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4"/>
  </p:sldMasterIdLst>
  <p:notesMasterIdLst>
    <p:notesMasterId r:id="rId21"/>
  </p:notesMasterIdLst>
  <p:sldIdLst>
    <p:sldId id="277" r:id="rId5"/>
    <p:sldId id="278" r:id="rId6"/>
    <p:sldId id="279" r:id="rId7"/>
    <p:sldId id="280" r:id="rId8"/>
    <p:sldId id="292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88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D7E"/>
    <a:srgbClr val="034959"/>
    <a:srgbClr val="068BAA"/>
    <a:srgbClr val="19CDF7"/>
    <a:srgbClr val="A1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نمط ذو نسُق 1 - تميي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نمط ذو نسُق 2 - تميي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نمط ذو نسُق 1 - تميي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النمط الفات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نمط فاتح 2 - تميي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نمط فاتح 2 - تميي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نمط ذو نسُق 2 - تميي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نمط ذو نسُق 2 - تميي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نمط ذو نسُق 2 - تميي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نمط متوسط 2 - تميي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نمط فاتح 2 - تميي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708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47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192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74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135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748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706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347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511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630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930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83DE74-4CAD-4852-95E7-A055FD77942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rmash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w3schools.com/ph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B62681C7-BFE2-9F78-F24D-E11628163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A1D563-140A-E6D7-78E3-D051707E4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90905"/>
              </p:ext>
            </p:extLst>
          </p:nvPr>
        </p:nvGraphicFramePr>
        <p:xfrm>
          <a:off x="2143125" y="1343026"/>
          <a:ext cx="7877175" cy="2525825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4528205">
                  <a:extLst>
                    <a:ext uri="{9D8B030D-6E8A-4147-A177-3AD203B41FA5}">
                      <a16:colId xmlns:a16="http://schemas.microsoft.com/office/drawing/2014/main" val="4153415169"/>
                    </a:ext>
                  </a:extLst>
                </a:gridCol>
                <a:gridCol w="3348970">
                  <a:extLst>
                    <a:ext uri="{9D8B030D-6E8A-4147-A177-3AD203B41FA5}">
                      <a16:colId xmlns:a16="http://schemas.microsoft.com/office/drawing/2014/main" val="1363963785"/>
                    </a:ext>
                  </a:extLst>
                </a:gridCol>
              </a:tblGrid>
              <a:tr h="688740">
                <a:tc>
                  <a:txBody>
                    <a:bodyPr/>
                    <a:lstStyle/>
                    <a:p>
                      <a:pPr marL="0" marR="0" algn="ctr" defTabSz="457200" rtl="1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700" b="1" u="none" strike="noStrike" cap="none" spc="60" dirty="0">
                          <a:solidFill>
                            <a:schemeClr val="bg1"/>
                          </a:solidFill>
                          <a:effectLst/>
                        </a:rPr>
                        <a:t>الرقم الاكاديمي</a:t>
                      </a:r>
                      <a:endParaRPr lang="en-US" sz="2700" b="1" u="none" strike="noStrike" kern="1200" cap="none" spc="60" dirty="0">
                        <a:solidFill>
                          <a:schemeClr val="bg1"/>
                        </a:solidFill>
                        <a:effectLst/>
                        <a:latin typeface="Century Gothic (النص الأساسي)"/>
                        <a:ea typeface="+mn-ea"/>
                        <a:cs typeface="+mn-cs"/>
                      </a:endParaRPr>
                    </a:p>
                  </a:txBody>
                  <a:tcPr marL="172379" marR="172379" marT="154383" marB="0" anchor="ctr"/>
                </a:tc>
                <a:tc>
                  <a:txBody>
                    <a:bodyPr/>
                    <a:lstStyle/>
                    <a:p>
                      <a:pPr marL="0" marR="0" algn="ctr" rtl="1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700" b="1" u="none" strike="noStrike" kern="1200" cap="none" spc="60" dirty="0">
                          <a:solidFill>
                            <a:schemeClr val="bg1"/>
                          </a:solidFill>
                          <a:effectLst/>
                        </a:rPr>
                        <a:t>الاسم</a:t>
                      </a:r>
                      <a:endParaRPr lang="en-US" sz="2700" b="1" i="0" u="none" strike="noStrike" cap="none" spc="60" dirty="0">
                        <a:solidFill>
                          <a:schemeClr val="bg1"/>
                        </a:solidFill>
                        <a:effectLst/>
                        <a:latin typeface="Times New Roman (العناوين)"/>
                      </a:endParaRPr>
                    </a:p>
                  </a:txBody>
                  <a:tcPr marL="172379" marR="172379" marT="154383" marB="0" anchor="ctr"/>
                </a:tc>
                <a:extLst>
                  <a:ext uri="{0D108BD9-81ED-4DB2-BD59-A6C34878D82A}">
                    <a16:rowId xmlns:a16="http://schemas.microsoft.com/office/drawing/2014/main" val="103545302"/>
                  </a:ext>
                </a:extLst>
              </a:tr>
              <a:tr h="631039">
                <a:tc>
                  <a:txBody>
                    <a:bodyPr/>
                    <a:lstStyle/>
                    <a:p>
                      <a:pPr marL="0" marR="0" algn="ctr" rtl="1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 kern="1200" dirty="0">
                          <a:solidFill>
                            <a:schemeClr val="dk1"/>
                          </a:solidFill>
                          <a:effectLst/>
                        </a:rPr>
                        <a:t>441228239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379" marR="172379" marT="154383" marB="0"/>
                </a:tc>
                <a:tc>
                  <a:txBody>
                    <a:bodyPr/>
                    <a:lstStyle/>
                    <a:p>
                      <a:pPr marL="0" marR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 kern="1200" dirty="0">
                          <a:solidFill>
                            <a:schemeClr val="dk1"/>
                          </a:solidFill>
                          <a:effectLst/>
                        </a:rPr>
                        <a:t>   </a:t>
                      </a:r>
                      <a:r>
                        <a:rPr lang="ar-SA" sz="2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محمد</a:t>
                      </a:r>
                      <a:r>
                        <a:rPr lang="ar-SA" sz="24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 الشمراني</a:t>
                      </a:r>
                      <a:r>
                        <a:rPr lang="ar-SA" sz="2400" b="1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379" marR="172379" marT="154383" marB="0"/>
                </a:tc>
                <a:extLst>
                  <a:ext uri="{0D108BD9-81ED-4DB2-BD59-A6C34878D82A}">
                    <a16:rowId xmlns:a16="http://schemas.microsoft.com/office/drawing/2014/main" val="458374274"/>
                  </a:ext>
                </a:extLst>
              </a:tr>
              <a:tr h="631039">
                <a:tc>
                  <a:txBody>
                    <a:bodyPr/>
                    <a:lstStyle/>
                    <a:p>
                      <a:pPr marL="0" marR="0" algn="ctr" rtl="1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441145881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379" marR="172379" marT="154383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ثامر الدوسري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379" marR="172379" marT="154383" marB="0"/>
                </a:tc>
                <a:extLst>
                  <a:ext uri="{0D108BD9-81ED-4DB2-BD59-A6C34878D82A}">
                    <a16:rowId xmlns:a16="http://schemas.microsoft.com/office/drawing/2014/main" val="3187737444"/>
                  </a:ext>
                </a:extLst>
              </a:tr>
              <a:tr h="354232">
                <a:tc>
                  <a:txBody>
                    <a:bodyPr/>
                    <a:lstStyle/>
                    <a:p>
                      <a:pPr marL="0" marR="0" algn="ctr" rtl="1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 kern="1200" dirty="0">
                          <a:solidFill>
                            <a:schemeClr val="dk1"/>
                          </a:solidFill>
                          <a:effectLst/>
                        </a:rPr>
                        <a:t>440230620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379" marR="172379" marT="154383" marB="0"/>
                </a:tc>
                <a:tc>
                  <a:txBody>
                    <a:bodyPr/>
                    <a:lstStyle/>
                    <a:p>
                      <a:pPr marL="0" marR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عبدالخالق اليامي </a:t>
                      </a:r>
                      <a:endParaRPr lang="en-US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379" marR="172379" marT="154383" marB="0"/>
                </a:tc>
                <a:extLst>
                  <a:ext uri="{0D108BD9-81ED-4DB2-BD59-A6C34878D82A}">
                    <a16:rowId xmlns:a16="http://schemas.microsoft.com/office/drawing/2014/main" val="2832044701"/>
                  </a:ext>
                </a:extLst>
              </a:tr>
            </a:tbl>
          </a:graphicData>
        </a:graphic>
      </p:graphicFrame>
      <p:sp>
        <p:nvSpPr>
          <p:cNvPr id="183" name="TextBox 182">
            <a:extLst>
              <a:ext uri="{FF2B5EF4-FFF2-40B4-BE49-F238E27FC236}">
                <a16:creationId xmlns:a16="http://schemas.microsoft.com/office/drawing/2014/main" id="{DB860A56-F352-0750-D70A-B235B1AA01BE}"/>
              </a:ext>
            </a:extLst>
          </p:cNvPr>
          <p:cNvSpPr txBox="1"/>
          <p:nvPr/>
        </p:nvSpPr>
        <p:spPr>
          <a:xfrm>
            <a:off x="6461520" y="4450364"/>
            <a:ext cx="3558780" cy="1803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ar-SA" sz="2800" b="1" dirty="0">
                <a:solidFill>
                  <a:srgbClr val="000000"/>
                </a:solidFill>
                <a:effectLst/>
                <a:latin typeface="Arial (النص الأساسي)"/>
                <a:ea typeface="Times New Roman" panose="02020603050405020304" pitchFamily="18" charset="0"/>
              </a:rPr>
              <a:t>ال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 (النص الأساسي)"/>
                <a:ea typeface="Times New Roman" panose="02020603050405020304" pitchFamily="18" charset="0"/>
              </a:rPr>
              <a:t>مشرف</a:t>
            </a:r>
            <a:r>
              <a:rPr lang="ar-SA" sz="2800" b="1" dirty="0">
                <a:solidFill>
                  <a:srgbClr val="000000"/>
                </a:solidFill>
                <a:effectLst/>
                <a:latin typeface="Arial (النص الأساسي)"/>
                <a:ea typeface="Times New Roman" panose="02020603050405020304" pitchFamily="18" charset="0"/>
              </a:rPr>
              <a:t>ين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 (النص الأساسي)"/>
                <a:ea typeface="Times New Roman" panose="02020603050405020304" pitchFamily="18" charset="0"/>
              </a:rPr>
              <a:t>:</a:t>
            </a:r>
            <a:endParaRPr lang="ar-SA" sz="2800" b="1" dirty="0">
              <a:solidFill>
                <a:srgbClr val="000000"/>
              </a:solidFill>
              <a:effectLst/>
              <a:latin typeface="Arial (النص الأساسي)"/>
              <a:ea typeface="Times New Roman" panose="02020603050405020304" pitchFamily="18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2800" b="1" dirty="0">
                <a:solidFill>
                  <a:srgbClr val="000000"/>
                </a:solidFill>
                <a:effectLst/>
                <a:latin typeface="Arial (النص الأساسي)"/>
                <a:ea typeface="Times New Roman" panose="02020603050405020304" pitchFamily="18" charset="0"/>
              </a:rPr>
              <a:t>د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 (النص الأساسي)"/>
                <a:ea typeface="Times New Roman" panose="02020603050405020304" pitchFamily="18" charset="0"/>
              </a:rPr>
              <a:t> /</a:t>
            </a:r>
            <a:r>
              <a:rPr lang="ar-SA" sz="2800" b="1" dirty="0">
                <a:solidFill>
                  <a:srgbClr val="000000"/>
                </a:solidFill>
                <a:latin typeface="Arial (النص الأساسي)"/>
                <a:ea typeface="Times New Roman" panose="02020603050405020304" pitchFamily="18" charset="0"/>
              </a:rPr>
              <a:t>احمد الخليفة</a:t>
            </a:r>
            <a:endParaRPr lang="en-US" sz="2800" b="1" dirty="0">
              <a:effectLst/>
              <a:latin typeface="Arial (النص الأساسي)"/>
              <a:ea typeface="Calibri" panose="020F050202020403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2800" b="1" dirty="0">
                <a:solidFill>
                  <a:srgbClr val="000000"/>
                </a:solidFill>
                <a:effectLst/>
                <a:latin typeface="Arial (النص الأساسي)"/>
                <a:ea typeface="Times New Roman" panose="02020603050405020304" pitchFamily="18" charset="0"/>
              </a:rPr>
              <a:t>د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 (النص الأساسي)"/>
                <a:ea typeface="Times New Roman" panose="02020603050405020304" pitchFamily="18" charset="0"/>
              </a:rPr>
              <a:t> / </a:t>
            </a:r>
            <a:r>
              <a:rPr lang="ar-SA" sz="2800" b="1" dirty="0">
                <a:solidFill>
                  <a:srgbClr val="000000"/>
                </a:solidFill>
                <a:effectLst/>
                <a:latin typeface="Arial (النص الأساسي)"/>
                <a:ea typeface="Times New Roman" panose="02020603050405020304" pitchFamily="18" charset="0"/>
              </a:rPr>
              <a:t>خالد اليوسفي </a:t>
            </a:r>
            <a:endParaRPr lang="en-US" sz="2800" b="1" dirty="0">
              <a:effectLst/>
              <a:latin typeface="Arial (النص الأساسي)"/>
              <a:ea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D979C6-DB29-FCAB-DF18-9677F571ED6C}"/>
              </a:ext>
            </a:extLst>
          </p:cNvPr>
          <p:cNvSpPr txBox="1">
            <a:spLocks/>
          </p:cNvSpPr>
          <p:nvPr/>
        </p:nvSpPr>
        <p:spPr>
          <a:xfrm>
            <a:off x="2000250" y="161925"/>
            <a:ext cx="8372475" cy="974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ar-SA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(النص الأساسي)"/>
                <a:cs typeface="+mn-cs"/>
              </a:rPr>
              <a:t>موقع بيع وتركيب الكاميرات للمنازل والسيارات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Arial (النص الأساسي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1427A942-5D7F-577C-EC4D-6C3319E15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586D0367-89DF-3FF2-0ED8-8332D24C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/>
              <a:t>شاشة عنا </a:t>
            </a:r>
            <a:endParaRPr lang="en-US" b="1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9C5A0B91-1DA2-6309-9590-AB952633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9766" y="1846263"/>
            <a:ext cx="8712793" cy="4022725"/>
          </a:xfrm>
        </p:spPr>
      </p:pic>
    </p:spTree>
    <p:extLst>
      <p:ext uri="{BB962C8B-B14F-4D97-AF65-F5344CB8AC3E}">
        <p14:creationId xmlns:p14="http://schemas.microsoft.com/office/powerpoint/2010/main" val="319619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3C35312E-59D1-673D-0135-47ED6D05B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98D7A6EB-A8CE-38C8-E089-B8B74438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/>
              <a:t>شاشة الخدمات</a:t>
            </a:r>
            <a:endParaRPr lang="en-US" b="1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3C3AF25E-0894-2C2C-8874-07BAE3E7F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9334" y="1846263"/>
            <a:ext cx="8873658" cy="4022725"/>
          </a:xfrm>
        </p:spPr>
      </p:pic>
    </p:spTree>
    <p:extLst>
      <p:ext uri="{BB962C8B-B14F-4D97-AF65-F5344CB8AC3E}">
        <p14:creationId xmlns:p14="http://schemas.microsoft.com/office/powerpoint/2010/main" val="7862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DD6BE1EA-AFB8-650A-4473-930A279E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29DB8101-96B6-F67E-AF3B-0A303F44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/>
              <a:t>شاشة المنتجات </a:t>
            </a:r>
            <a:endParaRPr lang="en-US" b="1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773BD667-193A-D264-11AD-FD91A6F4E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7767" y="1846263"/>
            <a:ext cx="8656792" cy="4022725"/>
          </a:xfrm>
        </p:spPr>
      </p:pic>
    </p:spTree>
    <p:extLst>
      <p:ext uri="{BB962C8B-B14F-4D97-AF65-F5344CB8AC3E}">
        <p14:creationId xmlns:p14="http://schemas.microsoft.com/office/powerpoint/2010/main" val="97367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F1F2393C-5162-2D12-153C-B67A163F0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95891B31-7B41-3715-383E-270E540A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/>
              <a:t>شاشة حسابي </a:t>
            </a:r>
            <a:endParaRPr lang="en-US" b="1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68DC498-150D-C7FF-2E9E-5E91E6DA6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6766" y="1846263"/>
            <a:ext cx="8698793" cy="4022725"/>
          </a:xfrm>
        </p:spPr>
      </p:pic>
    </p:spTree>
    <p:extLst>
      <p:ext uri="{BB962C8B-B14F-4D97-AF65-F5344CB8AC3E}">
        <p14:creationId xmlns:p14="http://schemas.microsoft.com/office/powerpoint/2010/main" val="222897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CD878AF3-394B-696A-4633-F07C2ABFB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96D257B0-7CFC-0211-5BED-1A3B0C5C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/>
              <a:t>شاشة التواصل </a:t>
            </a:r>
            <a:endParaRPr lang="en-US" b="1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62AC8DA-AEC4-E2E8-AAEF-224104DA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5766" y="1846263"/>
            <a:ext cx="8740793" cy="4022725"/>
          </a:xfrm>
        </p:spPr>
      </p:pic>
    </p:spTree>
    <p:extLst>
      <p:ext uri="{BB962C8B-B14F-4D97-AF65-F5344CB8AC3E}">
        <p14:creationId xmlns:p14="http://schemas.microsoft.com/office/powerpoint/2010/main" val="368194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A082F5CC-F4D1-30BE-3639-112E89EE3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40053A92-F9E6-C4A7-9592-D602C702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ar-SA" sz="4400" b="1" dirty="0">
                <a:latin typeface="Arial" panose="020B0604020202020204" pitchFamily="34" charset="0"/>
              </a:rPr>
              <a:t>المراجع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B0EAA9-37C5-D350-054C-B512946B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70113"/>
            <a:ext cx="10058400" cy="4022725"/>
          </a:xfrm>
        </p:spPr>
        <p:txBody>
          <a:bodyPr/>
          <a:lstStyle/>
          <a:p>
            <a:pPr marL="0" marR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https://www.w3schools.com/</a:t>
            </a:r>
            <a:endParaRPr lang="ar-SA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https://www.w3schools.com/php/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https://stackoverflow.com/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ar-SA" strike="noStrik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https://harmash.com/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ar-SA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5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43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5" name="Rectangle 1045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3FA896-8500-2F2E-7366-ED70EF741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3" b="24269"/>
          <a:stretch/>
        </p:blipFill>
        <p:spPr bwMode="auto">
          <a:xfrm>
            <a:off x="20" y="10"/>
            <a:ext cx="12191980" cy="63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صورة 2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A6EA6DB6-4726-E4AE-D0B2-C40DA769B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53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869FF5BE-E2BC-A627-9B1F-D231DD48F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092" y="109319"/>
            <a:ext cx="10058400" cy="1450757"/>
          </a:xfrm>
        </p:spPr>
        <p:txBody>
          <a:bodyPr>
            <a:normAutofit/>
          </a:bodyPr>
          <a:lstStyle/>
          <a:p>
            <a:pPr marR="0" lvl="0" algn="ctr" rtl="1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الخلفية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والدافع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عن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المشروع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 (النص الأساسي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2093384"/>
            <a:ext cx="11363325" cy="4023360"/>
          </a:xfrm>
        </p:spPr>
        <p:txBody>
          <a:bodyPr>
            <a:normAutofit/>
          </a:bodyPr>
          <a:lstStyle/>
          <a:p>
            <a:pPr algn="just" rtl="1">
              <a:buClr>
                <a:schemeClr val="accent3">
                  <a:lumMod val="50000"/>
                </a:schemeClr>
              </a:buClr>
            </a:pPr>
            <a:r>
              <a:rPr lang="ar-SA" sz="2800" b="1" dirty="0">
                <a:solidFill>
                  <a:srgbClr val="0070C0"/>
                </a:solidFill>
              </a:rPr>
              <a:t>قد يحدث سرقات للمنزل او السيارات ولا تستطيع إيجاد السارق بسبب عدم وجود الدليل لذلك وفرنا هذا التطبيق للحماية وحفظ الحقوق وإيجاد حل لإيقاف هذه الجريمة .</a:t>
            </a:r>
            <a:endParaRPr lang="en-US" sz="2800" b="1" dirty="0">
              <a:solidFill>
                <a:srgbClr val="0070C0"/>
              </a:solidFill>
            </a:endParaRPr>
          </a:p>
          <a:p>
            <a:pPr algn="just" rtl="1">
              <a:buClr>
                <a:schemeClr val="accent3">
                  <a:lumMod val="50000"/>
                </a:schemeClr>
              </a:buClr>
            </a:pPr>
            <a:r>
              <a:rPr lang="ar-SA" sz="2800" b="1" dirty="0">
                <a:solidFill>
                  <a:srgbClr val="0070C0"/>
                </a:solidFill>
              </a:rPr>
              <a:t>فكرة (حل تقني) : هو ايجاد موقع يتيح للمستخدم وضع كاميرات ومتابعة ممتلكاته والحفاظ عليها . </a:t>
            </a:r>
            <a:endParaRPr lang="en-US" sz="2800" b="1" dirty="0">
              <a:solidFill>
                <a:srgbClr val="0070C0"/>
              </a:solidFill>
            </a:endParaRPr>
          </a:p>
          <a:p>
            <a:pPr algn="just" rtl="1">
              <a:buClr>
                <a:schemeClr val="accent3">
                  <a:lumMod val="50000"/>
                </a:schemeClr>
              </a:buClr>
            </a:pPr>
            <a:r>
              <a:rPr lang="ar-SA" sz="2800" b="1" dirty="0">
                <a:solidFill>
                  <a:srgbClr val="0070C0"/>
                </a:solidFill>
              </a:rPr>
              <a:t>فمن خلال الحل الفني يمكن للعميل  طلب الكاميرات والتواصل مع الفني والتركيب في اسرع وقت. </a:t>
            </a:r>
            <a:endParaRPr lang="en-US" sz="2800" b="1" dirty="0">
              <a:solidFill>
                <a:srgbClr val="0070C0"/>
              </a:solidFill>
            </a:endParaRPr>
          </a:p>
          <a:p>
            <a:pPr algn="just" rtl="1">
              <a:buClr>
                <a:schemeClr val="accent3">
                  <a:lumMod val="50000"/>
                </a:schemeClr>
              </a:buClr>
            </a:pPr>
            <a:r>
              <a:rPr lang="ar-SA" sz="2800" b="1" dirty="0">
                <a:solidFill>
                  <a:srgbClr val="0070C0"/>
                </a:solidFill>
              </a:rPr>
              <a:t>يمكن للمستخدم الدخول إلى الموقع وطلب الكاميرات التي يحتاجها سواء منزلية او للسيارات.</a:t>
            </a:r>
            <a:endParaRPr lang="en-US" sz="2800" b="1" dirty="0">
              <a:solidFill>
                <a:srgbClr val="0070C0"/>
              </a:solidFill>
            </a:endParaRPr>
          </a:p>
          <a:p>
            <a:pPr algn="just" rtl="1">
              <a:buClr>
                <a:schemeClr val="accent3">
                  <a:lumMod val="50000"/>
                </a:schemeClr>
              </a:buClr>
            </a:pPr>
            <a:r>
              <a:rPr lang="ar-SA" sz="2800" b="1" dirty="0">
                <a:solidFill>
                  <a:srgbClr val="0070C0"/>
                </a:solidFill>
              </a:rPr>
              <a:t>هذا حل تقني يساهم في معالجة مشكلة السرقات تهدد ممتلكات المجتمع ويحد من عشوائية السرقات</a:t>
            </a:r>
          </a:p>
          <a:p>
            <a:pPr algn="just" rtl="1">
              <a:buClr>
                <a:schemeClr val="accent3">
                  <a:lumMod val="50000"/>
                </a:schemeClr>
              </a:buClr>
            </a:pPr>
            <a:r>
              <a:rPr lang="ar-SA" sz="2800" b="1" dirty="0">
                <a:solidFill>
                  <a:srgbClr val="0070C0"/>
                </a:solidFill>
              </a:rPr>
              <a:t> ويختصر الوقت للوصول في شراء وطلب الكاميرات  </a:t>
            </a:r>
            <a:endParaRPr lang="en-US" sz="2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080DE903-B04D-E4BB-7689-80C2BC6D8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D6B1DB-5184-A5E9-A78B-37818E2C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 rtl="1"/>
            <a:r>
              <a:rPr lang="en-US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أهداف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 </a:t>
            </a:r>
            <a:r>
              <a:rPr lang="en-US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المشروع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EAC7-5CA1-E003-DA61-74FDC386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algn="justLow" rtl="1">
              <a:buClr>
                <a:schemeClr val="accent3">
                  <a:lumMod val="50000"/>
                </a:schemeClr>
              </a:buClr>
            </a:pPr>
            <a:r>
              <a:rPr lang="ar-SA" sz="2800" b="1" dirty="0" err="1">
                <a:solidFill>
                  <a:srgbClr val="0070C0"/>
                </a:solidFill>
              </a:rPr>
              <a:t>توفيرمنصة</a:t>
            </a:r>
            <a:r>
              <a:rPr lang="ar-SA" sz="2800" b="1" dirty="0">
                <a:solidFill>
                  <a:srgbClr val="0070C0"/>
                </a:solidFill>
              </a:rPr>
              <a:t> تخدم الراغبين في الحصول على خدمات البيع</a:t>
            </a:r>
          </a:p>
          <a:p>
            <a:pPr algn="justLow" rtl="1">
              <a:buClr>
                <a:schemeClr val="accent3">
                  <a:lumMod val="50000"/>
                </a:schemeClr>
              </a:buClr>
            </a:pPr>
            <a:r>
              <a:rPr lang="ar-SA" sz="2800" b="1" dirty="0">
                <a:solidFill>
                  <a:srgbClr val="0070C0"/>
                </a:solidFill>
              </a:rPr>
              <a:t> وتركيب الكاميرات للمنازل والسيارات والتوصيل .</a:t>
            </a:r>
            <a:endParaRPr lang="en-US" sz="2800" b="1" dirty="0">
              <a:solidFill>
                <a:srgbClr val="0070C0"/>
              </a:solidFill>
            </a:endParaRPr>
          </a:p>
          <a:p>
            <a:pPr algn="justLow" rtl="1">
              <a:buClr>
                <a:schemeClr val="accent3">
                  <a:lumMod val="50000"/>
                </a:schemeClr>
              </a:buClr>
            </a:pPr>
            <a:r>
              <a:rPr lang="ar-SA" sz="2800" b="1" dirty="0">
                <a:solidFill>
                  <a:srgbClr val="0070C0"/>
                </a:solidFill>
              </a:rPr>
              <a:t>توفير اليه الدفع الاكتروني من خلال الموقع.</a:t>
            </a:r>
            <a:endParaRPr lang="en-US" sz="2800" b="1" dirty="0">
              <a:solidFill>
                <a:srgbClr val="0070C0"/>
              </a:solidFill>
            </a:endParaRPr>
          </a:p>
          <a:p>
            <a:pPr algn="justLow" rtl="1">
              <a:buClr>
                <a:schemeClr val="accent3">
                  <a:lumMod val="50000"/>
                </a:schemeClr>
              </a:buClr>
            </a:pPr>
            <a:r>
              <a:rPr lang="ar-SA" sz="2800" b="1" dirty="0">
                <a:solidFill>
                  <a:srgbClr val="0070C0"/>
                </a:solidFill>
              </a:rPr>
              <a:t>تسهيل الحصول على عمل في مجالات الكاميرات المنازل والسيارات للمتخصصين.</a:t>
            </a:r>
            <a:endParaRPr lang="en-US" sz="2800" b="1" dirty="0">
              <a:solidFill>
                <a:srgbClr val="0070C0"/>
              </a:solidFill>
            </a:endParaRPr>
          </a:p>
          <a:p>
            <a:pPr algn="justLow" rtl="1">
              <a:buClr>
                <a:schemeClr val="accent3">
                  <a:lumMod val="50000"/>
                </a:schemeClr>
              </a:buClr>
            </a:pPr>
            <a:r>
              <a:rPr lang="ar-SA" sz="2800" b="1" dirty="0">
                <a:solidFill>
                  <a:srgbClr val="0070C0"/>
                </a:solidFill>
              </a:rPr>
              <a:t>تسهيل عملية التعاقد ووضع الية لها وتسعيرها .</a:t>
            </a:r>
          </a:p>
          <a:p>
            <a:pPr algn="justLow" rtl="1">
              <a:buClr>
                <a:schemeClr val="accent3">
                  <a:lumMod val="50000"/>
                </a:schemeClr>
              </a:buClr>
            </a:pPr>
            <a:r>
              <a:rPr lang="ar-SA" sz="2800" b="1" dirty="0">
                <a:solidFill>
                  <a:srgbClr val="0070C0"/>
                </a:solidFill>
              </a:rPr>
              <a:t>وضع الية للحصول على نسبة من العقود.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966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صورة 10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D5F47A9D-57CE-38A1-619D-848EAB0A9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6095C-BEF0-7C2B-947D-4BAE851B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608948"/>
            <a:ext cx="7197726" cy="447868"/>
          </a:xfrm>
        </p:spPr>
        <p:txBody>
          <a:bodyPr>
            <a:noAutofit/>
          </a:bodyPr>
          <a:lstStyle/>
          <a:p>
            <a:pPr algn="ctr" rtl="1"/>
            <a:r>
              <a:rPr 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Century Gothic" panose="020B0502020202020204" pitchFamily="34" charset="0"/>
              </a:rPr>
              <a:t>النتائج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Century Gothic" panose="020B0502020202020204" pitchFamily="34" charset="0"/>
              </a:rPr>
              <a:t> </a:t>
            </a:r>
            <a:r>
              <a:rPr 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Century Gothic" panose="020B0502020202020204" pitchFamily="34" charset="0"/>
              </a:rPr>
              <a:t>المتوقعة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Century Gothic" panose="020B0502020202020204" pitchFamily="34" charset="0"/>
              </a:rPr>
              <a:t> </a:t>
            </a:r>
            <a:r>
              <a:rPr 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Century Gothic" panose="020B0502020202020204" pitchFamily="34" charset="0"/>
              </a:rPr>
              <a:t>من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Century Gothic" panose="020B0502020202020204" pitchFamily="34" charset="0"/>
              </a:rPr>
              <a:t> المشروع</a:t>
            </a:r>
            <a:b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(النص الأساسي)"/>
                <a:ea typeface="Calibri" panose="020F0502020204030204" pitchFamily="34" charset="0"/>
                <a:cs typeface="Century Gothic" panose="020B0502020202020204" pitchFamily="34" charset="0"/>
              </a:rPr>
            </a:br>
            <a:endParaRPr lang="en-US" sz="8800" b="1" dirty="0">
              <a:solidFill>
                <a:schemeClr val="tx1">
                  <a:lumMod val="75000"/>
                  <a:lumOff val="25000"/>
                </a:schemeClr>
              </a:solidFill>
              <a:latin typeface="Arial (النص الأساسي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64A7E-AA24-01E4-F2E8-EB0E3D66B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8150" y="978254"/>
            <a:ext cx="12192000" cy="4901492"/>
          </a:xfrm>
        </p:spPr>
        <p:txBody>
          <a:bodyPr>
            <a:noAutofit/>
          </a:bodyPr>
          <a:lstStyle/>
          <a:p>
            <a:pPr marL="342900" indent="-342900" algn="r" rtl="1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ar-SA" sz="2800" b="1" dirty="0">
                <a:solidFill>
                  <a:srgbClr val="0070C0"/>
                </a:solidFill>
              </a:rPr>
              <a:t>توفير منصة تخدم الراغبين في الحصول على خدمات البيع وتركيب الكاميرات</a:t>
            </a:r>
          </a:p>
          <a:p>
            <a:pPr marL="342900" indent="-342900" algn="r" rtl="1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ar-SA" sz="2800" b="1" dirty="0">
                <a:solidFill>
                  <a:srgbClr val="0070C0"/>
                </a:solidFill>
              </a:rPr>
              <a:t> للمنازل او السيارات وتوصيل المنتجات ذات العلاقة </a:t>
            </a:r>
          </a:p>
          <a:p>
            <a:pPr marL="342900" indent="-342900" algn="r" rtl="1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ar-SA" sz="2800" b="1" dirty="0">
                <a:solidFill>
                  <a:srgbClr val="0070C0"/>
                </a:solidFill>
              </a:rPr>
              <a:t>توفير الية الدفع الاكتروني من خلال الموقع </a:t>
            </a:r>
          </a:p>
          <a:p>
            <a:pPr marL="342900" indent="-342900" algn="r" rtl="1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ar-SA" sz="2800" b="1" dirty="0">
                <a:solidFill>
                  <a:srgbClr val="0070C0"/>
                </a:solidFill>
              </a:rPr>
              <a:t>تسهيل الحصول على عمل في مجالات الكاميرات للمنازل والسيارات</a:t>
            </a:r>
          </a:p>
          <a:p>
            <a:pPr marL="342900" indent="-342900" algn="r" rtl="1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ar-SA" sz="2800" b="1" dirty="0">
                <a:solidFill>
                  <a:srgbClr val="0070C0"/>
                </a:solidFill>
              </a:rPr>
              <a:t>تسهيل عملية التعاقد ووضع الية لها وتسعيرها </a:t>
            </a:r>
          </a:p>
          <a:p>
            <a:pPr marL="342900" indent="-342900" algn="r" rtl="1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ar-SA" sz="2800" b="1" dirty="0">
                <a:solidFill>
                  <a:srgbClr val="0070C0"/>
                </a:solidFill>
              </a:rPr>
              <a:t>وضع الية للحصول على نسبة من العقود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1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FEB2EA40-A419-9528-FE46-FD521928F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CFDB6747-FA30-B28B-8EB0-4F152263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/>
                <a:latin typeface="Arial (النص الأساسي)"/>
                <a:ea typeface="Times New Roman" panose="02020603050405020304" pitchFamily="18" charset="0"/>
              </a:rPr>
              <a:t>Diagrams</a:t>
            </a:r>
            <a:endParaRPr lang="en-US" sz="7200" b="1" dirty="0">
              <a:latin typeface="Arial (النص الأساسي)"/>
            </a:endParaRPr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143541C2-FF57-BD82-7375-1AA37E516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900127"/>
            <a:ext cx="8188735" cy="42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3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EA8C1B54-DD8C-DA34-E3BE-7BC4C6DCB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5C31E7-A119-EDBE-7A8D-FB78B73D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115" y="205313"/>
            <a:ext cx="5497769" cy="1608124"/>
          </a:xfrm>
        </p:spPr>
        <p:txBody>
          <a:bodyPr>
            <a:normAutofit/>
          </a:bodyPr>
          <a:lstStyle/>
          <a:p>
            <a:pPr algn="ctr" rtl="1"/>
            <a:r>
              <a:rPr lang="en-US" b="1" dirty="0" err="1"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الرسوم</a:t>
            </a:r>
            <a:r>
              <a:rPr lang="en-US" b="1" dirty="0"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البيانية</a:t>
            </a:r>
            <a:r>
              <a:rPr lang="en-US" b="1" dirty="0"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Arial (النص الأساسي)"/>
                <a:ea typeface="Calibri" panose="020F0502020204030204" pitchFamily="34" charset="0"/>
                <a:cs typeface="Arial" panose="020B0604020202020204" pitchFamily="34" charset="0"/>
              </a:rPr>
              <a:t>الإلكترونية</a:t>
            </a:r>
            <a:br>
              <a:rPr lang="en-US" b="1" dirty="0">
                <a:effectLst/>
                <a:latin typeface="Arial (النص الأساسي)"/>
                <a:ea typeface="Calibri" panose="020F0502020204030204" pitchFamily="34" charset="0"/>
                <a:cs typeface="Century Gothic" panose="020B0502020202020204" pitchFamily="34" charset="0"/>
              </a:rPr>
            </a:br>
            <a:r>
              <a:rPr lang="en-US" b="1" dirty="0">
                <a:effectLst/>
                <a:latin typeface="Arial (النص الأساسي)"/>
                <a:ea typeface="Calibri" panose="020F0502020204030204" pitchFamily="34" charset="0"/>
                <a:cs typeface="Century Gothic" panose="020B0502020202020204" pitchFamily="34" charset="0"/>
              </a:rPr>
              <a:t>ERD-</a:t>
            </a:r>
            <a:r>
              <a:rPr lang="en-US" sz="4800" b="1" dirty="0">
                <a:effectLst/>
                <a:latin typeface="Arial (النص الأساسي)"/>
                <a:ea typeface="Times New Roman" panose="02020603050405020304" pitchFamily="18" charset="0"/>
              </a:rPr>
              <a:t> Diagrams</a:t>
            </a:r>
            <a:endParaRPr lang="en-US" b="1" dirty="0">
              <a:latin typeface="Arial (النص الأساسي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181C-6CE4-1149-372A-85D5BC70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 algn="r" rtl="1"/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9AAF91BC-DBA5-EBA2-35E6-10C17CE4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621" y="1813437"/>
            <a:ext cx="7625255" cy="42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F1B7-7F00-CABE-3724-7B2ED815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090"/>
            <a:ext cx="10058400" cy="889635"/>
          </a:xfrm>
        </p:spPr>
        <p:txBody>
          <a:bodyPr/>
          <a:lstStyle/>
          <a:p>
            <a:pPr algn="ctr" rtl="1"/>
            <a:r>
              <a:rPr lang="en-US" b="1" dirty="0">
                <a:latin typeface="Arial (النص الأساسي)"/>
              </a:rPr>
              <a:t>قائمة نماذج الأشكال</a:t>
            </a:r>
          </a:p>
        </p:txBody>
      </p:sp>
      <p:pic>
        <p:nvPicPr>
          <p:cNvPr id="17" name="صورة 16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BFD86CF7-38DC-BDE0-EA09-71A775488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B5D0-34EF-4067-55FC-1054971B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11025"/>
          </a:xfrm>
        </p:spPr>
        <p:txBody>
          <a:bodyPr/>
          <a:lstStyle/>
          <a:p>
            <a:pPr marL="0" indent="0" algn="ctr" rtl="1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 rtl="1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60860-4EA3-C713-E3E8-2920076584D4}"/>
              </a:ext>
            </a:extLst>
          </p:cNvPr>
          <p:cNvSpPr txBox="1"/>
          <p:nvPr/>
        </p:nvSpPr>
        <p:spPr>
          <a:xfrm flipH="1">
            <a:off x="3748087" y="949725"/>
            <a:ext cx="4695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شاشة التسجيل 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E87F8D22-66DC-3561-2291-DF532203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60" y="1839360"/>
            <a:ext cx="7818477" cy="36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BD39B3F1-05F2-4E30-105C-15BE1CD4C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2B0C-03D8-8D3C-BA7A-7B0BC4F0A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155" y="609600"/>
            <a:ext cx="10058400" cy="4023360"/>
          </a:xfrm>
        </p:spPr>
        <p:txBody>
          <a:bodyPr>
            <a:normAutofit/>
          </a:bodyPr>
          <a:lstStyle/>
          <a:p>
            <a:pPr algn="ctr" rtl="1"/>
            <a:r>
              <a:rPr lang="ar-SA" sz="4400" b="1" dirty="0"/>
              <a:t>شاشة تسجيل الدخول</a:t>
            </a:r>
            <a:endParaRPr lang="en-US" sz="4400" b="1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E46A347-3E6C-D640-A9F4-9885B388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59" y="1807705"/>
            <a:ext cx="8079382" cy="36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7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داخلي, جهاز عرض&#10;&#10;تم إنشاء الوصف تلقائياً">
            <a:extLst>
              <a:ext uri="{FF2B5EF4-FFF2-40B4-BE49-F238E27FC236}">
                <a16:creationId xmlns:a16="http://schemas.microsoft.com/office/drawing/2014/main" id="{771B14C6-5703-ACAD-7C24-5FE882074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698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19EC7-BC24-8B7F-269A-484581C8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75040"/>
            <a:ext cx="10131425" cy="1456267"/>
          </a:xfrm>
        </p:spPr>
        <p:txBody>
          <a:bodyPr/>
          <a:lstStyle/>
          <a:p>
            <a:pPr algn="ctr" rtl="1"/>
            <a:r>
              <a:rPr lang="ar-SA" b="1">
                <a:latin typeface="Arial (النص الأساسي)"/>
              </a:rPr>
              <a:t>شاشة الرئيسية</a:t>
            </a:r>
            <a:endParaRPr lang="en-US" b="1" dirty="0">
              <a:latin typeface="Arial (النص الأساسي)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8F0D1935-349A-AA6F-AC90-6C4F9DCD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786" y="1902318"/>
            <a:ext cx="8043226" cy="37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7836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أثر رجعي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300</Words>
  <Application>Microsoft Office PowerPoint</Application>
  <PresentationFormat>شاشة عريضة</PresentationFormat>
  <Paragraphs>53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4" baseType="lpstr">
      <vt:lpstr>Arial</vt:lpstr>
      <vt:lpstr>Arial (النص الأساسي)</vt:lpstr>
      <vt:lpstr>Calibri</vt:lpstr>
      <vt:lpstr>Calibri Light</vt:lpstr>
      <vt:lpstr>Century Gothic (النص الأساسي)</vt:lpstr>
      <vt:lpstr>Times New Roman</vt:lpstr>
      <vt:lpstr>Times New Roman (العناوين)</vt:lpstr>
      <vt:lpstr>أثر رجعي</vt:lpstr>
      <vt:lpstr>عرض تقديمي في PowerPoint</vt:lpstr>
      <vt:lpstr>الخلفية والدافع عن المشروع</vt:lpstr>
      <vt:lpstr>أهداف المشروع</vt:lpstr>
      <vt:lpstr>النتائج المتوقعة من المشروع </vt:lpstr>
      <vt:lpstr>Diagrams</vt:lpstr>
      <vt:lpstr>الرسوم البيانية الإلكترونية ERD- Diagrams</vt:lpstr>
      <vt:lpstr>قائمة نماذج الأشكال</vt:lpstr>
      <vt:lpstr>عرض تقديمي في PowerPoint</vt:lpstr>
      <vt:lpstr>شاشة الرئيسية</vt:lpstr>
      <vt:lpstr>شاشة عنا </vt:lpstr>
      <vt:lpstr>شاشة الخدمات</vt:lpstr>
      <vt:lpstr>شاشة المنتجات </vt:lpstr>
      <vt:lpstr>شاشة حسابي </vt:lpstr>
      <vt:lpstr>شاشة التواصل </vt:lpstr>
      <vt:lpstr>المراجع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patient online</dc:title>
  <dc:creator>_ _</dc:creator>
  <cp:lastModifiedBy>thamer aldosari</cp:lastModifiedBy>
  <cp:revision>28</cp:revision>
  <dcterms:created xsi:type="dcterms:W3CDTF">2022-05-14T12:50:30Z</dcterms:created>
  <dcterms:modified xsi:type="dcterms:W3CDTF">2023-02-06T10:07:30Z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