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94660"/>
  </p:normalViewPr>
  <p:slideViewPr>
    <p:cSldViewPr>
      <p:cViewPr>
        <p:scale>
          <a:sx n="66" d="100"/>
          <a:sy n="66" d="100"/>
        </p:scale>
        <p:origin x="1926" y="-7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D74C5131-2C13-4505-81D3-520BD4A4DD9B}" type="datetimeFigureOut">
              <a:rPr lang="en-US" smtClean="0"/>
              <a:t>12/16/2024</a:t>
            </a:fld>
            <a:endParaRPr lang="en-US"/>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268B1AB7-DCE0-4DCA-AFD1-81A0A3B78D33}" type="slidenum">
              <a:rPr lang="en-US" smtClean="0"/>
              <a:t>‹#›</a:t>
            </a:fld>
            <a:endParaRPr lang="en-US"/>
          </a:p>
        </p:txBody>
      </p:sp>
    </p:spTree>
    <p:extLst>
      <p:ext uri="{BB962C8B-B14F-4D97-AF65-F5344CB8AC3E}">
        <p14:creationId xmlns:p14="http://schemas.microsoft.com/office/powerpoint/2010/main" val="243746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B1AB7-DCE0-4DCA-AFD1-81A0A3B78D33}" type="slidenum">
              <a:rPr lang="en-US" smtClean="0"/>
              <a:t>15</a:t>
            </a:fld>
            <a:endParaRPr lang="en-US"/>
          </a:p>
        </p:txBody>
      </p:sp>
    </p:spTree>
    <p:extLst>
      <p:ext uri="{BB962C8B-B14F-4D97-AF65-F5344CB8AC3E}">
        <p14:creationId xmlns:p14="http://schemas.microsoft.com/office/powerpoint/2010/main" val="429390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1</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1</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1</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1</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1</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a:xfrm>
            <a:off x="6493002" y="9917379"/>
            <a:ext cx="194309"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ts val="1150"/>
              </a:lnSpc>
            </a:pPr>
            <a:r>
              <a:rPr dirty="0"/>
              <a:t>1</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8105" y="761078"/>
            <a:ext cx="3420745" cy="4760727"/>
          </a:xfrm>
          <a:prstGeom prst="rect">
            <a:avLst/>
          </a:prstGeom>
        </p:spPr>
        <p:txBody>
          <a:bodyPr vert="horz" wrap="square" lIns="0" tIns="139065" rIns="0" bIns="0" rtlCol="0">
            <a:spAutoFit/>
          </a:bodyPr>
          <a:lstStyle/>
          <a:p>
            <a:pPr algn="ctr">
              <a:lnSpc>
                <a:spcPct val="100000"/>
              </a:lnSpc>
              <a:spcBef>
                <a:spcPts val="1095"/>
              </a:spcBef>
            </a:pPr>
            <a:r>
              <a:rPr sz="1600" b="1" spc="-5" dirty="0">
                <a:latin typeface="Times New Roman"/>
                <a:cs typeface="Times New Roman"/>
              </a:rPr>
              <a:t>A</a:t>
            </a:r>
            <a:r>
              <a:rPr sz="1600" b="1" spc="-90" dirty="0">
                <a:latin typeface="Times New Roman"/>
                <a:cs typeface="Times New Roman"/>
              </a:rPr>
              <a:t> </a:t>
            </a:r>
            <a:r>
              <a:rPr sz="1600" b="1" spc="-5" dirty="0">
                <a:latin typeface="Times New Roman"/>
                <a:cs typeface="Times New Roman"/>
              </a:rPr>
              <a:t>MI</a:t>
            </a:r>
            <a:r>
              <a:rPr sz="1600" b="1" spc="-10" dirty="0">
                <a:latin typeface="Times New Roman"/>
                <a:cs typeface="Times New Roman"/>
              </a:rPr>
              <a:t>N</a:t>
            </a:r>
            <a:r>
              <a:rPr sz="1600" b="1" spc="-15" dirty="0">
                <a:latin typeface="Times New Roman"/>
                <a:cs typeface="Times New Roman"/>
              </a:rPr>
              <a:t>O</a:t>
            </a:r>
            <a:r>
              <a:rPr sz="1600" b="1" spc="-5" dirty="0">
                <a:latin typeface="Times New Roman"/>
                <a:cs typeface="Times New Roman"/>
              </a:rPr>
              <a:t>R</a:t>
            </a:r>
            <a:r>
              <a:rPr sz="1600" b="1" spc="5" dirty="0">
                <a:latin typeface="Times New Roman"/>
                <a:cs typeface="Times New Roman"/>
              </a:rPr>
              <a:t> </a:t>
            </a:r>
            <a:r>
              <a:rPr sz="1600" b="1" spc="-15" dirty="0">
                <a:latin typeface="Times New Roman"/>
                <a:cs typeface="Times New Roman"/>
              </a:rPr>
              <a:t>P</a:t>
            </a:r>
            <a:r>
              <a:rPr sz="1600" b="1" dirty="0">
                <a:latin typeface="Times New Roman"/>
                <a:cs typeface="Times New Roman"/>
              </a:rPr>
              <a:t>R</a:t>
            </a:r>
            <a:r>
              <a:rPr sz="1600" b="1" spc="-15" dirty="0">
                <a:latin typeface="Times New Roman"/>
                <a:cs typeface="Times New Roman"/>
              </a:rPr>
              <a:t>O</a:t>
            </a:r>
            <a:r>
              <a:rPr sz="1600" b="1" spc="10" dirty="0">
                <a:latin typeface="Times New Roman"/>
                <a:cs typeface="Times New Roman"/>
              </a:rPr>
              <a:t>J</a:t>
            </a:r>
            <a:r>
              <a:rPr sz="1600" b="1" spc="-5" dirty="0">
                <a:latin typeface="Times New Roman"/>
                <a:cs typeface="Times New Roman"/>
              </a:rPr>
              <a:t>ECT</a:t>
            </a:r>
            <a:r>
              <a:rPr sz="1600" b="1" spc="-30" dirty="0">
                <a:latin typeface="Times New Roman"/>
                <a:cs typeface="Times New Roman"/>
              </a:rPr>
              <a:t> </a:t>
            </a:r>
            <a:r>
              <a:rPr sz="1600" b="1" spc="-10" dirty="0">
                <a:latin typeface="Times New Roman"/>
                <a:cs typeface="Times New Roman"/>
              </a:rPr>
              <a:t>R</a:t>
            </a:r>
            <a:r>
              <a:rPr sz="1600" b="1" spc="5" dirty="0">
                <a:latin typeface="Times New Roman"/>
                <a:cs typeface="Times New Roman"/>
              </a:rPr>
              <a:t>E</a:t>
            </a:r>
            <a:r>
              <a:rPr sz="1600" b="1" dirty="0">
                <a:latin typeface="Times New Roman"/>
                <a:cs typeface="Times New Roman"/>
              </a:rPr>
              <a:t>P</a:t>
            </a:r>
            <a:r>
              <a:rPr sz="1600" b="1" spc="-15" dirty="0">
                <a:latin typeface="Times New Roman"/>
                <a:cs typeface="Times New Roman"/>
              </a:rPr>
              <a:t>O</a:t>
            </a:r>
            <a:r>
              <a:rPr sz="1600" b="1" spc="-70" dirty="0">
                <a:latin typeface="Times New Roman"/>
                <a:cs typeface="Times New Roman"/>
              </a:rPr>
              <a:t>R</a:t>
            </a:r>
            <a:r>
              <a:rPr sz="1600" b="1" spc="-5" dirty="0">
                <a:latin typeface="Times New Roman"/>
                <a:cs typeface="Times New Roman"/>
              </a:rPr>
              <a:t>T</a:t>
            </a:r>
            <a:endParaRPr sz="1600" dirty="0">
              <a:latin typeface="Times New Roman"/>
              <a:cs typeface="Times New Roman"/>
            </a:endParaRPr>
          </a:p>
          <a:p>
            <a:pPr marL="635" algn="ctr">
              <a:lnSpc>
                <a:spcPct val="100000"/>
              </a:lnSpc>
              <a:spcBef>
                <a:spcPts val="885"/>
              </a:spcBef>
            </a:pPr>
            <a:r>
              <a:rPr sz="1400" b="1" spc="-5" dirty="0">
                <a:latin typeface="Times New Roman"/>
                <a:cs typeface="Times New Roman"/>
              </a:rPr>
              <a:t>ON</a:t>
            </a:r>
            <a:endParaRPr sz="1400" dirty="0">
              <a:latin typeface="Times New Roman"/>
              <a:cs typeface="Times New Roman"/>
            </a:endParaRPr>
          </a:p>
          <a:p>
            <a:pPr algn="ctr">
              <a:lnSpc>
                <a:spcPct val="100000"/>
              </a:lnSpc>
              <a:spcBef>
                <a:spcPts val="850"/>
              </a:spcBef>
            </a:pPr>
            <a:r>
              <a:rPr sz="1800" b="1" spc="-5" dirty="0">
                <a:latin typeface="Times New Roman"/>
                <a:cs typeface="Times New Roman"/>
              </a:rPr>
              <a:t>“</a:t>
            </a:r>
            <a:r>
              <a:rPr lang="en-US" sz="1800" b="1" spc="-5" dirty="0">
                <a:latin typeface="Times New Roman"/>
                <a:cs typeface="Times New Roman"/>
              </a:rPr>
              <a:t>Prestige Enclave</a:t>
            </a:r>
            <a:r>
              <a:rPr sz="1800" b="1" spc="-5" dirty="0">
                <a:latin typeface="Times New Roman"/>
                <a:cs typeface="Times New Roman"/>
              </a:rPr>
              <a:t>”</a:t>
            </a:r>
            <a:endParaRPr sz="1800" dirty="0">
              <a:latin typeface="Times New Roman"/>
              <a:cs typeface="Times New Roman"/>
            </a:endParaRPr>
          </a:p>
          <a:p>
            <a:pPr>
              <a:lnSpc>
                <a:spcPct val="100000"/>
              </a:lnSpc>
              <a:spcBef>
                <a:spcPts val="20"/>
              </a:spcBef>
            </a:pPr>
            <a:endParaRPr sz="2650" dirty="0">
              <a:latin typeface="Times New Roman"/>
              <a:cs typeface="Times New Roman"/>
            </a:endParaRPr>
          </a:p>
          <a:p>
            <a:pPr marL="497205" marR="492759" indent="635" algn="ctr">
              <a:lnSpc>
                <a:spcPct val="159200"/>
              </a:lnSpc>
            </a:pPr>
            <a:r>
              <a:rPr sz="1200" i="1" spc="-5" dirty="0">
                <a:latin typeface="Times New Roman"/>
                <a:cs typeface="Times New Roman"/>
              </a:rPr>
              <a:t>Submitt</a:t>
            </a:r>
            <a:r>
              <a:rPr lang="en-US" sz="1200" i="1" spc="-5" dirty="0">
                <a:latin typeface="Times New Roman"/>
                <a:cs typeface="Times New Roman"/>
              </a:rPr>
              <a:t>e</a:t>
            </a:r>
            <a:r>
              <a:rPr sz="1200" i="1" spc="-5" dirty="0">
                <a:latin typeface="Times New Roman"/>
                <a:cs typeface="Times New Roman"/>
              </a:rPr>
              <a:t>d </a:t>
            </a:r>
            <a:r>
              <a:rPr sz="1200" i="1" dirty="0">
                <a:latin typeface="Times New Roman"/>
                <a:cs typeface="Times New Roman"/>
              </a:rPr>
              <a:t>in partial </a:t>
            </a:r>
            <a:r>
              <a:rPr sz="1200" i="1" spc="-5" dirty="0">
                <a:latin typeface="Times New Roman"/>
                <a:cs typeface="Times New Roman"/>
              </a:rPr>
              <a:t>fulfilment </a:t>
            </a:r>
            <a:r>
              <a:rPr sz="1200" i="1" dirty="0">
                <a:latin typeface="Times New Roman"/>
                <a:cs typeface="Times New Roman"/>
              </a:rPr>
              <a:t>of the </a:t>
            </a:r>
            <a:r>
              <a:rPr sz="1200" i="1" spc="5" dirty="0">
                <a:latin typeface="Times New Roman"/>
                <a:cs typeface="Times New Roman"/>
              </a:rPr>
              <a:t> </a:t>
            </a:r>
            <a:r>
              <a:rPr sz="1200" i="1" spc="-10" dirty="0">
                <a:latin typeface="Times New Roman"/>
                <a:cs typeface="Times New Roman"/>
              </a:rPr>
              <a:t>requirement</a:t>
            </a:r>
            <a:r>
              <a:rPr sz="1200" i="1" spc="-20" dirty="0">
                <a:latin typeface="Times New Roman"/>
                <a:cs typeface="Times New Roman"/>
              </a:rPr>
              <a:t> </a:t>
            </a:r>
            <a:r>
              <a:rPr sz="1200" i="1" dirty="0">
                <a:latin typeface="Times New Roman"/>
                <a:cs typeface="Times New Roman"/>
              </a:rPr>
              <a:t>for</a:t>
            </a:r>
            <a:r>
              <a:rPr sz="1200" i="1" spc="-15" dirty="0">
                <a:latin typeface="Times New Roman"/>
                <a:cs typeface="Times New Roman"/>
              </a:rPr>
              <a:t> </a:t>
            </a:r>
            <a:r>
              <a:rPr sz="1200" i="1" dirty="0">
                <a:latin typeface="Times New Roman"/>
                <a:cs typeface="Times New Roman"/>
              </a:rPr>
              <a:t>the</a:t>
            </a:r>
            <a:r>
              <a:rPr sz="1200" i="1" spc="-20" dirty="0">
                <a:latin typeface="Times New Roman"/>
                <a:cs typeface="Times New Roman"/>
              </a:rPr>
              <a:t> </a:t>
            </a:r>
            <a:r>
              <a:rPr sz="1200" i="1" spc="-10" dirty="0">
                <a:latin typeface="Times New Roman"/>
                <a:cs typeface="Times New Roman"/>
              </a:rPr>
              <a:t>award</a:t>
            </a:r>
            <a:r>
              <a:rPr sz="1200" i="1" spc="-15" dirty="0">
                <a:latin typeface="Times New Roman"/>
                <a:cs typeface="Times New Roman"/>
              </a:rPr>
              <a:t> </a:t>
            </a:r>
            <a:r>
              <a:rPr sz="1200" i="1" dirty="0">
                <a:latin typeface="Times New Roman"/>
                <a:cs typeface="Times New Roman"/>
              </a:rPr>
              <a:t>of</a:t>
            </a:r>
            <a:r>
              <a:rPr sz="1200" i="1" spc="-15" dirty="0">
                <a:latin typeface="Times New Roman"/>
                <a:cs typeface="Times New Roman"/>
              </a:rPr>
              <a:t> </a:t>
            </a:r>
            <a:r>
              <a:rPr sz="1200" i="1" dirty="0">
                <a:latin typeface="Times New Roman"/>
                <a:cs typeface="Times New Roman"/>
              </a:rPr>
              <a:t>the</a:t>
            </a:r>
            <a:r>
              <a:rPr sz="1200" i="1" spc="-20" dirty="0">
                <a:latin typeface="Times New Roman"/>
                <a:cs typeface="Times New Roman"/>
              </a:rPr>
              <a:t> </a:t>
            </a:r>
            <a:r>
              <a:rPr sz="1200" i="1" spc="-10" dirty="0">
                <a:latin typeface="Times New Roman"/>
                <a:cs typeface="Times New Roman"/>
              </a:rPr>
              <a:t>degree </a:t>
            </a:r>
            <a:r>
              <a:rPr sz="1200" i="1" spc="-285" dirty="0">
                <a:latin typeface="Times New Roman"/>
                <a:cs typeface="Times New Roman"/>
              </a:rPr>
              <a:t> </a:t>
            </a:r>
            <a:r>
              <a:rPr sz="1200" i="1" dirty="0">
                <a:latin typeface="Times New Roman"/>
                <a:cs typeface="Times New Roman"/>
              </a:rPr>
              <a:t>of</a:t>
            </a:r>
            <a:endParaRPr sz="1200" dirty="0">
              <a:latin typeface="Times New Roman"/>
              <a:cs typeface="Times New Roman"/>
            </a:endParaRPr>
          </a:p>
          <a:p>
            <a:pPr algn="ctr">
              <a:lnSpc>
                <a:spcPct val="100000"/>
              </a:lnSpc>
              <a:spcBef>
                <a:spcPts val="835"/>
              </a:spcBef>
            </a:pPr>
            <a:r>
              <a:rPr sz="1400" b="1" spc="-10" dirty="0">
                <a:latin typeface="Times New Roman"/>
                <a:cs typeface="Times New Roman"/>
              </a:rPr>
              <a:t>MA</a:t>
            </a:r>
            <a:r>
              <a:rPr sz="1400" b="1" spc="-5" dirty="0">
                <a:latin typeface="Times New Roman"/>
                <a:cs typeface="Times New Roman"/>
              </a:rPr>
              <a:t>STE</a:t>
            </a:r>
            <a:r>
              <a:rPr sz="1400" b="1" dirty="0">
                <a:latin typeface="Times New Roman"/>
                <a:cs typeface="Times New Roman"/>
              </a:rPr>
              <a:t>R</a:t>
            </a:r>
            <a:r>
              <a:rPr sz="1400" b="1" spc="-10" dirty="0">
                <a:latin typeface="Times New Roman"/>
                <a:cs typeface="Times New Roman"/>
              </a:rPr>
              <a:t> </a:t>
            </a:r>
            <a:r>
              <a:rPr sz="1400" b="1" dirty="0">
                <a:latin typeface="Times New Roman"/>
                <a:cs typeface="Times New Roman"/>
              </a:rPr>
              <a:t>OF</a:t>
            </a:r>
            <a:r>
              <a:rPr sz="1400" b="1" spc="-60" dirty="0">
                <a:latin typeface="Times New Roman"/>
                <a:cs typeface="Times New Roman"/>
              </a:rPr>
              <a:t> </a:t>
            </a:r>
            <a:r>
              <a:rPr sz="1400" b="1" spc="-10" dirty="0">
                <a:latin typeface="Times New Roman"/>
                <a:cs typeface="Times New Roman"/>
              </a:rPr>
              <a:t>C</a:t>
            </a:r>
            <a:r>
              <a:rPr sz="1400" b="1" dirty="0">
                <a:latin typeface="Times New Roman"/>
                <a:cs typeface="Times New Roman"/>
              </a:rPr>
              <a:t>O</a:t>
            </a:r>
            <a:r>
              <a:rPr sz="1400" b="1" spc="-10" dirty="0">
                <a:latin typeface="Times New Roman"/>
                <a:cs typeface="Times New Roman"/>
              </a:rPr>
              <a:t>MPU</a:t>
            </a:r>
            <a:r>
              <a:rPr sz="1400" b="1" dirty="0">
                <a:latin typeface="Times New Roman"/>
                <a:cs typeface="Times New Roman"/>
              </a:rPr>
              <a:t>TER</a:t>
            </a:r>
            <a:r>
              <a:rPr sz="1400" b="1" spc="-85" dirty="0">
                <a:latin typeface="Times New Roman"/>
                <a:cs typeface="Times New Roman"/>
              </a:rPr>
              <a:t> </a:t>
            </a:r>
            <a:r>
              <a:rPr sz="1400" b="1" spc="-10" dirty="0">
                <a:latin typeface="Times New Roman"/>
                <a:cs typeface="Times New Roman"/>
              </a:rPr>
              <a:t>APP</a:t>
            </a:r>
            <a:r>
              <a:rPr sz="1400" b="1" dirty="0">
                <a:latin typeface="Times New Roman"/>
                <a:cs typeface="Times New Roman"/>
              </a:rPr>
              <a:t>LI</a:t>
            </a:r>
            <a:r>
              <a:rPr sz="1400" b="1" spc="-10" dirty="0">
                <a:latin typeface="Times New Roman"/>
                <a:cs typeface="Times New Roman"/>
              </a:rPr>
              <a:t>C</a:t>
            </a:r>
            <a:r>
              <a:rPr sz="1400" b="1" spc="-105" dirty="0">
                <a:latin typeface="Times New Roman"/>
                <a:cs typeface="Times New Roman"/>
              </a:rPr>
              <a:t>A</a:t>
            </a:r>
            <a:r>
              <a:rPr sz="1400" b="1" dirty="0">
                <a:latin typeface="Times New Roman"/>
                <a:cs typeface="Times New Roman"/>
              </a:rPr>
              <a:t>TION</a:t>
            </a:r>
            <a:endParaRPr sz="1400" dirty="0">
              <a:latin typeface="Times New Roman"/>
              <a:cs typeface="Times New Roman"/>
            </a:endParaRPr>
          </a:p>
          <a:p>
            <a:pPr algn="ctr">
              <a:lnSpc>
                <a:spcPct val="100000"/>
              </a:lnSpc>
              <a:spcBef>
                <a:spcPts val="875"/>
              </a:spcBef>
            </a:pPr>
            <a:r>
              <a:rPr sz="1200" i="1" dirty="0">
                <a:latin typeface="Times New Roman"/>
                <a:cs typeface="Times New Roman"/>
              </a:rPr>
              <a:t>by</a:t>
            </a:r>
            <a:endParaRPr sz="1200" dirty="0">
              <a:latin typeface="Times New Roman"/>
              <a:cs typeface="Times New Roman"/>
            </a:endParaRPr>
          </a:p>
          <a:p>
            <a:pPr algn="ctr">
              <a:lnSpc>
                <a:spcPct val="100000"/>
              </a:lnSpc>
              <a:spcBef>
                <a:spcPts val="825"/>
              </a:spcBef>
            </a:pPr>
            <a:r>
              <a:rPr lang="en-US" sz="1600" b="1" spc="-10" dirty="0">
                <a:latin typeface="Times New Roman"/>
                <a:cs typeface="Times New Roman"/>
              </a:rPr>
              <a:t>Mohd Shariq</a:t>
            </a:r>
            <a:endParaRPr sz="1600" dirty="0">
              <a:latin typeface="Times New Roman"/>
              <a:cs typeface="Times New Roman"/>
            </a:endParaRPr>
          </a:p>
          <a:p>
            <a:pPr marL="1270" algn="ctr">
              <a:lnSpc>
                <a:spcPct val="100000"/>
              </a:lnSpc>
              <a:spcBef>
                <a:spcPts val="880"/>
              </a:spcBef>
            </a:pPr>
            <a:r>
              <a:rPr sz="1400" spc="-5" dirty="0">
                <a:latin typeface="Times New Roman"/>
                <a:cs typeface="Times New Roman"/>
              </a:rPr>
              <a:t>(Roll</a:t>
            </a:r>
            <a:r>
              <a:rPr sz="1400" spc="-15" dirty="0">
                <a:latin typeface="Times New Roman"/>
                <a:cs typeface="Times New Roman"/>
              </a:rPr>
              <a:t> </a:t>
            </a:r>
            <a:r>
              <a:rPr sz="1400" spc="-5" dirty="0">
                <a:latin typeface="Times New Roman"/>
                <a:cs typeface="Times New Roman"/>
              </a:rPr>
              <a:t>No:</a:t>
            </a:r>
            <a:r>
              <a:rPr sz="1400" spc="-15" dirty="0">
                <a:latin typeface="Times New Roman"/>
                <a:cs typeface="Times New Roman"/>
              </a:rPr>
              <a:t> </a:t>
            </a:r>
            <a:r>
              <a:rPr sz="1400" spc="-5" dirty="0">
                <a:latin typeface="Times New Roman"/>
                <a:cs typeface="Times New Roman"/>
              </a:rPr>
              <a:t>202</a:t>
            </a:r>
            <a:r>
              <a:rPr lang="en-US" sz="1400" spc="-5" dirty="0">
                <a:latin typeface="Times New Roman"/>
                <a:cs typeface="Times New Roman"/>
              </a:rPr>
              <a:t>3073034</a:t>
            </a:r>
            <a:r>
              <a:rPr sz="1400" spc="-5" dirty="0">
                <a:latin typeface="Times New Roman"/>
                <a:cs typeface="Times New Roman"/>
              </a:rPr>
              <a:t>)</a:t>
            </a:r>
            <a:endParaRPr sz="1400" dirty="0">
              <a:latin typeface="Times New Roman"/>
              <a:cs typeface="Times New Roman"/>
            </a:endParaRPr>
          </a:p>
          <a:p>
            <a:pPr>
              <a:lnSpc>
                <a:spcPct val="100000"/>
              </a:lnSpc>
            </a:pPr>
            <a:endParaRPr sz="1500" dirty="0">
              <a:latin typeface="Times New Roman"/>
              <a:cs typeface="Times New Roman"/>
            </a:endParaRPr>
          </a:p>
          <a:p>
            <a:pPr algn="ctr">
              <a:lnSpc>
                <a:spcPct val="100000"/>
              </a:lnSpc>
            </a:pPr>
            <a:r>
              <a:rPr lang="en-US" sz="1450" dirty="0">
                <a:latin typeface="Times New Roman"/>
                <a:cs typeface="Times New Roman"/>
              </a:rPr>
              <a:t>Submitted to</a:t>
            </a:r>
            <a:endParaRPr sz="1200" dirty="0">
              <a:latin typeface="Times New Roman"/>
              <a:cs typeface="Times New Roman"/>
            </a:endParaRPr>
          </a:p>
          <a:p>
            <a:pPr algn="ctr">
              <a:lnSpc>
                <a:spcPct val="100000"/>
              </a:lnSpc>
              <a:spcBef>
                <a:spcPts val="810"/>
              </a:spcBef>
            </a:pPr>
            <a:r>
              <a:rPr lang="en-US" sz="1600" b="1" spc="-5" dirty="0">
                <a:latin typeface="Times New Roman"/>
                <a:cs typeface="Times New Roman"/>
              </a:rPr>
              <a:t>Ms.</a:t>
            </a:r>
            <a:r>
              <a:rPr lang="en-US" sz="1600" b="1" spc="-40" dirty="0">
                <a:latin typeface="Times New Roman"/>
                <a:cs typeface="Times New Roman"/>
              </a:rPr>
              <a:t> </a:t>
            </a:r>
            <a:r>
              <a:rPr lang="en-US" sz="1600" b="1" spc="-5" dirty="0">
                <a:latin typeface="Times New Roman"/>
                <a:cs typeface="Times New Roman"/>
              </a:rPr>
              <a:t>Pranjal Maurya</a:t>
            </a:r>
            <a:endParaRPr sz="1600" dirty="0">
              <a:latin typeface="Times New Roman"/>
              <a:cs typeface="Times New Roman"/>
            </a:endParaRPr>
          </a:p>
          <a:p>
            <a:pPr algn="ctr">
              <a:lnSpc>
                <a:spcPct val="100000"/>
              </a:lnSpc>
              <a:spcBef>
                <a:spcPts val="905"/>
              </a:spcBef>
            </a:pPr>
            <a:r>
              <a:rPr sz="1200" spc="-5" dirty="0">
                <a:latin typeface="Times New Roman"/>
                <a:cs typeface="Times New Roman"/>
              </a:rPr>
              <a:t>Assistant</a:t>
            </a:r>
            <a:r>
              <a:rPr sz="1200" spc="-10" dirty="0">
                <a:latin typeface="Times New Roman"/>
                <a:cs typeface="Times New Roman"/>
              </a:rPr>
              <a:t> Professor, </a:t>
            </a:r>
            <a:r>
              <a:rPr sz="1200" dirty="0">
                <a:latin typeface="Times New Roman"/>
                <a:cs typeface="Times New Roman"/>
              </a:rPr>
              <a:t>ITCA</a:t>
            </a:r>
            <a:r>
              <a:rPr sz="1200" spc="-70" dirty="0">
                <a:latin typeface="Times New Roman"/>
                <a:cs typeface="Times New Roman"/>
              </a:rPr>
              <a:t> </a:t>
            </a:r>
            <a:r>
              <a:rPr sz="1200" spc="-5" dirty="0">
                <a:latin typeface="Times New Roman"/>
                <a:cs typeface="Times New Roman"/>
              </a:rPr>
              <a:t>Dept.</a:t>
            </a:r>
            <a:endParaRPr sz="1200" dirty="0">
              <a:latin typeface="Times New Roman"/>
              <a:cs typeface="Times New Roman"/>
            </a:endParaRPr>
          </a:p>
        </p:txBody>
      </p:sp>
      <p:sp>
        <p:nvSpPr>
          <p:cNvPr id="3" name="object 3"/>
          <p:cNvSpPr txBox="1"/>
          <p:nvPr/>
        </p:nvSpPr>
        <p:spPr>
          <a:xfrm>
            <a:off x="1366774" y="8340089"/>
            <a:ext cx="4920615" cy="1269365"/>
          </a:xfrm>
          <a:prstGeom prst="rect">
            <a:avLst/>
          </a:prstGeom>
        </p:spPr>
        <p:txBody>
          <a:bodyPr vert="horz" wrap="square" lIns="0" tIns="6350" rIns="0" bIns="0" rtlCol="0">
            <a:spAutoFit/>
          </a:bodyPr>
          <a:lstStyle/>
          <a:p>
            <a:pPr marL="12700" marR="5080" algn="ctr">
              <a:lnSpc>
                <a:spcPct val="103299"/>
              </a:lnSpc>
              <a:spcBef>
                <a:spcPts val="50"/>
              </a:spcBef>
            </a:pPr>
            <a:r>
              <a:rPr sz="1200" b="1" spc="-20" dirty="0">
                <a:latin typeface="Times New Roman"/>
                <a:cs typeface="Times New Roman"/>
              </a:rPr>
              <a:t>DEPARTMENT </a:t>
            </a:r>
            <a:r>
              <a:rPr sz="1200" b="1" dirty="0">
                <a:latin typeface="Times New Roman"/>
                <a:cs typeface="Times New Roman"/>
              </a:rPr>
              <a:t>OF</a:t>
            </a:r>
            <a:r>
              <a:rPr sz="1200" b="1" spc="-45" dirty="0">
                <a:latin typeface="Times New Roman"/>
                <a:cs typeface="Times New Roman"/>
              </a:rPr>
              <a:t> </a:t>
            </a:r>
            <a:r>
              <a:rPr sz="1200" b="1" spc="-15" dirty="0">
                <a:latin typeface="Times New Roman"/>
                <a:cs typeface="Times New Roman"/>
              </a:rPr>
              <a:t>INFORMATION</a:t>
            </a:r>
            <a:r>
              <a:rPr sz="1200" b="1" spc="-20" dirty="0">
                <a:latin typeface="Times New Roman"/>
                <a:cs typeface="Times New Roman"/>
              </a:rPr>
              <a:t> </a:t>
            </a:r>
            <a:r>
              <a:rPr sz="1200" b="1" spc="-5" dirty="0">
                <a:latin typeface="Times New Roman"/>
                <a:cs typeface="Times New Roman"/>
              </a:rPr>
              <a:t>TECHNOLOGY</a:t>
            </a:r>
            <a:r>
              <a:rPr sz="1200" b="1" spc="-110" dirty="0">
                <a:latin typeface="Times New Roman"/>
                <a:cs typeface="Times New Roman"/>
              </a:rPr>
              <a:t> </a:t>
            </a:r>
            <a:r>
              <a:rPr sz="1200" b="1" spc="-5" dirty="0">
                <a:latin typeface="Times New Roman"/>
                <a:cs typeface="Times New Roman"/>
              </a:rPr>
              <a:t>AND</a:t>
            </a:r>
            <a:r>
              <a:rPr sz="1200" b="1" dirty="0">
                <a:latin typeface="Times New Roman"/>
                <a:cs typeface="Times New Roman"/>
              </a:rPr>
              <a:t> </a:t>
            </a:r>
            <a:r>
              <a:rPr sz="1200" b="1" spc="-5" dirty="0">
                <a:latin typeface="Times New Roman"/>
                <a:cs typeface="Times New Roman"/>
              </a:rPr>
              <a:t>COMPUTER </a:t>
            </a:r>
            <a:r>
              <a:rPr sz="1200" b="1" spc="-285" dirty="0">
                <a:latin typeface="Times New Roman"/>
                <a:cs typeface="Times New Roman"/>
              </a:rPr>
              <a:t> </a:t>
            </a:r>
            <a:r>
              <a:rPr sz="1200" b="1" spc="-10" dirty="0">
                <a:latin typeface="Times New Roman"/>
                <a:cs typeface="Times New Roman"/>
              </a:rPr>
              <a:t>APPLICATION</a:t>
            </a:r>
            <a:endParaRPr sz="1200" dirty="0">
              <a:latin typeface="Times New Roman"/>
              <a:cs typeface="Times New Roman"/>
            </a:endParaRPr>
          </a:p>
          <a:p>
            <a:pPr marL="234950" marR="225425" algn="ctr">
              <a:lnSpc>
                <a:spcPct val="159200"/>
              </a:lnSpc>
            </a:pPr>
            <a:r>
              <a:rPr sz="1200" b="1" spc="-5" dirty="0">
                <a:latin typeface="Times New Roman"/>
                <a:cs typeface="Times New Roman"/>
              </a:rPr>
              <a:t>MADAN</a:t>
            </a:r>
            <a:r>
              <a:rPr sz="1200" b="1" spc="5" dirty="0">
                <a:latin typeface="Times New Roman"/>
                <a:cs typeface="Times New Roman"/>
              </a:rPr>
              <a:t> </a:t>
            </a:r>
            <a:r>
              <a:rPr sz="1200" b="1" spc="-5" dirty="0">
                <a:latin typeface="Times New Roman"/>
                <a:cs typeface="Times New Roman"/>
              </a:rPr>
              <a:t>MOHAN </a:t>
            </a:r>
            <a:r>
              <a:rPr sz="1200" b="1" spc="-40" dirty="0">
                <a:latin typeface="Times New Roman"/>
                <a:cs typeface="Times New Roman"/>
              </a:rPr>
              <a:t>MALAVIYA</a:t>
            </a:r>
            <a:r>
              <a:rPr sz="1200" b="1" spc="-65" dirty="0">
                <a:latin typeface="Times New Roman"/>
                <a:cs typeface="Times New Roman"/>
              </a:rPr>
              <a:t> </a:t>
            </a:r>
            <a:r>
              <a:rPr sz="1200" b="1" spc="-5" dirty="0">
                <a:latin typeface="Times New Roman"/>
                <a:cs typeface="Times New Roman"/>
              </a:rPr>
              <a:t>UNIVERSITY</a:t>
            </a:r>
            <a:r>
              <a:rPr sz="1200" b="1" spc="-55" dirty="0">
                <a:latin typeface="Times New Roman"/>
                <a:cs typeface="Times New Roman"/>
              </a:rPr>
              <a:t> </a:t>
            </a:r>
            <a:r>
              <a:rPr sz="1200" b="1" dirty="0">
                <a:latin typeface="Times New Roman"/>
                <a:cs typeface="Times New Roman"/>
              </a:rPr>
              <a:t>OF</a:t>
            </a:r>
            <a:r>
              <a:rPr sz="1200" b="1" spc="-75" dirty="0">
                <a:latin typeface="Times New Roman"/>
                <a:cs typeface="Times New Roman"/>
              </a:rPr>
              <a:t> </a:t>
            </a:r>
            <a:r>
              <a:rPr sz="1200" b="1" spc="-5" dirty="0">
                <a:latin typeface="Times New Roman"/>
                <a:cs typeface="Times New Roman"/>
              </a:rPr>
              <a:t>TECHNOLOGY </a:t>
            </a:r>
            <a:r>
              <a:rPr sz="1200" b="1" spc="-285" dirty="0">
                <a:latin typeface="Times New Roman"/>
                <a:cs typeface="Times New Roman"/>
              </a:rPr>
              <a:t> </a:t>
            </a:r>
            <a:r>
              <a:rPr sz="1200" b="1" spc="-5" dirty="0">
                <a:latin typeface="Times New Roman"/>
                <a:cs typeface="Times New Roman"/>
              </a:rPr>
              <a:t>GORAKHPUR </a:t>
            </a:r>
            <a:r>
              <a:rPr sz="1200" b="1" dirty="0">
                <a:latin typeface="Times New Roman"/>
                <a:cs typeface="Times New Roman"/>
              </a:rPr>
              <a:t>– 273010</a:t>
            </a:r>
            <a:endParaRPr sz="1200" dirty="0">
              <a:latin typeface="Times New Roman"/>
              <a:cs typeface="Times New Roman"/>
            </a:endParaRPr>
          </a:p>
          <a:p>
            <a:pPr marL="635" algn="ctr">
              <a:lnSpc>
                <a:spcPct val="100000"/>
              </a:lnSpc>
              <a:spcBef>
                <a:spcPts val="840"/>
              </a:spcBef>
            </a:pPr>
            <a:r>
              <a:rPr sz="1200" b="1" spc="-5" dirty="0">
                <a:latin typeface="Times New Roman"/>
                <a:cs typeface="Times New Roman"/>
              </a:rPr>
              <a:t>SESSION</a:t>
            </a:r>
            <a:r>
              <a:rPr sz="1200" b="1" spc="-1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5" dirty="0">
                <a:latin typeface="Times New Roman"/>
                <a:cs typeface="Times New Roman"/>
              </a:rPr>
              <a:t>202</a:t>
            </a:r>
            <a:r>
              <a:rPr lang="en-US" sz="1200" b="1" spc="-5" dirty="0">
                <a:latin typeface="Times New Roman"/>
                <a:cs typeface="Times New Roman"/>
              </a:rPr>
              <a:t>4</a:t>
            </a:r>
            <a:r>
              <a:rPr sz="1200" b="1" spc="-5" dirty="0">
                <a:latin typeface="Times New Roman"/>
                <a:cs typeface="Times New Roman"/>
              </a:rPr>
              <a:t>-2</a:t>
            </a:r>
            <a:r>
              <a:rPr lang="en-US" sz="1200" b="1" spc="-5" dirty="0">
                <a:latin typeface="Times New Roman"/>
                <a:cs typeface="Times New Roman"/>
              </a:rPr>
              <a:t>5</a:t>
            </a:r>
            <a:endParaRPr sz="1200" dirty="0">
              <a:latin typeface="Times New Roman"/>
              <a:cs typeface="Times New Roman"/>
            </a:endParaRPr>
          </a:p>
        </p:txBody>
      </p:sp>
      <p:pic>
        <p:nvPicPr>
          <p:cNvPr id="4" name="object 4"/>
          <p:cNvPicPr/>
          <p:nvPr/>
        </p:nvPicPr>
        <p:blipFill>
          <a:blip r:embed="rId2" cstate="print"/>
          <a:stretch>
            <a:fillRect/>
          </a:stretch>
        </p:blipFill>
        <p:spPr>
          <a:xfrm>
            <a:off x="2884170" y="6070218"/>
            <a:ext cx="1884045" cy="1884045"/>
          </a:xfrm>
          <a:prstGeom prst="rect">
            <a:avLst/>
          </a:prstGeom>
        </p:spPr>
      </p:pic>
      <p:sp>
        <p:nvSpPr>
          <p:cNvPr id="5" name="object 5"/>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6" name="object 6"/>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1</a:t>
            </a:fld>
            <a:endParaRPr sz="11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91031"/>
            <a:ext cx="5664200" cy="2049857"/>
          </a:xfrm>
          <a:prstGeom prst="rect">
            <a:avLst/>
          </a:prstGeom>
        </p:spPr>
        <p:txBody>
          <a:bodyPr vert="horz" wrap="square" lIns="0" tIns="6350" rIns="0" bIns="0" rtlCol="0">
            <a:spAutoFit/>
          </a:bodyPr>
          <a:lstStyle/>
          <a:p>
            <a:pPr marL="12700" marR="5080" algn="just">
              <a:lnSpc>
                <a:spcPct val="103499"/>
              </a:lnSpc>
              <a:spcBef>
                <a:spcPts val="50"/>
              </a:spcBef>
            </a:pPr>
            <a:r>
              <a:rPr sz="1200" b="1" spc="-5" dirty="0">
                <a:latin typeface="Times New Roman"/>
                <a:cs typeface="Times New Roman"/>
              </a:rPr>
              <a:t>MongoDB</a:t>
            </a:r>
            <a:r>
              <a:rPr sz="1200" b="1" spc="-110" dirty="0">
                <a:latin typeface="Times New Roman"/>
                <a:cs typeface="Times New Roman"/>
              </a:rPr>
              <a:t> </a:t>
            </a:r>
            <a:r>
              <a:rPr sz="1200" b="1" spc="-5" dirty="0">
                <a:latin typeface="Times New Roman"/>
                <a:cs typeface="Times New Roman"/>
              </a:rPr>
              <a:t>Atlas:</a:t>
            </a:r>
            <a:r>
              <a:rPr sz="1200" b="1" spc="-40" dirty="0">
                <a:latin typeface="Times New Roman"/>
                <a:cs typeface="Times New Roman"/>
              </a:rPr>
              <a:t> </a:t>
            </a:r>
            <a:r>
              <a:rPr sz="1200" spc="-5" dirty="0">
                <a:latin typeface="Times New Roman"/>
                <a:cs typeface="Times New Roman"/>
              </a:rPr>
              <a:t>MongoDB</a:t>
            </a:r>
            <a:r>
              <a:rPr sz="1200" spc="-105" dirty="0">
                <a:latin typeface="Times New Roman"/>
                <a:cs typeface="Times New Roman"/>
              </a:rPr>
              <a:t> </a:t>
            </a:r>
            <a:r>
              <a:rPr sz="1200" spc="-5" dirty="0">
                <a:latin typeface="Times New Roman"/>
                <a:cs typeface="Times New Roman"/>
              </a:rPr>
              <a:t>Atlas,</a:t>
            </a:r>
            <a:r>
              <a:rPr sz="1200" spc="-45" dirty="0">
                <a:latin typeface="Times New Roman"/>
                <a:cs typeface="Times New Roman"/>
              </a:rPr>
              <a:t> </a:t>
            </a:r>
            <a:r>
              <a:rPr sz="1200" dirty="0">
                <a:latin typeface="Times New Roman"/>
                <a:cs typeface="Times New Roman"/>
              </a:rPr>
              <a:t>a</a:t>
            </a:r>
            <a:r>
              <a:rPr sz="1200" spc="-50" dirty="0">
                <a:latin typeface="Times New Roman"/>
                <a:cs typeface="Times New Roman"/>
              </a:rPr>
              <a:t> </a:t>
            </a:r>
            <a:r>
              <a:rPr sz="1200" spc="-5" dirty="0">
                <a:latin typeface="Times New Roman"/>
                <a:cs typeface="Times New Roman"/>
              </a:rPr>
              <a:t>cloud-based</a:t>
            </a:r>
            <a:r>
              <a:rPr sz="1200" spc="-35" dirty="0">
                <a:latin typeface="Times New Roman"/>
                <a:cs typeface="Times New Roman"/>
              </a:rPr>
              <a:t> </a:t>
            </a:r>
            <a:r>
              <a:rPr sz="1200" spc="-5" dirty="0">
                <a:latin typeface="Times New Roman"/>
                <a:cs typeface="Times New Roman"/>
              </a:rPr>
              <a:t>database</a:t>
            </a:r>
            <a:r>
              <a:rPr sz="1200" spc="-45" dirty="0">
                <a:latin typeface="Times New Roman"/>
                <a:cs typeface="Times New Roman"/>
              </a:rPr>
              <a:t> </a:t>
            </a:r>
            <a:r>
              <a:rPr sz="1200" spc="-5" dirty="0">
                <a:latin typeface="Times New Roman"/>
                <a:cs typeface="Times New Roman"/>
              </a:rPr>
              <a:t>service,</a:t>
            </a:r>
            <a:r>
              <a:rPr sz="1200" spc="-45" dirty="0">
                <a:latin typeface="Times New Roman"/>
                <a:cs typeface="Times New Roman"/>
              </a:rPr>
              <a:t> </a:t>
            </a:r>
            <a:r>
              <a:rPr sz="1200" dirty="0">
                <a:latin typeface="Times New Roman"/>
                <a:cs typeface="Times New Roman"/>
              </a:rPr>
              <a:t>is</a:t>
            </a:r>
            <a:r>
              <a:rPr sz="1200" spc="-40" dirty="0">
                <a:latin typeface="Times New Roman"/>
                <a:cs typeface="Times New Roman"/>
              </a:rPr>
              <a:t> </a:t>
            </a:r>
            <a:r>
              <a:rPr sz="1200" spc="-5" dirty="0">
                <a:latin typeface="Times New Roman"/>
                <a:cs typeface="Times New Roman"/>
              </a:rPr>
              <a:t>utilized</a:t>
            </a:r>
            <a:r>
              <a:rPr sz="1200" spc="-45" dirty="0">
                <a:latin typeface="Times New Roman"/>
                <a:cs typeface="Times New Roman"/>
              </a:rPr>
              <a:t> </a:t>
            </a:r>
            <a:r>
              <a:rPr sz="1200" dirty="0">
                <a:latin typeface="Times New Roman"/>
                <a:cs typeface="Times New Roman"/>
              </a:rPr>
              <a:t>for</a:t>
            </a:r>
            <a:r>
              <a:rPr sz="1200" spc="-50" dirty="0">
                <a:latin typeface="Times New Roman"/>
                <a:cs typeface="Times New Roman"/>
              </a:rPr>
              <a:t> </a:t>
            </a:r>
            <a:r>
              <a:rPr sz="1200" dirty="0">
                <a:latin typeface="Times New Roman"/>
                <a:cs typeface="Times New Roman"/>
              </a:rPr>
              <a:t>hosting</a:t>
            </a:r>
            <a:r>
              <a:rPr sz="1200" spc="-45" dirty="0">
                <a:latin typeface="Times New Roman"/>
                <a:cs typeface="Times New Roman"/>
              </a:rPr>
              <a:t> </a:t>
            </a:r>
            <a:r>
              <a:rPr sz="1200" spc="-5" dirty="0">
                <a:latin typeface="Times New Roman"/>
                <a:cs typeface="Times New Roman"/>
              </a:rPr>
              <a:t>and </a:t>
            </a:r>
            <a:r>
              <a:rPr sz="1200" spc="-290" dirty="0">
                <a:latin typeface="Times New Roman"/>
                <a:cs typeface="Times New Roman"/>
              </a:rPr>
              <a:t> </a:t>
            </a:r>
            <a:r>
              <a:rPr sz="1200" spc="-5" dirty="0">
                <a:latin typeface="Times New Roman"/>
                <a:cs typeface="Times New Roman"/>
              </a:rPr>
              <a:t>managing</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MongoDB</a:t>
            </a:r>
            <a:r>
              <a:rPr sz="1200" spc="-20" dirty="0">
                <a:latin typeface="Times New Roman"/>
                <a:cs typeface="Times New Roman"/>
              </a:rPr>
              <a:t> </a:t>
            </a:r>
            <a:r>
              <a:rPr sz="1200" spc="-5" dirty="0">
                <a:latin typeface="Times New Roman"/>
                <a:cs typeface="Times New Roman"/>
              </a:rPr>
              <a:t>database.</a:t>
            </a:r>
            <a:r>
              <a:rPr sz="1200" spc="-75" dirty="0">
                <a:latin typeface="Times New Roman"/>
                <a:cs typeface="Times New Roman"/>
              </a:rPr>
              <a:t> </a:t>
            </a:r>
            <a:r>
              <a:rPr sz="1200" dirty="0">
                <a:latin typeface="Times New Roman"/>
                <a:cs typeface="Times New Roman"/>
              </a:rPr>
              <a:t>A</a:t>
            </a:r>
            <a:r>
              <a:rPr sz="1200" spc="-70" dirty="0">
                <a:latin typeface="Times New Roman"/>
                <a:cs typeface="Times New Roman"/>
              </a:rPr>
              <a:t> </a:t>
            </a:r>
            <a:r>
              <a:rPr sz="1200" spc="-5" dirty="0">
                <a:latin typeface="Times New Roman"/>
                <a:cs typeface="Times New Roman"/>
              </a:rPr>
              <a:t>MongoDB</a:t>
            </a:r>
            <a:r>
              <a:rPr sz="1200" spc="-80" dirty="0">
                <a:latin typeface="Times New Roman"/>
                <a:cs typeface="Times New Roman"/>
              </a:rPr>
              <a:t> </a:t>
            </a:r>
            <a:r>
              <a:rPr sz="1200" spc="-5" dirty="0">
                <a:latin typeface="Times New Roman"/>
                <a:cs typeface="Times New Roman"/>
              </a:rPr>
              <a:t>Atlas</a:t>
            </a:r>
            <a:r>
              <a:rPr sz="1200" spc="-15" dirty="0">
                <a:latin typeface="Times New Roman"/>
                <a:cs typeface="Times New Roman"/>
              </a:rPr>
              <a:t> </a:t>
            </a:r>
            <a:r>
              <a:rPr sz="1200" spc="-5" dirty="0">
                <a:latin typeface="Times New Roman"/>
                <a:cs typeface="Times New Roman"/>
              </a:rPr>
              <a:t>account </a:t>
            </a:r>
            <a:r>
              <a:rPr sz="1200" dirty="0">
                <a:latin typeface="Times New Roman"/>
                <a:cs typeface="Times New Roman"/>
              </a:rPr>
              <a:t>is</a:t>
            </a:r>
            <a:r>
              <a:rPr sz="1200" spc="-5" dirty="0">
                <a:latin typeface="Times New Roman"/>
                <a:cs typeface="Times New Roman"/>
              </a:rPr>
              <a:t> required</a:t>
            </a:r>
            <a:r>
              <a:rPr sz="1200" spc="-10" dirty="0">
                <a:latin typeface="Times New Roman"/>
                <a:cs typeface="Times New Roman"/>
              </a:rPr>
              <a:t> </a:t>
            </a:r>
            <a:r>
              <a:rPr sz="1200" dirty="0">
                <a:latin typeface="Times New Roman"/>
                <a:cs typeface="Times New Roman"/>
              </a:rPr>
              <a:t>for</a:t>
            </a:r>
            <a:r>
              <a:rPr sz="1200" spc="-20" dirty="0">
                <a:latin typeface="Times New Roman"/>
                <a:cs typeface="Times New Roman"/>
              </a:rPr>
              <a:t> </a:t>
            </a:r>
            <a:r>
              <a:rPr sz="1200" spc="-5" dirty="0">
                <a:latin typeface="Times New Roman"/>
                <a:cs typeface="Times New Roman"/>
              </a:rPr>
              <a:t>database</a:t>
            </a:r>
            <a:r>
              <a:rPr sz="1200" spc="-15" dirty="0">
                <a:latin typeface="Times New Roman"/>
                <a:cs typeface="Times New Roman"/>
              </a:rPr>
              <a:t> </a:t>
            </a:r>
            <a:r>
              <a:rPr sz="1200" spc="-5" dirty="0">
                <a:latin typeface="Times New Roman"/>
                <a:cs typeface="Times New Roman"/>
              </a:rPr>
              <a:t>setup.</a:t>
            </a:r>
            <a:endParaRPr sz="1200" dirty="0">
              <a:latin typeface="Times New Roman"/>
              <a:cs typeface="Times New Roman"/>
            </a:endParaRPr>
          </a:p>
          <a:p>
            <a:pPr>
              <a:lnSpc>
                <a:spcPct val="100000"/>
              </a:lnSpc>
              <a:spcBef>
                <a:spcPts val="30"/>
              </a:spcBef>
            </a:pPr>
            <a:endParaRPr sz="1400" dirty="0">
              <a:latin typeface="Times New Roman"/>
              <a:cs typeface="Times New Roman"/>
            </a:endParaRPr>
          </a:p>
          <a:p>
            <a:pPr marL="12700" algn="just">
              <a:lnSpc>
                <a:spcPct val="100000"/>
              </a:lnSpc>
            </a:pPr>
            <a:r>
              <a:rPr sz="1400" b="1" dirty="0">
                <a:latin typeface="Times New Roman"/>
                <a:cs typeface="Times New Roman"/>
              </a:rPr>
              <a:t>2.4</a:t>
            </a:r>
            <a:r>
              <a:rPr sz="1400" b="1" spc="-15" dirty="0">
                <a:latin typeface="Times New Roman"/>
                <a:cs typeface="Times New Roman"/>
              </a:rPr>
              <a:t> </a:t>
            </a:r>
            <a:r>
              <a:rPr sz="1400" b="1" spc="-10" dirty="0">
                <a:latin typeface="Times New Roman"/>
                <a:cs typeface="Times New Roman"/>
              </a:rPr>
              <a:t>Hardware </a:t>
            </a:r>
            <a:r>
              <a:rPr sz="1400" b="1" spc="-5" dirty="0">
                <a:latin typeface="Times New Roman"/>
                <a:cs typeface="Times New Roman"/>
              </a:rPr>
              <a:t>Requirements</a:t>
            </a:r>
            <a:endParaRPr sz="1400" dirty="0">
              <a:latin typeface="Times New Roman"/>
              <a:cs typeface="Times New Roman"/>
            </a:endParaRPr>
          </a:p>
          <a:p>
            <a:pPr marL="12700" marR="6985" algn="just">
              <a:lnSpc>
                <a:spcPct val="103299"/>
              </a:lnSpc>
              <a:spcBef>
                <a:spcPts val="810"/>
              </a:spcBef>
            </a:pPr>
            <a:r>
              <a:rPr sz="1200" dirty="0">
                <a:latin typeface="Times New Roman"/>
                <a:cs typeface="Times New Roman"/>
              </a:rPr>
              <a:t>The </a:t>
            </a:r>
            <a:r>
              <a:rPr sz="1200" spc="-5" dirty="0">
                <a:latin typeface="Times New Roman"/>
                <a:cs typeface="Times New Roman"/>
              </a:rPr>
              <a:t>hardware requirements </a:t>
            </a:r>
            <a:r>
              <a:rPr sz="1200" dirty="0">
                <a:latin typeface="Times New Roman"/>
                <a:cs typeface="Times New Roman"/>
              </a:rPr>
              <a:t>for </a:t>
            </a:r>
            <a:r>
              <a:rPr sz="1200" spc="-5" dirty="0">
                <a:latin typeface="Times New Roman"/>
                <a:cs typeface="Times New Roman"/>
              </a:rPr>
              <a:t>development are minimal, requiring </a:t>
            </a:r>
            <a:r>
              <a:rPr sz="1200" dirty="0">
                <a:latin typeface="Times New Roman"/>
                <a:cs typeface="Times New Roman"/>
              </a:rPr>
              <a:t>a </a:t>
            </a:r>
            <a:r>
              <a:rPr sz="1200" spc="-5" dirty="0">
                <a:latin typeface="Times New Roman"/>
                <a:cs typeface="Times New Roman"/>
              </a:rPr>
              <a:t>standard computer </a:t>
            </a:r>
            <a:r>
              <a:rPr sz="1200" dirty="0">
                <a:latin typeface="Times New Roman"/>
                <a:cs typeface="Times New Roman"/>
              </a:rPr>
              <a:t>or </a:t>
            </a:r>
            <a:r>
              <a:rPr sz="1200" spc="5" dirty="0">
                <a:latin typeface="Times New Roman"/>
                <a:cs typeface="Times New Roman"/>
              </a:rPr>
              <a:t> </a:t>
            </a:r>
            <a:r>
              <a:rPr sz="1200" dirty="0">
                <a:latin typeface="Times New Roman"/>
                <a:cs typeface="Times New Roman"/>
              </a:rPr>
              <a:t>laptop </a:t>
            </a:r>
            <a:r>
              <a:rPr sz="1200" spc="-5" dirty="0">
                <a:latin typeface="Times New Roman"/>
                <a:cs typeface="Times New Roman"/>
              </a:rPr>
              <a:t>with sufficient processing </a:t>
            </a:r>
            <a:r>
              <a:rPr sz="1200" dirty="0">
                <a:latin typeface="Times New Roman"/>
                <a:cs typeface="Times New Roman"/>
              </a:rPr>
              <a:t>power </a:t>
            </a:r>
            <a:r>
              <a:rPr sz="1200" spc="-5" dirty="0">
                <a:latin typeface="Times New Roman"/>
                <a:cs typeface="Times New Roman"/>
              </a:rPr>
              <a:t>and RAM </a:t>
            </a:r>
            <a:r>
              <a:rPr sz="1200" dirty="0">
                <a:latin typeface="Times New Roman"/>
                <a:cs typeface="Times New Roman"/>
              </a:rPr>
              <a:t>to </a:t>
            </a:r>
            <a:r>
              <a:rPr sz="1200" spc="-5" dirty="0">
                <a:latin typeface="Times New Roman"/>
                <a:cs typeface="Times New Roman"/>
              </a:rPr>
              <a:t>comfortably </a:t>
            </a:r>
            <a:r>
              <a:rPr sz="1200" dirty="0">
                <a:latin typeface="Times New Roman"/>
                <a:cs typeface="Times New Roman"/>
              </a:rPr>
              <a:t>run development tools </a:t>
            </a:r>
            <a:r>
              <a:rPr sz="1200" spc="-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services.</a:t>
            </a:r>
            <a:endParaRPr lang="en-US" sz="1200" spc="-5" dirty="0">
              <a:latin typeface="Times New Roman"/>
              <a:cs typeface="Times New Roman"/>
            </a:endParaRPr>
          </a:p>
          <a:p>
            <a:pPr marL="12700" marR="7620" algn="just">
              <a:lnSpc>
                <a:spcPct val="103400"/>
              </a:lnSpc>
            </a:pPr>
            <a:r>
              <a:rPr sz="1200" dirty="0">
                <a:latin typeface="Times New Roman"/>
                <a:cs typeface="Times New Roman"/>
              </a:rPr>
              <a:t>By</a:t>
            </a:r>
            <a:r>
              <a:rPr sz="1200" spc="5" dirty="0">
                <a:latin typeface="Times New Roman"/>
                <a:cs typeface="Times New Roman"/>
              </a:rPr>
              <a:t> </a:t>
            </a:r>
            <a:r>
              <a:rPr sz="1200" spc="-5" dirty="0">
                <a:latin typeface="Times New Roman"/>
                <a:cs typeface="Times New Roman"/>
              </a:rPr>
              <a:t>leveraging</a:t>
            </a:r>
            <a:r>
              <a:rPr sz="1200" dirty="0">
                <a:latin typeface="Times New Roman"/>
                <a:cs typeface="Times New Roman"/>
              </a:rPr>
              <a:t> Netlify</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10" dirty="0">
                <a:latin typeface="Times New Roman"/>
                <a:cs typeface="Times New Roman"/>
              </a:rPr>
              <a:t>Render,</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project</a:t>
            </a:r>
            <a:r>
              <a:rPr sz="1200" dirty="0">
                <a:latin typeface="Times New Roman"/>
                <a:cs typeface="Times New Roman"/>
              </a:rPr>
              <a:t> </a:t>
            </a:r>
            <a:r>
              <a:rPr sz="1200" spc="-5" dirty="0">
                <a:latin typeface="Times New Roman"/>
                <a:cs typeface="Times New Roman"/>
              </a:rPr>
              <a:t>ensures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modern,</a:t>
            </a:r>
            <a:r>
              <a:rPr sz="1200" dirty="0">
                <a:latin typeface="Times New Roman"/>
                <a:cs typeface="Times New Roman"/>
              </a:rPr>
              <a:t> scalable,</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secure </a:t>
            </a:r>
            <a:r>
              <a:rPr sz="1200" spc="-285" dirty="0">
                <a:latin typeface="Times New Roman"/>
                <a:cs typeface="Times New Roman"/>
              </a:rPr>
              <a:t> </a:t>
            </a:r>
            <a:r>
              <a:rPr sz="1200" spc="-5" dirty="0">
                <a:latin typeface="Times New Roman"/>
                <a:cs typeface="Times New Roman"/>
              </a:rPr>
              <a:t>architecture </a:t>
            </a:r>
            <a:r>
              <a:rPr sz="1200" dirty="0">
                <a:latin typeface="Times New Roman"/>
                <a:cs typeface="Times New Roman"/>
              </a:rPr>
              <a:t>that </a:t>
            </a:r>
            <a:r>
              <a:rPr sz="1200" spc="-5" dirty="0">
                <a:latin typeface="Times New Roman"/>
                <a:cs typeface="Times New Roman"/>
              </a:rPr>
              <a:t>caters </a:t>
            </a:r>
            <a:r>
              <a:rPr sz="1200" spc="5" dirty="0">
                <a:latin typeface="Times New Roman"/>
                <a:cs typeface="Times New Roman"/>
              </a:rPr>
              <a:t>to </a:t>
            </a:r>
            <a:r>
              <a:rPr sz="1200" dirty="0">
                <a:latin typeface="Times New Roman"/>
                <a:cs typeface="Times New Roman"/>
              </a:rPr>
              <a:t>the </a:t>
            </a:r>
            <a:r>
              <a:rPr sz="1200" spc="-5" dirty="0">
                <a:latin typeface="Times New Roman"/>
                <a:cs typeface="Times New Roman"/>
              </a:rPr>
              <a:t>dynamic requirements </a:t>
            </a:r>
            <a:r>
              <a:rPr sz="1200" dirty="0">
                <a:latin typeface="Times New Roman"/>
                <a:cs typeface="Times New Roman"/>
              </a:rPr>
              <a:t>of </a:t>
            </a:r>
            <a:r>
              <a:rPr sz="1200" spc="-5" dirty="0">
                <a:latin typeface="Times New Roman"/>
                <a:cs typeface="Times New Roman"/>
              </a:rPr>
              <a:t>an </a:t>
            </a:r>
            <a:r>
              <a:rPr sz="1200" dirty="0">
                <a:latin typeface="Times New Roman"/>
                <a:cs typeface="Times New Roman"/>
              </a:rPr>
              <a:t>online bookstore </a:t>
            </a:r>
            <a:r>
              <a:rPr sz="1200" spc="-5" dirty="0">
                <a:latin typeface="Times New Roman"/>
                <a:cs typeface="Times New Roman"/>
              </a:rPr>
              <a:t>with inventory </a:t>
            </a:r>
            <a:r>
              <a:rPr sz="1200" dirty="0">
                <a:latin typeface="Times New Roman"/>
                <a:cs typeface="Times New Roman"/>
              </a:rPr>
              <a:t> </a:t>
            </a:r>
            <a:r>
              <a:rPr sz="1200" spc="-5" dirty="0">
                <a:latin typeface="Times New Roman"/>
                <a:cs typeface="Times New Roman"/>
              </a:rPr>
              <a:t>management.</a:t>
            </a:r>
            <a:endParaRPr sz="1200" dirty="0">
              <a:latin typeface="Times New Roman"/>
              <a:cs typeface="Times New Roman"/>
            </a:endParaRPr>
          </a:p>
        </p:txBody>
      </p:sp>
      <p:sp>
        <p:nvSpPr>
          <p:cNvPr id="3" name="object 3"/>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4" name="object 4"/>
          <p:cNvSpPr txBox="1"/>
          <p:nvPr/>
        </p:nvSpPr>
        <p:spPr>
          <a:xfrm>
            <a:off x="6493002" y="9917379"/>
            <a:ext cx="1689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10</a:t>
            </a:r>
            <a:endParaRPr sz="11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9586" y="888237"/>
            <a:ext cx="1510665" cy="258404"/>
          </a:xfrm>
          <a:prstGeom prst="rect">
            <a:avLst/>
          </a:prstGeom>
        </p:spPr>
        <p:txBody>
          <a:bodyPr vert="horz" wrap="square" lIns="0" tIns="12065" rIns="0" bIns="0" rtlCol="0">
            <a:spAutoFit/>
          </a:bodyPr>
          <a:lstStyle/>
          <a:p>
            <a:pPr marL="12700">
              <a:lnSpc>
                <a:spcPct val="100000"/>
              </a:lnSpc>
              <a:spcBef>
                <a:spcPts val="95"/>
              </a:spcBef>
            </a:pPr>
            <a:r>
              <a:rPr sz="1600" b="1" dirty="0">
                <a:latin typeface="Times New Roman"/>
                <a:cs typeface="Times New Roman"/>
              </a:rPr>
              <a:t>3.</a:t>
            </a:r>
            <a:r>
              <a:rPr sz="1600" b="1" spc="160" dirty="0">
                <a:latin typeface="Times New Roman"/>
                <a:cs typeface="Times New Roman"/>
              </a:rPr>
              <a:t> </a:t>
            </a:r>
            <a:r>
              <a:rPr lang="en-US" sz="1600" b="1" spc="-5" dirty="0">
                <a:latin typeface="Times New Roman"/>
                <a:cs typeface="Times New Roman"/>
              </a:rPr>
              <a:t>Flow Chart</a:t>
            </a:r>
            <a:endParaRPr sz="1600" dirty="0">
              <a:latin typeface="Times New Roman"/>
              <a:cs typeface="Times New Roman"/>
            </a:endParaRPr>
          </a:p>
        </p:txBody>
      </p:sp>
      <p:sp>
        <p:nvSpPr>
          <p:cNvPr id="3" name="object 3"/>
          <p:cNvSpPr txBox="1"/>
          <p:nvPr/>
        </p:nvSpPr>
        <p:spPr>
          <a:xfrm>
            <a:off x="958850" y="1368584"/>
            <a:ext cx="1168400" cy="228268"/>
          </a:xfrm>
          <a:prstGeom prst="rect">
            <a:avLst/>
          </a:prstGeom>
        </p:spPr>
        <p:txBody>
          <a:bodyPr vert="horz" wrap="square" lIns="0" tIns="12700" rIns="0" bIns="0" rtlCol="0">
            <a:spAutoFit/>
          </a:bodyPr>
          <a:lstStyle/>
          <a:p>
            <a:pPr marL="12700">
              <a:lnSpc>
                <a:spcPct val="100000"/>
              </a:lnSpc>
              <a:spcBef>
                <a:spcPts val="100"/>
              </a:spcBef>
            </a:pPr>
            <a:endParaRPr sz="1400" dirty="0">
              <a:latin typeface="Times New Roman"/>
              <a:cs typeface="Times New Roman"/>
            </a:endParaRPr>
          </a:p>
        </p:txBody>
      </p:sp>
      <p:sp>
        <p:nvSpPr>
          <p:cNvPr id="6" name="object 6"/>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11</a:t>
            </a:r>
          </a:p>
        </p:txBody>
      </p:sp>
      <p:pic>
        <p:nvPicPr>
          <p:cNvPr id="5" name="Picture 4" descr="A diagram of a software company&#10;&#10;Description automatically generated with medium confidence">
            <a:extLst>
              <a:ext uri="{FF2B5EF4-FFF2-40B4-BE49-F238E27FC236}">
                <a16:creationId xmlns:a16="http://schemas.microsoft.com/office/drawing/2014/main" id="{3B5B753B-1274-360A-B464-EB2C0D083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36" y="1607979"/>
            <a:ext cx="6030027" cy="80032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88237"/>
            <a:ext cx="5661660" cy="8023222"/>
          </a:xfrm>
          <a:prstGeom prst="rect">
            <a:avLst/>
          </a:prstGeom>
        </p:spPr>
        <p:txBody>
          <a:bodyPr vert="horz" wrap="square" lIns="0" tIns="12065" rIns="0" bIns="0" rtlCol="0">
            <a:spAutoFit/>
          </a:bodyPr>
          <a:lstStyle/>
          <a:p>
            <a:pPr marL="2573020" algn="just">
              <a:lnSpc>
                <a:spcPct val="100000"/>
              </a:lnSpc>
              <a:spcBef>
                <a:spcPts val="95"/>
              </a:spcBef>
            </a:pPr>
            <a:r>
              <a:rPr sz="1600" b="1" dirty="0">
                <a:latin typeface="Times New Roman"/>
                <a:cs typeface="Times New Roman"/>
              </a:rPr>
              <a:t>4.</a:t>
            </a:r>
            <a:r>
              <a:rPr sz="1600" b="1" spc="140" dirty="0">
                <a:latin typeface="Times New Roman"/>
                <a:cs typeface="Times New Roman"/>
              </a:rPr>
              <a:t> </a:t>
            </a:r>
            <a:r>
              <a:rPr sz="1600" b="1" spc="-5" dirty="0">
                <a:latin typeface="Times New Roman"/>
                <a:cs typeface="Times New Roman"/>
              </a:rPr>
              <a:t>Modules</a:t>
            </a:r>
            <a:endParaRPr sz="1600" dirty="0">
              <a:latin typeface="Times New Roman"/>
              <a:cs typeface="Times New Roman"/>
            </a:endParaRPr>
          </a:p>
          <a:p>
            <a:pPr algn="just">
              <a:lnSpc>
                <a:spcPct val="100000"/>
              </a:lnSpc>
            </a:pPr>
            <a:endParaRPr sz="2500" dirty="0">
              <a:latin typeface="Times New Roman"/>
              <a:cs typeface="Times New Roman"/>
            </a:endParaRPr>
          </a:p>
          <a:p>
            <a:pPr marL="12065" lvl="1" algn="just">
              <a:lnSpc>
                <a:spcPct val="100000"/>
              </a:lnSpc>
              <a:tabLst>
                <a:tab pos="281305" algn="l"/>
              </a:tabLst>
            </a:pPr>
            <a:r>
              <a:rPr lang="en-US" sz="1400" b="1" spc="-5" dirty="0">
                <a:latin typeface="Times New Roman"/>
                <a:cs typeface="Times New Roman"/>
              </a:rPr>
              <a:t>4.1  </a:t>
            </a:r>
            <a:r>
              <a:rPr sz="1400" b="1" spc="-5" dirty="0">
                <a:latin typeface="Times New Roman"/>
                <a:cs typeface="Times New Roman"/>
              </a:rPr>
              <a:t>Home</a:t>
            </a:r>
            <a:r>
              <a:rPr sz="1400" b="1" spc="-25" dirty="0">
                <a:latin typeface="Times New Roman"/>
                <a:cs typeface="Times New Roman"/>
              </a:rPr>
              <a:t> </a:t>
            </a:r>
            <a:r>
              <a:rPr sz="1400" b="1" spc="-5" dirty="0">
                <a:latin typeface="Times New Roman"/>
                <a:cs typeface="Times New Roman"/>
              </a:rPr>
              <a:t>Page</a:t>
            </a:r>
            <a:r>
              <a:rPr sz="1400" b="1" spc="-20" dirty="0">
                <a:latin typeface="Times New Roman"/>
                <a:cs typeface="Times New Roman"/>
              </a:rPr>
              <a:t> </a:t>
            </a:r>
            <a:r>
              <a:rPr sz="1400" b="1" spc="-5" dirty="0">
                <a:latin typeface="Times New Roman"/>
                <a:cs typeface="Times New Roman"/>
              </a:rPr>
              <a:t>Module:</a:t>
            </a:r>
            <a:endParaRPr sz="1400" dirty="0">
              <a:latin typeface="Times New Roman"/>
              <a:cs typeface="Times New Roman"/>
            </a:endParaRPr>
          </a:p>
          <a:p>
            <a:pPr marL="12700" algn="just">
              <a:lnSpc>
                <a:spcPct val="100000"/>
              </a:lnSpc>
              <a:spcBef>
                <a:spcPts val="860"/>
              </a:spcBef>
            </a:pPr>
            <a:r>
              <a:rPr sz="1200" b="1" spc="-5" dirty="0">
                <a:latin typeface="Times New Roman"/>
                <a:cs typeface="Times New Roman"/>
              </a:rPr>
              <a:t>Objective:</a:t>
            </a:r>
            <a:endParaRPr sz="1200" dirty="0">
              <a:latin typeface="Times New Roman"/>
              <a:cs typeface="Times New Roman"/>
            </a:endParaRPr>
          </a:p>
          <a:p>
            <a:pPr marL="12700" marR="7620" algn="just">
              <a:lnSpc>
                <a:spcPct val="103299"/>
              </a:lnSpc>
              <a:spcBef>
                <a:spcPts val="805"/>
              </a:spcBef>
            </a:pPr>
            <a:r>
              <a:rPr sz="1200" spc="-5" dirty="0">
                <a:latin typeface="Times New Roman"/>
                <a:cs typeface="Times New Roman"/>
              </a:rPr>
              <a:t>Engaging</a:t>
            </a:r>
            <a:r>
              <a:rPr sz="1200" spc="50" dirty="0">
                <a:latin typeface="Times New Roman"/>
                <a:cs typeface="Times New Roman"/>
              </a:rPr>
              <a:t> </a:t>
            </a:r>
            <a:r>
              <a:rPr sz="1200" spc="-5" dirty="0">
                <a:latin typeface="Times New Roman"/>
                <a:cs typeface="Times New Roman"/>
              </a:rPr>
              <a:t>Introduction:</a:t>
            </a:r>
            <a:r>
              <a:rPr sz="1200" spc="65" dirty="0">
                <a:latin typeface="Times New Roman"/>
                <a:cs typeface="Times New Roman"/>
              </a:rPr>
              <a:t> </a:t>
            </a:r>
            <a:r>
              <a:rPr lang="en-US" sz="1200" dirty="0"/>
              <a:t>Create a welcoming and visually appealing introduction to the real estate platform, highlighting featured properties, promotions, and key updates on the home page.</a:t>
            </a:r>
          </a:p>
          <a:p>
            <a:pPr marL="12700" marR="7620" algn="just">
              <a:lnSpc>
                <a:spcPct val="103299"/>
              </a:lnSpc>
              <a:spcBef>
                <a:spcPts val="805"/>
              </a:spcBef>
            </a:pPr>
            <a:r>
              <a:rPr sz="1200" spc="-5" dirty="0">
                <a:latin typeface="Times New Roman"/>
                <a:cs typeface="Times New Roman"/>
              </a:rPr>
              <a:t>Easy</a:t>
            </a:r>
            <a:r>
              <a:rPr sz="1200" spc="-50" dirty="0">
                <a:latin typeface="Times New Roman"/>
                <a:cs typeface="Times New Roman"/>
              </a:rPr>
              <a:t> </a:t>
            </a:r>
            <a:r>
              <a:rPr sz="1200" spc="-5" dirty="0">
                <a:latin typeface="Times New Roman"/>
                <a:cs typeface="Times New Roman"/>
              </a:rPr>
              <a:t>Navigation:</a:t>
            </a:r>
            <a:r>
              <a:rPr sz="1200" spc="-40" dirty="0">
                <a:latin typeface="Times New Roman"/>
                <a:cs typeface="Times New Roman"/>
              </a:rPr>
              <a:t> </a:t>
            </a:r>
            <a:r>
              <a:rPr lang="en-US" sz="1200" dirty="0"/>
              <a:t>Design an intuitive interface that allows users to easily navigate through the website, providing seamless access to different sections and property listings.</a:t>
            </a:r>
          </a:p>
          <a:p>
            <a:pPr marL="12700" marR="7620" algn="just">
              <a:lnSpc>
                <a:spcPct val="103299"/>
              </a:lnSpc>
              <a:spcBef>
                <a:spcPts val="805"/>
              </a:spcBef>
            </a:pPr>
            <a:r>
              <a:rPr sz="1200" b="1" dirty="0">
                <a:latin typeface="Times New Roman"/>
                <a:cs typeface="Times New Roman"/>
              </a:rPr>
              <a:t>Key</a:t>
            </a:r>
            <a:r>
              <a:rPr sz="1200" b="1" spc="-45" dirty="0">
                <a:latin typeface="Times New Roman"/>
                <a:cs typeface="Times New Roman"/>
              </a:rPr>
              <a:t> </a:t>
            </a:r>
            <a:r>
              <a:rPr sz="1200" b="1" spc="-5" dirty="0">
                <a:latin typeface="Times New Roman"/>
                <a:cs typeface="Times New Roman"/>
              </a:rPr>
              <a:t>Features:</a:t>
            </a:r>
            <a:endParaRPr sz="1200" dirty="0">
              <a:latin typeface="Times New Roman"/>
              <a:cs typeface="Times New Roman"/>
            </a:endParaRPr>
          </a:p>
          <a:p>
            <a:pPr marL="12700" marR="6985" algn="just">
              <a:lnSpc>
                <a:spcPct val="103299"/>
              </a:lnSpc>
              <a:spcBef>
                <a:spcPts val="805"/>
              </a:spcBef>
            </a:pPr>
            <a:r>
              <a:rPr sz="1200" spc="-5" dirty="0">
                <a:latin typeface="Times New Roman"/>
                <a:cs typeface="Times New Roman"/>
              </a:rPr>
              <a:t>Dynamic</a:t>
            </a:r>
            <a:r>
              <a:rPr sz="1200" spc="30" dirty="0">
                <a:latin typeface="Times New Roman"/>
                <a:cs typeface="Times New Roman"/>
              </a:rPr>
              <a:t> </a:t>
            </a:r>
            <a:r>
              <a:rPr sz="1200" dirty="0">
                <a:latin typeface="Times New Roman"/>
                <a:cs typeface="Times New Roman"/>
              </a:rPr>
              <a:t>Content:</a:t>
            </a:r>
            <a:r>
              <a:rPr lang="en-US" sz="1200" dirty="0">
                <a:latin typeface="Times New Roman"/>
                <a:cs typeface="Times New Roman"/>
              </a:rPr>
              <a:t> </a:t>
            </a:r>
            <a:r>
              <a:rPr lang="en-US" sz="1200" dirty="0"/>
              <a:t>Leverage dynamic content rendering to showcase changing properties, featured listings, and ongoing promotions in real-time, keeping the page fresh and engaging.</a:t>
            </a:r>
            <a:r>
              <a:rPr sz="1200" dirty="0">
                <a:latin typeface="Times New Roman"/>
                <a:cs typeface="Times New Roman"/>
              </a:rPr>
              <a:t>.</a:t>
            </a:r>
          </a:p>
          <a:p>
            <a:pPr marL="12700" marR="5080" algn="just">
              <a:lnSpc>
                <a:spcPct val="103299"/>
              </a:lnSpc>
              <a:spcBef>
                <a:spcPts val="805"/>
              </a:spcBef>
            </a:pPr>
            <a:r>
              <a:rPr sz="1200" spc="-5" dirty="0">
                <a:latin typeface="Times New Roman"/>
                <a:cs typeface="Times New Roman"/>
              </a:rPr>
              <a:t>Responsive</a:t>
            </a:r>
            <a:r>
              <a:rPr sz="1200" spc="-25" dirty="0">
                <a:latin typeface="Times New Roman"/>
                <a:cs typeface="Times New Roman"/>
              </a:rPr>
              <a:t> </a:t>
            </a:r>
            <a:r>
              <a:rPr sz="1200" spc="-5" dirty="0">
                <a:latin typeface="Times New Roman"/>
                <a:cs typeface="Times New Roman"/>
              </a:rPr>
              <a:t>Design:</a:t>
            </a:r>
            <a:r>
              <a:rPr sz="1200" spc="-10" dirty="0">
                <a:latin typeface="Times New Roman"/>
                <a:cs typeface="Times New Roman"/>
              </a:rPr>
              <a:t> </a:t>
            </a:r>
            <a:r>
              <a:rPr lang="en-US" sz="1200" dirty="0"/>
              <a:t>Ensure the home page is fully responsive, providing an optimal viewing experience across all devices, whether it’s a desktop, tablet, or smartphone.</a:t>
            </a:r>
            <a:endParaRPr sz="1200" dirty="0">
              <a:latin typeface="Times New Roman"/>
              <a:cs typeface="Times New Roman"/>
            </a:endParaRPr>
          </a:p>
          <a:p>
            <a:pPr marL="12700" marR="5715" algn="just">
              <a:lnSpc>
                <a:spcPct val="103299"/>
              </a:lnSpc>
              <a:spcBef>
                <a:spcPts val="805"/>
              </a:spcBef>
            </a:pPr>
            <a:r>
              <a:rPr sz="1200" spc="-5" dirty="0">
                <a:latin typeface="Times New Roman"/>
                <a:cs typeface="Times New Roman"/>
              </a:rPr>
              <a:t>Navigation</a:t>
            </a:r>
            <a:r>
              <a:rPr sz="1200" spc="5" dirty="0">
                <a:latin typeface="Times New Roman"/>
                <a:cs typeface="Times New Roman"/>
              </a:rPr>
              <a:t> </a:t>
            </a:r>
            <a:r>
              <a:rPr sz="1200" spc="-5" dirty="0">
                <a:latin typeface="Times New Roman"/>
                <a:cs typeface="Times New Roman"/>
              </a:rPr>
              <a:t>Elements:</a:t>
            </a:r>
            <a:r>
              <a:rPr sz="1200" spc="5" dirty="0">
                <a:latin typeface="Times New Roman"/>
                <a:cs typeface="Times New Roman"/>
              </a:rPr>
              <a:t> </a:t>
            </a:r>
            <a:r>
              <a:rPr lang="en-US" sz="1200" dirty="0"/>
              <a:t>Incorporate user-friendly navigation elements, such as a clean and clear menu, quick links, and search options, to help users easily explore the website and find what they’re looking for.</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30"/>
              </a:spcBef>
            </a:pPr>
            <a:endParaRPr sz="1400" dirty="0">
              <a:latin typeface="Times New Roman"/>
              <a:cs typeface="Times New Roman"/>
            </a:endParaRPr>
          </a:p>
          <a:p>
            <a:pPr marL="12065" lvl="1" algn="just">
              <a:lnSpc>
                <a:spcPct val="100000"/>
              </a:lnSpc>
              <a:tabLst>
                <a:tab pos="281305" algn="l"/>
              </a:tabLst>
            </a:pPr>
            <a:r>
              <a:rPr lang="en-US" sz="1400" b="1" spc="-5" dirty="0">
                <a:latin typeface="Times New Roman"/>
                <a:cs typeface="Times New Roman"/>
              </a:rPr>
              <a:t>4.2  Listings Results</a:t>
            </a:r>
            <a:r>
              <a:rPr sz="1400" b="1" spc="-5" dirty="0">
                <a:latin typeface="Times New Roman"/>
                <a:cs typeface="Times New Roman"/>
              </a:rPr>
              <a:t>:</a:t>
            </a:r>
            <a:endParaRPr sz="1400" dirty="0">
              <a:latin typeface="Times New Roman"/>
              <a:cs typeface="Times New Roman"/>
            </a:endParaRPr>
          </a:p>
          <a:p>
            <a:pPr marL="12700" algn="just">
              <a:lnSpc>
                <a:spcPct val="100000"/>
              </a:lnSpc>
              <a:spcBef>
                <a:spcPts val="860"/>
              </a:spcBef>
            </a:pPr>
            <a:r>
              <a:rPr sz="1200" b="1" spc="-5" dirty="0">
                <a:latin typeface="Times New Roman"/>
                <a:cs typeface="Times New Roman"/>
              </a:rPr>
              <a:t>Objective:</a:t>
            </a:r>
            <a:endParaRPr sz="1200" dirty="0">
              <a:latin typeface="Times New Roman"/>
              <a:cs typeface="Times New Roman"/>
            </a:endParaRPr>
          </a:p>
          <a:p>
            <a:pPr marL="12700" marR="5080" algn="just">
              <a:lnSpc>
                <a:spcPct val="103299"/>
              </a:lnSpc>
              <a:spcBef>
                <a:spcPts val="810"/>
              </a:spcBef>
            </a:pPr>
            <a:r>
              <a:rPr lang="en-US" sz="1200" dirty="0"/>
              <a:t>Comprehensive</a:t>
            </a:r>
            <a:r>
              <a:rPr lang="en-US" sz="1200" b="1" dirty="0"/>
              <a:t> </a:t>
            </a:r>
            <a:r>
              <a:rPr lang="en-US" sz="1200" dirty="0"/>
              <a:t>Property</a:t>
            </a:r>
            <a:r>
              <a:rPr lang="en-US" sz="1200" b="1" dirty="0"/>
              <a:t> </a:t>
            </a:r>
            <a:r>
              <a:rPr lang="en-US" sz="1200" dirty="0"/>
              <a:t>Listing: Display an extensive catalog of all properties available in the database, allowing users to explore a wide range of real estate options.</a:t>
            </a:r>
          </a:p>
          <a:p>
            <a:pPr marL="12700" marR="5080" algn="just">
              <a:lnSpc>
                <a:spcPct val="103299"/>
              </a:lnSpc>
              <a:spcBef>
                <a:spcPts val="810"/>
              </a:spcBef>
            </a:pPr>
            <a:r>
              <a:rPr lang="en-US" sz="1200" dirty="0"/>
              <a:t>User-Friendly</a:t>
            </a:r>
            <a:r>
              <a:rPr lang="en-US" sz="1200" b="1" dirty="0"/>
              <a:t> </a:t>
            </a:r>
            <a:r>
              <a:rPr lang="en-US" sz="1200" dirty="0"/>
              <a:t>Browsing: Provide users with the ability to browse and search properties based on various criteria, ensuring a seamless and personalized exploration experience.</a:t>
            </a:r>
          </a:p>
          <a:p>
            <a:pPr marL="12700" marR="5080" algn="just">
              <a:lnSpc>
                <a:spcPct val="103299"/>
              </a:lnSpc>
              <a:spcBef>
                <a:spcPts val="810"/>
              </a:spcBef>
            </a:pPr>
            <a:r>
              <a:rPr sz="1200" b="1" dirty="0">
                <a:latin typeface="Times New Roman"/>
                <a:cs typeface="Times New Roman"/>
              </a:rPr>
              <a:t>Key</a:t>
            </a:r>
            <a:r>
              <a:rPr sz="1200" b="1" spc="-45" dirty="0">
                <a:latin typeface="Times New Roman"/>
                <a:cs typeface="Times New Roman"/>
              </a:rPr>
              <a:t> </a:t>
            </a:r>
            <a:r>
              <a:rPr sz="1200" b="1" spc="-5" dirty="0">
                <a:latin typeface="Times New Roman"/>
                <a:cs typeface="Times New Roman"/>
              </a:rPr>
              <a:t>Features:</a:t>
            </a:r>
            <a:endParaRPr sz="1200" dirty="0">
              <a:latin typeface="Times New Roman"/>
              <a:cs typeface="Times New Roman"/>
            </a:endParaRPr>
          </a:p>
          <a:p>
            <a:pPr marL="12700" marR="8255" algn="just">
              <a:lnSpc>
                <a:spcPct val="103299"/>
              </a:lnSpc>
              <a:spcBef>
                <a:spcPts val="795"/>
              </a:spcBef>
            </a:pPr>
            <a:r>
              <a:rPr sz="1200" spc="-5" dirty="0">
                <a:latin typeface="Times New Roman"/>
                <a:cs typeface="Times New Roman"/>
              </a:rPr>
              <a:t>Dynamic</a:t>
            </a:r>
            <a:r>
              <a:rPr sz="1200" spc="90" dirty="0">
                <a:latin typeface="Times New Roman"/>
                <a:cs typeface="Times New Roman"/>
              </a:rPr>
              <a:t> </a:t>
            </a:r>
            <a:r>
              <a:rPr sz="1200" spc="-5" dirty="0">
                <a:latin typeface="Times New Roman"/>
                <a:cs typeface="Times New Roman"/>
              </a:rPr>
              <a:t>Rendering:</a:t>
            </a:r>
            <a:r>
              <a:rPr sz="1200" spc="95" dirty="0">
                <a:latin typeface="Times New Roman"/>
                <a:cs typeface="Times New Roman"/>
              </a:rPr>
              <a:t> </a:t>
            </a:r>
            <a:r>
              <a:rPr lang="en-US" sz="1200" dirty="0"/>
              <a:t>Fetch and dynamically render property listings from the MongoDB database, guaranteeing that the displayed listings are always accurate and up-to-date.</a:t>
            </a:r>
          </a:p>
          <a:p>
            <a:pPr marL="12700" marR="8255" algn="just">
              <a:lnSpc>
                <a:spcPct val="103299"/>
              </a:lnSpc>
              <a:spcBef>
                <a:spcPts val="795"/>
              </a:spcBef>
            </a:pPr>
            <a:r>
              <a:rPr sz="1200" spc="-5" dirty="0">
                <a:latin typeface="Times New Roman"/>
                <a:cs typeface="Times New Roman"/>
              </a:rPr>
              <a:t>Detailed</a:t>
            </a:r>
            <a:r>
              <a:rPr sz="1200" spc="70" dirty="0">
                <a:latin typeface="Times New Roman"/>
                <a:cs typeface="Times New Roman"/>
              </a:rPr>
              <a:t> </a:t>
            </a:r>
            <a:r>
              <a:rPr sz="1200" dirty="0">
                <a:latin typeface="Times New Roman"/>
                <a:cs typeface="Times New Roman"/>
              </a:rPr>
              <a:t>Book</a:t>
            </a:r>
            <a:r>
              <a:rPr sz="1200" spc="80" dirty="0">
                <a:latin typeface="Times New Roman"/>
                <a:cs typeface="Times New Roman"/>
              </a:rPr>
              <a:t> </a:t>
            </a:r>
            <a:r>
              <a:rPr sz="1200" spc="-5" dirty="0">
                <a:latin typeface="Times New Roman"/>
                <a:cs typeface="Times New Roman"/>
              </a:rPr>
              <a:t>Display:</a:t>
            </a:r>
            <a:r>
              <a:rPr sz="1200" spc="5" dirty="0">
                <a:latin typeface="Times New Roman"/>
                <a:cs typeface="Times New Roman"/>
              </a:rPr>
              <a:t> </a:t>
            </a:r>
            <a:r>
              <a:rPr lang="en-US" sz="1200" dirty="0"/>
              <a:t>Offer users the ability to view detailed information about a property, including images, descriptions, and specifications, by clicking on its listing.</a:t>
            </a:r>
            <a:endParaRPr sz="1300" dirty="0">
              <a:latin typeface="Times New Roman"/>
              <a:cs typeface="Times New Roman"/>
            </a:endParaRPr>
          </a:p>
          <a:p>
            <a:pPr>
              <a:lnSpc>
                <a:spcPct val="100000"/>
              </a:lnSpc>
              <a:spcBef>
                <a:spcPts val="35"/>
              </a:spcBef>
            </a:pPr>
            <a:endParaRPr sz="1400" dirty="0">
              <a:latin typeface="Times New Roman"/>
              <a:cs typeface="Times New Roman"/>
            </a:endParaRPr>
          </a:p>
          <a:p>
            <a:pPr marL="12065" lvl="1">
              <a:lnSpc>
                <a:spcPct val="100000"/>
              </a:lnSpc>
              <a:tabLst>
                <a:tab pos="281305" algn="l"/>
              </a:tabLst>
            </a:pPr>
            <a:endParaRPr sz="1400" dirty="0">
              <a:latin typeface="Times New Roman"/>
              <a:cs typeface="Times New Roman"/>
            </a:endParaRPr>
          </a:p>
        </p:txBody>
      </p:sp>
      <p:sp>
        <p:nvSpPr>
          <p:cNvPr id="3" name="object 3"/>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91031"/>
            <a:ext cx="5662930" cy="2963760"/>
          </a:xfrm>
          <a:prstGeom prst="rect">
            <a:avLst/>
          </a:prstGeom>
        </p:spPr>
        <p:txBody>
          <a:bodyPr vert="horz" wrap="square" lIns="0" tIns="6350" rIns="0" bIns="0" rtlCol="0">
            <a:spAutoFit/>
          </a:bodyPr>
          <a:lstStyle/>
          <a:p>
            <a:pPr marL="12700" marR="6350">
              <a:lnSpc>
                <a:spcPct val="103499"/>
              </a:lnSpc>
              <a:spcBef>
                <a:spcPts val="50"/>
              </a:spcBef>
            </a:pPr>
            <a:endParaRPr sz="1300" dirty="0">
              <a:latin typeface="Times New Roman"/>
              <a:cs typeface="Times New Roman"/>
            </a:endParaRPr>
          </a:p>
          <a:p>
            <a:pPr algn="just">
              <a:spcBef>
                <a:spcPts val="35"/>
              </a:spcBef>
            </a:pPr>
            <a:endParaRPr sz="1400" dirty="0">
              <a:latin typeface="Times New Roman"/>
              <a:cs typeface="Times New Roman"/>
            </a:endParaRPr>
          </a:p>
          <a:p>
            <a:pPr marL="12700" algn="just"/>
            <a:r>
              <a:rPr lang="en-US" sz="1400" b="1" spc="-15" dirty="0">
                <a:latin typeface="Times New Roman"/>
                <a:cs typeface="Times New Roman"/>
              </a:rPr>
              <a:t>4.3 </a:t>
            </a:r>
            <a:r>
              <a:rPr sz="1400" b="1" spc="-15" dirty="0">
                <a:latin typeface="Times New Roman"/>
                <a:cs typeface="Times New Roman"/>
              </a:rPr>
              <a:t> </a:t>
            </a:r>
            <a:r>
              <a:rPr sz="1400" b="1" spc="-5" dirty="0">
                <a:latin typeface="Times New Roman"/>
                <a:cs typeface="Times New Roman"/>
              </a:rPr>
              <a:t>Login</a:t>
            </a:r>
            <a:r>
              <a:rPr sz="1400" b="1" spc="-25" dirty="0">
                <a:latin typeface="Times New Roman"/>
                <a:cs typeface="Times New Roman"/>
              </a:rPr>
              <a:t> </a:t>
            </a:r>
            <a:r>
              <a:rPr sz="1400" b="1" dirty="0">
                <a:latin typeface="Times New Roman"/>
                <a:cs typeface="Times New Roman"/>
              </a:rPr>
              <a:t>and</a:t>
            </a:r>
            <a:r>
              <a:rPr sz="1400" b="1" spc="-15" dirty="0">
                <a:latin typeface="Times New Roman"/>
                <a:cs typeface="Times New Roman"/>
              </a:rPr>
              <a:t> </a:t>
            </a:r>
            <a:r>
              <a:rPr sz="1400" b="1" spc="-5" dirty="0">
                <a:latin typeface="Times New Roman"/>
                <a:cs typeface="Times New Roman"/>
              </a:rPr>
              <a:t>Signup</a:t>
            </a:r>
            <a:r>
              <a:rPr sz="1400" b="1" spc="-15" dirty="0">
                <a:latin typeface="Times New Roman"/>
                <a:cs typeface="Times New Roman"/>
              </a:rPr>
              <a:t> </a:t>
            </a:r>
            <a:r>
              <a:rPr sz="1400" b="1" spc="-5" dirty="0">
                <a:latin typeface="Times New Roman"/>
                <a:cs typeface="Times New Roman"/>
              </a:rPr>
              <a:t>Module:</a:t>
            </a:r>
            <a:endParaRPr sz="1400" dirty="0">
              <a:latin typeface="Times New Roman"/>
              <a:cs typeface="Times New Roman"/>
            </a:endParaRPr>
          </a:p>
          <a:p>
            <a:pPr marL="12700" algn="just">
              <a:spcBef>
                <a:spcPts val="860"/>
              </a:spcBef>
            </a:pPr>
            <a:r>
              <a:rPr sz="1200" b="1" spc="-5" dirty="0">
                <a:latin typeface="Times New Roman"/>
                <a:cs typeface="Times New Roman"/>
              </a:rPr>
              <a:t>Objective:</a:t>
            </a:r>
            <a:endParaRPr sz="1200" dirty="0">
              <a:latin typeface="Times New Roman"/>
              <a:cs typeface="Times New Roman"/>
            </a:endParaRPr>
          </a:p>
          <a:p>
            <a:pPr marL="12700" marR="9525" algn="just">
              <a:spcBef>
                <a:spcPts val="805"/>
              </a:spcBef>
            </a:pPr>
            <a:r>
              <a:rPr sz="1200" spc="-5" dirty="0">
                <a:latin typeface="Times New Roman"/>
                <a:cs typeface="Times New Roman"/>
              </a:rPr>
              <a:t>User</a:t>
            </a:r>
            <a:r>
              <a:rPr sz="1200" spc="50" dirty="0">
                <a:latin typeface="Times New Roman"/>
                <a:cs typeface="Times New Roman"/>
              </a:rPr>
              <a:t> </a:t>
            </a:r>
            <a:r>
              <a:rPr sz="1200" spc="-5" dirty="0">
                <a:latin typeface="Times New Roman"/>
                <a:cs typeface="Times New Roman"/>
              </a:rPr>
              <a:t>Authentication:</a:t>
            </a:r>
            <a:r>
              <a:rPr sz="1200" spc="165" dirty="0">
                <a:latin typeface="Times New Roman"/>
                <a:cs typeface="Times New Roman"/>
              </a:rPr>
              <a:t> </a:t>
            </a:r>
            <a:r>
              <a:rPr sz="1200" spc="-5" dirty="0">
                <a:latin typeface="Times New Roman"/>
                <a:cs typeface="Times New Roman"/>
              </a:rPr>
              <a:t>Facilitate</a:t>
            </a:r>
            <a:r>
              <a:rPr sz="1200" spc="155" dirty="0">
                <a:latin typeface="Times New Roman"/>
                <a:cs typeface="Times New Roman"/>
              </a:rPr>
              <a:t> </a:t>
            </a:r>
            <a:r>
              <a:rPr sz="1200" spc="-5" dirty="0">
                <a:latin typeface="Times New Roman"/>
                <a:cs typeface="Times New Roman"/>
              </a:rPr>
              <a:t>user</a:t>
            </a:r>
            <a:r>
              <a:rPr sz="1200" spc="150" dirty="0">
                <a:latin typeface="Times New Roman"/>
                <a:cs typeface="Times New Roman"/>
              </a:rPr>
              <a:t> </a:t>
            </a:r>
            <a:r>
              <a:rPr sz="1200" spc="-5" dirty="0">
                <a:latin typeface="Times New Roman"/>
                <a:cs typeface="Times New Roman"/>
              </a:rPr>
              <a:t>authentication</a:t>
            </a:r>
            <a:r>
              <a:rPr sz="1200" spc="160" dirty="0">
                <a:latin typeface="Times New Roman"/>
                <a:cs typeface="Times New Roman"/>
              </a:rPr>
              <a:t> </a:t>
            </a:r>
            <a:r>
              <a:rPr sz="1200" dirty="0">
                <a:latin typeface="Times New Roman"/>
                <a:cs typeface="Times New Roman"/>
              </a:rPr>
              <a:t>to</a:t>
            </a:r>
            <a:r>
              <a:rPr sz="1200" spc="160" dirty="0">
                <a:latin typeface="Times New Roman"/>
                <a:cs typeface="Times New Roman"/>
              </a:rPr>
              <a:t> </a:t>
            </a:r>
            <a:r>
              <a:rPr sz="1200" spc="-5" dirty="0">
                <a:latin typeface="Times New Roman"/>
                <a:cs typeface="Times New Roman"/>
              </a:rPr>
              <a:t>enable</a:t>
            </a:r>
            <a:r>
              <a:rPr sz="1200" spc="160" dirty="0">
                <a:latin typeface="Times New Roman"/>
                <a:cs typeface="Times New Roman"/>
              </a:rPr>
              <a:t> </a:t>
            </a:r>
            <a:r>
              <a:rPr sz="1200" spc="-5" dirty="0">
                <a:latin typeface="Times New Roman"/>
                <a:cs typeface="Times New Roman"/>
              </a:rPr>
              <a:t>personalized</a:t>
            </a:r>
            <a:r>
              <a:rPr sz="1200" spc="165" dirty="0">
                <a:latin typeface="Times New Roman"/>
                <a:cs typeface="Times New Roman"/>
              </a:rPr>
              <a:t> </a:t>
            </a:r>
            <a:r>
              <a:rPr sz="1200" spc="-5" dirty="0">
                <a:latin typeface="Times New Roman"/>
                <a:cs typeface="Times New Roman"/>
              </a:rPr>
              <a:t>experiences</a:t>
            </a:r>
            <a:r>
              <a:rPr sz="1200" spc="160" dirty="0">
                <a:latin typeface="Times New Roman"/>
                <a:cs typeface="Times New Roman"/>
              </a:rPr>
              <a:t> </a:t>
            </a:r>
            <a:r>
              <a:rPr sz="1200" spc="-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secure access </a:t>
            </a:r>
            <a:r>
              <a:rPr sz="1200" dirty="0">
                <a:latin typeface="Times New Roman"/>
                <a:cs typeface="Times New Roman"/>
              </a:rPr>
              <a:t>to </a:t>
            </a:r>
            <a:r>
              <a:rPr sz="1200" spc="-5" dirty="0">
                <a:latin typeface="Times New Roman"/>
                <a:cs typeface="Times New Roman"/>
              </a:rPr>
              <a:t>user-specific data.</a:t>
            </a:r>
            <a:endParaRPr sz="1200" dirty="0">
              <a:latin typeface="Times New Roman"/>
              <a:cs typeface="Times New Roman"/>
            </a:endParaRPr>
          </a:p>
          <a:p>
            <a:pPr marL="12700" marR="6985" algn="just">
              <a:spcBef>
                <a:spcPts val="805"/>
              </a:spcBef>
            </a:pPr>
            <a:r>
              <a:rPr sz="1200" spc="-5" dirty="0">
                <a:latin typeface="Times New Roman"/>
                <a:cs typeface="Times New Roman"/>
              </a:rPr>
              <a:t>Seamless</a:t>
            </a:r>
            <a:r>
              <a:rPr sz="1200" spc="55" dirty="0">
                <a:latin typeface="Times New Roman"/>
                <a:cs typeface="Times New Roman"/>
              </a:rPr>
              <a:t> </a:t>
            </a:r>
            <a:r>
              <a:rPr sz="1200" spc="-5" dirty="0">
                <a:latin typeface="Times New Roman"/>
                <a:cs typeface="Times New Roman"/>
              </a:rPr>
              <a:t>Process:</a:t>
            </a:r>
            <a:r>
              <a:rPr sz="1200" spc="60" dirty="0">
                <a:latin typeface="Times New Roman"/>
                <a:cs typeface="Times New Roman"/>
              </a:rPr>
              <a:t> </a:t>
            </a:r>
            <a:r>
              <a:rPr sz="1200" spc="-5" dirty="0">
                <a:latin typeface="Times New Roman"/>
                <a:cs typeface="Times New Roman"/>
              </a:rPr>
              <a:t>Ensure</a:t>
            </a:r>
            <a:r>
              <a:rPr sz="1200" spc="50" dirty="0">
                <a:latin typeface="Times New Roman"/>
                <a:cs typeface="Times New Roman"/>
              </a:rPr>
              <a:t> </a:t>
            </a:r>
            <a:r>
              <a:rPr sz="1200" dirty="0">
                <a:latin typeface="Times New Roman"/>
                <a:cs typeface="Times New Roman"/>
              </a:rPr>
              <a:t>a</a:t>
            </a:r>
            <a:r>
              <a:rPr sz="1200" spc="50" dirty="0">
                <a:latin typeface="Times New Roman"/>
                <a:cs typeface="Times New Roman"/>
              </a:rPr>
              <a:t> </a:t>
            </a:r>
            <a:r>
              <a:rPr sz="1200" spc="-5" dirty="0">
                <a:latin typeface="Times New Roman"/>
                <a:cs typeface="Times New Roman"/>
              </a:rPr>
              <a:t>secure</a:t>
            </a:r>
            <a:r>
              <a:rPr sz="1200" spc="45" dirty="0">
                <a:latin typeface="Times New Roman"/>
                <a:cs typeface="Times New Roman"/>
              </a:rPr>
              <a:t> </a:t>
            </a:r>
            <a:r>
              <a:rPr sz="1200" spc="-5" dirty="0">
                <a:latin typeface="Times New Roman"/>
                <a:cs typeface="Times New Roman"/>
              </a:rPr>
              <a:t>and</a:t>
            </a:r>
            <a:r>
              <a:rPr sz="1200" spc="55" dirty="0">
                <a:latin typeface="Times New Roman"/>
                <a:cs typeface="Times New Roman"/>
              </a:rPr>
              <a:t> </a:t>
            </a:r>
            <a:r>
              <a:rPr sz="1200" spc="-5" dirty="0">
                <a:latin typeface="Times New Roman"/>
                <a:cs typeface="Times New Roman"/>
              </a:rPr>
              <a:t>seamless</a:t>
            </a:r>
            <a:r>
              <a:rPr sz="1200" spc="55" dirty="0">
                <a:latin typeface="Times New Roman"/>
                <a:cs typeface="Times New Roman"/>
              </a:rPr>
              <a:t> </a:t>
            </a:r>
            <a:r>
              <a:rPr sz="1200" spc="-5" dirty="0">
                <a:latin typeface="Times New Roman"/>
                <a:cs typeface="Times New Roman"/>
              </a:rPr>
              <a:t>login/signup</a:t>
            </a:r>
            <a:r>
              <a:rPr sz="1200" spc="55" dirty="0">
                <a:latin typeface="Times New Roman"/>
                <a:cs typeface="Times New Roman"/>
              </a:rPr>
              <a:t> </a:t>
            </a:r>
            <a:r>
              <a:rPr sz="1200" spc="-5" dirty="0">
                <a:latin typeface="Times New Roman"/>
                <a:cs typeface="Times New Roman"/>
              </a:rPr>
              <a:t>process,</a:t>
            </a:r>
            <a:r>
              <a:rPr sz="1200" spc="55" dirty="0">
                <a:latin typeface="Times New Roman"/>
                <a:cs typeface="Times New Roman"/>
              </a:rPr>
              <a:t> </a:t>
            </a:r>
            <a:r>
              <a:rPr sz="1200" spc="-5" dirty="0">
                <a:latin typeface="Times New Roman"/>
                <a:cs typeface="Times New Roman"/>
              </a:rPr>
              <a:t>encouraging</a:t>
            </a:r>
            <a:r>
              <a:rPr sz="1200" spc="60" dirty="0">
                <a:latin typeface="Times New Roman"/>
                <a:cs typeface="Times New Roman"/>
              </a:rPr>
              <a:t> </a:t>
            </a:r>
            <a:r>
              <a:rPr sz="1200" spc="-5" dirty="0">
                <a:latin typeface="Times New Roman"/>
                <a:cs typeface="Times New Roman"/>
              </a:rPr>
              <a:t>users</a:t>
            </a:r>
            <a:r>
              <a:rPr sz="1200" spc="50" dirty="0">
                <a:latin typeface="Times New Roman"/>
                <a:cs typeface="Times New Roman"/>
              </a:rPr>
              <a:t> </a:t>
            </a:r>
            <a:r>
              <a:rPr sz="1200" dirty="0">
                <a:latin typeface="Times New Roman"/>
                <a:cs typeface="Times New Roman"/>
              </a:rPr>
              <a:t>to </a:t>
            </a:r>
            <a:r>
              <a:rPr sz="1200" spc="-285" dirty="0">
                <a:latin typeface="Times New Roman"/>
                <a:cs typeface="Times New Roman"/>
              </a:rPr>
              <a:t> </a:t>
            </a:r>
            <a:r>
              <a:rPr sz="1200" spc="-5" dirty="0">
                <a:latin typeface="Times New Roman"/>
                <a:cs typeface="Times New Roman"/>
              </a:rPr>
              <a:t>engage</a:t>
            </a:r>
            <a:r>
              <a:rPr sz="1200" spc="-10" dirty="0">
                <a:latin typeface="Times New Roman"/>
                <a:cs typeface="Times New Roman"/>
              </a:rPr>
              <a:t> </a:t>
            </a:r>
            <a:r>
              <a:rPr sz="1200" spc="-5" dirty="0">
                <a:latin typeface="Times New Roman"/>
                <a:cs typeface="Times New Roman"/>
              </a:rPr>
              <a:t>with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platform.</a:t>
            </a:r>
          </a:p>
          <a:p>
            <a:pPr marL="12700" algn="just">
              <a:spcBef>
                <a:spcPts val="850"/>
              </a:spcBef>
            </a:pPr>
            <a:r>
              <a:rPr sz="1200" b="1" dirty="0">
                <a:latin typeface="Times New Roman"/>
                <a:cs typeface="Times New Roman"/>
              </a:rPr>
              <a:t>Key</a:t>
            </a:r>
            <a:r>
              <a:rPr sz="1200" b="1" spc="-45" dirty="0">
                <a:latin typeface="Times New Roman"/>
                <a:cs typeface="Times New Roman"/>
              </a:rPr>
              <a:t> </a:t>
            </a:r>
            <a:r>
              <a:rPr sz="1200" b="1" spc="-5" dirty="0">
                <a:latin typeface="Times New Roman"/>
                <a:cs typeface="Times New Roman"/>
              </a:rPr>
              <a:t>Features:</a:t>
            </a:r>
            <a:endParaRPr sz="1200" dirty="0">
              <a:latin typeface="Times New Roman"/>
              <a:cs typeface="Times New Roman"/>
            </a:endParaRPr>
          </a:p>
          <a:p>
            <a:pPr marL="12700" marR="7620" algn="just">
              <a:spcBef>
                <a:spcPts val="805"/>
              </a:spcBef>
            </a:pPr>
            <a:r>
              <a:rPr sz="1200" spc="-5" dirty="0">
                <a:latin typeface="Times New Roman"/>
                <a:cs typeface="Times New Roman"/>
              </a:rPr>
              <a:t>User-Friendly</a:t>
            </a:r>
            <a:r>
              <a:rPr sz="1200" spc="15" dirty="0">
                <a:latin typeface="Times New Roman"/>
                <a:cs typeface="Times New Roman"/>
              </a:rPr>
              <a:t> </a:t>
            </a:r>
            <a:r>
              <a:rPr sz="1200" dirty="0">
                <a:latin typeface="Times New Roman"/>
                <a:cs typeface="Times New Roman"/>
              </a:rPr>
              <a:t>Forms:</a:t>
            </a:r>
            <a:r>
              <a:rPr sz="1200" spc="10" dirty="0">
                <a:latin typeface="Times New Roman"/>
                <a:cs typeface="Times New Roman"/>
              </a:rPr>
              <a:t> </a:t>
            </a:r>
            <a:r>
              <a:rPr sz="1200" spc="-5" dirty="0">
                <a:latin typeface="Times New Roman"/>
                <a:cs typeface="Times New Roman"/>
              </a:rPr>
              <a:t>Design</a:t>
            </a:r>
            <a:r>
              <a:rPr sz="1200" spc="15" dirty="0">
                <a:latin typeface="Times New Roman"/>
                <a:cs typeface="Times New Roman"/>
              </a:rPr>
              <a:t> </a:t>
            </a:r>
            <a:r>
              <a:rPr sz="1200" spc="-5" dirty="0">
                <a:latin typeface="Times New Roman"/>
                <a:cs typeface="Times New Roman"/>
              </a:rPr>
              <a:t>user-friendly</a:t>
            </a:r>
            <a:r>
              <a:rPr sz="1200" spc="15" dirty="0">
                <a:latin typeface="Times New Roman"/>
                <a:cs typeface="Times New Roman"/>
              </a:rPr>
              <a:t> </a:t>
            </a:r>
            <a:r>
              <a:rPr sz="1200" dirty="0">
                <a:latin typeface="Times New Roman"/>
                <a:cs typeface="Times New Roman"/>
              </a:rPr>
              <a:t>login</a:t>
            </a:r>
            <a:r>
              <a:rPr sz="1200" spc="1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signup</a:t>
            </a:r>
            <a:r>
              <a:rPr sz="1200" spc="15" dirty="0">
                <a:latin typeface="Times New Roman"/>
                <a:cs typeface="Times New Roman"/>
              </a:rPr>
              <a:t> </a:t>
            </a:r>
            <a:r>
              <a:rPr sz="1200" dirty="0">
                <a:latin typeface="Times New Roman"/>
                <a:cs typeface="Times New Roman"/>
              </a:rPr>
              <a:t>forms</a:t>
            </a:r>
            <a:r>
              <a:rPr sz="1200" spc="10" dirty="0">
                <a:latin typeface="Times New Roman"/>
                <a:cs typeface="Times New Roman"/>
              </a:rPr>
              <a:t> </a:t>
            </a:r>
            <a:r>
              <a:rPr sz="1200" dirty="0">
                <a:latin typeface="Times New Roman"/>
                <a:cs typeface="Times New Roman"/>
              </a:rPr>
              <a:t>for</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positive</a:t>
            </a:r>
            <a:r>
              <a:rPr sz="1200" spc="5" dirty="0">
                <a:latin typeface="Times New Roman"/>
                <a:cs typeface="Times New Roman"/>
              </a:rPr>
              <a:t> </a:t>
            </a:r>
            <a:r>
              <a:rPr sz="1200" dirty="0">
                <a:latin typeface="Times New Roman"/>
                <a:cs typeface="Times New Roman"/>
              </a:rPr>
              <a:t>user </a:t>
            </a:r>
            <a:r>
              <a:rPr sz="1200" spc="-285" dirty="0">
                <a:latin typeface="Times New Roman"/>
                <a:cs typeface="Times New Roman"/>
              </a:rPr>
              <a:t> </a:t>
            </a:r>
            <a:r>
              <a:rPr sz="1200" spc="-5" dirty="0">
                <a:latin typeface="Times New Roman"/>
                <a:cs typeface="Times New Roman"/>
              </a:rPr>
              <a:t>experience.</a:t>
            </a:r>
            <a:endParaRPr sz="1200" dirty="0">
              <a:latin typeface="Times New Roman"/>
              <a:cs typeface="Times New Roman"/>
            </a:endParaRPr>
          </a:p>
          <a:p>
            <a:pPr marL="12700" algn="just">
              <a:spcBef>
                <a:spcPts val="840"/>
              </a:spcBef>
            </a:pPr>
            <a:r>
              <a:rPr sz="1200" spc="-5" dirty="0">
                <a:latin typeface="Times New Roman"/>
                <a:cs typeface="Times New Roman"/>
              </a:rPr>
              <a:t>Firebase</a:t>
            </a:r>
            <a:r>
              <a:rPr sz="1200" spc="5" dirty="0">
                <a:latin typeface="Times New Roman"/>
                <a:cs typeface="Times New Roman"/>
              </a:rPr>
              <a:t> </a:t>
            </a:r>
            <a:r>
              <a:rPr sz="1200" spc="-5" dirty="0">
                <a:latin typeface="Times New Roman"/>
                <a:cs typeface="Times New Roman"/>
              </a:rPr>
              <a:t>Integration:</a:t>
            </a:r>
            <a:r>
              <a:rPr sz="1200" spc="15" dirty="0">
                <a:latin typeface="Times New Roman"/>
                <a:cs typeface="Times New Roman"/>
              </a:rPr>
              <a:t> </a:t>
            </a:r>
            <a:r>
              <a:rPr sz="1200" spc="-5" dirty="0">
                <a:latin typeface="Times New Roman"/>
                <a:cs typeface="Times New Roman"/>
              </a:rPr>
              <a:t>Integrate</a:t>
            </a:r>
            <a:r>
              <a:rPr sz="1200" spc="15" dirty="0">
                <a:latin typeface="Times New Roman"/>
                <a:cs typeface="Times New Roman"/>
              </a:rPr>
              <a:t> </a:t>
            </a:r>
            <a:r>
              <a:rPr sz="1200" spc="-5" dirty="0">
                <a:latin typeface="Times New Roman"/>
                <a:cs typeface="Times New Roman"/>
              </a:rPr>
              <a:t>Firebase</a:t>
            </a:r>
            <a:r>
              <a:rPr sz="1200" spc="-70" dirty="0">
                <a:latin typeface="Times New Roman"/>
                <a:cs typeface="Times New Roman"/>
              </a:rPr>
              <a:t> </a:t>
            </a:r>
            <a:r>
              <a:rPr sz="1200" spc="-5" dirty="0">
                <a:latin typeface="Times New Roman"/>
                <a:cs typeface="Times New Roman"/>
              </a:rPr>
              <a:t>Authentication</a:t>
            </a:r>
            <a:r>
              <a:rPr sz="1200" spc="10"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5" dirty="0">
                <a:latin typeface="Times New Roman"/>
                <a:cs typeface="Times New Roman"/>
              </a:rPr>
              <a:t>manage</a:t>
            </a:r>
            <a:r>
              <a:rPr sz="1200" spc="10" dirty="0">
                <a:latin typeface="Times New Roman"/>
                <a:cs typeface="Times New Roman"/>
              </a:rPr>
              <a:t> </a:t>
            </a:r>
            <a:r>
              <a:rPr sz="1200" spc="-5" dirty="0">
                <a:latin typeface="Times New Roman"/>
                <a:cs typeface="Times New Roman"/>
              </a:rPr>
              <a:t>user</a:t>
            </a:r>
            <a:r>
              <a:rPr sz="1200" spc="10" dirty="0">
                <a:latin typeface="Times New Roman"/>
                <a:cs typeface="Times New Roman"/>
              </a:rPr>
              <a:t> </a:t>
            </a:r>
            <a:r>
              <a:rPr sz="1200" dirty="0">
                <a:latin typeface="Times New Roman"/>
                <a:cs typeface="Times New Roman"/>
              </a:rPr>
              <a:t>accounts</a:t>
            </a:r>
            <a:r>
              <a:rPr sz="1200" spc="15" dirty="0">
                <a:latin typeface="Times New Roman"/>
                <a:cs typeface="Times New Roman"/>
              </a:rPr>
              <a:t> </a:t>
            </a:r>
            <a:r>
              <a:rPr sz="1200" spc="-10" dirty="0">
                <a:latin typeface="Times New Roman"/>
                <a:cs typeface="Times New Roman"/>
              </a:rPr>
              <a:t>securely.</a:t>
            </a:r>
            <a:endParaRPr sz="1200" dirty="0">
              <a:latin typeface="Times New Roman"/>
              <a:cs typeface="Times New Roman"/>
            </a:endParaRPr>
          </a:p>
        </p:txBody>
      </p:sp>
      <p:sp>
        <p:nvSpPr>
          <p:cNvPr id="3" name="object 3"/>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88237"/>
            <a:ext cx="3999229" cy="958596"/>
          </a:xfrm>
          <a:prstGeom prst="rect">
            <a:avLst/>
          </a:prstGeom>
        </p:spPr>
        <p:txBody>
          <a:bodyPr vert="horz" wrap="square" lIns="0" tIns="12065" rIns="0" bIns="0" rtlCol="0">
            <a:spAutoFit/>
          </a:bodyPr>
          <a:lstStyle/>
          <a:p>
            <a:pPr marL="2134235">
              <a:lnSpc>
                <a:spcPct val="100000"/>
              </a:lnSpc>
              <a:spcBef>
                <a:spcPts val="95"/>
              </a:spcBef>
            </a:pPr>
            <a:r>
              <a:rPr sz="1600" b="1" dirty="0">
                <a:latin typeface="Times New Roman"/>
                <a:cs typeface="Times New Roman"/>
              </a:rPr>
              <a:t>5.</a:t>
            </a:r>
            <a:r>
              <a:rPr sz="1600" b="1" spc="160" dirty="0">
                <a:latin typeface="Times New Roman"/>
                <a:cs typeface="Times New Roman"/>
              </a:rPr>
              <a:t> </a:t>
            </a:r>
            <a:r>
              <a:rPr sz="1600" b="1" spc="-10" dirty="0">
                <a:latin typeface="Times New Roman"/>
                <a:cs typeface="Times New Roman"/>
              </a:rPr>
              <a:t>Project</a:t>
            </a:r>
            <a:r>
              <a:rPr sz="1600" b="1" spc="-25" dirty="0">
                <a:latin typeface="Times New Roman"/>
                <a:cs typeface="Times New Roman"/>
              </a:rPr>
              <a:t> </a:t>
            </a:r>
            <a:r>
              <a:rPr sz="1600" b="1" spc="-5" dirty="0">
                <a:latin typeface="Times New Roman"/>
                <a:cs typeface="Times New Roman"/>
              </a:rPr>
              <a:t>Screenshot</a:t>
            </a:r>
            <a:endParaRPr sz="1600" dirty="0">
              <a:latin typeface="Times New Roman"/>
              <a:cs typeface="Times New Roman"/>
            </a:endParaRPr>
          </a:p>
          <a:p>
            <a:pPr>
              <a:lnSpc>
                <a:spcPct val="100000"/>
              </a:lnSpc>
            </a:pPr>
            <a:endParaRPr sz="1700" dirty="0">
              <a:latin typeface="Times New Roman"/>
              <a:cs typeface="Times New Roman"/>
            </a:endParaRPr>
          </a:p>
          <a:p>
            <a:pPr>
              <a:lnSpc>
                <a:spcPct val="100000"/>
              </a:lnSpc>
              <a:spcBef>
                <a:spcPts val="45"/>
              </a:spcBef>
            </a:pPr>
            <a:endParaRPr sz="1450" dirty="0">
              <a:latin typeface="Times New Roman"/>
              <a:cs typeface="Times New Roman"/>
            </a:endParaRPr>
          </a:p>
          <a:p>
            <a:pPr marL="12700">
              <a:lnSpc>
                <a:spcPct val="100000"/>
              </a:lnSpc>
            </a:pPr>
            <a:r>
              <a:rPr sz="1400" b="1" dirty="0">
                <a:latin typeface="Times New Roman"/>
                <a:cs typeface="Times New Roman"/>
              </a:rPr>
              <a:t>5.1</a:t>
            </a:r>
            <a:r>
              <a:rPr sz="1400" b="1" spc="-15" dirty="0">
                <a:latin typeface="Times New Roman"/>
                <a:cs typeface="Times New Roman"/>
              </a:rPr>
              <a:t> </a:t>
            </a:r>
            <a:r>
              <a:rPr sz="1400" b="1" spc="-5" dirty="0">
                <a:latin typeface="Times New Roman"/>
                <a:cs typeface="Times New Roman"/>
              </a:rPr>
              <a:t>Home</a:t>
            </a:r>
            <a:r>
              <a:rPr sz="1400" b="1" spc="-15" dirty="0">
                <a:latin typeface="Times New Roman"/>
                <a:cs typeface="Times New Roman"/>
              </a:rPr>
              <a:t> </a:t>
            </a:r>
            <a:r>
              <a:rPr sz="1400" b="1" spc="-5" dirty="0">
                <a:latin typeface="Times New Roman"/>
                <a:cs typeface="Times New Roman"/>
              </a:rPr>
              <a:t>Page</a:t>
            </a:r>
            <a:r>
              <a:rPr sz="1400" b="1" spc="-10" dirty="0">
                <a:latin typeface="Times New Roman"/>
                <a:cs typeface="Times New Roman"/>
              </a:rPr>
              <a:t> </a:t>
            </a:r>
            <a:r>
              <a:rPr sz="1400" b="1" spc="-5" dirty="0">
                <a:latin typeface="Times New Roman"/>
                <a:cs typeface="Times New Roman"/>
              </a:rPr>
              <a:t>Section</a:t>
            </a:r>
            <a:r>
              <a:rPr sz="1400" b="1" spc="-15" dirty="0">
                <a:latin typeface="Times New Roman"/>
                <a:cs typeface="Times New Roman"/>
              </a:rPr>
              <a:t> </a:t>
            </a:r>
            <a:r>
              <a:rPr sz="1400" b="1" dirty="0">
                <a:latin typeface="Times New Roman"/>
                <a:cs typeface="Times New Roman"/>
              </a:rPr>
              <a:t>1</a:t>
            </a:r>
            <a:r>
              <a:rPr lang="en-US" sz="1400" b="1" dirty="0">
                <a:latin typeface="Times New Roman"/>
                <a:cs typeface="Times New Roman"/>
              </a:rPr>
              <a:t> &amp; 2 </a:t>
            </a:r>
            <a:endParaRPr sz="1400" dirty="0">
              <a:latin typeface="Times New Roman"/>
              <a:cs typeface="Times New Roman"/>
            </a:endParaRPr>
          </a:p>
        </p:txBody>
      </p:sp>
      <p:sp>
        <p:nvSpPr>
          <p:cNvPr id="6" name="object 6"/>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14</a:t>
            </a:r>
          </a:p>
        </p:txBody>
      </p:sp>
      <p:pic>
        <p:nvPicPr>
          <p:cNvPr id="9" name="Picture 8" descr="A close-up of a house&#10;&#10;Description automatically generated">
            <a:extLst>
              <a:ext uri="{FF2B5EF4-FFF2-40B4-BE49-F238E27FC236}">
                <a16:creationId xmlns:a16="http://schemas.microsoft.com/office/drawing/2014/main" id="{267CDD92-72C6-A9FC-9EAB-221E099AE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88" y="2905524"/>
            <a:ext cx="6136362" cy="2669776"/>
          </a:xfrm>
          <a:prstGeom prst="rect">
            <a:avLst/>
          </a:prstGeom>
        </p:spPr>
      </p:pic>
      <p:pic>
        <p:nvPicPr>
          <p:cNvPr id="17" name="Picture 16" descr="A collage of several houses&#10;&#10;Description automatically generated">
            <a:extLst>
              <a:ext uri="{FF2B5EF4-FFF2-40B4-BE49-F238E27FC236}">
                <a16:creationId xmlns:a16="http://schemas.microsoft.com/office/drawing/2014/main" id="{F05832FB-036A-20C8-F948-AB66804D5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469" y="6261100"/>
            <a:ext cx="6553200" cy="3172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429" y="5629152"/>
            <a:ext cx="2781758"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5</a:t>
            </a:r>
            <a:r>
              <a:rPr lang="en-US" sz="1400" b="1" dirty="0">
                <a:latin typeface="Times New Roman"/>
                <a:cs typeface="Times New Roman"/>
              </a:rPr>
              <a:t>.3</a:t>
            </a:r>
            <a:r>
              <a:rPr lang="en-US" sz="1400" b="1" spc="-20" dirty="0">
                <a:latin typeface="Times New Roman"/>
                <a:cs typeface="Times New Roman"/>
              </a:rPr>
              <a:t> </a:t>
            </a:r>
            <a:r>
              <a:rPr lang="en-US" sz="1400" b="1" spc="-5" dirty="0">
                <a:latin typeface="Times New Roman"/>
                <a:cs typeface="Times New Roman"/>
              </a:rPr>
              <a:t>Sign In Page</a:t>
            </a:r>
            <a:endParaRPr sz="1400" dirty="0">
              <a:latin typeface="Times New Roman"/>
              <a:cs typeface="Times New Roman"/>
            </a:endParaRPr>
          </a:p>
        </p:txBody>
      </p:sp>
      <p:sp>
        <p:nvSpPr>
          <p:cNvPr id="8" name="object 8"/>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15</a:t>
            </a:r>
          </a:p>
        </p:txBody>
      </p:sp>
      <p:pic>
        <p:nvPicPr>
          <p:cNvPr id="11" name="Picture 10" descr="A screenshot of a login page&#10;&#10;Description automatically generated">
            <a:extLst>
              <a:ext uri="{FF2B5EF4-FFF2-40B4-BE49-F238E27FC236}">
                <a16:creationId xmlns:a16="http://schemas.microsoft.com/office/drawing/2014/main" id="{7F34BF91-ADB8-DE9D-58E9-76E1743C7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34" y="6368773"/>
            <a:ext cx="6876415" cy="3172752"/>
          </a:xfrm>
          <a:prstGeom prst="rect">
            <a:avLst/>
          </a:prstGeom>
        </p:spPr>
      </p:pic>
      <p:sp>
        <p:nvSpPr>
          <p:cNvPr id="13" name="TextBox 12">
            <a:extLst>
              <a:ext uri="{FF2B5EF4-FFF2-40B4-BE49-F238E27FC236}">
                <a16:creationId xmlns:a16="http://schemas.microsoft.com/office/drawing/2014/main" id="{B784BFC6-B17B-AB1F-3516-F627D39B9B28}"/>
              </a:ext>
            </a:extLst>
          </p:cNvPr>
          <p:cNvSpPr txBox="1"/>
          <p:nvPr/>
        </p:nvSpPr>
        <p:spPr>
          <a:xfrm>
            <a:off x="381000" y="878336"/>
            <a:ext cx="3778250" cy="400110"/>
          </a:xfrm>
          <a:prstGeom prst="rect">
            <a:avLst/>
          </a:prstGeom>
          <a:noFill/>
        </p:spPr>
        <p:txBody>
          <a:bodyPr wrap="square">
            <a:spAutoFit/>
          </a:bodyPr>
          <a:lstStyle/>
          <a:p>
            <a:r>
              <a:rPr lang="en-US" sz="1400" b="1" dirty="0">
                <a:latin typeface="Times New Roman" panose="02020603050405020304" pitchFamily="18" charset="0"/>
              </a:rPr>
              <a:t>5.2</a:t>
            </a:r>
            <a:r>
              <a:rPr lang="en-US" sz="2000" b="1" dirty="0"/>
              <a:t> </a:t>
            </a:r>
            <a:r>
              <a:rPr lang="en-US" sz="1400" b="1" dirty="0">
                <a:latin typeface="Times New Roman" panose="02020603050405020304" pitchFamily="18" charset="0"/>
              </a:rPr>
              <a:t>Sign</a:t>
            </a:r>
            <a:r>
              <a:rPr lang="en-US" sz="2000" b="1" dirty="0"/>
              <a:t> </a:t>
            </a:r>
            <a:r>
              <a:rPr lang="en-US" sz="1400" b="1" dirty="0">
                <a:latin typeface="Times New Roman" panose="02020603050405020304" pitchFamily="18" charset="0"/>
              </a:rPr>
              <a:t>Up</a:t>
            </a:r>
            <a:r>
              <a:rPr lang="en-US" sz="2000" b="1" dirty="0"/>
              <a:t> </a:t>
            </a:r>
            <a:r>
              <a:rPr lang="en-US" sz="1400" b="1" dirty="0">
                <a:latin typeface="Times New Roman" panose="02020603050405020304" pitchFamily="18" charset="0"/>
              </a:rPr>
              <a:t>Page</a:t>
            </a:r>
          </a:p>
        </p:txBody>
      </p:sp>
      <p:pic>
        <p:nvPicPr>
          <p:cNvPr id="15" name="Picture 14" descr="A screenshot of a login form&#10;&#10;Description automatically generated">
            <a:extLst>
              <a:ext uri="{FF2B5EF4-FFF2-40B4-BE49-F238E27FC236}">
                <a16:creationId xmlns:a16="http://schemas.microsoft.com/office/drawing/2014/main" id="{5A61098B-F224-855C-ED5D-D37F23222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82" y="1586403"/>
            <a:ext cx="6852533" cy="30650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9682" y="660657"/>
            <a:ext cx="2019758"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Times New Roman"/>
                <a:cs typeface="Times New Roman"/>
              </a:rPr>
              <a:t>5.4 Profile Page </a:t>
            </a:r>
            <a:endParaRPr sz="1400" dirty="0">
              <a:latin typeface="Times New Roman"/>
              <a:cs typeface="Times New Roman"/>
            </a:endParaRPr>
          </a:p>
        </p:txBody>
      </p:sp>
      <p:sp>
        <p:nvSpPr>
          <p:cNvPr id="5" name="object 5"/>
          <p:cNvSpPr/>
          <p:nvPr/>
        </p:nvSpPr>
        <p:spPr>
          <a:xfrm>
            <a:off x="1059186" y="1003301"/>
            <a:ext cx="5433816" cy="8996946"/>
          </a:xfrm>
          <a:custGeom>
            <a:avLst/>
            <a:gdLst/>
            <a:ahLst/>
            <a:cxnLst/>
            <a:rect l="l" t="t" r="r" b="b"/>
            <a:pathLst>
              <a:path w="5116830" h="8455025">
                <a:moveTo>
                  <a:pt x="0" y="8454898"/>
                </a:moveTo>
                <a:lnTo>
                  <a:pt x="5116830" y="8454898"/>
                </a:lnTo>
                <a:lnTo>
                  <a:pt x="5116830" y="0"/>
                </a:lnTo>
                <a:lnTo>
                  <a:pt x="0" y="0"/>
                </a:lnTo>
                <a:lnTo>
                  <a:pt x="0" y="8454898"/>
                </a:lnTo>
                <a:close/>
              </a:path>
            </a:pathLst>
          </a:custGeom>
          <a:ln w="9525">
            <a:solidFill>
              <a:srgbClr val="000000"/>
            </a:solidFill>
          </a:ln>
        </p:spPr>
        <p:txBody>
          <a:bodyPr wrap="square" lIns="0" tIns="0" rIns="0" bIns="0" rtlCol="0"/>
          <a:lstStyle/>
          <a:p>
            <a:endParaRPr/>
          </a:p>
        </p:txBody>
      </p:sp>
      <p:sp>
        <p:nvSpPr>
          <p:cNvPr id="6" name="object 6"/>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16</a:t>
            </a:r>
          </a:p>
        </p:txBody>
      </p:sp>
      <p:pic>
        <p:nvPicPr>
          <p:cNvPr id="13" name="Picture 12" descr="A screenshot of a profile&#10;&#10;Description automatically generated">
            <a:extLst>
              <a:ext uri="{FF2B5EF4-FFF2-40B4-BE49-F238E27FC236}">
                <a16:creationId xmlns:a16="http://schemas.microsoft.com/office/drawing/2014/main" id="{70333892-98DB-F250-9ABD-C7628A63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24" y="1993900"/>
            <a:ext cx="5379739" cy="255037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22DEC26-26A2-6A5C-297F-095CB2166E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498" y="6051903"/>
            <a:ext cx="5438863" cy="2440719"/>
          </a:xfrm>
          <a:prstGeom prst="rect">
            <a:avLst/>
          </a:prstGeom>
        </p:spPr>
      </p:pic>
      <p:sp>
        <p:nvSpPr>
          <p:cNvPr id="15" name="TextBox 14">
            <a:extLst>
              <a:ext uri="{FF2B5EF4-FFF2-40B4-BE49-F238E27FC236}">
                <a16:creationId xmlns:a16="http://schemas.microsoft.com/office/drawing/2014/main" id="{F413F13B-58C6-B67D-B174-540C0052C5E1}"/>
              </a:ext>
            </a:extLst>
          </p:cNvPr>
          <p:cNvSpPr txBox="1"/>
          <p:nvPr/>
        </p:nvSpPr>
        <p:spPr>
          <a:xfrm>
            <a:off x="1030777" y="5534878"/>
            <a:ext cx="3778250" cy="369332"/>
          </a:xfrm>
          <a:prstGeom prst="rect">
            <a:avLst/>
          </a:prstGeom>
          <a:noFill/>
        </p:spPr>
        <p:txBody>
          <a:bodyPr wrap="square">
            <a:spAutoFit/>
          </a:bodyPr>
          <a:lstStyle/>
          <a:p>
            <a:r>
              <a:rPr lang="en-US" sz="1400" b="1" dirty="0">
                <a:latin typeface="Times New Roman" panose="02020603050405020304" pitchFamily="18" charset="0"/>
              </a:rPr>
              <a:t>5.5</a:t>
            </a:r>
            <a:r>
              <a:rPr lang="en-US" dirty="0"/>
              <a:t> </a:t>
            </a:r>
            <a:r>
              <a:rPr lang="en-US" sz="1400" b="1" dirty="0">
                <a:latin typeface="Times New Roman" panose="02020603050405020304" pitchFamily="18" charset="0"/>
              </a:rPr>
              <a:t>About</a:t>
            </a:r>
            <a:r>
              <a:rPr lang="en-US" dirty="0"/>
              <a:t> </a:t>
            </a:r>
            <a:r>
              <a:rPr lang="en-US" sz="1400" b="1" dirty="0">
                <a:latin typeface="Times New Roman" panose="02020603050405020304" pitchFamily="18" charset="0"/>
              </a:rPr>
              <a:t>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450" y="1079500"/>
            <a:ext cx="1905000" cy="320601"/>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5</a:t>
            </a:r>
            <a:r>
              <a:rPr sz="2000" b="1" dirty="0">
                <a:latin typeface="Times New Roman"/>
                <a:cs typeface="Times New Roman"/>
              </a:rPr>
              <a:t>.</a:t>
            </a:r>
            <a:r>
              <a:rPr lang="en-US" sz="1400" b="1" dirty="0">
                <a:latin typeface="Times New Roman"/>
                <a:cs typeface="Times New Roman"/>
              </a:rPr>
              <a:t>6 Create Listing Page</a:t>
            </a:r>
            <a:r>
              <a:rPr lang="en-US" sz="1400" b="1" spc="-35" dirty="0">
                <a:latin typeface="Times New Roman"/>
                <a:cs typeface="Times New Roman"/>
              </a:rPr>
              <a:t> </a:t>
            </a:r>
            <a:endParaRPr sz="1400" dirty="0">
              <a:latin typeface="Times New Roman"/>
              <a:cs typeface="Times New Roman"/>
            </a:endParaRPr>
          </a:p>
        </p:txBody>
      </p:sp>
      <p:sp>
        <p:nvSpPr>
          <p:cNvPr id="10" name="object 10"/>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17</a:t>
            </a:r>
          </a:p>
        </p:txBody>
      </p:sp>
      <p:pic>
        <p:nvPicPr>
          <p:cNvPr id="17" name="Picture 16" descr="A screenshot of a computer&#10;&#10;Description automatically generated">
            <a:extLst>
              <a:ext uri="{FF2B5EF4-FFF2-40B4-BE49-F238E27FC236}">
                <a16:creationId xmlns:a16="http://schemas.microsoft.com/office/drawing/2014/main" id="{362A9733-E489-6055-6573-137DD9B68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99" y="2866029"/>
            <a:ext cx="6838215" cy="30286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916" y="850900"/>
            <a:ext cx="3396933"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5.</a:t>
            </a:r>
            <a:r>
              <a:rPr lang="en-US" sz="1400" b="1" dirty="0">
                <a:latin typeface="Times New Roman"/>
                <a:cs typeface="Times New Roman"/>
              </a:rPr>
              <a:t>7</a:t>
            </a:r>
            <a:r>
              <a:rPr sz="1400" b="1" spc="-35" dirty="0">
                <a:latin typeface="Times New Roman"/>
                <a:cs typeface="Times New Roman"/>
              </a:rPr>
              <a:t> </a:t>
            </a:r>
            <a:r>
              <a:rPr lang="en-US" sz="1400" b="1" spc="-5" dirty="0">
                <a:latin typeface="Times New Roman"/>
                <a:cs typeface="Times New Roman"/>
              </a:rPr>
              <a:t>Update Listing Page (Only for admin)</a:t>
            </a:r>
            <a:endParaRPr sz="1400" dirty="0">
              <a:latin typeface="Times New Roman"/>
              <a:cs typeface="Times New Roman"/>
            </a:endParaRPr>
          </a:p>
        </p:txBody>
      </p:sp>
      <p:sp>
        <p:nvSpPr>
          <p:cNvPr id="6" name="object 6"/>
          <p:cNvSpPr/>
          <p:nvPr/>
        </p:nvSpPr>
        <p:spPr>
          <a:xfrm>
            <a:off x="755808" y="1250949"/>
            <a:ext cx="6126797" cy="8591551"/>
          </a:xfrm>
          <a:custGeom>
            <a:avLst/>
            <a:gdLst/>
            <a:ahLst/>
            <a:cxnLst/>
            <a:rect l="l" t="t" r="r" b="b"/>
            <a:pathLst>
              <a:path w="5681980" h="2964815">
                <a:moveTo>
                  <a:pt x="0" y="2964815"/>
                </a:moveTo>
                <a:lnTo>
                  <a:pt x="5681599" y="2964815"/>
                </a:lnTo>
                <a:lnTo>
                  <a:pt x="5681599" y="0"/>
                </a:lnTo>
                <a:lnTo>
                  <a:pt x="0" y="0"/>
                </a:lnTo>
                <a:lnTo>
                  <a:pt x="0" y="2964815"/>
                </a:lnTo>
                <a:close/>
              </a:path>
            </a:pathLst>
          </a:custGeom>
          <a:ln w="9525">
            <a:solidFill>
              <a:srgbClr val="000000"/>
            </a:solidFill>
          </a:ln>
        </p:spPr>
        <p:txBody>
          <a:bodyPr wrap="square" lIns="0" tIns="0" rIns="0" bIns="0" rtlCol="0"/>
          <a:lstStyle/>
          <a:p>
            <a:endParaRPr/>
          </a:p>
        </p:txBody>
      </p:sp>
      <p:sp>
        <p:nvSpPr>
          <p:cNvPr id="10" name="object 10"/>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18</a:t>
            </a:r>
          </a:p>
        </p:txBody>
      </p:sp>
      <p:pic>
        <p:nvPicPr>
          <p:cNvPr id="13" name="Picture 12" descr="A screenshot of a computer&#10;&#10;Description automatically generated">
            <a:extLst>
              <a:ext uri="{FF2B5EF4-FFF2-40B4-BE49-F238E27FC236}">
                <a16:creationId xmlns:a16="http://schemas.microsoft.com/office/drawing/2014/main" id="{C074415B-8B2D-5DEE-4E18-FF6893B2F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08" y="2908300"/>
            <a:ext cx="6109461" cy="27848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89761"/>
            <a:ext cx="4762958" cy="228268"/>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5.8</a:t>
            </a:r>
            <a:r>
              <a:rPr sz="1400" b="1" spc="-15" dirty="0">
                <a:latin typeface="Times New Roman"/>
                <a:cs typeface="Times New Roman"/>
              </a:rPr>
              <a:t> </a:t>
            </a:r>
            <a:r>
              <a:rPr lang="en-US" sz="1400" b="1" spc="-5" dirty="0">
                <a:latin typeface="Times New Roman"/>
                <a:cs typeface="Times New Roman"/>
              </a:rPr>
              <a:t>Smart Property and Search Filters</a:t>
            </a:r>
            <a:endParaRPr sz="1400" dirty="0">
              <a:latin typeface="Times New Roman"/>
              <a:cs typeface="Times New Roman"/>
            </a:endParaRPr>
          </a:p>
        </p:txBody>
      </p:sp>
      <p:sp>
        <p:nvSpPr>
          <p:cNvPr id="10" name="object 10"/>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19</a:t>
            </a:r>
          </a:p>
        </p:txBody>
      </p:sp>
      <p:pic>
        <p:nvPicPr>
          <p:cNvPr id="15" name="Picture 14" descr="A screenshot of a home search&#10;&#10;Description automatically generated">
            <a:extLst>
              <a:ext uri="{FF2B5EF4-FFF2-40B4-BE49-F238E27FC236}">
                <a16:creationId xmlns:a16="http://schemas.microsoft.com/office/drawing/2014/main" id="{BB1FD9F7-EE38-838E-2AE4-C2AF673E8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36700"/>
            <a:ext cx="6844982" cy="33757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07207" y="888237"/>
            <a:ext cx="1039494"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Times New Roman"/>
                <a:cs typeface="Times New Roman"/>
              </a:rPr>
              <a:t>Declar</a:t>
            </a:r>
            <a:r>
              <a:rPr sz="1600" b="1"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p:txBody>
      </p:sp>
      <p:sp>
        <p:nvSpPr>
          <p:cNvPr id="3" name="object 3"/>
          <p:cNvSpPr txBox="1"/>
          <p:nvPr/>
        </p:nvSpPr>
        <p:spPr>
          <a:xfrm>
            <a:off x="996492" y="1598421"/>
            <a:ext cx="5666105" cy="965835"/>
          </a:xfrm>
          <a:prstGeom prst="rect">
            <a:avLst/>
          </a:prstGeom>
        </p:spPr>
        <p:txBody>
          <a:bodyPr vert="horz" wrap="square" lIns="0" tIns="6350" rIns="0" bIns="0" rtlCol="0">
            <a:spAutoFit/>
          </a:bodyPr>
          <a:lstStyle/>
          <a:p>
            <a:pPr marL="12700" marR="5080" algn="just">
              <a:lnSpc>
                <a:spcPct val="103499"/>
              </a:lnSpc>
              <a:spcBef>
                <a:spcPts val="50"/>
              </a:spcBef>
            </a:pPr>
            <a:r>
              <a:rPr sz="1200" dirty="0">
                <a:latin typeface="Times New Roman"/>
                <a:cs typeface="Times New Roman"/>
              </a:rPr>
              <a:t>I </a:t>
            </a:r>
            <a:r>
              <a:rPr lang="en-US" sz="1200" b="1" spc="-5" dirty="0">
                <a:latin typeface="Times New Roman"/>
                <a:cs typeface="Times New Roman"/>
              </a:rPr>
              <a:t>MOHD SHARIQ</a:t>
            </a:r>
            <a:r>
              <a:rPr sz="1200" b="1" spc="-10" dirty="0">
                <a:latin typeface="Times New Roman"/>
                <a:cs typeface="Times New Roman"/>
              </a:rPr>
              <a:t> </a:t>
            </a:r>
            <a:r>
              <a:rPr sz="1200" spc="-5" dirty="0">
                <a:latin typeface="Times New Roman"/>
                <a:cs typeface="Times New Roman"/>
              </a:rPr>
              <a:t>have completed </a:t>
            </a:r>
            <a:r>
              <a:rPr sz="1200" dirty="0">
                <a:latin typeface="Times New Roman"/>
                <a:cs typeface="Times New Roman"/>
              </a:rPr>
              <a:t>the </a:t>
            </a:r>
            <a:r>
              <a:rPr sz="1200" spc="-5" dirty="0">
                <a:latin typeface="Times New Roman"/>
                <a:cs typeface="Times New Roman"/>
              </a:rPr>
              <a:t>project titled “</a:t>
            </a:r>
            <a:r>
              <a:rPr lang="en-US" sz="1200" b="1" spc="-5" dirty="0">
                <a:latin typeface="Times New Roman"/>
                <a:cs typeface="Times New Roman"/>
              </a:rPr>
              <a:t>REAL ESTATE APPLICATION</a:t>
            </a:r>
            <a:r>
              <a:rPr sz="1200" spc="-5" dirty="0">
                <a:latin typeface="Times New Roman"/>
                <a:cs typeface="Times New Roman"/>
              </a:rPr>
              <a:t>” </a:t>
            </a:r>
            <a:r>
              <a:rPr sz="1200" dirty="0">
                <a:latin typeface="Times New Roman"/>
                <a:cs typeface="Times New Roman"/>
              </a:rPr>
              <a:t> </a:t>
            </a:r>
            <a:r>
              <a:rPr sz="1200" spc="-5" dirty="0">
                <a:latin typeface="Times New Roman"/>
                <a:cs typeface="Times New Roman"/>
              </a:rPr>
              <a:t>under</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guidance</a:t>
            </a:r>
            <a:r>
              <a:rPr sz="1200" spc="5" dirty="0">
                <a:latin typeface="Times New Roman"/>
                <a:cs typeface="Times New Roman"/>
              </a:rPr>
              <a:t> of</a:t>
            </a:r>
            <a:r>
              <a:rPr sz="1200" spc="10" dirty="0">
                <a:latin typeface="Times New Roman"/>
                <a:cs typeface="Times New Roman"/>
              </a:rPr>
              <a:t> </a:t>
            </a:r>
            <a:r>
              <a:rPr lang="en-US" sz="1200" b="1" spc="-5" dirty="0">
                <a:latin typeface="Times New Roman"/>
                <a:cs typeface="Times New Roman"/>
              </a:rPr>
              <a:t>Ms. Pranjal Maurya</a:t>
            </a:r>
            <a:r>
              <a:rPr sz="1200" b="1"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partial</a:t>
            </a:r>
            <a:r>
              <a:rPr sz="1200" dirty="0">
                <a:latin typeface="Times New Roman"/>
                <a:cs typeface="Times New Roman"/>
              </a:rPr>
              <a:t> </a:t>
            </a:r>
            <a:r>
              <a:rPr sz="1200" spc="-5" dirty="0">
                <a:latin typeface="Times New Roman"/>
                <a:cs typeface="Times New Roman"/>
              </a:rPr>
              <a:t>fulfilment</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requirement </a:t>
            </a:r>
            <a:r>
              <a:rPr sz="1200" dirty="0">
                <a:latin typeface="Times New Roman"/>
                <a:cs typeface="Times New Roman"/>
              </a:rPr>
              <a:t>for the award of </a:t>
            </a:r>
            <a:r>
              <a:rPr sz="1200" spc="-5" dirty="0">
                <a:latin typeface="Times New Roman"/>
                <a:cs typeface="Times New Roman"/>
              </a:rPr>
              <a:t>Degree </a:t>
            </a:r>
            <a:r>
              <a:rPr sz="1200" dirty="0">
                <a:latin typeface="Times New Roman"/>
                <a:cs typeface="Times New Roman"/>
              </a:rPr>
              <a:t>of </a:t>
            </a:r>
            <a:r>
              <a:rPr sz="1200" spc="-5" dirty="0">
                <a:latin typeface="Times New Roman"/>
                <a:cs typeface="Times New Roman"/>
              </a:rPr>
              <a:t>Masters </a:t>
            </a:r>
            <a:r>
              <a:rPr sz="1200" spc="5" dirty="0">
                <a:latin typeface="Times New Roman"/>
                <a:cs typeface="Times New Roman"/>
              </a:rPr>
              <a:t>of </a:t>
            </a:r>
            <a:r>
              <a:rPr sz="1200" spc="-5" dirty="0">
                <a:latin typeface="Times New Roman"/>
                <a:cs typeface="Times New Roman"/>
              </a:rPr>
              <a:t>Computer Application </a:t>
            </a:r>
            <a:r>
              <a:rPr sz="1200" dirty="0">
                <a:latin typeface="Times New Roman"/>
                <a:cs typeface="Times New Roman"/>
              </a:rPr>
              <a:t>of </a:t>
            </a:r>
            <a:r>
              <a:rPr sz="1200" spc="-5" dirty="0">
                <a:latin typeface="Times New Roman"/>
                <a:cs typeface="Times New Roman"/>
              </a:rPr>
              <a:t>Madan Mohan </a:t>
            </a:r>
            <a:r>
              <a:rPr sz="1200" dirty="0">
                <a:latin typeface="Times New Roman"/>
                <a:cs typeface="Times New Roman"/>
              </a:rPr>
              <a:t> </a:t>
            </a:r>
            <a:r>
              <a:rPr sz="1200" spc="-5" dirty="0">
                <a:latin typeface="Times New Roman"/>
                <a:cs typeface="Times New Roman"/>
              </a:rPr>
              <a:t>Malaviya University </a:t>
            </a:r>
            <a:r>
              <a:rPr sz="1200" dirty="0">
                <a:latin typeface="Times New Roman"/>
                <a:cs typeface="Times New Roman"/>
              </a:rPr>
              <a:t>of </a:t>
            </a:r>
            <a:r>
              <a:rPr sz="1200" spc="-15" dirty="0">
                <a:latin typeface="Times New Roman"/>
                <a:cs typeface="Times New Roman"/>
              </a:rPr>
              <a:t>Technology, </a:t>
            </a:r>
            <a:r>
              <a:rPr sz="1200" spc="-10" dirty="0">
                <a:latin typeface="Times New Roman"/>
                <a:cs typeface="Times New Roman"/>
              </a:rPr>
              <a:t>Gorakhpur. </a:t>
            </a:r>
            <a:r>
              <a:rPr sz="1200" dirty="0">
                <a:latin typeface="Times New Roman"/>
                <a:cs typeface="Times New Roman"/>
              </a:rPr>
              <a:t>This is </a:t>
            </a:r>
            <a:r>
              <a:rPr sz="1200" spc="-5" dirty="0">
                <a:latin typeface="Times New Roman"/>
                <a:cs typeface="Times New Roman"/>
              </a:rPr>
              <a:t>an original piece </a:t>
            </a:r>
            <a:r>
              <a:rPr sz="1200" dirty="0">
                <a:latin typeface="Times New Roman"/>
                <a:cs typeface="Times New Roman"/>
              </a:rPr>
              <a:t>of </a:t>
            </a:r>
            <a:r>
              <a:rPr sz="1200" spc="-5" dirty="0">
                <a:latin typeface="Times New Roman"/>
                <a:cs typeface="Times New Roman"/>
              </a:rPr>
              <a:t>work </a:t>
            </a:r>
            <a:r>
              <a:rPr sz="1200" dirty="0">
                <a:latin typeface="Times New Roman"/>
                <a:cs typeface="Times New Roman"/>
              </a:rPr>
              <a:t>&amp; I </a:t>
            </a:r>
            <a:r>
              <a:rPr sz="1200" spc="-5" dirty="0">
                <a:latin typeface="Times New Roman"/>
                <a:cs typeface="Times New Roman"/>
              </a:rPr>
              <a:t>have </a:t>
            </a:r>
            <a:r>
              <a:rPr sz="1200" dirty="0">
                <a:latin typeface="Times New Roman"/>
                <a:cs typeface="Times New Roman"/>
              </a:rPr>
              <a:t> </a:t>
            </a:r>
            <a:r>
              <a:rPr sz="1200" spc="-5" dirty="0">
                <a:latin typeface="Times New Roman"/>
                <a:cs typeface="Times New Roman"/>
              </a:rPr>
              <a:t>neither copied</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nor</a:t>
            </a:r>
            <a:r>
              <a:rPr sz="1200" spc="-5" dirty="0">
                <a:latin typeface="Times New Roman"/>
                <a:cs typeface="Times New Roman"/>
              </a:rPr>
              <a:t> </a:t>
            </a:r>
            <a:r>
              <a:rPr sz="1200" dirty="0">
                <a:latin typeface="Times New Roman"/>
                <a:cs typeface="Times New Roman"/>
              </a:rPr>
              <a:t>submitted it </a:t>
            </a:r>
            <a:r>
              <a:rPr sz="1200" spc="-5" dirty="0">
                <a:latin typeface="Times New Roman"/>
                <a:cs typeface="Times New Roman"/>
              </a:rPr>
              <a:t>earlier</a:t>
            </a:r>
            <a:r>
              <a:rPr sz="1200" dirty="0">
                <a:latin typeface="Times New Roman"/>
                <a:cs typeface="Times New Roman"/>
              </a:rPr>
              <a:t> elsewhere.</a:t>
            </a:r>
          </a:p>
        </p:txBody>
      </p:sp>
      <p:sp>
        <p:nvSpPr>
          <p:cNvPr id="4" name="object 4"/>
          <p:cNvSpPr txBox="1"/>
          <p:nvPr/>
        </p:nvSpPr>
        <p:spPr>
          <a:xfrm>
            <a:off x="996492" y="8751569"/>
            <a:ext cx="3131185" cy="965835"/>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imes New Roman"/>
                <a:cs typeface="Times New Roman"/>
              </a:rPr>
              <a:t>Mohd Shariq</a:t>
            </a:r>
            <a:endParaRPr sz="1200" dirty="0">
              <a:latin typeface="Times New Roman"/>
              <a:cs typeface="Times New Roman"/>
            </a:endParaRPr>
          </a:p>
          <a:p>
            <a:pPr marL="12700">
              <a:lnSpc>
                <a:spcPct val="100000"/>
              </a:lnSpc>
              <a:spcBef>
                <a:spcPts val="45"/>
              </a:spcBef>
            </a:pPr>
            <a:r>
              <a:rPr sz="1200" dirty="0">
                <a:latin typeface="Times New Roman"/>
                <a:cs typeface="Times New Roman"/>
              </a:rPr>
              <a:t>Roll</a:t>
            </a:r>
            <a:r>
              <a:rPr sz="1200" spc="-30" dirty="0">
                <a:latin typeface="Times New Roman"/>
                <a:cs typeface="Times New Roman"/>
              </a:rPr>
              <a:t> </a:t>
            </a:r>
            <a:r>
              <a:rPr sz="1200" spc="-5" dirty="0">
                <a:latin typeface="Times New Roman"/>
                <a:cs typeface="Times New Roman"/>
              </a:rPr>
              <a:t>No:</a:t>
            </a:r>
            <a:r>
              <a:rPr sz="1200" spc="-35" dirty="0">
                <a:latin typeface="Times New Roman"/>
                <a:cs typeface="Times New Roman"/>
              </a:rPr>
              <a:t> </a:t>
            </a:r>
            <a:r>
              <a:rPr sz="1200" dirty="0">
                <a:latin typeface="Times New Roman"/>
                <a:cs typeface="Times New Roman"/>
              </a:rPr>
              <a:t>202</a:t>
            </a:r>
            <a:r>
              <a:rPr lang="en-US" sz="1200" dirty="0">
                <a:latin typeface="Times New Roman"/>
                <a:cs typeface="Times New Roman"/>
              </a:rPr>
              <a:t>3073034</a:t>
            </a:r>
            <a:endParaRPr sz="1200" dirty="0">
              <a:latin typeface="Times New Roman"/>
              <a:cs typeface="Times New Roman"/>
            </a:endParaRPr>
          </a:p>
          <a:p>
            <a:pPr marL="12700">
              <a:lnSpc>
                <a:spcPct val="100000"/>
              </a:lnSpc>
              <a:spcBef>
                <a:spcPts val="60"/>
              </a:spcBef>
            </a:pPr>
            <a:r>
              <a:rPr sz="1200" spc="-5" dirty="0">
                <a:latin typeface="Times New Roman"/>
                <a:cs typeface="Times New Roman"/>
              </a:rPr>
              <a:t>Master</a:t>
            </a:r>
            <a:r>
              <a:rPr sz="1200" dirty="0">
                <a:latin typeface="Times New Roman"/>
                <a:cs typeface="Times New Roman"/>
              </a:rPr>
              <a:t>s</a:t>
            </a:r>
            <a:r>
              <a:rPr sz="1200" spc="-5" dirty="0">
                <a:latin typeface="Times New Roman"/>
                <a:cs typeface="Times New Roman"/>
              </a:rPr>
              <a:t> </a:t>
            </a:r>
            <a:r>
              <a:rPr sz="1200" dirty="0">
                <a:latin typeface="Times New Roman"/>
                <a:cs typeface="Times New Roman"/>
              </a:rPr>
              <a:t>of Computer</a:t>
            </a:r>
            <a:r>
              <a:rPr sz="1200" spc="-70" dirty="0">
                <a:latin typeface="Times New Roman"/>
                <a:cs typeface="Times New Roman"/>
              </a:rPr>
              <a:t> </a:t>
            </a:r>
            <a:r>
              <a:rPr sz="1200" spc="-5" dirty="0">
                <a:latin typeface="Times New Roman"/>
                <a:cs typeface="Times New Roman"/>
              </a:rPr>
              <a:t>A</a:t>
            </a:r>
            <a:r>
              <a:rPr sz="1200" spc="5" dirty="0">
                <a:latin typeface="Times New Roman"/>
                <a:cs typeface="Times New Roman"/>
              </a:rPr>
              <a:t>p</a:t>
            </a:r>
            <a:r>
              <a:rPr sz="1200" dirty="0">
                <a:latin typeface="Times New Roman"/>
                <a:cs typeface="Times New Roman"/>
              </a:rPr>
              <a:t>pli</a:t>
            </a:r>
            <a:r>
              <a:rPr sz="1200" spc="-5" dirty="0">
                <a:latin typeface="Times New Roman"/>
                <a:cs typeface="Times New Roman"/>
              </a:rPr>
              <a:t>ca</a:t>
            </a:r>
            <a:r>
              <a:rPr sz="1200" dirty="0">
                <a:latin typeface="Times New Roman"/>
                <a:cs typeface="Times New Roman"/>
              </a:rPr>
              <a:t>tion</a:t>
            </a:r>
          </a:p>
          <a:p>
            <a:pPr marL="12700" marR="5080">
              <a:lnSpc>
                <a:spcPct val="103299"/>
              </a:lnSpc>
            </a:pPr>
            <a:r>
              <a:rPr sz="1200" spc="-5" dirty="0">
                <a:latin typeface="Times New Roman"/>
                <a:cs typeface="Times New Roman"/>
              </a:rPr>
              <a:t>Madan Mohan Malaviya University </a:t>
            </a:r>
            <a:r>
              <a:rPr sz="1200" dirty="0">
                <a:latin typeface="Times New Roman"/>
                <a:cs typeface="Times New Roman"/>
              </a:rPr>
              <a:t>of </a:t>
            </a:r>
            <a:r>
              <a:rPr sz="1200" spc="-10" dirty="0">
                <a:latin typeface="Times New Roman"/>
                <a:cs typeface="Times New Roman"/>
              </a:rPr>
              <a:t>Technology </a:t>
            </a:r>
            <a:r>
              <a:rPr sz="1200" spc="-285" dirty="0">
                <a:latin typeface="Times New Roman"/>
                <a:cs typeface="Times New Roman"/>
              </a:rPr>
              <a:t> </a:t>
            </a:r>
            <a:r>
              <a:rPr sz="1200" spc="-5" dirty="0">
                <a:latin typeface="Times New Roman"/>
                <a:cs typeface="Times New Roman"/>
              </a:rPr>
              <a:t>Gorakhpur</a:t>
            </a:r>
            <a:endParaRPr sz="1200" dirty="0">
              <a:latin typeface="Times New Roman"/>
              <a:cs typeface="Times New Roman"/>
            </a:endParaRPr>
          </a:p>
        </p:txBody>
      </p:sp>
      <p:sp>
        <p:nvSpPr>
          <p:cNvPr id="5" name="object 5"/>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6" name="object 6"/>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2</a:t>
            </a:fld>
            <a:endParaRPr sz="11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698501"/>
            <a:ext cx="3010358"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5.</a:t>
            </a:r>
            <a:r>
              <a:rPr lang="en-US" sz="1400" b="1" spc="-5" dirty="0">
                <a:latin typeface="Times New Roman"/>
                <a:cs typeface="Times New Roman"/>
              </a:rPr>
              <a:t>9 </a:t>
            </a:r>
            <a:r>
              <a:rPr lang="en-US" sz="1400" b="1" dirty="0">
                <a:latin typeface="Times New Roman"/>
                <a:cs typeface="Times New Roman"/>
              </a:rPr>
              <a:t>See</a:t>
            </a:r>
            <a:r>
              <a:rPr lang="en-US" sz="1400" dirty="0">
                <a:latin typeface="Times New Roman"/>
                <a:cs typeface="Times New Roman"/>
              </a:rPr>
              <a:t> </a:t>
            </a:r>
            <a:r>
              <a:rPr lang="en-US" sz="1400" b="1" dirty="0">
                <a:latin typeface="Times New Roman"/>
                <a:cs typeface="Times New Roman"/>
              </a:rPr>
              <a:t>Listing</a:t>
            </a:r>
            <a:r>
              <a:rPr lang="en-US" sz="1400" dirty="0">
                <a:latin typeface="Times New Roman"/>
                <a:cs typeface="Times New Roman"/>
              </a:rPr>
              <a:t> </a:t>
            </a:r>
            <a:r>
              <a:rPr lang="en-US" sz="1400" b="1" dirty="0">
                <a:latin typeface="Times New Roman"/>
                <a:cs typeface="Times New Roman"/>
              </a:rPr>
              <a:t>and</a:t>
            </a:r>
            <a:r>
              <a:rPr lang="en-US" sz="1400" dirty="0">
                <a:latin typeface="Times New Roman"/>
                <a:cs typeface="Times New Roman"/>
              </a:rPr>
              <a:t> </a:t>
            </a:r>
            <a:r>
              <a:rPr lang="en-US" sz="1400" b="1" dirty="0">
                <a:latin typeface="Times New Roman"/>
                <a:cs typeface="Times New Roman"/>
              </a:rPr>
              <a:t>Contact</a:t>
            </a:r>
            <a:r>
              <a:rPr lang="en-US" sz="1400" dirty="0">
                <a:latin typeface="Times New Roman"/>
                <a:cs typeface="Times New Roman"/>
              </a:rPr>
              <a:t> </a:t>
            </a:r>
            <a:r>
              <a:rPr lang="en-US" sz="1400" b="1" dirty="0">
                <a:latin typeface="Times New Roman"/>
                <a:cs typeface="Times New Roman"/>
              </a:rPr>
              <a:t>Landlord</a:t>
            </a:r>
            <a:r>
              <a:rPr lang="en-US" sz="1400" b="1" spc="-5" dirty="0">
                <a:latin typeface="Times New Roman"/>
                <a:cs typeface="Times New Roman"/>
              </a:rPr>
              <a:t> </a:t>
            </a:r>
            <a:endParaRPr sz="1400" dirty="0">
              <a:latin typeface="Times New Roman"/>
              <a:cs typeface="Times New Roman"/>
            </a:endParaRPr>
          </a:p>
        </p:txBody>
      </p:sp>
      <p:sp>
        <p:nvSpPr>
          <p:cNvPr id="10" name="object 10"/>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11" name="object 11"/>
          <p:cNvSpPr txBox="1"/>
          <p:nvPr/>
        </p:nvSpPr>
        <p:spPr>
          <a:xfrm>
            <a:off x="6493002" y="9917379"/>
            <a:ext cx="168910" cy="165735"/>
          </a:xfrm>
          <a:prstGeom prst="rect">
            <a:avLst/>
          </a:prstGeom>
        </p:spPr>
        <p:txBody>
          <a:bodyPr vert="horz" wrap="square" lIns="0" tIns="0" rIns="0" bIns="0" rtlCol="0">
            <a:spAutoFit/>
          </a:bodyPr>
          <a:lstStyle/>
          <a:p>
            <a:pPr marL="12700">
              <a:lnSpc>
                <a:spcPts val="1150"/>
              </a:lnSpc>
            </a:pPr>
            <a:r>
              <a:rPr sz="1100" dirty="0">
                <a:latin typeface="Calibri"/>
                <a:cs typeface="Calibri"/>
              </a:rPr>
              <a:t>20</a:t>
            </a:r>
            <a:endParaRPr sz="1100">
              <a:latin typeface="Calibri"/>
              <a:cs typeface="Calibri"/>
            </a:endParaRPr>
          </a:p>
        </p:txBody>
      </p:sp>
      <p:pic>
        <p:nvPicPr>
          <p:cNvPr id="16" name="Picture 15" descr="A house under construction with columns&#10;&#10;Description automatically generated">
            <a:extLst>
              <a:ext uri="{FF2B5EF4-FFF2-40B4-BE49-F238E27FC236}">
                <a16:creationId xmlns:a16="http://schemas.microsoft.com/office/drawing/2014/main" id="{66868870-4CD5-78BC-D1A3-53331BAD3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6108700"/>
            <a:ext cx="6876414" cy="3323982"/>
          </a:xfrm>
          <a:prstGeom prst="rect">
            <a:avLst/>
          </a:prstGeom>
        </p:spPr>
      </p:pic>
      <p:pic>
        <p:nvPicPr>
          <p:cNvPr id="18" name="Picture 17" descr="A house with columns in front of it&#10;&#10;Description automatically generated">
            <a:extLst>
              <a:ext uri="{FF2B5EF4-FFF2-40B4-BE49-F238E27FC236}">
                <a16:creationId xmlns:a16="http://schemas.microsoft.com/office/drawing/2014/main" id="{A952FA0B-2564-C05F-BD81-E6B7D7932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57" y="2023235"/>
            <a:ext cx="6794499" cy="31289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36519" y="888237"/>
            <a:ext cx="137985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6.</a:t>
            </a:r>
            <a:r>
              <a:rPr sz="1600" b="1" spc="-40" dirty="0">
                <a:latin typeface="Times New Roman"/>
                <a:cs typeface="Times New Roman"/>
              </a:rPr>
              <a:t> </a:t>
            </a:r>
            <a:r>
              <a:rPr sz="1600" b="1" spc="-10" dirty="0">
                <a:latin typeface="Times New Roman"/>
                <a:cs typeface="Times New Roman"/>
              </a:rPr>
              <a:t>Future</a:t>
            </a:r>
            <a:r>
              <a:rPr sz="1600" b="1" spc="-30" dirty="0">
                <a:latin typeface="Times New Roman"/>
                <a:cs typeface="Times New Roman"/>
              </a:rPr>
              <a:t> </a:t>
            </a:r>
            <a:r>
              <a:rPr sz="1600" b="1" spc="-10" dirty="0">
                <a:latin typeface="Times New Roman"/>
                <a:cs typeface="Times New Roman"/>
              </a:rPr>
              <a:t>Scope</a:t>
            </a:r>
            <a:endParaRPr sz="1600">
              <a:latin typeface="Times New Roman"/>
              <a:cs typeface="Times New Roman"/>
            </a:endParaRPr>
          </a:p>
        </p:txBody>
      </p:sp>
      <p:sp>
        <p:nvSpPr>
          <p:cNvPr id="3" name="object 3"/>
          <p:cNvSpPr txBox="1"/>
          <p:nvPr/>
        </p:nvSpPr>
        <p:spPr>
          <a:xfrm>
            <a:off x="996492" y="1598421"/>
            <a:ext cx="5664200" cy="6002156"/>
          </a:xfrm>
          <a:prstGeom prst="rect">
            <a:avLst/>
          </a:prstGeom>
        </p:spPr>
        <p:txBody>
          <a:bodyPr vert="horz" wrap="square" lIns="0" tIns="6350" rIns="0" bIns="0" rtlCol="0">
            <a:spAutoFit/>
          </a:bodyPr>
          <a:lstStyle/>
          <a:p>
            <a:pPr marL="12700" marR="5080" algn="just">
              <a:spcBef>
                <a:spcPts val="50"/>
              </a:spcBef>
            </a:pPr>
            <a:r>
              <a:rPr lang="en-US" sz="1200" dirty="0"/>
              <a:t>The future of the real estate application is shaped by continuous innovation and the integration of advanced technologies. As user needs evolve and the market progresses, there are several key areas where the platform can grow to enhance functionality, security, and overall user experience. </a:t>
            </a:r>
          </a:p>
          <a:p>
            <a:pPr marL="12700" marR="5080" algn="just">
              <a:spcBef>
                <a:spcPts val="50"/>
              </a:spcBef>
            </a:pPr>
            <a:endParaRPr lang="en-US" sz="1200" dirty="0"/>
          </a:p>
          <a:p>
            <a:pPr marL="12700" marR="5080" algn="just">
              <a:spcBef>
                <a:spcPts val="50"/>
              </a:spcBef>
            </a:pPr>
            <a:r>
              <a:rPr lang="en-US" sz="1200" b="1" spc="-5" dirty="0">
                <a:latin typeface="Times New Roman"/>
                <a:cs typeface="Times New Roman"/>
              </a:rPr>
              <a:t>AI Property Recommendations</a:t>
            </a:r>
            <a:r>
              <a:rPr sz="1200" b="1" spc="-5" dirty="0">
                <a:latin typeface="Times New Roman"/>
                <a:cs typeface="Times New Roman"/>
              </a:rPr>
              <a:t>:</a:t>
            </a:r>
            <a:endParaRPr sz="1200" dirty="0">
              <a:latin typeface="Times New Roman"/>
              <a:cs typeface="Times New Roman"/>
            </a:endParaRPr>
          </a:p>
          <a:p>
            <a:pPr marL="12700" marR="6350" algn="just"/>
            <a:r>
              <a:rPr lang="en-US" sz="1200" dirty="0"/>
              <a:t>The integration of Artificial Intelligence (AI) will enable the application to provide personalized property recommendations based on users’ preferences, browsing history, and previous interactions. This intelligent feature will not only make property searches faster but will also ensure that users find properties that best match their needs, whether it’s by location, price range, or property type.</a:t>
            </a:r>
          </a:p>
          <a:p>
            <a:pPr marL="12700" marR="6350" algn="just"/>
            <a:endParaRPr lang="en-US" sz="1200" dirty="0"/>
          </a:p>
          <a:p>
            <a:pPr marL="12700" marR="6350" algn="just"/>
            <a:r>
              <a:rPr lang="en-US" sz="1200" dirty="0"/>
              <a:t> </a:t>
            </a:r>
            <a:r>
              <a:rPr sz="1200" b="1" spc="-5" dirty="0">
                <a:latin typeface="Times New Roman"/>
                <a:cs typeface="Times New Roman"/>
              </a:rPr>
              <a:t>User</a:t>
            </a:r>
            <a:r>
              <a:rPr sz="1200" b="1" spc="-35" dirty="0">
                <a:latin typeface="Times New Roman"/>
                <a:cs typeface="Times New Roman"/>
              </a:rPr>
              <a:t> </a:t>
            </a:r>
            <a:r>
              <a:rPr sz="1200" b="1" spc="-5" dirty="0">
                <a:latin typeface="Times New Roman"/>
                <a:cs typeface="Times New Roman"/>
              </a:rPr>
              <a:t>Reviews</a:t>
            </a:r>
            <a:r>
              <a:rPr sz="1200" b="1" spc="-20" dirty="0">
                <a:latin typeface="Times New Roman"/>
                <a:cs typeface="Times New Roman"/>
              </a:rPr>
              <a:t> </a:t>
            </a:r>
            <a:r>
              <a:rPr sz="1200" b="1" dirty="0">
                <a:latin typeface="Times New Roman"/>
                <a:cs typeface="Times New Roman"/>
              </a:rPr>
              <a:t>and</a:t>
            </a:r>
            <a:r>
              <a:rPr sz="1200" b="1" spc="-15" dirty="0">
                <a:latin typeface="Times New Roman"/>
                <a:cs typeface="Times New Roman"/>
              </a:rPr>
              <a:t> </a:t>
            </a:r>
            <a:r>
              <a:rPr sz="1200" b="1" spc="-5" dirty="0">
                <a:latin typeface="Times New Roman"/>
                <a:cs typeface="Times New Roman"/>
              </a:rPr>
              <a:t>Ratings:</a:t>
            </a:r>
            <a:endParaRPr sz="1200" dirty="0">
              <a:latin typeface="Times New Roman"/>
              <a:cs typeface="Times New Roman"/>
            </a:endParaRPr>
          </a:p>
          <a:p>
            <a:pPr marL="12700" algn="just">
              <a:spcBef>
                <a:spcPts val="50"/>
              </a:spcBef>
            </a:pPr>
            <a:r>
              <a:rPr lang="en-US" sz="1200" dirty="0"/>
              <a:t>A robust review and rating system will allow users to leave feedback on properties, agents, and their overall experience with the platform. This will build trust and transparency, enabling future users to make more informed decisions based on the experiences of others. Reviews and ratings will also help improve the platform by identifying areas of improvement and providing valuable insights to property sellers and agents.</a:t>
            </a:r>
            <a:r>
              <a:rPr sz="1200" spc="-5" dirty="0">
                <a:latin typeface="Times New Roman"/>
                <a:cs typeface="Times New Roman"/>
              </a:rPr>
              <a:t>.</a:t>
            </a:r>
            <a:endParaRPr sz="1200" dirty="0">
              <a:latin typeface="Times New Roman"/>
              <a:cs typeface="Times New Roman"/>
            </a:endParaRPr>
          </a:p>
          <a:p>
            <a:pPr marL="12700" algn="just">
              <a:spcBef>
                <a:spcPts val="840"/>
              </a:spcBef>
            </a:pPr>
            <a:r>
              <a:rPr sz="1200" b="1" spc="-5" dirty="0">
                <a:latin typeface="Times New Roman"/>
                <a:cs typeface="Times New Roman"/>
              </a:rPr>
              <a:t>P</a:t>
            </a:r>
            <a:r>
              <a:rPr lang="en-US" sz="1200" b="1" spc="-5" dirty="0">
                <a:latin typeface="Times New Roman"/>
                <a:cs typeface="Times New Roman"/>
              </a:rPr>
              <a:t>ayment </a:t>
            </a:r>
            <a:r>
              <a:rPr lang="en-US" sz="1200" b="1" spc="-5" dirty="0" err="1">
                <a:latin typeface="Times New Roman"/>
                <a:cs typeface="Times New Roman"/>
              </a:rPr>
              <a:t>Gateaway</a:t>
            </a:r>
            <a:r>
              <a:rPr lang="en-US" sz="1200" b="1" spc="-5" dirty="0">
                <a:latin typeface="Times New Roman"/>
                <a:cs typeface="Times New Roman"/>
              </a:rPr>
              <a:t> Integration</a:t>
            </a:r>
            <a:r>
              <a:rPr sz="1200" b="1" spc="-5" dirty="0">
                <a:latin typeface="Times New Roman"/>
                <a:cs typeface="Times New Roman"/>
              </a:rPr>
              <a:t>:</a:t>
            </a:r>
            <a:endParaRPr sz="1200" dirty="0">
              <a:latin typeface="Times New Roman"/>
              <a:cs typeface="Times New Roman"/>
            </a:endParaRPr>
          </a:p>
          <a:p>
            <a:pPr marL="12700" marR="5080" algn="just">
              <a:spcBef>
                <a:spcPts val="15"/>
              </a:spcBef>
            </a:pPr>
            <a:r>
              <a:rPr lang="en-US" sz="1200" dirty="0"/>
              <a:t>Introducing a secure and seamless payment gateway within the platform will streamline the property transaction process. Users will be able to make payments for property reservations, deposits, and even full purchases directly through the application. By supporting various payment methods, such as credit/debit cards and digital wallets, this feature will improve the convenience and security of financial transactions for both buyers and sellers. </a:t>
            </a:r>
          </a:p>
          <a:p>
            <a:pPr marL="12700" marR="5080" algn="just">
              <a:spcBef>
                <a:spcPts val="15"/>
              </a:spcBef>
            </a:pPr>
            <a:endParaRPr lang="en-US" sz="1200" dirty="0"/>
          </a:p>
          <a:p>
            <a:pPr marL="12700" marR="5080" algn="just">
              <a:spcBef>
                <a:spcPts val="15"/>
              </a:spcBef>
            </a:pPr>
            <a:r>
              <a:rPr lang="en-US" sz="1200" b="1" spc="-5" dirty="0">
                <a:latin typeface="Times New Roman"/>
                <a:cs typeface="Times New Roman"/>
              </a:rPr>
              <a:t>Virtual and Augmented reality(VR/AR) Integration:</a:t>
            </a:r>
            <a:endParaRPr sz="1200" dirty="0">
              <a:latin typeface="Times New Roman"/>
              <a:cs typeface="Times New Roman"/>
            </a:endParaRPr>
          </a:p>
          <a:p>
            <a:pPr marL="12700" marR="9525" algn="just">
              <a:spcBef>
                <a:spcPts val="5"/>
              </a:spcBef>
            </a:pPr>
            <a:r>
              <a:rPr lang="en-US" sz="1200" dirty="0"/>
              <a:t>By incorporating VR and AR technologies, the platform can offer immersive virtual tours of properties, allowing users to explore homes without the need for in-person visits. AR features could further enhance property viewing by enabling users to visualize potential renovations, furniture placement, or smart home devices in the property.</a:t>
            </a:r>
            <a:endParaRPr sz="1200" dirty="0">
              <a:latin typeface="Times New Roman"/>
              <a:cs typeface="Times New Roman"/>
            </a:endParaRP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27958" y="888237"/>
            <a:ext cx="119888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7.</a:t>
            </a:r>
            <a:r>
              <a:rPr sz="1600" b="1" spc="-75" dirty="0">
                <a:latin typeface="Times New Roman"/>
                <a:cs typeface="Times New Roman"/>
              </a:rPr>
              <a:t> </a:t>
            </a:r>
            <a:r>
              <a:rPr sz="1600" b="1" spc="-5" dirty="0">
                <a:latin typeface="Times New Roman"/>
                <a:cs typeface="Times New Roman"/>
              </a:rPr>
              <a:t>Conclusion</a:t>
            </a:r>
            <a:endParaRPr sz="1600">
              <a:latin typeface="Times New Roman"/>
              <a:cs typeface="Times New Roman"/>
            </a:endParaRPr>
          </a:p>
        </p:txBody>
      </p:sp>
      <p:sp>
        <p:nvSpPr>
          <p:cNvPr id="3" name="object 3"/>
          <p:cNvSpPr txBox="1"/>
          <p:nvPr/>
        </p:nvSpPr>
        <p:spPr>
          <a:xfrm>
            <a:off x="996492" y="1598421"/>
            <a:ext cx="5663565" cy="4991751"/>
          </a:xfrm>
          <a:prstGeom prst="rect">
            <a:avLst/>
          </a:prstGeom>
        </p:spPr>
        <p:txBody>
          <a:bodyPr vert="horz" wrap="square" lIns="0" tIns="5715" rIns="0" bIns="0" rtlCol="0">
            <a:spAutoFit/>
          </a:bodyPr>
          <a:lstStyle/>
          <a:p>
            <a:pPr algn="just"/>
            <a:r>
              <a:rPr lang="en-US" sz="1200" dirty="0"/>
              <a:t>In conclusion, the real estate application serves as an innovative platform designed to meet the growing demands of the real estate industry while enhancing the overall user experience. By incorporating key features such as AI-driven property recommendations, secure payment gateway integration, and a transparent review and rating system, the platform offers users a seamless and efficient way to navigate the property market. Whether it’s a buyer searching for their dream home, a seller looking to list their property, or an agent managing multiple listings, the application provides an all-encompassing solution for every user.</a:t>
            </a:r>
          </a:p>
          <a:p>
            <a:pPr algn="just"/>
            <a:endParaRPr lang="en-US" sz="1200" dirty="0"/>
          </a:p>
          <a:p>
            <a:pPr algn="just"/>
            <a:r>
              <a:rPr lang="en-US" sz="1200" dirty="0"/>
              <a:t>The future scope of the project, which includes integrating advanced technologies like VR/AR, blockchain for secure transactions, and smart home features, positions the platform as a forward-thinking and adaptable solution that will continue to evolve alongside industry trends. By leveraging these cutting-edge technologies, the platform not only makes property searches more efficient but also creates an immersive and secure experience for users, enhancing both trust and convenience in property transactions.</a:t>
            </a:r>
          </a:p>
          <a:p>
            <a:pPr algn="just"/>
            <a:endParaRPr lang="en-US" sz="1200" dirty="0"/>
          </a:p>
          <a:p>
            <a:pPr algn="just"/>
            <a:r>
              <a:rPr lang="en-US" sz="1200" dirty="0"/>
              <a:t>Additionally, the platform's scalability ensures that it can handle growing user bases and increasing property listings without compromising on performance. As the real estate market continues to expand and evolve, this application is well-positioned to meet future challenges, offering a comprehensive and sustainable solution for property buyers, sellers, and agents alike.</a:t>
            </a:r>
          </a:p>
          <a:p>
            <a:pPr algn="just"/>
            <a:endParaRPr lang="en-US" sz="1200" dirty="0"/>
          </a:p>
          <a:p>
            <a:pPr algn="just"/>
            <a:r>
              <a:rPr lang="en-US" sz="1200" dirty="0"/>
              <a:t>Ultimately, this project aims to redefine the way real estate transactions are conducted, offering a seamless, transparent, and user-centric experience. Through continuous updates, enhancements, and integration of emerging technologies, the real estate application will not only remain at the forefront of the industry but also contribute to the broader vision of a more connected, efficient, and user-friendly real estate ecosystem.</a:t>
            </a: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41675" y="888237"/>
            <a:ext cx="117094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8.</a:t>
            </a:r>
            <a:r>
              <a:rPr sz="1600" b="1" spc="-55" dirty="0">
                <a:latin typeface="Times New Roman"/>
                <a:cs typeface="Times New Roman"/>
              </a:rPr>
              <a:t> </a:t>
            </a:r>
            <a:r>
              <a:rPr sz="1600" b="1" spc="-10" dirty="0">
                <a:latin typeface="Times New Roman"/>
                <a:cs typeface="Times New Roman"/>
              </a:rPr>
              <a:t>References</a:t>
            </a:r>
            <a:endParaRPr sz="1600">
              <a:latin typeface="Times New Roman"/>
              <a:cs typeface="Times New Roman"/>
            </a:endParaRPr>
          </a:p>
        </p:txBody>
      </p:sp>
      <p:sp>
        <p:nvSpPr>
          <p:cNvPr id="3" name="object 3"/>
          <p:cNvSpPr txBox="1"/>
          <p:nvPr/>
        </p:nvSpPr>
        <p:spPr>
          <a:xfrm>
            <a:off x="1225092" y="1592326"/>
            <a:ext cx="3441065" cy="2228215"/>
          </a:xfrm>
          <a:prstGeom prst="rect">
            <a:avLst/>
          </a:prstGeom>
        </p:spPr>
        <p:txBody>
          <a:bodyPr vert="horz" wrap="square" lIns="0" tIns="30480" rIns="0" bIns="0" rtlCol="0">
            <a:spAutoFit/>
          </a:bodyPr>
          <a:lstStyle/>
          <a:p>
            <a:pPr marL="240665" indent="-228600">
              <a:lnSpc>
                <a:spcPct val="100000"/>
              </a:lnSpc>
              <a:spcBef>
                <a:spcPts val="240"/>
              </a:spcBef>
              <a:buFont typeface="Symbol"/>
              <a:buChar char=""/>
              <a:tabLst>
                <a:tab pos="240665" algn="l"/>
                <a:tab pos="241300" algn="l"/>
              </a:tabLst>
            </a:pPr>
            <a:r>
              <a:rPr sz="1200" spc="-5" dirty="0">
                <a:latin typeface="Times New Roman"/>
                <a:cs typeface="Times New Roman"/>
              </a:rPr>
              <a:t>react.dev/learn</a:t>
            </a:r>
            <a:endParaRPr sz="1200" dirty="0">
              <a:latin typeface="Times New Roman"/>
              <a:cs typeface="Times New Roman"/>
            </a:endParaRPr>
          </a:p>
          <a:p>
            <a:pPr marL="240665" indent="-228600">
              <a:lnSpc>
                <a:spcPct val="100000"/>
              </a:lnSpc>
              <a:spcBef>
                <a:spcPts val="145"/>
              </a:spcBef>
              <a:buFont typeface="Symbol"/>
              <a:buChar char=""/>
              <a:tabLst>
                <a:tab pos="240665" algn="l"/>
                <a:tab pos="241300" algn="l"/>
              </a:tabLst>
            </a:pPr>
            <a:r>
              <a:rPr sz="1200" spc="-5" dirty="0">
                <a:latin typeface="Times New Roman"/>
                <a:cs typeface="Times New Roman"/>
              </a:rPr>
              <a:t>w3schools.com</a:t>
            </a:r>
            <a:endParaRPr sz="1200" dirty="0">
              <a:latin typeface="Times New Roman"/>
              <a:cs typeface="Times New Roman"/>
            </a:endParaRPr>
          </a:p>
          <a:p>
            <a:pPr marL="240665" indent="-228600">
              <a:lnSpc>
                <a:spcPct val="100000"/>
              </a:lnSpc>
              <a:spcBef>
                <a:spcPts val="135"/>
              </a:spcBef>
              <a:buFont typeface="Symbol"/>
              <a:buChar char=""/>
              <a:tabLst>
                <a:tab pos="240665" algn="l"/>
                <a:tab pos="241300" algn="l"/>
              </a:tabLst>
            </a:pPr>
            <a:r>
              <a:rPr sz="1200" spc="-5" dirty="0">
                <a:latin typeface="Times New Roman"/>
                <a:cs typeface="Times New Roman"/>
              </a:rPr>
              <a:t>expressjs.com/en/starter/installing.html</a:t>
            </a:r>
            <a:endParaRPr sz="1200" dirty="0">
              <a:latin typeface="Times New Roman"/>
              <a:cs typeface="Times New Roman"/>
            </a:endParaRPr>
          </a:p>
          <a:p>
            <a:pPr marL="240665" indent="-228600">
              <a:lnSpc>
                <a:spcPct val="100000"/>
              </a:lnSpc>
              <a:spcBef>
                <a:spcPts val="130"/>
              </a:spcBef>
              <a:buFont typeface="Symbol"/>
              <a:buChar char=""/>
              <a:tabLst>
                <a:tab pos="240665" algn="l"/>
                <a:tab pos="241300" algn="l"/>
              </a:tabLst>
            </a:pPr>
            <a:r>
              <a:rPr sz="1200" spc="-5" dirty="0">
                <a:latin typeface="Times New Roman"/>
                <a:cs typeface="Times New Roman"/>
              </a:rPr>
              <a:t>swiperjs.com/demos</a:t>
            </a:r>
            <a:endParaRPr sz="1200" dirty="0">
              <a:latin typeface="Times New Roman"/>
              <a:cs typeface="Times New Roman"/>
            </a:endParaRPr>
          </a:p>
          <a:p>
            <a:pPr marL="240665" indent="-228600">
              <a:lnSpc>
                <a:spcPct val="100000"/>
              </a:lnSpc>
              <a:spcBef>
                <a:spcPts val="130"/>
              </a:spcBef>
              <a:buFont typeface="Symbol"/>
              <a:buChar char=""/>
              <a:tabLst>
                <a:tab pos="240665" algn="l"/>
                <a:tab pos="241300" algn="l"/>
              </a:tabLst>
            </a:pPr>
            <a:r>
              <a:rPr sz="1200" spc="-5" dirty="0">
                <a:latin typeface="Times New Roman"/>
                <a:cs typeface="Times New Roman"/>
              </a:rPr>
              <a:t>firebase.google.com/docs/web/setup</a:t>
            </a:r>
            <a:endParaRPr sz="1200" dirty="0">
              <a:latin typeface="Times New Roman"/>
              <a:cs typeface="Times New Roman"/>
            </a:endParaRPr>
          </a:p>
          <a:p>
            <a:pPr marL="240665" indent="-228600">
              <a:lnSpc>
                <a:spcPct val="100000"/>
              </a:lnSpc>
              <a:spcBef>
                <a:spcPts val="145"/>
              </a:spcBef>
              <a:buFont typeface="Symbol"/>
              <a:buChar char=""/>
              <a:tabLst>
                <a:tab pos="240665" algn="l"/>
                <a:tab pos="241300" algn="l"/>
              </a:tabLst>
            </a:pPr>
            <a:r>
              <a:rPr sz="1200" spc="-5" dirty="0">
                <a:latin typeface="Times New Roman"/>
                <a:cs typeface="Times New Roman"/>
              </a:rPr>
              <a:t>youtube.com</a:t>
            </a:r>
            <a:endParaRPr sz="1200" dirty="0">
              <a:latin typeface="Times New Roman"/>
              <a:cs typeface="Times New Roman"/>
            </a:endParaRPr>
          </a:p>
          <a:p>
            <a:pPr marL="240665" indent="-228600">
              <a:lnSpc>
                <a:spcPct val="100000"/>
              </a:lnSpc>
              <a:spcBef>
                <a:spcPts val="135"/>
              </a:spcBef>
              <a:buFont typeface="Symbol"/>
              <a:buChar char=""/>
              <a:tabLst>
                <a:tab pos="240665" algn="l"/>
                <a:tab pos="241300" algn="l"/>
              </a:tabLst>
            </a:pPr>
            <a:r>
              <a:rPr sz="1200" spc="-5" dirty="0">
                <a:latin typeface="Times New Roman"/>
                <a:cs typeface="Times New Roman"/>
              </a:rPr>
              <a:t>mongodb.com/docs/manual/crud</a:t>
            </a:r>
            <a:endParaRPr sz="1200" dirty="0">
              <a:latin typeface="Times New Roman"/>
              <a:cs typeface="Times New Roman"/>
            </a:endParaRPr>
          </a:p>
          <a:p>
            <a:pPr marL="240665" indent="-228600">
              <a:lnSpc>
                <a:spcPct val="100000"/>
              </a:lnSpc>
              <a:spcBef>
                <a:spcPts val="130"/>
              </a:spcBef>
              <a:buFont typeface="Symbol"/>
              <a:buChar char=""/>
              <a:tabLst>
                <a:tab pos="240665" algn="l"/>
                <a:tab pos="241300" algn="l"/>
              </a:tabLst>
            </a:pPr>
            <a:r>
              <a:rPr lang="en-US" sz="1200" dirty="0">
                <a:latin typeface="Times New Roman"/>
                <a:cs typeface="Times New Roman"/>
              </a:rPr>
              <a:t>https://github.com/mohdsha-123</a:t>
            </a:r>
            <a:endParaRPr sz="1200" dirty="0">
              <a:latin typeface="Times New Roman"/>
              <a:cs typeface="Times New Roman"/>
            </a:endParaRPr>
          </a:p>
          <a:p>
            <a:pPr marL="240665" indent="-228600">
              <a:lnSpc>
                <a:spcPct val="100000"/>
              </a:lnSpc>
              <a:spcBef>
                <a:spcPts val="135"/>
              </a:spcBef>
              <a:buFont typeface="Symbol"/>
              <a:buChar char=""/>
              <a:tabLst>
                <a:tab pos="240665" algn="l"/>
                <a:tab pos="241300" algn="l"/>
              </a:tabLst>
            </a:pPr>
            <a:r>
              <a:rPr sz="1200" spc="-5" dirty="0">
                <a:latin typeface="Times New Roman"/>
                <a:cs typeface="Times New Roman"/>
              </a:rPr>
              <a:t>flowbite-react.com/docs/getting-started/introduction</a:t>
            </a:r>
            <a:endParaRPr sz="1200" dirty="0">
              <a:latin typeface="Times New Roman"/>
              <a:cs typeface="Times New Roman"/>
            </a:endParaRPr>
          </a:p>
          <a:p>
            <a:pPr marL="240665" indent="-228600">
              <a:lnSpc>
                <a:spcPct val="100000"/>
              </a:lnSpc>
              <a:spcBef>
                <a:spcPts val="145"/>
              </a:spcBef>
              <a:buFont typeface="Symbol"/>
              <a:buChar char=""/>
              <a:tabLst>
                <a:tab pos="240665" algn="l"/>
                <a:tab pos="241300" algn="l"/>
              </a:tabLst>
            </a:pPr>
            <a:r>
              <a:rPr sz="1200" spc="-5" dirty="0">
                <a:latin typeface="Times New Roman"/>
                <a:cs typeface="Times New Roman"/>
              </a:rPr>
              <a:t>react-icons.github.io/react-icons</a:t>
            </a:r>
            <a:endParaRPr sz="1200" dirty="0">
              <a:latin typeface="Times New Roman"/>
              <a:cs typeface="Times New Roman"/>
            </a:endParaRPr>
          </a:p>
          <a:p>
            <a:pPr marL="12065">
              <a:lnSpc>
                <a:spcPct val="100000"/>
              </a:lnSpc>
              <a:spcBef>
                <a:spcPts val="130"/>
              </a:spcBef>
              <a:tabLst>
                <a:tab pos="240665" algn="l"/>
                <a:tab pos="241300" algn="l"/>
              </a:tabLst>
            </a:pPr>
            <a:endParaRPr sz="1200" dirty="0">
              <a:latin typeface="Times New Roman"/>
              <a:cs typeface="Times New Roman"/>
            </a:endParaRP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150"/>
              </a:lnSpc>
            </a:pPr>
            <a:r>
              <a:rPr dirty="0"/>
              <a:t>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52927" y="888237"/>
            <a:ext cx="9493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Certificate</a:t>
            </a:r>
            <a:endParaRPr sz="1600">
              <a:latin typeface="Times New Roman"/>
              <a:cs typeface="Times New Roman"/>
            </a:endParaRPr>
          </a:p>
        </p:txBody>
      </p:sp>
      <p:sp>
        <p:nvSpPr>
          <p:cNvPr id="3" name="object 3"/>
          <p:cNvSpPr txBox="1"/>
          <p:nvPr/>
        </p:nvSpPr>
        <p:spPr>
          <a:xfrm>
            <a:off x="996492" y="1598421"/>
            <a:ext cx="5662930" cy="1136017"/>
          </a:xfrm>
          <a:prstGeom prst="rect">
            <a:avLst/>
          </a:prstGeom>
        </p:spPr>
        <p:txBody>
          <a:bodyPr vert="horz" wrap="square" lIns="0" tIns="6350" rIns="0" bIns="0" rtlCol="0">
            <a:spAutoFit/>
          </a:bodyPr>
          <a:lstStyle/>
          <a:p>
            <a:pPr marL="12700" marR="5080" algn="just">
              <a:lnSpc>
                <a:spcPct val="103499"/>
              </a:lnSpc>
              <a:spcBef>
                <a:spcPts val="50"/>
              </a:spcBef>
            </a:pPr>
            <a:r>
              <a:rPr sz="1200" dirty="0">
                <a:latin typeface="Times New Roman"/>
                <a:cs typeface="Times New Roman"/>
              </a:rPr>
              <a:t>This is to </a:t>
            </a:r>
            <a:r>
              <a:rPr sz="1200" spc="-5" dirty="0">
                <a:latin typeface="Times New Roman"/>
                <a:cs typeface="Times New Roman"/>
              </a:rPr>
              <a:t>certify </a:t>
            </a:r>
            <a:r>
              <a:rPr sz="1200" dirty="0">
                <a:latin typeface="Times New Roman"/>
                <a:cs typeface="Times New Roman"/>
              </a:rPr>
              <a:t>that the </a:t>
            </a:r>
            <a:r>
              <a:rPr sz="1200" spc="-5" dirty="0">
                <a:latin typeface="Times New Roman"/>
                <a:cs typeface="Times New Roman"/>
              </a:rPr>
              <a:t>project titled “</a:t>
            </a:r>
            <a:r>
              <a:rPr lang="en-US" sz="1200" spc="-5" dirty="0">
                <a:latin typeface="Times New Roman"/>
                <a:cs typeface="Times New Roman"/>
              </a:rPr>
              <a:t>THE REAL ESTATE APPLICATION</a:t>
            </a:r>
            <a:r>
              <a:rPr sz="1200" spc="-5" dirty="0">
                <a:latin typeface="Times New Roman"/>
                <a:cs typeface="Times New Roman"/>
              </a:rPr>
              <a:t>” </a:t>
            </a:r>
            <a:r>
              <a:rPr sz="1200" dirty="0">
                <a:latin typeface="Times New Roman"/>
                <a:cs typeface="Times New Roman"/>
              </a:rPr>
              <a:t>is </a:t>
            </a:r>
            <a:r>
              <a:rPr sz="1200" spc="-5" dirty="0">
                <a:latin typeface="Times New Roman"/>
                <a:cs typeface="Times New Roman"/>
              </a:rPr>
              <a:t>an </a:t>
            </a:r>
            <a:r>
              <a:rPr sz="1200" dirty="0">
                <a:latin typeface="Times New Roman"/>
                <a:cs typeface="Times New Roman"/>
              </a:rPr>
              <a:t>academic </a:t>
            </a:r>
            <a:r>
              <a:rPr sz="1200" spc="-5" dirty="0">
                <a:latin typeface="Times New Roman"/>
                <a:cs typeface="Times New Roman"/>
              </a:rPr>
              <a:t>work </a:t>
            </a:r>
            <a:r>
              <a:rPr sz="1200" dirty="0">
                <a:latin typeface="Times New Roman"/>
                <a:cs typeface="Times New Roman"/>
              </a:rPr>
              <a:t>done</a:t>
            </a:r>
            <a:r>
              <a:rPr sz="1200" spc="-285" dirty="0">
                <a:latin typeface="Times New Roman"/>
                <a:cs typeface="Times New Roman"/>
              </a:rPr>
              <a:t> </a:t>
            </a:r>
            <a:r>
              <a:rPr sz="1200" dirty="0">
                <a:latin typeface="Times New Roman"/>
                <a:cs typeface="Times New Roman"/>
              </a:rPr>
              <a:t>by </a:t>
            </a:r>
            <a:r>
              <a:rPr lang="en-US" sz="1200" spc="-5" dirty="0">
                <a:latin typeface="Times New Roman"/>
                <a:cs typeface="Times New Roman"/>
              </a:rPr>
              <a:t>“Mohd Shariq</a:t>
            </a:r>
            <a:r>
              <a:rPr sz="1200" dirty="0">
                <a:latin typeface="Times New Roman"/>
                <a:cs typeface="Times New Roman"/>
              </a:rPr>
              <a:t>” submitted in the </a:t>
            </a:r>
            <a:r>
              <a:rPr sz="1200" spc="-5" dirty="0">
                <a:latin typeface="Times New Roman"/>
                <a:cs typeface="Times New Roman"/>
              </a:rPr>
              <a:t>partial </a:t>
            </a:r>
            <a:r>
              <a:rPr sz="1200" dirty="0">
                <a:latin typeface="Times New Roman"/>
                <a:cs typeface="Times New Roman"/>
              </a:rPr>
              <a:t>fulfilment of the </a:t>
            </a:r>
            <a:r>
              <a:rPr sz="1200" spc="-5" dirty="0">
                <a:latin typeface="Times New Roman"/>
                <a:cs typeface="Times New Roman"/>
              </a:rPr>
              <a:t>requirement </a:t>
            </a:r>
            <a:r>
              <a:rPr sz="1200" dirty="0">
                <a:latin typeface="Times New Roman"/>
                <a:cs typeface="Times New Roman"/>
              </a:rPr>
              <a:t>for the </a:t>
            </a:r>
            <a:r>
              <a:rPr sz="1200" spc="-5" dirty="0">
                <a:latin typeface="Times New Roman"/>
                <a:cs typeface="Times New Roman"/>
              </a:rPr>
              <a:t>award </a:t>
            </a:r>
            <a:r>
              <a:rPr sz="1200" dirty="0">
                <a:latin typeface="Times New Roman"/>
                <a:cs typeface="Times New Roman"/>
              </a:rPr>
              <a:t>of </a:t>
            </a:r>
            <a:r>
              <a:rPr sz="1200" spc="-28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5" dirty="0">
                <a:latin typeface="Times New Roman"/>
                <a:cs typeface="Times New Roman"/>
              </a:rPr>
              <a:t>Degree</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spc="-5" dirty="0">
                <a:latin typeface="Times New Roman"/>
                <a:cs typeface="Times New Roman"/>
              </a:rPr>
              <a:t>“Masters</a:t>
            </a:r>
            <a:r>
              <a:rPr sz="1200" spc="-25" dirty="0">
                <a:latin typeface="Times New Roman"/>
                <a:cs typeface="Times New Roman"/>
              </a:rPr>
              <a:t> </a:t>
            </a:r>
            <a:r>
              <a:rPr sz="1200" spc="5" dirty="0">
                <a:latin typeface="Times New Roman"/>
                <a:cs typeface="Times New Roman"/>
              </a:rPr>
              <a:t>of</a:t>
            </a:r>
            <a:r>
              <a:rPr sz="1200" spc="-25" dirty="0">
                <a:latin typeface="Times New Roman"/>
                <a:cs typeface="Times New Roman"/>
              </a:rPr>
              <a:t> </a:t>
            </a:r>
            <a:r>
              <a:rPr sz="1200" spc="-5" dirty="0">
                <a:latin typeface="Times New Roman"/>
                <a:cs typeface="Times New Roman"/>
              </a:rPr>
              <a:t>Computer</a:t>
            </a:r>
            <a:r>
              <a:rPr sz="1200" spc="-100" dirty="0">
                <a:latin typeface="Times New Roman"/>
                <a:cs typeface="Times New Roman"/>
              </a:rPr>
              <a:t> </a:t>
            </a:r>
            <a:r>
              <a:rPr sz="1200" spc="-5" dirty="0">
                <a:latin typeface="Times New Roman"/>
                <a:cs typeface="Times New Roman"/>
              </a:rPr>
              <a:t>Application”</a:t>
            </a:r>
            <a:r>
              <a:rPr sz="1200" spc="-20" dirty="0">
                <a:latin typeface="Times New Roman"/>
                <a:cs typeface="Times New Roman"/>
              </a:rPr>
              <a:t> </a:t>
            </a:r>
            <a:r>
              <a:rPr sz="1200" spc="-5" dirty="0">
                <a:latin typeface="Times New Roman"/>
                <a:cs typeface="Times New Roman"/>
              </a:rPr>
              <a:t>from</a:t>
            </a:r>
            <a:r>
              <a:rPr sz="1200" spc="-20" dirty="0">
                <a:latin typeface="Times New Roman"/>
                <a:cs typeface="Times New Roman"/>
              </a:rPr>
              <a:t> </a:t>
            </a:r>
            <a:r>
              <a:rPr sz="1200" spc="-5" dirty="0">
                <a:latin typeface="Times New Roman"/>
                <a:cs typeface="Times New Roman"/>
              </a:rPr>
              <a:t>“Madan</a:t>
            </a:r>
            <a:r>
              <a:rPr sz="1200" spc="-25" dirty="0">
                <a:latin typeface="Times New Roman"/>
                <a:cs typeface="Times New Roman"/>
              </a:rPr>
              <a:t> </a:t>
            </a:r>
            <a:r>
              <a:rPr sz="1200" spc="-5" dirty="0">
                <a:latin typeface="Times New Roman"/>
                <a:cs typeface="Times New Roman"/>
              </a:rPr>
              <a:t>Mohan</a:t>
            </a:r>
            <a:r>
              <a:rPr sz="1200" spc="-20" dirty="0">
                <a:latin typeface="Times New Roman"/>
                <a:cs typeface="Times New Roman"/>
              </a:rPr>
              <a:t> </a:t>
            </a:r>
            <a:r>
              <a:rPr sz="1200" dirty="0">
                <a:latin typeface="Times New Roman"/>
                <a:cs typeface="Times New Roman"/>
              </a:rPr>
              <a:t>Malaviya</a:t>
            </a:r>
            <a:r>
              <a:rPr sz="1200" spc="-30" dirty="0">
                <a:latin typeface="Times New Roman"/>
                <a:cs typeface="Times New Roman"/>
              </a:rPr>
              <a:t> </a:t>
            </a:r>
            <a:r>
              <a:rPr sz="1200" spc="-5" dirty="0">
                <a:latin typeface="Times New Roman"/>
                <a:cs typeface="Times New Roman"/>
              </a:rPr>
              <a:t>University </a:t>
            </a:r>
            <a:r>
              <a:rPr sz="1200" spc="-285" dirty="0">
                <a:latin typeface="Times New Roman"/>
                <a:cs typeface="Times New Roman"/>
              </a:rPr>
              <a:t> </a:t>
            </a:r>
            <a:r>
              <a:rPr sz="1200" dirty="0">
                <a:latin typeface="Times New Roman"/>
                <a:cs typeface="Times New Roman"/>
              </a:rPr>
              <a:t>of</a:t>
            </a:r>
            <a:r>
              <a:rPr sz="1200" spc="-80" dirty="0">
                <a:latin typeface="Times New Roman"/>
                <a:cs typeface="Times New Roman"/>
              </a:rPr>
              <a:t> </a:t>
            </a:r>
            <a:r>
              <a:rPr sz="1200" spc="-15" dirty="0">
                <a:latin typeface="Times New Roman"/>
                <a:cs typeface="Times New Roman"/>
              </a:rPr>
              <a:t>Technology,</a:t>
            </a:r>
            <a:r>
              <a:rPr sz="1200" spc="-45" dirty="0">
                <a:latin typeface="Times New Roman"/>
                <a:cs typeface="Times New Roman"/>
              </a:rPr>
              <a:t> </a:t>
            </a:r>
            <a:r>
              <a:rPr sz="1200" spc="-5" dirty="0">
                <a:latin typeface="Times New Roman"/>
                <a:cs typeface="Times New Roman"/>
              </a:rPr>
              <a:t>Gorakhpur”</a:t>
            </a:r>
            <a:r>
              <a:rPr sz="1200" spc="-55" dirty="0">
                <a:latin typeface="Times New Roman"/>
                <a:cs typeface="Times New Roman"/>
              </a:rPr>
              <a:t> </a:t>
            </a:r>
            <a:r>
              <a:rPr sz="1200" dirty="0">
                <a:latin typeface="Times New Roman"/>
                <a:cs typeface="Times New Roman"/>
              </a:rPr>
              <a:t>under</a:t>
            </a:r>
            <a:r>
              <a:rPr sz="1200" spc="-55" dirty="0">
                <a:latin typeface="Times New Roman"/>
                <a:cs typeface="Times New Roman"/>
              </a:rPr>
              <a:t> </a:t>
            </a:r>
            <a:r>
              <a:rPr sz="1200" dirty="0">
                <a:latin typeface="Times New Roman"/>
                <a:cs typeface="Times New Roman"/>
              </a:rPr>
              <a:t>my</a:t>
            </a:r>
            <a:r>
              <a:rPr sz="1200" spc="-45" dirty="0">
                <a:latin typeface="Times New Roman"/>
                <a:cs typeface="Times New Roman"/>
              </a:rPr>
              <a:t> </a:t>
            </a:r>
            <a:r>
              <a:rPr sz="1200" dirty="0">
                <a:latin typeface="Times New Roman"/>
                <a:cs typeface="Times New Roman"/>
              </a:rPr>
              <a:t>guidance</a:t>
            </a:r>
            <a:r>
              <a:rPr sz="1200" spc="-50" dirty="0">
                <a:latin typeface="Times New Roman"/>
                <a:cs typeface="Times New Roman"/>
              </a:rPr>
              <a:t> </a:t>
            </a:r>
            <a:r>
              <a:rPr sz="1200" dirty="0">
                <a:latin typeface="Times New Roman"/>
                <a:cs typeface="Times New Roman"/>
              </a:rPr>
              <a:t>&amp;</a:t>
            </a:r>
            <a:r>
              <a:rPr sz="1200" spc="-35" dirty="0">
                <a:latin typeface="Times New Roman"/>
                <a:cs typeface="Times New Roman"/>
              </a:rPr>
              <a:t> </a:t>
            </a:r>
            <a:r>
              <a:rPr sz="1200" spc="-5" dirty="0">
                <a:latin typeface="Times New Roman"/>
                <a:cs typeface="Times New Roman"/>
              </a:rPr>
              <a:t>direction.</a:t>
            </a:r>
            <a:r>
              <a:rPr sz="1200" spc="-70" dirty="0">
                <a:latin typeface="Times New Roman"/>
                <a:cs typeface="Times New Roman"/>
              </a:rPr>
              <a:t> </a:t>
            </a:r>
            <a:r>
              <a:rPr sz="1200" spc="-45" dirty="0">
                <a:latin typeface="Times New Roman"/>
                <a:cs typeface="Times New Roman"/>
              </a:rPr>
              <a:t>To </a:t>
            </a:r>
            <a:r>
              <a:rPr sz="1200" dirty="0">
                <a:latin typeface="Times New Roman"/>
                <a:cs typeface="Times New Roman"/>
              </a:rPr>
              <a:t>the</a:t>
            </a:r>
            <a:r>
              <a:rPr sz="1200" spc="-40" dirty="0">
                <a:latin typeface="Times New Roman"/>
                <a:cs typeface="Times New Roman"/>
              </a:rPr>
              <a:t> </a:t>
            </a:r>
            <a:r>
              <a:rPr sz="1200" spc="-5" dirty="0">
                <a:latin typeface="Times New Roman"/>
                <a:cs typeface="Times New Roman"/>
              </a:rPr>
              <a:t>best</a:t>
            </a:r>
            <a:r>
              <a:rPr sz="1200" spc="-4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dirty="0">
                <a:latin typeface="Times New Roman"/>
                <a:cs typeface="Times New Roman"/>
              </a:rPr>
              <a:t>my</a:t>
            </a:r>
            <a:r>
              <a:rPr sz="1200" spc="-25" dirty="0">
                <a:latin typeface="Times New Roman"/>
                <a:cs typeface="Times New Roman"/>
              </a:rPr>
              <a:t> </a:t>
            </a:r>
            <a:r>
              <a:rPr sz="1200" spc="-5" dirty="0">
                <a:latin typeface="Times New Roman"/>
                <a:cs typeface="Times New Roman"/>
              </a:rPr>
              <a:t>knowledge</a:t>
            </a:r>
            <a:r>
              <a:rPr sz="1200" spc="-55" dirty="0">
                <a:latin typeface="Times New Roman"/>
                <a:cs typeface="Times New Roman"/>
              </a:rPr>
              <a:t> </a:t>
            </a:r>
            <a:r>
              <a:rPr sz="1200" spc="-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belief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data</a:t>
            </a:r>
            <a:r>
              <a:rPr sz="1200" dirty="0">
                <a:latin typeface="Times New Roman"/>
                <a:cs typeface="Times New Roman"/>
              </a:rPr>
              <a:t> &amp; information </a:t>
            </a:r>
            <a:r>
              <a:rPr sz="1200" spc="-5" dirty="0">
                <a:latin typeface="Times New Roman"/>
                <a:cs typeface="Times New Roman"/>
              </a:rPr>
              <a:t>presented </a:t>
            </a:r>
            <a:r>
              <a:rPr sz="1200" dirty="0">
                <a:latin typeface="Times New Roman"/>
                <a:cs typeface="Times New Roman"/>
              </a:rPr>
              <a:t>by him in the </a:t>
            </a:r>
            <a:r>
              <a:rPr sz="1200" spc="-5" dirty="0">
                <a:latin typeface="Times New Roman"/>
                <a:cs typeface="Times New Roman"/>
              </a:rPr>
              <a:t>project </a:t>
            </a:r>
            <a:r>
              <a:rPr sz="1200" dirty="0">
                <a:latin typeface="Times New Roman"/>
                <a:cs typeface="Times New Roman"/>
              </a:rPr>
              <a:t>has</a:t>
            </a:r>
            <a:r>
              <a:rPr sz="1200" spc="5" dirty="0">
                <a:latin typeface="Times New Roman"/>
                <a:cs typeface="Times New Roman"/>
              </a:rPr>
              <a:t> </a:t>
            </a:r>
            <a:r>
              <a:rPr sz="1200" dirty="0">
                <a:latin typeface="Times New Roman"/>
                <a:cs typeface="Times New Roman"/>
              </a:rPr>
              <a:t>not been submitted </a:t>
            </a:r>
            <a:r>
              <a:rPr sz="1200" spc="-10" dirty="0">
                <a:latin typeface="Times New Roman"/>
                <a:cs typeface="Times New Roman"/>
              </a:rPr>
              <a:t>earlier.</a:t>
            </a:r>
            <a:endParaRPr sz="1200" dirty="0">
              <a:latin typeface="Times New Roman"/>
              <a:cs typeface="Times New Roman"/>
            </a:endParaRPr>
          </a:p>
        </p:txBody>
      </p:sp>
      <p:sp>
        <p:nvSpPr>
          <p:cNvPr id="4" name="object 4"/>
          <p:cNvSpPr txBox="1"/>
          <p:nvPr/>
        </p:nvSpPr>
        <p:spPr>
          <a:xfrm>
            <a:off x="4403216" y="8829954"/>
            <a:ext cx="2257425" cy="671830"/>
          </a:xfrm>
          <a:prstGeom prst="rect">
            <a:avLst/>
          </a:prstGeom>
        </p:spPr>
        <p:txBody>
          <a:bodyPr vert="horz" wrap="square" lIns="0" tIns="121920" rIns="0" bIns="0" rtlCol="0">
            <a:spAutoFit/>
          </a:bodyPr>
          <a:lstStyle/>
          <a:p>
            <a:pPr marR="5080" algn="r">
              <a:lnSpc>
                <a:spcPct val="100000"/>
              </a:lnSpc>
              <a:spcBef>
                <a:spcPts val="960"/>
              </a:spcBef>
            </a:pPr>
            <a:r>
              <a:rPr lang="en-US" sz="1400" b="1" spc="-5" dirty="0">
                <a:latin typeface="Times New Roman"/>
                <a:cs typeface="Times New Roman"/>
              </a:rPr>
              <a:t>Ms. Pranjal Maurya </a:t>
            </a:r>
            <a:endParaRPr sz="1400" dirty="0">
              <a:latin typeface="Times New Roman"/>
              <a:cs typeface="Times New Roman"/>
            </a:endParaRPr>
          </a:p>
          <a:p>
            <a:pPr marR="5080" algn="r">
              <a:lnSpc>
                <a:spcPct val="100000"/>
              </a:lnSpc>
              <a:spcBef>
                <a:spcPts val="865"/>
              </a:spcBef>
            </a:pPr>
            <a:r>
              <a:rPr sz="1400" spc="-5" dirty="0">
                <a:latin typeface="Times New Roman"/>
                <a:cs typeface="Times New Roman"/>
              </a:rPr>
              <a:t>(Project</a:t>
            </a:r>
            <a:r>
              <a:rPr sz="1400" spc="-45" dirty="0">
                <a:latin typeface="Times New Roman"/>
                <a:cs typeface="Times New Roman"/>
              </a:rPr>
              <a:t> </a:t>
            </a:r>
            <a:r>
              <a:rPr sz="1400" spc="-5" dirty="0">
                <a:latin typeface="Times New Roman"/>
                <a:cs typeface="Times New Roman"/>
              </a:rPr>
              <a:t>Supervisor)</a:t>
            </a:r>
            <a:endParaRPr sz="1400" dirty="0">
              <a:latin typeface="Times New Roman"/>
              <a:cs typeface="Times New Roman"/>
            </a:endParaRPr>
          </a:p>
        </p:txBody>
      </p:sp>
      <p:sp>
        <p:nvSpPr>
          <p:cNvPr id="5" name="object 5"/>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6" name="object 6"/>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3</a:t>
            </a:fld>
            <a:endParaRPr sz="11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88237"/>
            <a:ext cx="5664835" cy="2180590"/>
          </a:xfrm>
          <a:prstGeom prst="rect">
            <a:avLst/>
          </a:prstGeom>
        </p:spPr>
        <p:txBody>
          <a:bodyPr vert="horz" wrap="square" lIns="0" tIns="12065" rIns="0" bIns="0" rtlCol="0">
            <a:spAutoFit/>
          </a:bodyPr>
          <a:lstStyle/>
          <a:p>
            <a:pPr algn="ctr">
              <a:lnSpc>
                <a:spcPct val="100000"/>
              </a:lnSpc>
              <a:spcBef>
                <a:spcPts val="95"/>
              </a:spcBef>
            </a:pPr>
            <a:r>
              <a:rPr sz="1600" b="1" spc="-5" dirty="0">
                <a:latin typeface="Times New Roman"/>
                <a:cs typeface="Times New Roman"/>
              </a:rPr>
              <a:t>Acknowledgement</a:t>
            </a:r>
            <a:endParaRPr sz="1600" dirty="0">
              <a:latin typeface="Times New Roman"/>
              <a:cs typeface="Times New Roman"/>
            </a:endParaRPr>
          </a:p>
          <a:p>
            <a:pPr>
              <a:lnSpc>
                <a:spcPct val="100000"/>
              </a:lnSpc>
            </a:pPr>
            <a:endParaRPr sz="1700" dirty="0">
              <a:latin typeface="Times New Roman"/>
              <a:cs typeface="Times New Roman"/>
            </a:endParaRPr>
          </a:p>
          <a:p>
            <a:pPr marL="12700" marR="5080" algn="just">
              <a:lnSpc>
                <a:spcPct val="103499"/>
              </a:lnSpc>
              <a:spcBef>
                <a:spcPts val="1180"/>
              </a:spcBef>
            </a:pPr>
            <a:r>
              <a:rPr sz="1200" dirty="0">
                <a:latin typeface="Times New Roman"/>
                <a:cs typeface="Times New Roman"/>
              </a:rPr>
              <a:t>I </a:t>
            </a:r>
            <a:r>
              <a:rPr sz="1200" spc="-5" dirty="0">
                <a:latin typeface="Times New Roman"/>
                <a:cs typeface="Times New Roman"/>
              </a:rPr>
              <a:t>am extremely grateful </a:t>
            </a:r>
            <a:r>
              <a:rPr sz="1200" dirty="0">
                <a:latin typeface="Times New Roman"/>
                <a:cs typeface="Times New Roman"/>
              </a:rPr>
              <a:t>and </a:t>
            </a:r>
            <a:r>
              <a:rPr sz="1200" spc="-5" dirty="0">
                <a:latin typeface="Times New Roman"/>
                <a:cs typeface="Times New Roman"/>
              </a:rPr>
              <a:t>remain indebted </a:t>
            </a:r>
            <a:r>
              <a:rPr sz="1200" dirty="0">
                <a:latin typeface="Times New Roman"/>
                <a:cs typeface="Times New Roman"/>
              </a:rPr>
              <a:t>to </a:t>
            </a:r>
            <a:r>
              <a:rPr sz="1200" spc="5" dirty="0">
                <a:latin typeface="Times New Roman"/>
                <a:cs typeface="Times New Roman"/>
              </a:rPr>
              <a:t>my </a:t>
            </a:r>
            <a:r>
              <a:rPr sz="1200" dirty="0">
                <a:latin typeface="Times New Roman"/>
                <a:cs typeface="Times New Roman"/>
              </a:rPr>
              <a:t>guide </a:t>
            </a:r>
            <a:r>
              <a:rPr lang="en-US" sz="1200" b="1" spc="-5" dirty="0">
                <a:latin typeface="Times New Roman"/>
                <a:cs typeface="Times New Roman"/>
              </a:rPr>
              <a:t>Ms. Pranjal Maurya</a:t>
            </a:r>
            <a:r>
              <a:rPr sz="1200" b="1" spc="-5" dirty="0">
                <a:latin typeface="Times New Roman"/>
                <a:cs typeface="Times New Roman"/>
              </a:rPr>
              <a:t> </a:t>
            </a:r>
            <a:r>
              <a:rPr sz="1200" dirty="0">
                <a:latin typeface="Times New Roman"/>
                <a:cs typeface="Times New Roman"/>
              </a:rPr>
              <a:t>for </a:t>
            </a:r>
            <a:r>
              <a:rPr sz="1200" spc="-285" dirty="0">
                <a:latin typeface="Times New Roman"/>
                <a:cs typeface="Times New Roman"/>
              </a:rPr>
              <a:t> </a:t>
            </a:r>
            <a:r>
              <a:rPr sz="1200" spc="-5" dirty="0">
                <a:latin typeface="Times New Roman"/>
                <a:cs typeface="Times New Roman"/>
              </a:rPr>
              <a:t>being</a:t>
            </a:r>
            <a:r>
              <a:rPr sz="1200" spc="-50" dirty="0">
                <a:latin typeface="Times New Roman"/>
                <a:cs typeface="Times New Roman"/>
              </a:rPr>
              <a:t> </a:t>
            </a:r>
            <a:r>
              <a:rPr sz="1200" dirty="0">
                <a:latin typeface="Times New Roman"/>
                <a:cs typeface="Times New Roman"/>
              </a:rPr>
              <a:t>a</a:t>
            </a:r>
            <a:r>
              <a:rPr sz="1200" spc="-55" dirty="0">
                <a:latin typeface="Times New Roman"/>
                <a:cs typeface="Times New Roman"/>
              </a:rPr>
              <a:t> </a:t>
            </a:r>
            <a:r>
              <a:rPr sz="1200" spc="-5" dirty="0">
                <a:latin typeface="Times New Roman"/>
                <a:cs typeface="Times New Roman"/>
              </a:rPr>
              <a:t>source</a:t>
            </a:r>
            <a:r>
              <a:rPr sz="1200" spc="-50" dirty="0">
                <a:latin typeface="Times New Roman"/>
                <a:cs typeface="Times New Roman"/>
              </a:rPr>
              <a:t> </a:t>
            </a:r>
            <a:r>
              <a:rPr sz="1200" spc="5" dirty="0">
                <a:latin typeface="Times New Roman"/>
                <a:cs typeface="Times New Roman"/>
              </a:rPr>
              <a:t>of</a:t>
            </a:r>
            <a:r>
              <a:rPr sz="1200" spc="-55" dirty="0">
                <a:latin typeface="Times New Roman"/>
                <a:cs typeface="Times New Roman"/>
              </a:rPr>
              <a:t> </a:t>
            </a:r>
            <a:r>
              <a:rPr sz="1200" dirty="0">
                <a:latin typeface="Times New Roman"/>
                <a:cs typeface="Times New Roman"/>
              </a:rPr>
              <a:t>inspiration</a:t>
            </a:r>
            <a:r>
              <a:rPr sz="1200" spc="-50" dirty="0">
                <a:latin typeface="Times New Roman"/>
                <a:cs typeface="Times New Roman"/>
              </a:rPr>
              <a:t> </a:t>
            </a:r>
            <a:r>
              <a:rPr sz="1200" spc="-5" dirty="0">
                <a:latin typeface="Times New Roman"/>
                <a:cs typeface="Times New Roman"/>
              </a:rPr>
              <a:t>and</a:t>
            </a:r>
            <a:r>
              <a:rPr sz="1200" spc="-45" dirty="0">
                <a:latin typeface="Times New Roman"/>
                <a:cs typeface="Times New Roman"/>
              </a:rPr>
              <a:t> </a:t>
            </a:r>
            <a:r>
              <a:rPr sz="1200" dirty="0">
                <a:latin typeface="Times New Roman"/>
                <a:cs typeface="Times New Roman"/>
              </a:rPr>
              <a:t>for</a:t>
            </a:r>
            <a:r>
              <a:rPr sz="1200" spc="-45" dirty="0">
                <a:latin typeface="Times New Roman"/>
                <a:cs typeface="Times New Roman"/>
              </a:rPr>
              <a:t> </a:t>
            </a:r>
            <a:r>
              <a:rPr sz="1200" dirty="0">
                <a:latin typeface="Times New Roman"/>
                <a:cs typeface="Times New Roman"/>
              </a:rPr>
              <a:t>their</a:t>
            </a:r>
            <a:r>
              <a:rPr sz="1200" spc="-55" dirty="0">
                <a:latin typeface="Times New Roman"/>
                <a:cs typeface="Times New Roman"/>
              </a:rPr>
              <a:t> </a:t>
            </a:r>
            <a:r>
              <a:rPr sz="1200" dirty="0">
                <a:latin typeface="Times New Roman"/>
                <a:cs typeface="Times New Roman"/>
              </a:rPr>
              <a:t>constant</a:t>
            </a:r>
            <a:r>
              <a:rPr sz="1200" spc="-30" dirty="0">
                <a:latin typeface="Times New Roman"/>
                <a:cs typeface="Times New Roman"/>
              </a:rPr>
              <a:t> </a:t>
            </a:r>
            <a:r>
              <a:rPr sz="1200" spc="-5" dirty="0">
                <a:latin typeface="Times New Roman"/>
                <a:cs typeface="Times New Roman"/>
              </a:rPr>
              <a:t>support</a:t>
            </a:r>
            <a:r>
              <a:rPr sz="1200" spc="-50" dirty="0">
                <a:latin typeface="Times New Roman"/>
                <a:cs typeface="Times New Roman"/>
              </a:rPr>
              <a:t> </a:t>
            </a:r>
            <a:r>
              <a:rPr sz="1200" dirty="0">
                <a:latin typeface="Times New Roman"/>
                <a:cs typeface="Times New Roman"/>
              </a:rPr>
              <a:t>in</a:t>
            </a:r>
            <a:r>
              <a:rPr sz="1200" spc="-50" dirty="0">
                <a:latin typeface="Times New Roman"/>
                <a:cs typeface="Times New Roman"/>
              </a:rPr>
              <a:t> </a:t>
            </a:r>
            <a:r>
              <a:rPr sz="1200" dirty="0">
                <a:latin typeface="Times New Roman"/>
                <a:cs typeface="Times New Roman"/>
              </a:rPr>
              <a:t>the</a:t>
            </a:r>
            <a:r>
              <a:rPr sz="1200" spc="-45" dirty="0">
                <a:latin typeface="Times New Roman"/>
                <a:cs typeface="Times New Roman"/>
              </a:rPr>
              <a:t> </a:t>
            </a:r>
            <a:r>
              <a:rPr sz="1200" spc="-5" dirty="0">
                <a:latin typeface="Times New Roman"/>
                <a:cs typeface="Times New Roman"/>
              </a:rPr>
              <a:t>Design,</a:t>
            </a:r>
            <a:r>
              <a:rPr sz="1200" spc="-35" dirty="0">
                <a:latin typeface="Times New Roman"/>
                <a:cs typeface="Times New Roman"/>
              </a:rPr>
              <a:t> </a:t>
            </a:r>
            <a:r>
              <a:rPr sz="1200" spc="-5" dirty="0">
                <a:latin typeface="Times New Roman"/>
                <a:cs typeface="Times New Roman"/>
              </a:rPr>
              <a:t>Implementation</a:t>
            </a:r>
            <a:r>
              <a:rPr sz="1200" spc="-50" dirty="0">
                <a:latin typeface="Times New Roman"/>
                <a:cs typeface="Times New Roman"/>
              </a:rPr>
              <a:t> </a:t>
            </a:r>
            <a:r>
              <a:rPr sz="1200" spc="-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Evaluation </a:t>
            </a:r>
            <a:r>
              <a:rPr sz="1200" dirty="0">
                <a:latin typeface="Times New Roman"/>
                <a:cs typeface="Times New Roman"/>
              </a:rPr>
              <a:t>of the </a:t>
            </a:r>
            <a:r>
              <a:rPr sz="1200" spc="-5" dirty="0">
                <a:latin typeface="Times New Roman"/>
                <a:cs typeface="Times New Roman"/>
              </a:rPr>
              <a:t>project. </a:t>
            </a:r>
            <a:r>
              <a:rPr sz="1200" dirty="0">
                <a:latin typeface="Times New Roman"/>
                <a:cs typeface="Times New Roman"/>
              </a:rPr>
              <a:t>I </a:t>
            </a:r>
            <a:r>
              <a:rPr sz="1200" spc="-5" dirty="0">
                <a:latin typeface="Times New Roman"/>
                <a:cs typeface="Times New Roman"/>
              </a:rPr>
              <a:t>am thankful </a:t>
            </a:r>
            <a:r>
              <a:rPr sz="1200" dirty="0">
                <a:latin typeface="Times New Roman"/>
                <a:cs typeface="Times New Roman"/>
              </a:rPr>
              <a:t>for </a:t>
            </a:r>
            <a:r>
              <a:rPr sz="1200" spc="-5" dirty="0">
                <a:latin typeface="Times New Roman"/>
                <a:cs typeface="Times New Roman"/>
              </a:rPr>
              <a:t>constant constructive </a:t>
            </a:r>
            <a:r>
              <a:rPr sz="1200" dirty="0">
                <a:latin typeface="Times New Roman"/>
                <a:cs typeface="Times New Roman"/>
              </a:rPr>
              <a:t>criticism </a:t>
            </a:r>
            <a:r>
              <a:rPr sz="1200" spc="-5" dirty="0">
                <a:latin typeface="Times New Roman"/>
                <a:cs typeface="Times New Roman"/>
              </a:rPr>
              <a:t>and invaluable </a:t>
            </a:r>
            <a:r>
              <a:rPr sz="1200" dirty="0">
                <a:latin typeface="Times New Roman"/>
                <a:cs typeface="Times New Roman"/>
              </a:rPr>
              <a:t> </a:t>
            </a:r>
            <a:r>
              <a:rPr sz="1200" spc="-5" dirty="0">
                <a:latin typeface="Times New Roman"/>
                <a:cs typeface="Times New Roman"/>
              </a:rPr>
              <a:t>suggestions,</a:t>
            </a:r>
            <a:r>
              <a:rPr sz="1200" dirty="0">
                <a:latin typeface="Times New Roman"/>
                <a:cs typeface="Times New Roman"/>
              </a:rPr>
              <a:t>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benefited</a:t>
            </a:r>
            <a:r>
              <a:rPr sz="1200" dirty="0">
                <a:latin typeface="Times New Roman"/>
                <a:cs typeface="Times New Roman"/>
              </a:rPr>
              <a:t> me</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lot</a:t>
            </a:r>
            <a:r>
              <a:rPr sz="1200" spc="5" dirty="0">
                <a:latin typeface="Times New Roman"/>
                <a:cs typeface="Times New Roman"/>
              </a:rPr>
              <a:t> </a:t>
            </a:r>
            <a:r>
              <a:rPr sz="1200" spc="-5" dirty="0">
                <a:latin typeface="Times New Roman"/>
                <a:cs typeface="Times New Roman"/>
              </a:rPr>
              <a:t>while</a:t>
            </a:r>
            <a:r>
              <a:rPr sz="1200" dirty="0">
                <a:latin typeface="Times New Roman"/>
                <a:cs typeface="Times New Roman"/>
              </a:rPr>
              <a:t> </a:t>
            </a:r>
            <a:r>
              <a:rPr sz="1200" spc="-5" dirty="0">
                <a:latin typeface="Times New Roman"/>
                <a:cs typeface="Times New Roman"/>
              </a:rPr>
              <a:t>developing</a:t>
            </a:r>
            <a:r>
              <a:rPr sz="1200" dirty="0">
                <a:latin typeface="Times New Roman"/>
                <a:cs typeface="Times New Roman"/>
              </a:rPr>
              <a:t> the</a:t>
            </a:r>
            <a:r>
              <a:rPr sz="1200" spc="5" dirty="0">
                <a:latin typeface="Times New Roman"/>
                <a:cs typeface="Times New Roman"/>
              </a:rPr>
              <a:t> project</a:t>
            </a:r>
            <a:r>
              <a:rPr sz="1200" spc="10"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b="1" spc="-5" dirty="0">
                <a:latin typeface="Times New Roman"/>
                <a:cs typeface="Times New Roman"/>
              </a:rPr>
              <a:t>“</a:t>
            </a:r>
            <a:r>
              <a:rPr lang="en-US" sz="1200" b="1" spc="-5" dirty="0">
                <a:latin typeface="Times New Roman"/>
                <a:cs typeface="Times New Roman"/>
              </a:rPr>
              <a:t>THE REAL ESTATE APPLICATION</a:t>
            </a:r>
            <a:r>
              <a:rPr sz="1200" b="1" spc="-5" dirty="0">
                <a:latin typeface="Times New Roman"/>
                <a:cs typeface="Times New Roman"/>
              </a:rPr>
              <a:t>”</a:t>
            </a:r>
            <a:r>
              <a:rPr sz="1200" spc="-5" dirty="0">
                <a:latin typeface="Times New Roman"/>
                <a:cs typeface="Times New Roman"/>
              </a:rPr>
              <a:t>. </a:t>
            </a:r>
            <a:r>
              <a:rPr sz="1200" spc="-15" dirty="0">
                <a:latin typeface="Times New Roman"/>
                <a:cs typeface="Times New Roman"/>
              </a:rPr>
              <a:t>With </a:t>
            </a:r>
            <a:r>
              <a:rPr sz="1200" spc="-5" dirty="0">
                <a:latin typeface="Times New Roman"/>
                <a:cs typeface="Times New Roman"/>
              </a:rPr>
              <a:t>candour and pleasure, </a:t>
            </a:r>
            <a:r>
              <a:rPr sz="1200" dirty="0">
                <a:latin typeface="Times New Roman"/>
                <a:cs typeface="Times New Roman"/>
              </a:rPr>
              <a:t>I take the </a:t>
            </a:r>
            <a:r>
              <a:rPr sz="1200" spc="-5" dirty="0">
                <a:latin typeface="Times New Roman"/>
                <a:cs typeface="Times New Roman"/>
              </a:rPr>
              <a:t>opportunity </a:t>
            </a:r>
            <a:r>
              <a:rPr sz="1200" dirty="0">
                <a:latin typeface="Times New Roman"/>
                <a:cs typeface="Times New Roman"/>
              </a:rPr>
              <a:t>to </a:t>
            </a:r>
            <a:r>
              <a:rPr sz="1200" spc="-5" dirty="0">
                <a:latin typeface="Times New Roman"/>
                <a:cs typeface="Times New Roman"/>
              </a:rPr>
              <a:t>express </a:t>
            </a:r>
            <a:r>
              <a:rPr sz="1200" dirty="0">
                <a:latin typeface="Times New Roman"/>
                <a:cs typeface="Times New Roman"/>
              </a:rPr>
              <a:t>my </a:t>
            </a:r>
            <a:r>
              <a:rPr sz="1200" spc="-5" dirty="0">
                <a:latin typeface="Times New Roman"/>
                <a:cs typeface="Times New Roman"/>
              </a:rPr>
              <a:t>sincere </a:t>
            </a:r>
            <a:r>
              <a:rPr sz="1200" dirty="0">
                <a:latin typeface="Times New Roman"/>
                <a:cs typeface="Times New Roman"/>
              </a:rPr>
              <a:t> thanks </a:t>
            </a:r>
            <a:r>
              <a:rPr sz="1200" spc="-5" dirty="0">
                <a:latin typeface="Times New Roman"/>
                <a:cs typeface="Times New Roman"/>
              </a:rPr>
              <a:t>and obligation </a:t>
            </a:r>
            <a:r>
              <a:rPr sz="1200" dirty="0">
                <a:latin typeface="Times New Roman"/>
                <a:cs typeface="Times New Roman"/>
              </a:rPr>
              <a:t>to the </a:t>
            </a:r>
            <a:r>
              <a:rPr sz="1200" spc="-5" dirty="0">
                <a:latin typeface="Times New Roman"/>
                <a:cs typeface="Times New Roman"/>
              </a:rPr>
              <a:t>faculty </a:t>
            </a:r>
            <a:r>
              <a:rPr sz="1200" dirty="0">
                <a:latin typeface="Times New Roman"/>
                <a:cs typeface="Times New Roman"/>
              </a:rPr>
              <a:t>members. Through this </a:t>
            </a:r>
            <a:r>
              <a:rPr sz="1200" spc="-5" dirty="0">
                <a:latin typeface="Times New Roman"/>
                <a:cs typeface="Times New Roman"/>
              </a:rPr>
              <a:t>column, </a:t>
            </a:r>
            <a:r>
              <a:rPr sz="1200" dirty="0">
                <a:latin typeface="Times New Roman"/>
                <a:cs typeface="Times New Roman"/>
              </a:rPr>
              <a:t>it </a:t>
            </a:r>
            <a:r>
              <a:rPr sz="1200" spc="-5" dirty="0">
                <a:latin typeface="Times New Roman"/>
                <a:cs typeface="Times New Roman"/>
              </a:rPr>
              <a:t>would </a:t>
            </a:r>
            <a:r>
              <a:rPr sz="1200" dirty="0">
                <a:latin typeface="Times New Roman"/>
                <a:cs typeface="Times New Roman"/>
              </a:rPr>
              <a:t>be my utmost </a:t>
            </a:r>
            <a:r>
              <a:rPr sz="1200" spc="5" dirty="0">
                <a:latin typeface="Times New Roman"/>
                <a:cs typeface="Times New Roman"/>
              </a:rPr>
              <a:t> </a:t>
            </a:r>
            <a:r>
              <a:rPr sz="1200" spc="-5" dirty="0">
                <a:latin typeface="Times New Roman"/>
                <a:cs typeface="Times New Roman"/>
              </a:rPr>
              <a:t>pleasure</a:t>
            </a:r>
            <a:r>
              <a:rPr sz="1200" spc="-60" dirty="0">
                <a:latin typeface="Times New Roman"/>
                <a:cs typeface="Times New Roman"/>
              </a:rPr>
              <a:t> </a:t>
            </a:r>
            <a:r>
              <a:rPr sz="1200" dirty="0">
                <a:latin typeface="Times New Roman"/>
                <a:cs typeface="Times New Roman"/>
              </a:rPr>
              <a:t>to</a:t>
            </a:r>
            <a:r>
              <a:rPr sz="1200" spc="-55" dirty="0">
                <a:latin typeface="Times New Roman"/>
                <a:cs typeface="Times New Roman"/>
              </a:rPr>
              <a:t> </a:t>
            </a:r>
            <a:r>
              <a:rPr sz="1200" spc="-5" dirty="0">
                <a:latin typeface="Times New Roman"/>
                <a:cs typeface="Times New Roman"/>
              </a:rPr>
              <a:t>express</a:t>
            </a:r>
            <a:r>
              <a:rPr sz="1200" spc="-55" dirty="0">
                <a:latin typeface="Times New Roman"/>
                <a:cs typeface="Times New Roman"/>
              </a:rPr>
              <a:t> </a:t>
            </a:r>
            <a:r>
              <a:rPr sz="1200" dirty="0">
                <a:latin typeface="Times New Roman"/>
                <a:cs typeface="Times New Roman"/>
              </a:rPr>
              <a:t>my</a:t>
            </a:r>
            <a:r>
              <a:rPr sz="1200" spc="-60" dirty="0">
                <a:latin typeface="Times New Roman"/>
                <a:cs typeface="Times New Roman"/>
              </a:rPr>
              <a:t> </a:t>
            </a:r>
            <a:r>
              <a:rPr sz="1200" dirty="0">
                <a:latin typeface="Times New Roman"/>
                <a:cs typeface="Times New Roman"/>
              </a:rPr>
              <a:t>warm</a:t>
            </a:r>
            <a:r>
              <a:rPr sz="1200" spc="-60" dirty="0">
                <a:latin typeface="Times New Roman"/>
                <a:cs typeface="Times New Roman"/>
              </a:rPr>
              <a:t> </a:t>
            </a:r>
            <a:r>
              <a:rPr sz="1200" dirty="0">
                <a:latin typeface="Times New Roman"/>
                <a:cs typeface="Times New Roman"/>
              </a:rPr>
              <a:t>thanks</a:t>
            </a:r>
            <a:r>
              <a:rPr sz="1200" spc="-60" dirty="0">
                <a:latin typeface="Times New Roman"/>
                <a:cs typeface="Times New Roman"/>
              </a:rPr>
              <a:t> </a:t>
            </a:r>
            <a:r>
              <a:rPr sz="1200" dirty="0">
                <a:latin typeface="Times New Roman"/>
                <a:cs typeface="Times New Roman"/>
              </a:rPr>
              <a:t>to</a:t>
            </a:r>
            <a:r>
              <a:rPr sz="1200" spc="-55" dirty="0">
                <a:latin typeface="Times New Roman"/>
                <a:cs typeface="Times New Roman"/>
              </a:rPr>
              <a:t> </a:t>
            </a:r>
            <a:r>
              <a:rPr sz="1200" dirty="0">
                <a:latin typeface="Times New Roman"/>
                <a:cs typeface="Times New Roman"/>
              </a:rPr>
              <a:t>them</a:t>
            </a:r>
            <a:r>
              <a:rPr sz="1200" spc="-60" dirty="0">
                <a:latin typeface="Times New Roman"/>
                <a:cs typeface="Times New Roman"/>
              </a:rPr>
              <a:t> </a:t>
            </a:r>
            <a:r>
              <a:rPr sz="1200" dirty="0">
                <a:latin typeface="Times New Roman"/>
                <a:cs typeface="Times New Roman"/>
              </a:rPr>
              <a:t>for</a:t>
            </a:r>
            <a:r>
              <a:rPr sz="1200" spc="-55"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spc="-5" dirty="0">
                <a:latin typeface="Times New Roman"/>
                <a:cs typeface="Times New Roman"/>
              </a:rPr>
              <a:t>encouragement,</a:t>
            </a:r>
            <a:r>
              <a:rPr sz="1200" spc="-55" dirty="0">
                <a:latin typeface="Times New Roman"/>
                <a:cs typeface="Times New Roman"/>
              </a:rPr>
              <a:t> </a:t>
            </a:r>
            <a:r>
              <a:rPr sz="1200" dirty="0">
                <a:latin typeface="Times New Roman"/>
                <a:cs typeface="Times New Roman"/>
              </a:rPr>
              <a:t>co-operation</a:t>
            </a:r>
            <a:r>
              <a:rPr sz="1200" spc="-60" dirty="0">
                <a:latin typeface="Times New Roman"/>
                <a:cs typeface="Times New Roman"/>
              </a:rPr>
              <a:t> </a:t>
            </a:r>
            <a:r>
              <a:rPr sz="1200" spc="-5" dirty="0">
                <a:latin typeface="Times New Roman"/>
                <a:cs typeface="Times New Roman"/>
              </a:rPr>
              <a:t>and</a:t>
            </a:r>
            <a:r>
              <a:rPr sz="1200" spc="-45" dirty="0">
                <a:latin typeface="Times New Roman"/>
                <a:cs typeface="Times New Roman"/>
              </a:rPr>
              <a:t> </a:t>
            </a:r>
            <a:r>
              <a:rPr sz="1200" spc="-5" dirty="0">
                <a:latin typeface="Times New Roman"/>
                <a:cs typeface="Times New Roman"/>
              </a:rPr>
              <a:t>consent </a:t>
            </a:r>
            <a:r>
              <a:rPr sz="1200" spc="-285" dirty="0">
                <a:latin typeface="Times New Roman"/>
                <a:cs typeface="Times New Roman"/>
              </a:rPr>
              <a:t> </a:t>
            </a:r>
            <a:r>
              <a:rPr sz="1200" spc="-5" dirty="0">
                <a:latin typeface="Times New Roman"/>
                <a:cs typeface="Times New Roman"/>
              </a:rPr>
              <a:t>without</a:t>
            </a:r>
            <a:r>
              <a:rPr sz="1200" dirty="0">
                <a:latin typeface="Times New Roman"/>
                <a:cs typeface="Times New Roman"/>
              </a:rPr>
              <a:t> </a:t>
            </a:r>
            <a:r>
              <a:rPr sz="1200" spc="-5" dirty="0">
                <a:latin typeface="Times New Roman"/>
                <a:cs typeface="Times New Roman"/>
              </a:rPr>
              <a:t>which</a:t>
            </a:r>
            <a:r>
              <a:rPr sz="1200" dirty="0">
                <a:latin typeface="Times New Roman"/>
                <a:cs typeface="Times New Roman"/>
              </a:rPr>
              <a:t> I </a:t>
            </a:r>
            <a:r>
              <a:rPr sz="1200" spc="-5" dirty="0">
                <a:latin typeface="Times New Roman"/>
                <a:cs typeface="Times New Roman"/>
              </a:rPr>
              <a:t>mightn’t</a:t>
            </a:r>
            <a:r>
              <a:rPr sz="1200" dirty="0">
                <a:latin typeface="Times New Roman"/>
                <a:cs typeface="Times New Roman"/>
              </a:rPr>
              <a:t> be </a:t>
            </a:r>
            <a:r>
              <a:rPr sz="1200" spc="-5" dirty="0">
                <a:latin typeface="Times New Roman"/>
                <a:cs typeface="Times New Roman"/>
              </a:rPr>
              <a:t>able</a:t>
            </a:r>
            <a:r>
              <a:rPr sz="1200" dirty="0">
                <a:latin typeface="Times New Roman"/>
                <a:cs typeface="Times New Roman"/>
              </a:rPr>
              <a:t> to </a:t>
            </a:r>
            <a:r>
              <a:rPr sz="1200" spc="-5" dirty="0">
                <a:latin typeface="Times New Roman"/>
                <a:cs typeface="Times New Roman"/>
              </a:rPr>
              <a:t>accomplish</a:t>
            </a:r>
            <a:r>
              <a:rPr sz="1200" dirty="0">
                <a:latin typeface="Times New Roman"/>
                <a:cs typeface="Times New Roman"/>
              </a:rPr>
              <a:t> this </a:t>
            </a:r>
            <a:r>
              <a:rPr sz="1200" spc="-5" dirty="0">
                <a:latin typeface="Times New Roman"/>
                <a:cs typeface="Times New Roman"/>
              </a:rPr>
              <a:t>project.</a:t>
            </a:r>
            <a:endParaRPr sz="1200" dirty="0">
              <a:latin typeface="Times New Roman"/>
              <a:cs typeface="Times New Roman"/>
            </a:endParaRPr>
          </a:p>
        </p:txBody>
      </p:sp>
      <p:sp>
        <p:nvSpPr>
          <p:cNvPr id="3" name="object 3"/>
          <p:cNvSpPr txBox="1"/>
          <p:nvPr/>
        </p:nvSpPr>
        <p:spPr>
          <a:xfrm>
            <a:off x="996492" y="9254438"/>
            <a:ext cx="1325880" cy="228268"/>
          </a:xfrm>
          <a:prstGeom prst="rect">
            <a:avLst/>
          </a:prstGeom>
        </p:spPr>
        <p:txBody>
          <a:bodyPr vert="horz" wrap="square" lIns="0" tIns="12700" rIns="0" bIns="0" rtlCol="0">
            <a:spAutoFit/>
          </a:bodyPr>
          <a:lstStyle/>
          <a:p>
            <a:pPr marL="12700">
              <a:lnSpc>
                <a:spcPct val="100000"/>
              </a:lnSpc>
              <a:spcBef>
                <a:spcPts val="100"/>
              </a:spcBef>
            </a:pPr>
            <a:r>
              <a:rPr lang="en-US" sz="1400" b="1" spc="-5" dirty="0">
                <a:latin typeface="Times New Roman"/>
                <a:cs typeface="Times New Roman"/>
              </a:rPr>
              <a:t>Mohd Shariq</a:t>
            </a:r>
            <a:endParaRPr sz="1400" dirty="0">
              <a:latin typeface="Times New Roman"/>
              <a:cs typeface="Times New Roman"/>
            </a:endParaRP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4</a:t>
            </a:fld>
            <a:endParaRPr sz="11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36746" y="888237"/>
            <a:ext cx="780415"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Times New Roman"/>
                <a:cs typeface="Times New Roman"/>
              </a:rPr>
              <a:t>Abstr</a:t>
            </a:r>
            <a:r>
              <a:rPr sz="1600" b="1" spc="-5" dirty="0">
                <a:latin typeface="Times New Roman"/>
                <a:cs typeface="Times New Roman"/>
              </a:rPr>
              <a:t>act</a:t>
            </a:r>
            <a:endParaRPr sz="1600">
              <a:latin typeface="Times New Roman"/>
              <a:cs typeface="Times New Roman"/>
            </a:endParaRPr>
          </a:p>
        </p:txBody>
      </p:sp>
      <p:sp>
        <p:nvSpPr>
          <p:cNvPr id="3" name="object 3"/>
          <p:cNvSpPr txBox="1"/>
          <p:nvPr/>
        </p:nvSpPr>
        <p:spPr>
          <a:xfrm>
            <a:off x="996492" y="1598421"/>
            <a:ext cx="5663565" cy="3454857"/>
          </a:xfrm>
          <a:prstGeom prst="rect">
            <a:avLst/>
          </a:prstGeom>
        </p:spPr>
        <p:txBody>
          <a:bodyPr vert="horz" wrap="square" lIns="0" tIns="5715" rIns="0" bIns="0" rtlCol="0">
            <a:spAutoFit/>
          </a:bodyPr>
          <a:lstStyle/>
          <a:p>
            <a:pPr marL="12700" marR="5080" algn="just">
              <a:lnSpc>
                <a:spcPct val="103600"/>
              </a:lnSpc>
              <a:spcBef>
                <a:spcPts val="45"/>
              </a:spcBef>
            </a:pPr>
            <a:r>
              <a:rPr lang="en-US" sz="1200" dirty="0"/>
              <a:t> Real Estate application  aims to simplify property browsing, management, and transactions for buyers, sellers, and agents. Leveraging the power of the MERN stack (MongoDB, Express.js, React, and Node.js), the platform delivers a responsive and seamless experience across all devices. It allows users to explore a wide range of property listings with advanced filtering options, making it easier to find the perfect match based on location, budget, and preferences.</a:t>
            </a:r>
            <a:endParaRPr lang="en-US" sz="1200" dirty="0">
              <a:latin typeface="Times New Roman"/>
              <a:cs typeface="Times New Roman"/>
            </a:endParaRPr>
          </a:p>
          <a:p>
            <a:pPr marL="12700" marR="6350" algn="just">
              <a:lnSpc>
                <a:spcPct val="103600"/>
              </a:lnSpc>
              <a:spcBef>
                <a:spcPts val="790"/>
              </a:spcBef>
            </a:pPr>
            <a:r>
              <a:rPr lang="en-US" sz="1200" dirty="0"/>
              <a:t>The application integrates secure user authentication using Firebase, ensuring data protection and reliability. Personalized dashboards provide users with valuable insights into property performance, views, and engagement, making it a comprehensive solution for property management. With dynamic search capabilities and intelligent recommendations, users are presented with properties tailored to their interests, enhancing the overall user experience.</a:t>
            </a:r>
            <a:endParaRPr lang="en-US" sz="1200" dirty="0">
              <a:latin typeface="Times New Roman"/>
              <a:cs typeface="Times New Roman"/>
            </a:endParaRPr>
          </a:p>
          <a:p>
            <a:pPr marL="12700" marR="5715" algn="just">
              <a:lnSpc>
                <a:spcPct val="103499"/>
              </a:lnSpc>
              <a:spcBef>
                <a:spcPts val="790"/>
              </a:spcBef>
            </a:pPr>
            <a:r>
              <a:rPr lang="en-US" sz="1200" dirty="0"/>
              <a:t>The real estate application offers a fast and intuitive interface powered by Vite. Its interactive features, including a built-in chat and inquiry system, facilitate direct communication between buyers and sellers or agents. The platform aims to revolutionize the real estate industry by bridging gaps in traditional property transactions and creating a transparent, user-friendly digital ecosystem.</a:t>
            </a:r>
            <a:endParaRPr sz="1200" dirty="0">
              <a:latin typeface="Times New Roman"/>
              <a:cs typeface="Times New Roman"/>
            </a:endParaRP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5</a:t>
            </a:fld>
            <a:endParaRPr sz="11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51175" y="888237"/>
            <a:ext cx="1552575" cy="269240"/>
          </a:xfrm>
          <a:prstGeom prst="rect">
            <a:avLst/>
          </a:prstGeom>
        </p:spPr>
        <p:txBody>
          <a:bodyPr vert="horz" wrap="square" lIns="0" tIns="12065" rIns="0" bIns="0" rtlCol="0">
            <a:spAutoFit/>
          </a:bodyPr>
          <a:lstStyle/>
          <a:p>
            <a:pPr marL="12700">
              <a:lnSpc>
                <a:spcPct val="100000"/>
              </a:lnSpc>
              <a:spcBef>
                <a:spcPts val="95"/>
              </a:spcBef>
            </a:pPr>
            <a:r>
              <a:rPr sz="1600" b="1" spc="-35" dirty="0">
                <a:latin typeface="Times New Roman"/>
                <a:cs typeface="Times New Roman"/>
              </a:rPr>
              <a:t>Table</a:t>
            </a:r>
            <a:r>
              <a:rPr sz="1600" b="1" spc="-40" dirty="0">
                <a:latin typeface="Times New Roman"/>
                <a:cs typeface="Times New Roman"/>
              </a:rPr>
              <a:t> </a:t>
            </a:r>
            <a:r>
              <a:rPr sz="1600" b="1" dirty="0">
                <a:latin typeface="Times New Roman"/>
                <a:cs typeface="Times New Roman"/>
              </a:rPr>
              <a:t>of</a:t>
            </a:r>
            <a:r>
              <a:rPr sz="1600" b="1" spc="-45" dirty="0">
                <a:latin typeface="Times New Roman"/>
                <a:cs typeface="Times New Roman"/>
              </a:rPr>
              <a:t> </a:t>
            </a:r>
            <a:r>
              <a:rPr sz="1600" b="1" spc="-5" dirty="0">
                <a:latin typeface="Times New Roman"/>
                <a:cs typeface="Times New Roman"/>
              </a:rPr>
              <a:t>Contents</a:t>
            </a:r>
            <a:endParaRPr sz="1600">
              <a:latin typeface="Times New Roman"/>
              <a:cs typeface="Times New Roman"/>
            </a:endParaRPr>
          </a:p>
        </p:txBody>
      </p:sp>
      <p:sp>
        <p:nvSpPr>
          <p:cNvPr id="3" name="object 3"/>
          <p:cNvSpPr txBox="1"/>
          <p:nvPr/>
        </p:nvSpPr>
        <p:spPr>
          <a:xfrm>
            <a:off x="1225092" y="1598421"/>
            <a:ext cx="5436870" cy="6294800"/>
          </a:xfrm>
          <a:prstGeom prst="rect">
            <a:avLst/>
          </a:prstGeom>
        </p:spPr>
        <p:txBody>
          <a:bodyPr vert="horz" wrap="square" lIns="0" tIns="12700" rIns="0" bIns="0" rtlCol="0">
            <a:spAutoFit/>
          </a:bodyPr>
          <a:lstStyle/>
          <a:p>
            <a:pPr marR="15240" algn="r">
              <a:lnSpc>
                <a:spcPct val="100000"/>
              </a:lnSpc>
              <a:spcBef>
                <a:spcPts val="100"/>
              </a:spcBef>
            </a:pPr>
            <a:r>
              <a:rPr sz="1200" b="1" dirty="0">
                <a:latin typeface="Times New Roman"/>
                <a:cs typeface="Times New Roman"/>
              </a:rPr>
              <a:t>1.  </a:t>
            </a:r>
            <a:r>
              <a:rPr sz="1200" b="1" spc="25" dirty="0">
                <a:latin typeface="Times New Roman"/>
                <a:cs typeface="Times New Roman"/>
              </a:rPr>
              <a:t> </a:t>
            </a:r>
            <a:r>
              <a:rPr sz="1200" b="1" spc="-5" dirty="0">
                <a:latin typeface="Times New Roman"/>
                <a:cs typeface="Times New Roman"/>
              </a:rPr>
              <a:t>Introduction</a:t>
            </a:r>
            <a:r>
              <a:rPr sz="1200" b="1" spc="15" dirty="0">
                <a:latin typeface="Times New Roman"/>
                <a:cs typeface="Times New Roman"/>
              </a:rPr>
              <a:t> </a:t>
            </a:r>
            <a:r>
              <a:rPr sz="1200" b="1" spc="-5" dirty="0">
                <a:latin typeface="Times New Roman"/>
                <a:cs typeface="Times New Roman"/>
              </a:rPr>
              <a:t>………………………………………………………………………..</a:t>
            </a:r>
            <a:r>
              <a:rPr sz="1200" b="1" spc="15" dirty="0">
                <a:latin typeface="Times New Roman"/>
                <a:cs typeface="Times New Roman"/>
              </a:rPr>
              <a:t> </a:t>
            </a:r>
            <a:r>
              <a:rPr sz="1200" b="1" dirty="0">
                <a:latin typeface="Times New Roman"/>
                <a:cs typeface="Times New Roman"/>
              </a:rPr>
              <a:t>7</a:t>
            </a:r>
            <a:endParaRPr sz="1200" dirty="0">
              <a:latin typeface="Times New Roman"/>
              <a:cs typeface="Times New Roman"/>
            </a:endParaRPr>
          </a:p>
          <a:p>
            <a:pPr marR="13970" algn="r">
              <a:lnSpc>
                <a:spcPct val="100000"/>
              </a:lnSpc>
              <a:spcBef>
                <a:spcPts val="45"/>
              </a:spcBef>
            </a:pPr>
            <a:r>
              <a:rPr sz="1200" dirty="0">
                <a:latin typeface="Times New Roman"/>
                <a:cs typeface="Times New Roman"/>
              </a:rPr>
              <a:t>1.1</a:t>
            </a:r>
            <a:r>
              <a:rPr sz="1200" spc="-30" dirty="0">
                <a:latin typeface="Times New Roman"/>
                <a:cs typeface="Times New Roman"/>
              </a:rPr>
              <a:t> </a:t>
            </a:r>
            <a:r>
              <a:rPr sz="1200" spc="-5" dirty="0">
                <a:latin typeface="Times New Roman"/>
                <a:cs typeface="Times New Roman"/>
              </a:rPr>
              <a:t>Overview</a:t>
            </a:r>
            <a:r>
              <a:rPr sz="1200" spc="-30" dirty="0">
                <a:latin typeface="Times New Roman"/>
                <a:cs typeface="Times New Roman"/>
              </a:rPr>
              <a:t> </a:t>
            </a:r>
            <a:r>
              <a:rPr sz="1200" dirty="0">
                <a:latin typeface="Times New Roman"/>
                <a:cs typeface="Times New Roman"/>
              </a:rPr>
              <a:t>...……………………………………………………………………...</a:t>
            </a:r>
            <a:r>
              <a:rPr sz="1200" spc="-25" dirty="0">
                <a:latin typeface="Times New Roman"/>
                <a:cs typeface="Times New Roman"/>
              </a:rPr>
              <a:t> </a:t>
            </a:r>
            <a:r>
              <a:rPr sz="1200" dirty="0">
                <a:latin typeface="Times New Roman"/>
                <a:cs typeface="Times New Roman"/>
              </a:rPr>
              <a:t>7</a:t>
            </a:r>
          </a:p>
          <a:p>
            <a:pPr marR="21590" algn="r">
              <a:lnSpc>
                <a:spcPct val="100000"/>
              </a:lnSpc>
              <a:spcBef>
                <a:spcPts val="50"/>
              </a:spcBef>
            </a:pPr>
            <a:r>
              <a:rPr sz="1200" dirty="0">
                <a:latin typeface="Times New Roman"/>
                <a:cs typeface="Times New Roman"/>
              </a:rPr>
              <a:t>1.2</a:t>
            </a:r>
            <a:r>
              <a:rPr sz="1200" spc="-25" dirty="0">
                <a:latin typeface="Times New Roman"/>
                <a:cs typeface="Times New Roman"/>
              </a:rPr>
              <a:t> </a:t>
            </a:r>
            <a:r>
              <a:rPr sz="1200" spc="-5" dirty="0">
                <a:latin typeface="Times New Roman"/>
                <a:cs typeface="Times New Roman"/>
              </a:rPr>
              <a:t>Objective</a:t>
            </a:r>
            <a:r>
              <a:rPr sz="1200" spc="-25" dirty="0">
                <a:latin typeface="Times New Roman"/>
                <a:cs typeface="Times New Roman"/>
              </a:rPr>
              <a:t> </a:t>
            </a:r>
            <a:r>
              <a:rPr sz="1200" dirty="0">
                <a:latin typeface="Times New Roman"/>
                <a:cs typeface="Times New Roman"/>
              </a:rPr>
              <a:t>………………………………………………………………………..</a:t>
            </a:r>
            <a:r>
              <a:rPr sz="1200" spc="-20" dirty="0">
                <a:latin typeface="Times New Roman"/>
                <a:cs typeface="Times New Roman"/>
              </a:rPr>
              <a:t> </a:t>
            </a:r>
            <a:r>
              <a:rPr sz="1200" dirty="0">
                <a:latin typeface="Times New Roman"/>
                <a:cs typeface="Times New Roman"/>
              </a:rPr>
              <a:t>7</a:t>
            </a:r>
          </a:p>
          <a:p>
            <a:pPr>
              <a:lnSpc>
                <a:spcPct val="100000"/>
              </a:lnSpc>
              <a:spcBef>
                <a:spcPts val="50"/>
              </a:spcBef>
            </a:pPr>
            <a:endParaRPr sz="1300" dirty="0">
              <a:latin typeface="Times New Roman"/>
              <a:cs typeface="Times New Roman"/>
            </a:endParaRPr>
          </a:p>
          <a:p>
            <a:pPr marR="6350" algn="r">
              <a:lnSpc>
                <a:spcPct val="100000"/>
              </a:lnSpc>
              <a:spcBef>
                <a:spcPts val="5"/>
              </a:spcBef>
            </a:pPr>
            <a:r>
              <a:rPr sz="1200" b="1" dirty="0">
                <a:latin typeface="Times New Roman"/>
                <a:cs typeface="Times New Roman"/>
              </a:rPr>
              <a:t>2.</a:t>
            </a:r>
            <a:r>
              <a:rPr sz="1200" b="1" spc="575" dirty="0">
                <a:latin typeface="Times New Roman"/>
                <a:cs typeface="Times New Roman"/>
              </a:rPr>
              <a:t> </a:t>
            </a:r>
            <a:r>
              <a:rPr sz="1200" b="1" spc="-15" dirty="0">
                <a:latin typeface="Times New Roman"/>
                <a:cs typeface="Times New Roman"/>
              </a:rPr>
              <a:t>Technology</a:t>
            </a:r>
            <a:r>
              <a:rPr sz="1200" b="1" spc="-25" dirty="0">
                <a:latin typeface="Times New Roman"/>
                <a:cs typeface="Times New Roman"/>
              </a:rPr>
              <a:t> </a:t>
            </a:r>
            <a:r>
              <a:rPr sz="1200" b="1" spc="-5" dirty="0">
                <a:latin typeface="Times New Roman"/>
                <a:cs typeface="Times New Roman"/>
              </a:rPr>
              <a:t>Description</a:t>
            </a:r>
            <a:r>
              <a:rPr sz="1200" b="1" spc="-25" dirty="0">
                <a:latin typeface="Times New Roman"/>
                <a:cs typeface="Times New Roman"/>
              </a:rPr>
              <a:t> </a:t>
            </a:r>
            <a:r>
              <a:rPr sz="1200" b="1" dirty="0">
                <a:latin typeface="Times New Roman"/>
                <a:cs typeface="Times New Roman"/>
              </a:rPr>
              <a:t>……………………………………………………………</a:t>
            </a:r>
            <a:r>
              <a:rPr sz="1200" b="1" spc="-30" dirty="0">
                <a:latin typeface="Times New Roman"/>
                <a:cs typeface="Times New Roman"/>
              </a:rPr>
              <a:t> </a:t>
            </a:r>
            <a:r>
              <a:rPr sz="1200" b="1" dirty="0">
                <a:latin typeface="Times New Roman"/>
                <a:cs typeface="Times New Roman"/>
              </a:rPr>
              <a:t>9</a:t>
            </a:r>
            <a:endParaRPr sz="1200" dirty="0">
              <a:latin typeface="Times New Roman"/>
              <a:cs typeface="Times New Roman"/>
            </a:endParaRPr>
          </a:p>
          <a:p>
            <a:pPr marR="6350" algn="r">
              <a:lnSpc>
                <a:spcPct val="100000"/>
              </a:lnSpc>
              <a:spcBef>
                <a:spcPts val="45"/>
              </a:spcBef>
            </a:pPr>
            <a:r>
              <a:rPr sz="1200" dirty="0">
                <a:latin typeface="Times New Roman"/>
                <a:cs typeface="Times New Roman"/>
              </a:rPr>
              <a:t>2.1 Front</a:t>
            </a:r>
            <a:r>
              <a:rPr sz="1200" spc="-10" dirty="0">
                <a:latin typeface="Times New Roman"/>
                <a:cs typeface="Times New Roman"/>
              </a:rPr>
              <a:t>e</a:t>
            </a:r>
            <a:r>
              <a:rPr sz="1200" dirty="0">
                <a:latin typeface="Times New Roman"/>
                <a:cs typeface="Times New Roman"/>
              </a:rPr>
              <a:t>nd</a:t>
            </a:r>
            <a:r>
              <a:rPr sz="1200" spc="-85" dirty="0">
                <a:latin typeface="Times New Roman"/>
                <a:cs typeface="Times New Roman"/>
              </a:rPr>
              <a:t> T</a:t>
            </a:r>
            <a:r>
              <a:rPr sz="1200" spc="-5" dirty="0">
                <a:latin typeface="Times New Roman"/>
                <a:cs typeface="Times New Roman"/>
              </a:rPr>
              <a:t>ec</a:t>
            </a:r>
            <a:r>
              <a:rPr sz="1200" dirty="0">
                <a:latin typeface="Times New Roman"/>
                <a:cs typeface="Times New Roman"/>
              </a:rPr>
              <a:t>hnologi</a:t>
            </a:r>
            <a:r>
              <a:rPr sz="1200" spc="-5" dirty="0">
                <a:latin typeface="Times New Roman"/>
                <a:cs typeface="Times New Roman"/>
              </a:rPr>
              <a:t>e</a:t>
            </a:r>
            <a:r>
              <a:rPr sz="1200" dirty="0">
                <a:latin typeface="Times New Roman"/>
                <a:cs typeface="Times New Roman"/>
              </a:rPr>
              <a:t>s</a:t>
            </a:r>
            <a:r>
              <a:rPr sz="1200" spc="-55" dirty="0">
                <a:latin typeface="Times New Roman"/>
                <a:cs typeface="Times New Roman"/>
              </a:rPr>
              <a:t> </a:t>
            </a:r>
            <a:r>
              <a:rPr sz="1200" dirty="0">
                <a:latin typeface="Times New Roman"/>
                <a:cs typeface="Times New Roman"/>
              </a:rPr>
              <a:t>…………………………………………………………..</a:t>
            </a:r>
            <a:r>
              <a:rPr sz="1200" spc="-75" dirty="0">
                <a:latin typeface="Times New Roman"/>
                <a:cs typeface="Times New Roman"/>
              </a:rPr>
              <a:t> </a:t>
            </a:r>
            <a:r>
              <a:rPr sz="1200" dirty="0">
                <a:latin typeface="Times New Roman"/>
                <a:cs typeface="Times New Roman"/>
              </a:rPr>
              <a:t>9</a:t>
            </a:r>
          </a:p>
          <a:p>
            <a:pPr marR="6350" algn="r">
              <a:lnSpc>
                <a:spcPct val="100000"/>
              </a:lnSpc>
              <a:spcBef>
                <a:spcPts val="50"/>
              </a:spcBef>
            </a:pPr>
            <a:r>
              <a:rPr sz="1200" dirty="0">
                <a:latin typeface="Times New Roman"/>
                <a:cs typeface="Times New Roman"/>
              </a:rPr>
              <a:t>2.2</a:t>
            </a:r>
            <a:r>
              <a:rPr sz="1200" spc="-15" dirty="0">
                <a:latin typeface="Times New Roman"/>
                <a:cs typeface="Times New Roman"/>
              </a:rPr>
              <a:t> </a:t>
            </a:r>
            <a:r>
              <a:rPr sz="1200" spc="-5" dirty="0">
                <a:latin typeface="Times New Roman"/>
                <a:cs typeface="Times New Roman"/>
              </a:rPr>
              <a:t>Backend</a:t>
            </a:r>
            <a:r>
              <a:rPr sz="1200" spc="-60" dirty="0">
                <a:latin typeface="Times New Roman"/>
                <a:cs typeface="Times New Roman"/>
              </a:rPr>
              <a:t> </a:t>
            </a:r>
            <a:r>
              <a:rPr sz="1200" spc="-10" dirty="0">
                <a:latin typeface="Times New Roman"/>
                <a:cs typeface="Times New Roman"/>
              </a:rPr>
              <a:t>Technologies</a:t>
            </a:r>
            <a:r>
              <a:rPr sz="1200" spc="-25" dirty="0">
                <a:latin typeface="Times New Roman"/>
                <a:cs typeface="Times New Roman"/>
              </a:rPr>
              <a:t> </a:t>
            </a:r>
            <a:r>
              <a:rPr sz="1200" dirty="0">
                <a:latin typeface="Times New Roman"/>
                <a:cs typeface="Times New Roman"/>
              </a:rPr>
              <a:t>…………………………………………………………..</a:t>
            </a:r>
            <a:r>
              <a:rPr sz="1200" spc="-35" dirty="0">
                <a:latin typeface="Times New Roman"/>
                <a:cs typeface="Times New Roman"/>
              </a:rPr>
              <a:t> </a:t>
            </a:r>
            <a:r>
              <a:rPr sz="1200" dirty="0">
                <a:latin typeface="Times New Roman"/>
                <a:cs typeface="Times New Roman"/>
              </a:rPr>
              <a:t>9</a:t>
            </a:r>
          </a:p>
          <a:p>
            <a:pPr marR="18415" algn="r">
              <a:lnSpc>
                <a:spcPct val="100000"/>
              </a:lnSpc>
              <a:spcBef>
                <a:spcPts val="45"/>
              </a:spcBef>
            </a:pPr>
            <a:r>
              <a:rPr sz="1200" dirty="0">
                <a:latin typeface="Times New Roman"/>
                <a:cs typeface="Times New Roman"/>
              </a:rPr>
              <a:t>2.3</a:t>
            </a:r>
            <a:r>
              <a:rPr sz="1200" spc="-5" dirty="0">
                <a:latin typeface="Times New Roman"/>
                <a:cs typeface="Times New Roman"/>
              </a:rPr>
              <a:t> Software</a:t>
            </a:r>
            <a:r>
              <a:rPr sz="1200" spc="-15" dirty="0">
                <a:latin typeface="Times New Roman"/>
                <a:cs typeface="Times New Roman"/>
              </a:rPr>
              <a:t> </a:t>
            </a:r>
            <a:r>
              <a:rPr sz="1200" spc="-5" dirty="0">
                <a:latin typeface="Times New Roman"/>
                <a:cs typeface="Times New Roman"/>
              </a:rPr>
              <a:t>Requirements </a:t>
            </a:r>
            <a:r>
              <a:rPr sz="1200" dirty="0">
                <a:latin typeface="Times New Roman"/>
                <a:cs typeface="Times New Roman"/>
              </a:rPr>
              <a:t>………………………………………………………… 9</a:t>
            </a:r>
          </a:p>
          <a:p>
            <a:pPr marR="6350" algn="r">
              <a:lnSpc>
                <a:spcPct val="100000"/>
              </a:lnSpc>
              <a:spcBef>
                <a:spcPts val="50"/>
              </a:spcBef>
            </a:pPr>
            <a:r>
              <a:rPr sz="1200" dirty="0">
                <a:latin typeface="Times New Roman"/>
                <a:cs typeface="Times New Roman"/>
              </a:rPr>
              <a:t>2.4</a:t>
            </a:r>
            <a:r>
              <a:rPr sz="1200" spc="-10" dirty="0">
                <a:latin typeface="Times New Roman"/>
                <a:cs typeface="Times New Roman"/>
              </a:rPr>
              <a:t> </a:t>
            </a:r>
            <a:r>
              <a:rPr sz="1200" spc="-5" dirty="0">
                <a:latin typeface="Times New Roman"/>
                <a:cs typeface="Times New Roman"/>
              </a:rPr>
              <a:t>Hardware</a:t>
            </a:r>
            <a:r>
              <a:rPr sz="1200" spc="-15" dirty="0">
                <a:latin typeface="Times New Roman"/>
                <a:cs typeface="Times New Roman"/>
              </a:rPr>
              <a:t> </a:t>
            </a:r>
            <a:r>
              <a:rPr sz="1200" spc="-5" dirty="0">
                <a:latin typeface="Times New Roman"/>
                <a:cs typeface="Times New Roman"/>
              </a:rPr>
              <a:t>Requirements</a:t>
            </a:r>
            <a:r>
              <a:rPr sz="1200" dirty="0">
                <a:latin typeface="Times New Roman"/>
                <a:cs typeface="Times New Roman"/>
              </a:rPr>
              <a:t> ……………………………………………………….</a:t>
            </a:r>
            <a:r>
              <a:rPr sz="1200" spc="-5" dirty="0">
                <a:latin typeface="Times New Roman"/>
                <a:cs typeface="Times New Roman"/>
              </a:rPr>
              <a:t> </a:t>
            </a:r>
            <a:r>
              <a:rPr sz="1200" dirty="0">
                <a:latin typeface="Times New Roman"/>
                <a:cs typeface="Times New Roman"/>
              </a:rPr>
              <a:t>10</a:t>
            </a:r>
          </a:p>
          <a:p>
            <a:pPr>
              <a:lnSpc>
                <a:spcPct val="100000"/>
              </a:lnSpc>
              <a:spcBef>
                <a:spcPts val="45"/>
              </a:spcBef>
            </a:pPr>
            <a:endParaRPr sz="1300" dirty="0">
              <a:latin typeface="Times New Roman"/>
              <a:cs typeface="Times New Roman"/>
            </a:endParaRPr>
          </a:p>
          <a:p>
            <a:pPr marR="15240" algn="r">
              <a:lnSpc>
                <a:spcPct val="100000"/>
              </a:lnSpc>
            </a:pPr>
            <a:r>
              <a:rPr sz="1200" b="1" dirty="0">
                <a:latin typeface="Times New Roman"/>
                <a:cs typeface="Times New Roman"/>
              </a:rPr>
              <a:t>3.  </a:t>
            </a:r>
            <a:r>
              <a:rPr lang="en-US" sz="1200" b="1" spc="-5" dirty="0">
                <a:latin typeface="Times New Roman"/>
                <a:cs typeface="Times New Roman"/>
              </a:rPr>
              <a:t>Flow Chart…..</a:t>
            </a:r>
            <a:r>
              <a:rPr sz="1200" b="1" spc="-50" dirty="0">
                <a:latin typeface="Times New Roman"/>
                <a:cs typeface="Times New Roman"/>
              </a:rPr>
              <a:t> </a:t>
            </a:r>
            <a:r>
              <a:rPr sz="1200" b="1" dirty="0">
                <a:latin typeface="Times New Roman"/>
                <a:cs typeface="Times New Roman"/>
              </a:rPr>
              <a:t>……</a:t>
            </a:r>
            <a:r>
              <a:rPr sz="1200" b="1" spc="10" dirty="0">
                <a:latin typeface="Times New Roman"/>
                <a:cs typeface="Times New Roman"/>
              </a:rPr>
              <a:t>…</a:t>
            </a:r>
            <a:r>
              <a:rPr sz="1200" b="1" dirty="0">
                <a:latin typeface="Times New Roman"/>
                <a:cs typeface="Times New Roman"/>
              </a:rPr>
              <a:t>……………………………………………………………..</a:t>
            </a:r>
            <a:r>
              <a:rPr sz="1200" b="1" spc="-60" dirty="0">
                <a:latin typeface="Times New Roman"/>
                <a:cs typeface="Times New Roman"/>
              </a:rPr>
              <a:t> </a:t>
            </a:r>
            <a:r>
              <a:rPr sz="1200" b="1" spc="-75" dirty="0">
                <a:latin typeface="Times New Roman"/>
                <a:cs typeface="Times New Roman"/>
              </a:rPr>
              <a:t>11</a:t>
            </a:r>
            <a:endParaRPr sz="1200" dirty="0">
              <a:latin typeface="Times New Roman"/>
              <a:cs typeface="Times New Roman"/>
            </a:endParaRPr>
          </a:p>
          <a:p>
            <a:pPr>
              <a:lnSpc>
                <a:spcPct val="100000"/>
              </a:lnSpc>
              <a:spcBef>
                <a:spcPts val="40"/>
              </a:spcBef>
            </a:pPr>
            <a:endParaRPr sz="1300" dirty="0">
              <a:latin typeface="Times New Roman"/>
              <a:cs typeface="Times New Roman"/>
            </a:endParaRPr>
          </a:p>
          <a:p>
            <a:pPr marR="17145" algn="r">
              <a:lnSpc>
                <a:spcPct val="100000"/>
              </a:lnSpc>
              <a:spcBef>
                <a:spcPts val="5"/>
              </a:spcBef>
            </a:pPr>
            <a:r>
              <a:rPr sz="1200" b="1" dirty="0">
                <a:latin typeface="Times New Roman"/>
                <a:cs typeface="Times New Roman"/>
              </a:rPr>
              <a:t>4.</a:t>
            </a:r>
            <a:r>
              <a:rPr sz="1200" b="1" spc="550" dirty="0">
                <a:latin typeface="Times New Roman"/>
                <a:cs typeface="Times New Roman"/>
              </a:rPr>
              <a:t> </a:t>
            </a:r>
            <a:r>
              <a:rPr sz="1200" b="1" spc="-5" dirty="0">
                <a:latin typeface="Times New Roman"/>
                <a:cs typeface="Times New Roman"/>
              </a:rPr>
              <a:t>Modules</a:t>
            </a:r>
            <a:r>
              <a:rPr sz="1200" b="1" spc="-15" dirty="0">
                <a:latin typeface="Times New Roman"/>
                <a:cs typeface="Times New Roman"/>
              </a:rPr>
              <a:t> </a:t>
            </a:r>
            <a:r>
              <a:rPr sz="1200" b="1" dirty="0">
                <a:latin typeface="Times New Roman"/>
                <a:cs typeface="Times New Roman"/>
              </a:rPr>
              <a:t>…………………………………………………………………………...</a:t>
            </a:r>
            <a:r>
              <a:rPr sz="1200" b="1" spc="-10" dirty="0">
                <a:latin typeface="Times New Roman"/>
                <a:cs typeface="Times New Roman"/>
              </a:rPr>
              <a:t> </a:t>
            </a:r>
            <a:r>
              <a:rPr sz="1200" b="1" dirty="0">
                <a:latin typeface="Times New Roman"/>
                <a:cs typeface="Times New Roman"/>
              </a:rPr>
              <a:t>12</a:t>
            </a:r>
            <a:endParaRPr sz="1200" dirty="0">
              <a:latin typeface="Times New Roman"/>
              <a:cs typeface="Times New Roman"/>
            </a:endParaRPr>
          </a:p>
          <a:p>
            <a:pPr marR="6350" algn="r">
              <a:lnSpc>
                <a:spcPct val="100000"/>
              </a:lnSpc>
              <a:spcBef>
                <a:spcPts val="60"/>
              </a:spcBef>
            </a:pPr>
            <a:r>
              <a:rPr sz="1200" dirty="0">
                <a:latin typeface="Times New Roman"/>
                <a:cs typeface="Times New Roman"/>
              </a:rPr>
              <a:t>4.1</a:t>
            </a:r>
            <a:r>
              <a:rPr sz="1200" spc="-15" dirty="0">
                <a:latin typeface="Times New Roman"/>
                <a:cs typeface="Times New Roman"/>
              </a:rPr>
              <a:t> </a:t>
            </a:r>
            <a:r>
              <a:rPr sz="1200" spc="-5" dirty="0">
                <a:latin typeface="Times New Roman"/>
                <a:cs typeface="Times New Roman"/>
              </a:rPr>
              <a:t>Home</a:t>
            </a:r>
            <a:r>
              <a:rPr sz="1200" spc="-20" dirty="0">
                <a:latin typeface="Times New Roman"/>
                <a:cs typeface="Times New Roman"/>
              </a:rPr>
              <a:t> </a:t>
            </a:r>
            <a:r>
              <a:rPr sz="1200" spc="-5" dirty="0">
                <a:latin typeface="Times New Roman"/>
                <a:cs typeface="Times New Roman"/>
              </a:rPr>
              <a:t>Page</a:t>
            </a:r>
            <a:r>
              <a:rPr sz="1200" spc="-15" dirty="0">
                <a:latin typeface="Times New Roman"/>
                <a:cs typeface="Times New Roman"/>
              </a:rPr>
              <a:t> </a:t>
            </a:r>
            <a:r>
              <a:rPr sz="1200" spc="-5" dirty="0">
                <a:latin typeface="Times New Roman"/>
                <a:cs typeface="Times New Roman"/>
              </a:rPr>
              <a:t>Module</a:t>
            </a:r>
            <a:r>
              <a:rPr sz="1200" spc="-2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12</a:t>
            </a:r>
            <a:endParaRPr lang="en-US" sz="1200" dirty="0">
              <a:latin typeface="Times New Roman"/>
              <a:cs typeface="Times New Roman"/>
            </a:endParaRPr>
          </a:p>
          <a:p>
            <a:pPr marR="6350" algn="r">
              <a:lnSpc>
                <a:spcPct val="100000"/>
              </a:lnSpc>
              <a:spcBef>
                <a:spcPts val="60"/>
              </a:spcBef>
            </a:pPr>
            <a:r>
              <a:rPr lang="en-US" sz="1200" dirty="0">
                <a:latin typeface="Times New Roman"/>
                <a:cs typeface="Times New Roman"/>
              </a:rPr>
              <a:t>4.2 Listing Results ………………………………………………………………....12 </a:t>
            </a:r>
          </a:p>
          <a:p>
            <a:pPr marR="6350" algn="r">
              <a:lnSpc>
                <a:spcPct val="100000"/>
              </a:lnSpc>
              <a:spcBef>
                <a:spcPts val="60"/>
              </a:spcBef>
            </a:pPr>
            <a:r>
              <a:rPr lang="en-US" sz="1200" dirty="0">
                <a:latin typeface="Times New Roman"/>
                <a:cs typeface="Times New Roman"/>
              </a:rPr>
              <a:t> </a:t>
            </a:r>
            <a:r>
              <a:rPr lang="en-US" sz="1200" spc="-285" dirty="0">
                <a:latin typeface="Times New Roman"/>
                <a:cs typeface="Times New Roman"/>
              </a:rPr>
              <a:t> </a:t>
            </a:r>
            <a:r>
              <a:rPr lang="en-US" sz="1200" dirty="0">
                <a:latin typeface="Times New Roman"/>
                <a:cs typeface="Times New Roman"/>
              </a:rPr>
              <a:t>4.3 Login</a:t>
            </a:r>
            <a:r>
              <a:rPr lang="en-US" sz="1200" spc="-110" dirty="0">
                <a:latin typeface="Times New Roman"/>
                <a:cs typeface="Times New Roman"/>
              </a:rPr>
              <a:t> </a:t>
            </a:r>
            <a:r>
              <a:rPr lang="en-US" sz="1200" spc="-5" dirty="0">
                <a:latin typeface="Times New Roman"/>
                <a:cs typeface="Times New Roman"/>
              </a:rPr>
              <a:t>An</a:t>
            </a:r>
            <a:r>
              <a:rPr lang="en-US" sz="1200" dirty="0">
                <a:latin typeface="Times New Roman"/>
                <a:cs typeface="Times New Roman"/>
              </a:rPr>
              <a:t>d</a:t>
            </a:r>
            <a:r>
              <a:rPr lang="en-US" sz="1200" spc="-55" dirty="0">
                <a:latin typeface="Times New Roman"/>
                <a:cs typeface="Times New Roman"/>
              </a:rPr>
              <a:t> </a:t>
            </a:r>
            <a:r>
              <a:rPr lang="en-US" sz="1200" dirty="0">
                <a:latin typeface="Times New Roman"/>
                <a:cs typeface="Times New Roman"/>
              </a:rPr>
              <a:t>Sig</a:t>
            </a:r>
            <a:r>
              <a:rPr lang="en-US" sz="1200" spc="5" dirty="0">
                <a:latin typeface="Times New Roman"/>
                <a:cs typeface="Times New Roman"/>
              </a:rPr>
              <a:t>n</a:t>
            </a:r>
            <a:r>
              <a:rPr lang="en-US" sz="1200" dirty="0">
                <a:latin typeface="Times New Roman"/>
                <a:cs typeface="Times New Roman"/>
              </a:rPr>
              <a:t>up</a:t>
            </a:r>
            <a:r>
              <a:rPr lang="en-US" sz="1200" spc="-60" dirty="0">
                <a:latin typeface="Times New Roman"/>
                <a:cs typeface="Times New Roman"/>
              </a:rPr>
              <a:t> </a:t>
            </a:r>
            <a:r>
              <a:rPr lang="en-US" sz="1200" spc="-5" dirty="0">
                <a:latin typeface="Times New Roman"/>
                <a:cs typeface="Times New Roman"/>
              </a:rPr>
              <a:t>Modu</a:t>
            </a:r>
            <a:r>
              <a:rPr lang="en-US" sz="1200" spc="-10" dirty="0">
                <a:latin typeface="Times New Roman"/>
                <a:cs typeface="Times New Roman"/>
              </a:rPr>
              <a:t>l</a:t>
            </a:r>
            <a:r>
              <a:rPr lang="en-US" sz="1200" dirty="0">
                <a:latin typeface="Times New Roman"/>
                <a:cs typeface="Times New Roman"/>
              </a:rPr>
              <a:t>e</a:t>
            </a:r>
            <a:r>
              <a:rPr lang="en-US" sz="1200" spc="-55" dirty="0">
                <a:latin typeface="Times New Roman"/>
                <a:cs typeface="Times New Roman"/>
              </a:rPr>
              <a:t> </a:t>
            </a:r>
            <a:r>
              <a:rPr lang="en-US" sz="1200" dirty="0">
                <a:latin typeface="Times New Roman"/>
                <a:cs typeface="Times New Roman"/>
              </a:rPr>
              <a:t>……………………………………………………. </a:t>
            </a:r>
            <a:r>
              <a:rPr lang="en-US" sz="1200" spc="-100" dirty="0">
                <a:latin typeface="Times New Roman"/>
                <a:cs typeface="Times New Roman"/>
              </a:rPr>
              <a:t> </a:t>
            </a:r>
            <a:r>
              <a:rPr lang="en-US" sz="1200" dirty="0">
                <a:latin typeface="Times New Roman"/>
                <a:cs typeface="Times New Roman"/>
              </a:rPr>
              <a:t>13</a:t>
            </a:r>
          </a:p>
          <a:p>
            <a:pPr>
              <a:lnSpc>
                <a:spcPct val="100000"/>
              </a:lnSpc>
              <a:spcBef>
                <a:spcPts val="40"/>
              </a:spcBef>
            </a:pPr>
            <a:endParaRPr sz="1300" dirty="0">
              <a:latin typeface="Times New Roman"/>
              <a:cs typeface="Times New Roman"/>
            </a:endParaRPr>
          </a:p>
          <a:p>
            <a:pPr marR="6350" algn="r">
              <a:lnSpc>
                <a:spcPct val="100000"/>
              </a:lnSpc>
            </a:pPr>
            <a:r>
              <a:rPr sz="1200" b="1" dirty="0">
                <a:latin typeface="Times New Roman"/>
                <a:cs typeface="Times New Roman"/>
              </a:rPr>
              <a:t>5.</a:t>
            </a:r>
            <a:r>
              <a:rPr sz="1200" b="1" spc="555" dirty="0">
                <a:latin typeface="Times New Roman"/>
                <a:cs typeface="Times New Roman"/>
              </a:rPr>
              <a:t> </a:t>
            </a:r>
            <a:r>
              <a:rPr sz="1200" b="1" spc="-5" dirty="0">
                <a:latin typeface="Times New Roman"/>
                <a:cs typeface="Times New Roman"/>
              </a:rPr>
              <a:t>Project</a:t>
            </a:r>
            <a:r>
              <a:rPr sz="1200" b="1" spc="-15" dirty="0">
                <a:latin typeface="Times New Roman"/>
                <a:cs typeface="Times New Roman"/>
              </a:rPr>
              <a:t> </a:t>
            </a:r>
            <a:r>
              <a:rPr sz="1200" b="1" spc="-5" dirty="0">
                <a:latin typeface="Times New Roman"/>
                <a:cs typeface="Times New Roman"/>
              </a:rPr>
              <a:t>Screenshot</a:t>
            </a:r>
            <a:r>
              <a:rPr sz="1200" b="1" spc="-20" dirty="0">
                <a:latin typeface="Times New Roman"/>
                <a:cs typeface="Times New Roman"/>
              </a:rPr>
              <a:t> </a:t>
            </a:r>
            <a:r>
              <a:rPr sz="1200" b="1" dirty="0">
                <a:latin typeface="Times New Roman"/>
                <a:cs typeface="Times New Roman"/>
              </a:rPr>
              <a:t>………………………………………………………………..</a:t>
            </a:r>
            <a:r>
              <a:rPr sz="1200" b="1" spc="-10" dirty="0">
                <a:latin typeface="Times New Roman"/>
                <a:cs typeface="Times New Roman"/>
              </a:rPr>
              <a:t> </a:t>
            </a:r>
            <a:r>
              <a:rPr sz="1200" b="1" dirty="0">
                <a:latin typeface="Times New Roman"/>
                <a:cs typeface="Times New Roman"/>
              </a:rPr>
              <a:t>14</a:t>
            </a:r>
            <a:endParaRPr sz="1200" dirty="0">
              <a:latin typeface="Times New Roman"/>
              <a:cs typeface="Times New Roman"/>
            </a:endParaRPr>
          </a:p>
          <a:p>
            <a:pPr marR="6350" algn="r">
              <a:lnSpc>
                <a:spcPct val="100000"/>
              </a:lnSpc>
              <a:spcBef>
                <a:spcPts val="50"/>
              </a:spcBef>
            </a:pPr>
            <a:r>
              <a:rPr sz="1200" dirty="0">
                <a:latin typeface="Times New Roman"/>
                <a:cs typeface="Times New Roman"/>
              </a:rPr>
              <a:t>5.1</a:t>
            </a:r>
            <a:r>
              <a:rPr sz="1200" spc="-10" dirty="0">
                <a:latin typeface="Times New Roman"/>
                <a:cs typeface="Times New Roman"/>
              </a:rPr>
              <a:t> </a:t>
            </a:r>
            <a:r>
              <a:rPr sz="1200" spc="-5" dirty="0">
                <a:latin typeface="Times New Roman"/>
                <a:cs typeface="Times New Roman"/>
              </a:rPr>
              <a:t>Home</a:t>
            </a:r>
            <a:r>
              <a:rPr sz="1200" spc="-50" dirty="0">
                <a:latin typeface="Times New Roman"/>
                <a:cs typeface="Times New Roman"/>
              </a:rPr>
              <a:t> </a:t>
            </a:r>
            <a:r>
              <a:rPr sz="1200" spc="-5" dirty="0">
                <a:latin typeface="Times New Roman"/>
                <a:cs typeface="Times New Roman"/>
              </a:rPr>
              <a:t>Page</a:t>
            </a:r>
            <a:r>
              <a:rPr sz="1200" spc="-55" dirty="0">
                <a:latin typeface="Times New Roman"/>
                <a:cs typeface="Times New Roman"/>
              </a:rPr>
              <a:t> </a:t>
            </a:r>
            <a:r>
              <a:rPr sz="1200" spc="-5" dirty="0">
                <a:latin typeface="Times New Roman"/>
                <a:cs typeface="Times New Roman"/>
              </a:rPr>
              <a:t>Section</a:t>
            </a:r>
            <a:r>
              <a:rPr sz="1200" spc="-45" dirty="0">
                <a:latin typeface="Times New Roman"/>
                <a:cs typeface="Times New Roman"/>
              </a:rPr>
              <a:t> </a:t>
            </a:r>
            <a:r>
              <a:rPr lang="en-US" sz="1200" spc="-45" dirty="0">
                <a:latin typeface="Times New Roman"/>
                <a:cs typeface="Times New Roman"/>
              </a:rPr>
              <a:t>... </a:t>
            </a:r>
            <a:r>
              <a:rPr sz="1200" spc="-40" dirty="0">
                <a:latin typeface="Times New Roman"/>
                <a:cs typeface="Times New Roman"/>
              </a:rPr>
              <a:t> </a:t>
            </a:r>
            <a:r>
              <a:rPr sz="1200" dirty="0">
                <a:latin typeface="Times New Roman"/>
                <a:cs typeface="Times New Roman"/>
              </a:rPr>
              <a:t>……………………………………………………….….</a:t>
            </a:r>
            <a:r>
              <a:rPr sz="1200" spc="-45" dirty="0">
                <a:latin typeface="Times New Roman"/>
                <a:cs typeface="Times New Roman"/>
              </a:rPr>
              <a:t> </a:t>
            </a:r>
            <a:r>
              <a:rPr sz="1200" dirty="0">
                <a:latin typeface="Times New Roman"/>
                <a:cs typeface="Times New Roman"/>
              </a:rPr>
              <a:t>14</a:t>
            </a:r>
          </a:p>
          <a:p>
            <a:pPr marR="5080" algn="r">
              <a:lnSpc>
                <a:spcPct val="100000"/>
              </a:lnSpc>
              <a:spcBef>
                <a:spcPts val="50"/>
              </a:spcBef>
            </a:pPr>
            <a:r>
              <a:rPr sz="1200" dirty="0">
                <a:latin typeface="Times New Roman"/>
                <a:cs typeface="Times New Roman"/>
              </a:rPr>
              <a:t>5.</a:t>
            </a:r>
            <a:r>
              <a:rPr lang="en-US" sz="1200" dirty="0">
                <a:latin typeface="Times New Roman"/>
                <a:cs typeface="Times New Roman"/>
              </a:rPr>
              <a:t>2 </a:t>
            </a:r>
            <a:r>
              <a:rPr sz="1200" spc="-25" dirty="0">
                <a:latin typeface="Times New Roman"/>
                <a:cs typeface="Times New Roman"/>
              </a:rPr>
              <a:t> </a:t>
            </a:r>
            <a:r>
              <a:rPr sz="1200" dirty="0">
                <a:latin typeface="Times New Roman"/>
                <a:cs typeface="Times New Roman"/>
              </a:rPr>
              <a:t>S</a:t>
            </a:r>
            <a:r>
              <a:rPr lang="en-US" sz="1200" dirty="0">
                <a:latin typeface="Times New Roman"/>
                <a:cs typeface="Times New Roman"/>
              </a:rPr>
              <a:t>ignup </a:t>
            </a:r>
            <a:r>
              <a:rPr sz="1200" spc="-5" dirty="0">
                <a:latin typeface="Times New Roman"/>
                <a:cs typeface="Times New Roman"/>
              </a:rPr>
              <a:t>Page</a:t>
            </a:r>
            <a:r>
              <a:rPr lang="en-US" sz="1200" spc="-25" dirty="0">
                <a:latin typeface="Times New Roman"/>
                <a:cs typeface="Times New Roman"/>
              </a:rPr>
              <a:t>..…</a:t>
            </a:r>
            <a:r>
              <a:rPr sz="1200" dirty="0">
                <a:latin typeface="Times New Roman"/>
                <a:cs typeface="Times New Roman"/>
              </a:rPr>
              <a:t>………………………………………………………………...</a:t>
            </a:r>
            <a:r>
              <a:rPr sz="1200" spc="-20" dirty="0">
                <a:latin typeface="Times New Roman"/>
                <a:cs typeface="Times New Roman"/>
              </a:rPr>
              <a:t> </a:t>
            </a:r>
            <a:r>
              <a:rPr sz="1200" dirty="0">
                <a:latin typeface="Times New Roman"/>
                <a:cs typeface="Times New Roman"/>
              </a:rPr>
              <a:t>1</a:t>
            </a:r>
            <a:r>
              <a:rPr lang="en-US" sz="1200" dirty="0">
                <a:latin typeface="Times New Roman"/>
                <a:cs typeface="Times New Roman"/>
              </a:rPr>
              <a:t>5</a:t>
            </a:r>
            <a:endParaRPr sz="1200" dirty="0">
              <a:latin typeface="Times New Roman"/>
              <a:cs typeface="Times New Roman"/>
            </a:endParaRPr>
          </a:p>
          <a:p>
            <a:pPr marR="6350" algn="r">
              <a:lnSpc>
                <a:spcPct val="100000"/>
              </a:lnSpc>
              <a:spcBef>
                <a:spcPts val="45"/>
              </a:spcBef>
            </a:pPr>
            <a:r>
              <a:rPr sz="1200" dirty="0">
                <a:latin typeface="Times New Roman"/>
                <a:cs typeface="Times New Roman"/>
              </a:rPr>
              <a:t>5.</a:t>
            </a:r>
            <a:r>
              <a:rPr lang="en-US" sz="1200" dirty="0">
                <a:latin typeface="Times New Roman"/>
                <a:cs typeface="Times New Roman"/>
              </a:rPr>
              <a:t>3 </a:t>
            </a:r>
            <a:r>
              <a:rPr lang="en-US" sz="1200" spc="-25" dirty="0" err="1">
                <a:latin typeface="Times New Roman"/>
                <a:cs typeface="Times New Roman"/>
              </a:rPr>
              <a:t>Signin</a:t>
            </a:r>
            <a:r>
              <a:rPr sz="1200" spc="-55" dirty="0">
                <a:latin typeface="Times New Roman"/>
                <a:cs typeface="Times New Roman"/>
              </a:rPr>
              <a:t> </a:t>
            </a:r>
            <a:r>
              <a:rPr sz="1200" spc="-5" dirty="0">
                <a:latin typeface="Times New Roman"/>
                <a:cs typeface="Times New Roman"/>
              </a:rPr>
              <a:t>Page</a:t>
            </a:r>
            <a:r>
              <a:rPr lang="en-US" sz="1200" spc="-5" dirty="0">
                <a:latin typeface="Times New Roman"/>
                <a:cs typeface="Times New Roman"/>
              </a:rPr>
              <a:t>..</a:t>
            </a:r>
            <a:r>
              <a:rPr sz="1200" spc="-60" dirty="0">
                <a:latin typeface="Times New Roman"/>
                <a:cs typeface="Times New Roman"/>
              </a:rPr>
              <a:t> </a:t>
            </a:r>
            <a:r>
              <a:rPr lang="en-US" sz="1200" spc="-60" dirty="0">
                <a:latin typeface="Times New Roman"/>
                <a:cs typeface="Times New Roman"/>
              </a:rPr>
              <a:t>. …. </a:t>
            </a:r>
            <a:r>
              <a:rPr sz="1200" dirty="0">
                <a:latin typeface="Times New Roman"/>
                <a:cs typeface="Times New Roman"/>
              </a:rPr>
              <a:t>………………………………………………………………..</a:t>
            </a:r>
            <a:r>
              <a:rPr sz="1200" spc="-60" dirty="0">
                <a:latin typeface="Times New Roman"/>
                <a:cs typeface="Times New Roman"/>
              </a:rPr>
              <a:t> </a:t>
            </a:r>
            <a:r>
              <a:rPr sz="1200" dirty="0">
                <a:latin typeface="Times New Roman"/>
                <a:cs typeface="Times New Roman"/>
              </a:rPr>
              <a:t>1</a:t>
            </a:r>
            <a:r>
              <a:rPr lang="en-US" sz="1200" dirty="0">
                <a:latin typeface="Times New Roman"/>
                <a:cs typeface="Times New Roman"/>
              </a:rPr>
              <a:t>5</a:t>
            </a:r>
            <a:endParaRPr sz="1200" dirty="0">
              <a:latin typeface="Times New Roman"/>
              <a:cs typeface="Times New Roman"/>
            </a:endParaRPr>
          </a:p>
          <a:p>
            <a:pPr marR="6350" algn="r">
              <a:lnSpc>
                <a:spcPct val="100000"/>
              </a:lnSpc>
              <a:spcBef>
                <a:spcPts val="60"/>
              </a:spcBef>
            </a:pPr>
            <a:r>
              <a:rPr lang="en-US" sz="1200" dirty="0">
                <a:latin typeface="Times New Roman"/>
                <a:cs typeface="Times New Roman"/>
              </a:rPr>
              <a:t>   </a:t>
            </a:r>
            <a:r>
              <a:rPr sz="1200" dirty="0">
                <a:latin typeface="Times New Roman"/>
                <a:cs typeface="Times New Roman"/>
              </a:rPr>
              <a:t>5.</a:t>
            </a:r>
            <a:r>
              <a:rPr lang="en-US" sz="1200" dirty="0">
                <a:latin typeface="Times New Roman"/>
                <a:cs typeface="Times New Roman"/>
              </a:rPr>
              <a:t>4  </a:t>
            </a:r>
            <a:r>
              <a:rPr lang="en-US" sz="1200" spc="5" dirty="0">
                <a:latin typeface="Times New Roman"/>
                <a:cs typeface="Times New Roman"/>
              </a:rPr>
              <a:t>Profile Page</a:t>
            </a:r>
            <a:r>
              <a:rPr sz="1200" spc="-10" dirty="0">
                <a:latin typeface="Times New Roman"/>
                <a:cs typeface="Times New Roman"/>
              </a:rPr>
              <a:t> </a:t>
            </a:r>
            <a:r>
              <a:rPr lang="en-US" sz="1200" spc="-10" dirty="0">
                <a:latin typeface="Times New Roman"/>
                <a:cs typeface="Times New Roman"/>
              </a:rPr>
              <a:t>..</a:t>
            </a:r>
            <a:r>
              <a:rPr lang="en-US" sz="1200" spc="-5" dirty="0">
                <a:latin typeface="Times New Roman"/>
                <a:cs typeface="Times New Roman"/>
              </a:rPr>
              <a:t>...</a:t>
            </a:r>
            <a:r>
              <a:rPr sz="1200" spc="-5" dirty="0">
                <a:latin typeface="Times New Roman"/>
                <a:cs typeface="Times New Roman"/>
              </a:rPr>
              <a:t>………………………………………………………………… </a:t>
            </a:r>
            <a:r>
              <a:rPr sz="1200" dirty="0">
                <a:latin typeface="Times New Roman"/>
                <a:cs typeface="Times New Roman"/>
              </a:rPr>
              <a:t>1</a:t>
            </a:r>
            <a:r>
              <a:rPr lang="en-US" sz="1200" dirty="0">
                <a:latin typeface="Times New Roman"/>
                <a:cs typeface="Times New Roman"/>
              </a:rPr>
              <a:t>6</a:t>
            </a:r>
            <a:endParaRPr sz="1200" dirty="0">
              <a:latin typeface="Times New Roman"/>
              <a:cs typeface="Times New Roman"/>
            </a:endParaRPr>
          </a:p>
          <a:p>
            <a:pPr marR="6350" algn="r">
              <a:lnSpc>
                <a:spcPct val="100000"/>
              </a:lnSpc>
              <a:spcBef>
                <a:spcPts val="50"/>
              </a:spcBef>
            </a:pPr>
            <a:r>
              <a:rPr sz="1200" dirty="0">
                <a:latin typeface="Times New Roman"/>
                <a:cs typeface="Times New Roman"/>
              </a:rPr>
              <a:t>5.</a:t>
            </a:r>
            <a:r>
              <a:rPr lang="en-US" sz="1200" dirty="0">
                <a:latin typeface="Times New Roman"/>
                <a:cs typeface="Times New Roman"/>
              </a:rPr>
              <a:t>5 </a:t>
            </a:r>
            <a:r>
              <a:rPr lang="en-US" sz="1200" spc="-5" dirty="0">
                <a:latin typeface="Times New Roman"/>
                <a:cs typeface="Times New Roman"/>
              </a:rPr>
              <a:t>About Section ..</a:t>
            </a:r>
            <a:r>
              <a:rPr sz="1200" spc="-30" dirty="0">
                <a:latin typeface="Times New Roman"/>
                <a:cs typeface="Times New Roman"/>
              </a:rPr>
              <a:t> </a:t>
            </a:r>
            <a:r>
              <a:rPr lang="en-US" sz="1200" spc="-30" dirty="0">
                <a:latin typeface="Times New Roman"/>
                <a:cs typeface="Times New Roman"/>
              </a:rPr>
              <a:t>..</a:t>
            </a:r>
            <a:r>
              <a:rPr sz="1200" dirty="0">
                <a:latin typeface="Times New Roman"/>
                <a:cs typeface="Times New Roman"/>
              </a:rPr>
              <a:t>………………………………………………………………..</a:t>
            </a:r>
            <a:r>
              <a:rPr sz="1200" spc="-30" dirty="0">
                <a:latin typeface="Times New Roman"/>
                <a:cs typeface="Times New Roman"/>
              </a:rPr>
              <a:t> </a:t>
            </a:r>
            <a:r>
              <a:rPr sz="1200" dirty="0">
                <a:latin typeface="Times New Roman"/>
                <a:cs typeface="Times New Roman"/>
              </a:rPr>
              <a:t>1</a:t>
            </a:r>
            <a:r>
              <a:rPr lang="en-US" sz="1200" dirty="0">
                <a:latin typeface="Times New Roman"/>
                <a:cs typeface="Times New Roman"/>
              </a:rPr>
              <a:t>6</a:t>
            </a:r>
            <a:endParaRPr sz="1200" dirty="0">
              <a:latin typeface="Times New Roman"/>
              <a:cs typeface="Times New Roman"/>
            </a:endParaRPr>
          </a:p>
          <a:p>
            <a:pPr marR="26034" algn="r">
              <a:lnSpc>
                <a:spcPct val="100000"/>
              </a:lnSpc>
              <a:spcBef>
                <a:spcPts val="45"/>
              </a:spcBef>
            </a:pPr>
            <a:r>
              <a:rPr sz="1200" dirty="0">
                <a:latin typeface="Times New Roman"/>
                <a:cs typeface="Times New Roman"/>
              </a:rPr>
              <a:t>5.</a:t>
            </a:r>
            <a:r>
              <a:rPr lang="en-US" sz="1200" dirty="0">
                <a:latin typeface="Times New Roman"/>
                <a:cs typeface="Times New Roman"/>
              </a:rPr>
              <a:t>6 </a:t>
            </a:r>
            <a:r>
              <a:rPr sz="1200" spc="-15" dirty="0">
                <a:latin typeface="Times New Roman"/>
                <a:cs typeface="Times New Roman"/>
              </a:rPr>
              <a:t> </a:t>
            </a:r>
            <a:r>
              <a:rPr lang="en-US" sz="1200" spc="-5" dirty="0">
                <a:latin typeface="Times New Roman"/>
                <a:cs typeface="Times New Roman"/>
              </a:rPr>
              <a:t>Create Listing Page.</a:t>
            </a:r>
            <a:r>
              <a:rPr lang="en-US" sz="1200" dirty="0">
                <a:latin typeface="Times New Roman"/>
                <a:cs typeface="Times New Roman"/>
              </a:rPr>
              <a:t> </a:t>
            </a:r>
            <a:r>
              <a:rPr lang="en-US" sz="1200" spc="-5" dirty="0">
                <a:latin typeface="Times New Roman"/>
                <a:cs typeface="Times New Roman"/>
              </a:rPr>
              <a:t>…………………</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1</a:t>
            </a:r>
            <a:r>
              <a:rPr lang="en-US" sz="1200" dirty="0">
                <a:latin typeface="Times New Roman"/>
                <a:cs typeface="Times New Roman"/>
              </a:rPr>
              <a:t>7</a:t>
            </a:r>
          </a:p>
          <a:p>
            <a:pPr marR="21590" algn="r">
              <a:lnSpc>
                <a:spcPct val="100000"/>
              </a:lnSpc>
              <a:spcBef>
                <a:spcPts val="50"/>
              </a:spcBef>
            </a:pPr>
            <a:r>
              <a:rPr lang="en-US" sz="1200" dirty="0">
                <a:latin typeface="Times New Roman"/>
                <a:cs typeface="Times New Roman"/>
              </a:rPr>
              <a:t>5.7 </a:t>
            </a:r>
            <a:r>
              <a:rPr lang="en-US" sz="1200" spc="-10" dirty="0">
                <a:latin typeface="Times New Roman"/>
                <a:cs typeface="Times New Roman"/>
              </a:rPr>
              <a:t>Update Listing Page </a:t>
            </a:r>
            <a:r>
              <a:rPr lang="en-US" sz="1200" dirty="0">
                <a:latin typeface="Times New Roman"/>
                <a:cs typeface="Times New Roman"/>
              </a:rPr>
              <a:t>(only </a:t>
            </a:r>
            <a:r>
              <a:rPr lang="en-US" sz="1200" spc="-5" dirty="0">
                <a:latin typeface="Times New Roman"/>
                <a:cs typeface="Times New Roman"/>
              </a:rPr>
              <a:t>f</a:t>
            </a:r>
            <a:r>
              <a:rPr lang="en-US" sz="1200" dirty="0">
                <a:latin typeface="Times New Roman"/>
                <a:cs typeface="Times New Roman"/>
              </a:rPr>
              <a:t>or</a:t>
            </a:r>
            <a:r>
              <a:rPr lang="en-US" sz="1200" spc="-80" dirty="0">
                <a:latin typeface="Times New Roman"/>
                <a:cs typeface="Times New Roman"/>
              </a:rPr>
              <a:t> </a:t>
            </a:r>
            <a:r>
              <a:rPr lang="en-US" sz="1200" spc="-5" dirty="0">
                <a:latin typeface="Times New Roman"/>
                <a:cs typeface="Times New Roman"/>
              </a:rPr>
              <a:t>Ad</a:t>
            </a:r>
            <a:r>
              <a:rPr lang="en-US" sz="1200" dirty="0">
                <a:latin typeface="Times New Roman"/>
                <a:cs typeface="Times New Roman"/>
              </a:rPr>
              <a:t>min)</a:t>
            </a:r>
            <a:r>
              <a:rPr lang="en-US" sz="1200" spc="-10" dirty="0">
                <a:latin typeface="Times New Roman"/>
                <a:cs typeface="Times New Roman"/>
              </a:rPr>
              <a:t> .</a:t>
            </a:r>
            <a:r>
              <a:rPr lang="en-US" sz="1200" dirty="0">
                <a:latin typeface="Times New Roman"/>
                <a:cs typeface="Times New Roman"/>
              </a:rPr>
              <a:t>…………………………………………</a:t>
            </a:r>
            <a:r>
              <a:rPr lang="en-US" sz="1200" spc="-10" dirty="0">
                <a:latin typeface="Times New Roman"/>
                <a:cs typeface="Times New Roman"/>
              </a:rPr>
              <a:t> </a:t>
            </a:r>
            <a:r>
              <a:rPr lang="en-US" sz="1200" dirty="0">
                <a:latin typeface="Times New Roman"/>
                <a:cs typeface="Times New Roman"/>
              </a:rPr>
              <a:t>18</a:t>
            </a:r>
          </a:p>
          <a:p>
            <a:pPr marL="240665" marR="5080" algn="just">
              <a:lnSpc>
                <a:spcPct val="103299"/>
              </a:lnSpc>
            </a:pPr>
            <a:r>
              <a:rPr lang="en-US" sz="1200" dirty="0">
                <a:latin typeface="Times New Roman"/>
                <a:cs typeface="Times New Roman"/>
              </a:rPr>
              <a:t>5.8</a:t>
            </a:r>
            <a:r>
              <a:rPr lang="en-US" sz="1200" dirty="0"/>
              <a:t>Smart Property Search &amp; Filters </a:t>
            </a:r>
            <a:r>
              <a:rPr lang="en-US" sz="1200" spc="10" dirty="0">
                <a:latin typeface="Times New Roman"/>
                <a:cs typeface="Times New Roman"/>
              </a:rPr>
              <a:t>…</a:t>
            </a:r>
            <a:r>
              <a:rPr lang="en-US" sz="1200" dirty="0">
                <a:latin typeface="Times New Roman"/>
                <a:cs typeface="Times New Roman"/>
              </a:rPr>
              <a:t>………………………………..………….....19</a:t>
            </a:r>
          </a:p>
          <a:p>
            <a:pPr marL="240665" marR="5080" algn="just">
              <a:lnSpc>
                <a:spcPct val="103299"/>
              </a:lnSpc>
            </a:pPr>
            <a:r>
              <a:rPr sz="1200" dirty="0">
                <a:latin typeface="Times New Roman"/>
                <a:cs typeface="Times New Roman"/>
              </a:rPr>
              <a:t>5.</a:t>
            </a:r>
            <a:r>
              <a:rPr lang="en-US" sz="1200" dirty="0">
                <a:latin typeface="Times New Roman"/>
                <a:cs typeface="Times New Roman"/>
              </a:rPr>
              <a:t>9</a:t>
            </a:r>
            <a:r>
              <a:rPr sz="1200" dirty="0">
                <a:latin typeface="Times New Roman"/>
                <a:cs typeface="Times New Roman"/>
              </a:rPr>
              <a:t> </a:t>
            </a:r>
            <a:r>
              <a:rPr lang="en-US" sz="1200" dirty="0">
                <a:latin typeface="Times New Roman"/>
                <a:cs typeface="Times New Roman"/>
              </a:rPr>
              <a:t>See Listing and Contact Landlord …...</a:t>
            </a:r>
            <a:r>
              <a:rPr sz="1200" dirty="0">
                <a:latin typeface="Times New Roman"/>
                <a:cs typeface="Times New Roman"/>
              </a:rPr>
              <a:t>……………………………………… </a:t>
            </a:r>
            <a:r>
              <a:rPr lang="en-US" sz="1200" dirty="0">
                <a:latin typeface="Times New Roman"/>
                <a:cs typeface="Times New Roman"/>
              </a:rPr>
              <a:t>..</a:t>
            </a:r>
            <a:r>
              <a:rPr sz="1200" dirty="0">
                <a:latin typeface="Times New Roman"/>
                <a:cs typeface="Times New Roman"/>
              </a:rPr>
              <a:t>20 </a:t>
            </a:r>
            <a:r>
              <a:rPr sz="1200" spc="-285" dirty="0">
                <a:latin typeface="Times New Roman"/>
                <a:cs typeface="Times New Roman"/>
              </a:rPr>
              <a:t> </a:t>
            </a:r>
            <a:endParaRPr sz="1200" dirty="0">
              <a:latin typeface="Times New Roman"/>
              <a:cs typeface="Times New Roman"/>
            </a:endParaRPr>
          </a:p>
          <a:p>
            <a:pPr marR="6350" algn="r">
              <a:lnSpc>
                <a:spcPct val="100000"/>
              </a:lnSpc>
              <a:spcBef>
                <a:spcPts val="850"/>
              </a:spcBef>
            </a:pPr>
            <a:r>
              <a:rPr sz="1200" b="1" dirty="0">
                <a:latin typeface="Times New Roman"/>
                <a:cs typeface="Times New Roman"/>
              </a:rPr>
              <a:t>6.  </a:t>
            </a:r>
            <a:r>
              <a:rPr sz="1200" b="1" spc="15" dirty="0">
                <a:latin typeface="Times New Roman"/>
                <a:cs typeface="Times New Roman"/>
              </a:rPr>
              <a:t> </a:t>
            </a:r>
            <a:r>
              <a:rPr sz="1200" b="1" spc="-5" dirty="0">
                <a:latin typeface="Times New Roman"/>
                <a:cs typeface="Times New Roman"/>
              </a:rPr>
              <a:t>Future</a:t>
            </a:r>
            <a:r>
              <a:rPr sz="1200" b="1" spc="-75" dirty="0">
                <a:latin typeface="Times New Roman"/>
                <a:cs typeface="Times New Roman"/>
              </a:rPr>
              <a:t> </a:t>
            </a:r>
            <a:r>
              <a:rPr sz="1200" b="1" spc="-5" dirty="0">
                <a:latin typeface="Times New Roman"/>
                <a:cs typeface="Times New Roman"/>
              </a:rPr>
              <a:t>Scope</a:t>
            </a:r>
            <a:r>
              <a:rPr sz="1200" b="1" spc="-65" dirty="0">
                <a:latin typeface="Times New Roman"/>
                <a:cs typeface="Times New Roman"/>
              </a:rPr>
              <a:t> </a:t>
            </a:r>
            <a:r>
              <a:rPr sz="1200" b="1" spc="-5" dirty="0">
                <a:latin typeface="Times New Roman"/>
                <a:cs typeface="Times New Roman"/>
              </a:rPr>
              <a:t>………………………………………………………………………</a:t>
            </a:r>
            <a:r>
              <a:rPr sz="1200" b="1" spc="-70" dirty="0">
                <a:latin typeface="Times New Roman"/>
                <a:cs typeface="Times New Roman"/>
              </a:rPr>
              <a:t> </a:t>
            </a:r>
            <a:r>
              <a:rPr sz="1200" b="1" dirty="0">
                <a:latin typeface="Times New Roman"/>
                <a:cs typeface="Times New Roman"/>
              </a:rPr>
              <a:t>21</a:t>
            </a:r>
            <a:endParaRPr sz="1200" dirty="0">
              <a:latin typeface="Times New Roman"/>
              <a:cs typeface="Times New Roman"/>
            </a:endParaRPr>
          </a:p>
          <a:p>
            <a:pPr>
              <a:lnSpc>
                <a:spcPct val="100000"/>
              </a:lnSpc>
              <a:spcBef>
                <a:spcPts val="40"/>
              </a:spcBef>
            </a:pPr>
            <a:endParaRPr sz="1300" dirty="0">
              <a:latin typeface="Times New Roman"/>
              <a:cs typeface="Times New Roman"/>
            </a:endParaRPr>
          </a:p>
          <a:p>
            <a:pPr marR="6350" algn="r">
              <a:lnSpc>
                <a:spcPct val="100000"/>
              </a:lnSpc>
            </a:pPr>
            <a:r>
              <a:rPr sz="1200" b="1" dirty="0">
                <a:latin typeface="Times New Roman"/>
                <a:cs typeface="Times New Roman"/>
              </a:rPr>
              <a:t>7.  </a:t>
            </a:r>
            <a:r>
              <a:rPr sz="1200" b="1" spc="35" dirty="0">
                <a:latin typeface="Times New Roman"/>
                <a:cs typeface="Times New Roman"/>
              </a:rPr>
              <a:t> </a:t>
            </a:r>
            <a:r>
              <a:rPr sz="1200" b="1" spc="-5" dirty="0">
                <a:latin typeface="Times New Roman"/>
                <a:cs typeface="Times New Roman"/>
              </a:rPr>
              <a:t>Conclusion ………………………………………………………………………...</a:t>
            </a:r>
            <a:r>
              <a:rPr sz="1200" b="1" spc="-10" dirty="0">
                <a:latin typeface="Times New Roman"/>
                <a:cs typeface="Times New Roman"/>
              </a:rPr>
              <a:t> </a:t>
            </a:r>
            <a:r>
              <a:rPr sz="1200" b="1" dirty="0">
                <a:latin typeface="Times New Roman"/>
                <a:cs typeface="Times New Roman"/>
              </a:rPr>
              <a:t>22</a:t>
            </a:r>
            <a:endParaRPr sz="1200" dirty="0">
              <a:latin typeface="Times New Roman"/>
              <a:cs typeface="Times New Roman"/>
            </a:endParaRPr>
          </a:p>
          <a:p>
            <a:pPr>
              <a:lnSpc>
                <a:spcPct val="100000"/>
              </a:lnSpc>
              <a:spcBef>
                <a:spcPts val="40"/>
              </a:spcBef>
            </a:pPr>
            <a:endParaRPr sz="1300" dirty="0">
              <a:latin typeface="Times New Roman"/>
              <a:cs typeface="Times New Roman"/>
            </a:endParaRPr>
          </a:p>
          <a:p>
            <a:pPr marR="20320" algn="r">
              <a:lnSpc>
                <a:spcPct val="100000"/>
              </a:lnSpc>
            </a:pPr>
            <a:r>
              <a:rPr sz="1200" b="1" dirty="0">
                <a:latin typeface="Times New Roman"/>
                <a:cs typeface="Times New Roman"/>
              </a:rPr>
              <a:t>8.</a:t>
            </a:r>
            <a:r>
              <a:rPr sz="1200" b="1" spc="540" dirty="0">
                <a:latin typeface="Times New Roman"/>
                <a:cs typeface="Times New Roman"/>
              </a:rPr>
              <a:t> </a:t>
            </a:r>
            <a:r>
              <a:rPr sz="1200" b="1" spc="-5" dirty="0">
                <a:latin typeface="Times New Roman"/>
                <a:cs typeface="Times New Roman"/>
              </a:rPr>
              <a:t>References</a:t>
            </a:r>
            <a:r>
              <a:rPr sz="1200" b="1" spc="-20"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dirty="0">
                <a:latin typeface="Times New Roman"/>
                <a:cs typeface="Times New Roman"/>
              </a:rPr>
              <a:t>23</a:t>
            </a:r>
            <a:endParaRPr sz="1200" dirty="0">
              <a:latin typeface="Times New Roman"/>
              <a:cs typeface="Times New Roman"/>
            </a:endParaRP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6</a:t>
            </a:fld>
            <a:endParaRPr sz="11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88237"/>
            <a:ext cx="5664200" cy="8376011"/>
          </a:xfrm>
          <a:prstGeom prst="rect">
            <a:avLst/>
          </a:prstGeom>
        </p:spPr>
        <p:txBody>
          <a:bodyPr vert="horz" wrap="square" lIns="0" tIns="12065" rIns="0" bIns="0" rtlCol="0">
            <a:spAutoFit/>
          </a:bodyPr>
          <a:lstStyle/>
          <a:p>
            <a:pPr marL="2393315">
              <a:spcBef>
                <a:spcPts val="95"/>
              </a:spcBef>
            </a:pPr>
            <a:r>
              <a:rPr sz="1600" b="1" dirty="0">
                <a:latin typeface="Times New Roman"/>
                <a:cs typeface="Times New Roman"/>
              </a:rPr>
              <a:t>1.</a:t>
            </a:r>
            <a:r>
              <a:rPr sz="1600" b="1" spc="155" dirty="0">
                <a:latin typeface="Times New Roman"/>
                <a:cs typeface="Times New Roman"/>
              </a:rPr>
              <a:t> </a:t>
            </a:r>
            <a:r>
              <a:rPr sz="1600" b="1" spc="-10" dirty="0">
                <a:latin typeface="Times New Roman"/>
                <a:cs typeface="Times New Roman"/>
              </a:rPr>
              <a:t>Introduction</a:t>
            </a:r>
            <a:endParaRPr sz="1600" dirty="0">
              <a:latin typeface="Times New Roman"/>
              <a:cs typeface="Times New Roman"/>
            </a:endParaRPr>
          </a:p>
          <a:p>
            <a:endParaRPr lang="en-US" sz="1700" dirty="0">
              <a:latin typeface="Times New Roman"/>
              <a:cs typeface="Times New Roman"/>
            </a:endParaRPr>
          </a:p>
          <a:p>
            <a:pPr marL="12065" lvl="1" algn="just">
              <a:spcBef>
                <a:spcPts val="1475"/>
              </a:spcBef>
              <a:tabLst>
                <a:tab pos="281305" algn="l"/>
              </a:tabLst>
            </a:pPr>
            <a:r>
              <a:rPr lang="en-US" sz="1400" b="1" spc="-5" dirty="0">
                <a:latin typeface="Times New Roman"/>
                <a:cs typeface="Times New Roman"/>
              </a:rPr>
              <a:t>1.1 </a:t>
            </a:r>
            <a:r>
              <a:rPr sz="1400" b="1" spc="-5" dirty="0">
                <a:latin typeface="Times New Roman"/>
                <a:cs typeface="Times New Roman"/>
              </a:rPr>
              <a:t>Overview</a:t>
            </a:r>
            <a:endParaRPr sz="1400" dirty="0">
              <a:latin typeface="Times New Roman"/>
              <a:cs typeface="Times New Roman"/>
            </a:endParaRPr>
          </a:p>
          <a:p>
            <a:pPr marL="12700" marR="5080" algn="just">
              <a:spcBef>
                <a:spcPts val="810"/>
              </a:spcBef>
            </a:pPr>
            <a:r>
              <a:rPr lang="en-US" sz="1200" dirty="0"/>
              <a:t>In the rapidly evolving landscape of technology, our real estate application is designed to provide a seamless, user-friendly platform for property browsing, management, and transactions. This comprehensive solution caters to the needs of buyers, sellers, and agents, ensuring a transparent and efficient property management system. It offers a modern and interactive experience with innovative features, enhancing the overall usability for all stakeholders. </a:t>
            </a:r>
          </a:p>
          <a:p>
            <a:pPr marL="12700" marR="5080" algn="just">
              <a:spcBef>
                <a:spcPts val="810"/>
              </a:spcBef>
            </a:pPr>
            <a:r>
              <a:rPr sz="1200" b="1" dirty="0">
                <a:latin typeface="Times New Roman"/>
                <a:cs typeface="Times New Roman"/>
              </a:rPr>
              <a:t>Key</a:t>
            </a:r>
            <a:r>
              <a:rPr sz="1200" b="1" spc="-45" dirty="0">
                <a:latin typeface="Times New Roman"/>
                <a:cs typeface="Times New Roman"/>
              </a:rPr>
              <a:t> </a:t>
            </a:r>
            <a:r>
              <a:rPr sz="1200" b="1" spc="-5" dirty="0">
                <a:latin typeface="Times New Roman"/>
                <a:cs typeface="Times New Roman"/>
              </a:rPr>
              <a:t>Features:</a:t>
            </a:r>
            <a:endParaRPr lang="en-US" sz="1200" dirty="0">
              <a:latin typeface="Times New Roman"/>
              <a:cs typeface="Times New Roman"/>
            </a:endParaRPr>
          </a:p>
          <a:p>
            <a:pPr marL="12700" marR="8255" algn="just">
              <a:spcBef>
                <a:spcPts val="805"/>
              </a:spcBef>
            </a:pPr>
            <a:r>
              <a:rPr lang="en-US" sz="1200" b="1" dirty="0"/>
              <a:t> Intuitive Interface for Property Browsing: </a:t>
            </a:r>
            <a:r>
              <a:rPr lang="en-US" sz="1200" dirty="0"/>
              <a:t>   The platform includes a visually appealing and user-friendly interface, allowing users to easily explore an extensive range of property listings.    </a:t>
            </a:r>
          </a:p>
          <a:p>
            <a:pPr marL="12700" marR="8255" algn="just">
              <a:spcBef>
                <a:spcPts val="805"/>
              </a:spcBef>
            </a:pPr>
            <a:r>
              <a:rPr lang="en-US" sz="1200" dirty="0"/>
              <a:t>                                                                                                                                                                                   </a:t>
            </a:r>
            <a:br>
              <a:rPr lang="en-US" sz="1200" dirty="0"/>
            </a:br>
            <a:r>
              <a:rPr lang="en-US" sz="1200" b="1" dirty="0"/>
              <a:t>Authentication System for Different Users: </a:t>
            </a:r>
            <a:r>
              <a:rPr lang="en-US" sz="1200" dirty="0"/>
              <a:t>To ensure secure interactions and data protection, the application incorporates a robust user authentication system using Firebase. This enables users to create accounts and securely access their personalized dashboards.</a:t>
            </a:r>
            <a:endParaRPr lang="en-US" sz="1200" dirty="0">
              <a:latin typeface="Times New Roman"/>
              <a:cs typeface="Times New Roman"/>
            </a:endParaRPr>
          </a:p>
          <a:p>
            <a:pPr marL="12700" marR="8255" algn="just">
              <a:spcBef>
                <a:spcPts val="805"/>
              </a:spcBef>
            </a:pPr>
            <a:br>
              <a:rPr lang="en-US" sz="1200" dirty="0"/>
            </a:br>
            <a:r>
              <a:rPr lang="en-US" sz="1200" b="1" spc="-5" dirty="0">
                <a:latin typeface="Times New Roman"/>
                <a:cs typeface="Times New Roman"/>
              </a:rPr>
              <a:t>Property Management Features (Upload, </a:t>
            </a:r>
            <a:r>
              <a:rPr lang="en-US" sz="1200" b="1" dirty="0">
                <a:latin typeface="Times New Roman"/>
                <a:cs typeface="Times New Roman"/>
              </a:rPr>
              <a:t>Edit, </a:t>
            </a:r>
            <a:r>
              <a:rPr lang="en-US" sz="1200" b="1" spc="-5" dirty="0">
                <a:latin typeface="Times New Roman"/>
                <a:cs typeface="Times New Roman"/>
              </a:rPr>
              <a:t>Delete): </a:t>
            </a:r>
            <a:r>
              <a:rPr lang="en-US" sz="1200" dirty="0"/>
              <a:t>Sellers and agents can manage property listings effortlessly with options to upload, update, or delete property details. This ensures an up-to-date and dynamic collection of listings.</a:t>
            </a:r>
          </a:p>
          <a:p>
            <a:pPr marL="12700" marR="5080" algn="just">
              <a:spcBef>
                <a:spcPts val="800"/>
              </a:spcBef>
            </a:pPr>
            <a:r>
              <a:rPr sz="1200" b="1" spc="-5" dirty="0">
                <a:latin typeface="Times New Roman"/>
                <a:cs typeface="Times New Roman"/>
              </a:rPr>
              <a:t>Admin </a:t>
            </a:r>
            <a:r>
              <a:rPr sz="1200" b="1" spc="-15" dirty="0">
                <a:latin typeface="Times New Roman"/>
                <a:cs typeface="Times New Roman"/>
              </a:rPr>
              <a:t>Verification </a:t>
            </a:r>
            <a:r>
              <a:rPr sz="1200" b="1" dirty="0">
                <a:latin typeface="Times New Roman"/>
                <a:cs typeface="Times New Roman"/>
              </a:rPr>
              <a:t>of </a:t>
            </a:r>
            <a:r>
              <a:rPr lang="en-US" sz="1200" b="1" spc="-5" dirty="0">
                <a:latin typeface="Times New Roman"/>
                <a:cs typeface="Times New Roman"/>
              </a:rPr>
              <a:t>Listings</a:t>
            </a:r>
            <a:r>
              <a:rPr sz="1200" spc="-5" dirty="0">
                <a:latin typeface="Times New Roman"/>
                <a:cs typeface="Times New Roman"/>
              </a:rPr>
              <a:t>: </a:t>
            </a:r>
            <a:r>
              <a:rPr lang="en-US" sz="1200" dirty="0"/>
              <a:t>Administrators play a crucial role in maintaining data integrity and quality by verifying and approving property listings before they are visible to users. This ensures reliability and trustworthiness across the platform.</a:t>
            </a:r>
          </a:p>
          <a:p>
            <a:pPr marL="12700" marR="5080" algn="just">
              <a:spcBef>
                <a:spcPts val="800"/>
              </a:spcBef>
            </a:pPr>
            <a:r>
              <a:rPr lang="en-US" sz="1200" dirty="0"/>
              <a:t>This project envisions a modern and accessible online real estate platform while addressing the challenges of managing property listings and transactions efficiently. By carefully focusing on user experience and functionality, the application is designed to cater to the diverse needs of property buyers, sellers, and agents. Through innovative features and a user-friendly interface, the platform aims to bridge the gap between traditional real estate practices and the conveniences of digital technology.</a:t>
            </a:r>
            <a:endParaRPr sz="1300" dirty="0">
              <a:latin typeface="Times New Roman"/>
              <a:cs typeface="Times New Roman"/>
            </a:endParaRPr>
          </a:p>
          <a:p>
            <a:pPr algn="just">
              <a:spcBef>
                <a:spcPts val="20"/>
              </a:spcBef>
            </a:pPr>
            <a:endParaRPr sz="1400" dirty="0">
              <a:latin typeface="Times New Roman"/>
              <a:cs typeface="Times New Roman"/>
            </a:endParaRPr>
          </a:p>
          <a:p>
            <a:pPr marL="12065" lvl="1" algn="just">
              <a:tabLst>
                <a:tab pos="281305" algn="l"/>
              </a:tabLst>
            </a:pPr>
            <a:r>
              <a:rPr lang="en-US" sz="1400" b="1" spc="-5" dirty="0">
                <a:latin typeface="Times New Roman"/>
                <a:cs typeface="Times New Roman"/>
              </a:rPr>
              <a:t>2.2 </a:t>
            </a:r>
            <a:r>
              <a:rPr sz="1400" b="1" spc="-5" dirty="0">
                <a:latin typeface="Times New Roman"/>
                <a:cs typeface="Times New Roman"/>
              </a:rPr>
              <a:t>Objective</a:t>
            </a:r>
            <a:endParaRPr sz="1400" dirty="0">
              <a:latin typeface="Times New Roman"/>
              <a:cs typeface="Times New Roman"/>
            </a:endParaRPr>
          </a:p>
          <a:p>
            <a:pPr marL="12700" marR="9525" algn="just">
              <a:spcBef>
                <a:spcPts val="825"/>
              </a:spcBef>
            </a:pPr>
            <a:r>
              <a:rPr lang="en-US" sz="1200" dirty="0"/>
              <a:t>Our project is driven by a set of clear and strategic objectives, aimed at delivering a robust online real estate platform with efficient property management. The key goals include:</a:t>
            </a:r>
          </a:p>
          <a:p>
            <a:pPr marL="12700" marR="9525" algn="just">
              <a:spcBef>
                <a:spcPts val="825"/>
              </a:spcBef>
            </a:pPr>
            <a:r>
              <a:rPr sz="1200" b="1" spc="-5" dirty="0">
                <a:latin typeface="Times New Roman"/>
                <a:cs typeface="Times New Roman"/>
              </a:rPr>
              <a:t>Enhance</a:t>
            </a:r>
            <a:r>
              <a:rPr sz="1200" b="1" spc="-20" dirty="0">
                <a:latin typeface="Times New Roman"/>
                <a:cs typeface="Times New Roman"/>
              </a:rPr>
              <a:t> </a:t>
            </a:r>
            <a:r>
              <a:rPr sz="1200" b="1" spc="-5" dirty="0">
                <a:latin typeface="Times New Roman"/>
                <a:cs typeface="Times New Roman"/>
              </a:rPr>
              <a:t>User</a:t>
            </a:r>
            <a:r>
              <a:rPr sz="1200" b="1" spc="-35" dirty="0">
                <a:latin typeface="Times New Roman"/>
                <a:cs typeface="Times New Roman"/>
              </a:rPr>
              <a:t> </a:t>
            </a:r>
            <a:r>
              <a:rPr sz="1200" b="1" spc="-5" dirty="0">
                <a:latin typeface="Times New Roman"/>
                <a:cs typeface="Times New Roman"/>
              </a:rPr>
              <a:t>Experience:</a:t>
            </a:r>
            <a:endParaRPr sz="1200" dirty="0">
              <a:latin typeface="Times New Roman"/>
              <a:cs typeface="Times New Roman"/>
            </a:endParaRPr>
          </a:p>
          <a:p>
            <a:pPr marL="12700" marR="8890" algn="just">
              <a:spcBef>
                <a:spcPts val="5"/>
              </a:spcBef>
            </a:pPr>
            <a:r>
              <a:rPr sz="1200" spc="-5" dirty="0">
                <a:latin typeface="Times New Roman"/>
                <a:cs typeface="Times New Roman"/>
              </a:rPr>
              <a:t>Develop</a:t>
            </a:r>
            <a:r>
              <a:rPr sz="1200" dirty="0">
                <a:latin typeface="Times New Roman"/>
                <a:cs typeface="Times New Roman"/>
              </a:rPr>
              <a:t> </a:t>
            </a:r>
            <a:r>
              <a:rPr sz="1200" spc="-5" dirty="0">
                <a:latin typeface="Times New Roman"/>
                <a:cs typeface="Times New Roman"/>
              </a:rPr>
              <a:t>an</a:t>
            </a:r>
            <a:r>
              <a:rPr sz="1200" dirty="0">
                <a:latin typeface="Times New Roman"/>
                <a:cs typeface="Times New Roman"/>
              </a:rPr>
              <a:t> intuitive </a:t>
            </a:r>
            <a:r>
              <a:rPr sz="1200" spc="-5" dirty="0">
                <a:latin typeface="Times New Roman"/>
                <a:cs typeface="Times New Roman"/>
              </a:rPr>
              <a:t>and</a:t>
            </a:r>
            <a:r>
              <a:rPr sz="1200" dirty="0">
                <a:latin typeface="Times New Roman"/>
                <a:cs typeface="Times New Roman"/>
              </a:rPr>
              <a:t> visually </a:t>
            </a:r>
            <a:r>
              <a:rPr sz="1200" spc="-5" dirty="0">
                <a:latin typeface="Times New Roman"/>
                <a:cs typeface="Times New Roman"/>
              </a:rPr>
              <a:t>appealing</a:t>
            </a:r>
            <a:r>
              <a:rPr sz="1200" dirty="0">
                <a:latin typeface="Times New Roman"/>
                <a:cs typeface="Times New Roman"/>
              </a:rPr>
              <a:t> </a:t>
            </a:r>
            <a:r>
              <a:rPr sz="1200" spc="-5" dirty="0">
                <a:latin typeface="Times New Roman"/>
                <a:cs typeface="Times New Roman"/>
              </a:rPr>
              <a:t>user</a:t>
            </a:r>
            <a:r>
              <a:rPr sz="1200" dirty="0">
                <a:latin typeface="Times New Roman"/>
                <a:cs typeface="Times New Roman"/>
              </a:rPr>
              <a:t> </a:t>
            </a:r>
            <a:r>
              <a:rPr sz="1200" spc="-5" dirty="0">
                <a:latin typeface="Times New Roman"/>
                <a:cs typeface="Times New Roman"/>
              </a:rPr>
              <a:t>interface</a:t>
            </a:r>
            <a:r>
              <a:rPr sz="1200" dirty="0">
                <a:latin typeface="Times New Roman"/>
                <a:cs typeface="Times New Roman"/>
              </a:rPr>
              <a:t> that</a:t>
            </a:r>
            <a:r>
              <a:rPr sz="1200" spc="5" dirty="0">
                <a:latin typeface="Times New Roman"/>
                <a:cs typeface="Times New Roman"/>
              </a:rPr>
              <a:t> </a:t>
            </a:r>
            <a:r>
              <a:rPr sz="1200" spc="-5" dirty="0">
                <a:latin typeface="Times New Roman"/>
                <a:cs typeface="Times New Roman"/>
              </a:rPr>
              <a:t>ensures</a:t>
            </a:r>
            <a:r>
              <a:rPr sz="1200" dirty="0">
                <a:latin typeface="Times New Roman"/>
                <a:cs typeface="Times New Roman"/>
              </a:rPr>
              <a:t> a </a:t>
            </a:r>
            <a:r>
              <a:rPr sz="1200" spc="-5" dirty="0">
                <a:latin typeface="Times New Roman"/>
                <a:cs typeface="Times New Roman"/>
              </a:rPr>
              <a:t>seamless</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enjoyable experience </a:t>
            </a:r>
            <a:r>
              <a:rPr sz="1200" dirty="0">
                <a:latin typeface="Times New Roman"/>
                <a:cs typeface="Times New Roman"/>
              </a:rPr>
              <a:t>for </a:t>
            </a:r>
            <a:r>
              <a:rPr sz="1200" spc="-5" dirty="0">
                <a:latin typeface="Times New Roman"/>
                <a:cs typeface="Times New Roman"/>
              </a:rPr>
              <a:t>users</a:t>
            </a:r>
            <a:r>
              <a:rPr sz="1200" dirty="0">
                <a:latin typeface="Times New Roman"/>
                <a:cs typeface="Times New Roman"/>
              </a:rPr>
              <a:t> </a:t>
            </a:r>
            <a:r>
              <a:rPr sz="1200" spc="-5" dirty="0">
                <a:latin typeface="Times New Roman"/>
                <a:cs typeface="Times New Roman"/>
              </a:rPr>
              <a:t>browsing</a:t>
            </a:r>
            <a:r>
              <a:rPr sz="1200" spc="5" dirty="0">
                <a:latin typeface="Times New Roman"/>
                <a:cs typeface="Times New Roman"/>
              </a:rPr>
              <a:t> </a:t>
            </a:r>
            <a:r>
              <a:rPr sz="1200" dirty="0">
                <a:latin typeface="Times New Roman"/>
                <a:cs typeface="Times New Roman"/>
              </a:rPr>
              <a:t>on the website.</a:t>
            </a:r>
          </a:p>
        </p:txBody>
      </p:sp>
      <p:sp>
        <p:nvSpPr>
          <p:cNvPr id="3" name="object 3"/>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4" name="object 4"/>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7</a:t>
            </a:fld>
            <a:endParaRPr sz="11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6492" y="891031"/>
            <a:ext cx="5663565" cy="6228115"/>
          </a:xfrm>
          <a:prstGeom prst="rect">
            <a:avLst/>
          </a:prstGeom>
        </p:spPr>
        <p:txBody>
          <a:bodyPr vert="horz" wrap="square" lIns="0" tIns="12700" rIns="0" bIns="0" rtlCol="0">
            <a:spAutoFit/>
          </a:bodyPr>
          <a:lstStyle/>
          <a:p>
            <a:pPr marL="12700" algn="just">
              <a:lnSpc>
                <a:spcPct val="100000"/>
              </a:lnSpc>
              <a:spcBef>
                <a:spcPts val="850"/>
              </a:spcBef>
            </a:pPr>
            <a:r>
              <a:rPr lang="en-US" sz="1200" b="1" spc="-5" dirty="0">
                <a:latin typeface="Times New Roman"/>
                <a:cs typeface="Times New Roman"/>
              </a:rPr>
              <a:t>Imp</a:t>
            </a:r>
            <a:r>
              <a:rPr lang="en-US" sz="1200" b="1" dirty="0">
                <a:latin typeface="Times New Roman"/>
                <a:cs typeface="Times New Roman"/>
              </a:rPr>
              <a:t>l</a:t>
            </a:r>
            <a:r>
              <a:rPr lang="en-US" sz="1200" b="1" spc="-5" dirty="0">
                <a:latin typeface="Times New Roman"/>
                <a:cs typeface="Times New Roman"/>
              </a:rPr>
              <a:t>eme</a:t>
            </a:r>
            <a:r>
              <a:rPr lang="en-US" sz="1200" b="1" dirty="0">
                <a:latin typeface="Times New Roman"/>
                <a:cs typeface="Times New Roman"/>
              </a:rPr>
              <a:t>nt </a:t>
            </a:r>
            <a:r>
              <a:rPr lang="en-US" sz="1200" b="1" spc="-5" dirty="0">
                <a:latin typeface="Times New Roman"/>
                <a:cs typeface="Times New Roman"/>
              </a:rPr>
              <a:t>Se</a:t>
            </a:r>
            <a:r>
              <a:rPr lang="en-US" sz="1200" b="1" spc="-10" dirty="0">
                <a:latin typeface="Times New Roman"/>
                <a:cs typeface="Times New Roman"/>
              </a:rPr>
              <a:t>c</a:t>
            </a:r>
            <a:r>
              <a:rPr lang="en-US" sz="1200" b="1" dirty="0">
                <a:latin typeface="Times New Roman"/>
                <a:cs typeface="Times New Roman"/>
              </a:rPr>
              <a:t>u</a:t>
            </a:r>
            <a:r>
              <a:rPr lang="en-US" sz="1200" b="1" spc="-20" dirty="0">
                <a:latin typeface="Times New Roman"/>
                <a:cs typeface="Times New Roman"/>
              </a:rPr>
              <a:t>r</a:t>
            </a:r>
            <a:r>
              <a:rPr lang="en-US" sz="1200" b="1" dirty="0">
                <a:latin typeface="Times New Roman"/>
                <a:cs typeface="Times New Roman"/>
              </a:rPr>
              <a:t>e</a:t>
            </a:r>
            <a:r>
              <a:rPr lang="en-US" sz="1200" b="1" spc="-80" dirty="0">
                <a:latin typeface="Times New Roman"/>
                <a:cs typeface="Times New Roman"/>
              </a:rPr>
              <a:t> </a:t>
            </a:r>
            <a:r>
              <a:rPr lang="en-US" sz="1200" b="1" spc="-5" dirty="0">
                <a:latin typeface="Times New Roman"/>
                <a:cs typeface="Times New Roman"/>
              </a:rPr>
              <a:t>Aut</a:t>
            </a:r>
            <a:r>
              <a:rPr lang="en-US" sz="1200" b="1" spc="10" dirty="0">
                <a:latin typeface="Times New Roman"/>
                <a:cs typeface="Times New Roman"/>
              </a:rPr>
              <a:t>h</a:t>
            </a:r>
            <a:r>
              <a:rPr lang="en-US" sz="1200" b="1" spc="-5" dirty="0">
                <a:latin typeface="Times New Roman"/>
                <a:cs typeface="Times New Roman"/>
              </a:rPr>
              <a:t>e</a:t>
            </a:r>
            <a:r>
              <a:rPr lang="en-US" sz="1200" b="1" dirty="0">
                <a:latin typeface="Times New Roman"/>
                <a:cs typeface="Times New Roman"/>
              </a:rPr>
              <a:t>nti</a:t>
            </a:r>
            <a:r>
              <a:rPr lang="en-US" sz="1200" b="1" spc="-10" dirty="0">
                <a:latin typeface="Times New Roman"/>
                <a:cs typeface="Times New Roman"/>
              </a:rPr>
              <a:t>c</a:t>
            </a:r>
            <a:r>
              <a:rPr lang="en-US" sz="1200" b="1" dirty="0">
                <a:latin typeface="Times New Roman"/>
                <a:cs typeface="Times New Roman"/>
              </a:rPr>
              <a:t>ation:</a:t>
            </a:r>
            <a:endParaRPr lang="en-US" sz="1200" dirty="0">
              <a:latin typeface="Times New Roman"/>
              <a:cs typeface="Times New Roman"/>
            </a:endParaRPr>
          </a:p>
          <a:p>
            <a:pPr marL="12700" marR="8255" algn="just">
              <a:lnSpc>
                <a:spcPct val="103299"/>
              </a:lnSpc>
            </a:pPr>
            <a:r>
              <a:rPr lang="en-US" sz="1200" dirty="0">
                <a:latin typeface="Times New Roman"/>
                <a:cs typeface="Times New Roman"/>
              </a:rPr>
              <a:t>Establish a </a:t>
            </a:r>
            <a:r>
              <a:rPr lang="en-US" sz="1200" spc="-5" dirty="0">
                <a:latin typeface="Times New Roman"/>
                <a:cs typeface="Times New Roman"/>
              </a:rPr>
              <a:t>secure and user-friendly authentication system </a:t>
            </a:r>
            <a:r>
              <a:rPr lang="en-US" sz="1200" dirty="0">
                <a:latin typeface="Times New Roman"/>
                <a:cs typeface="Times New Roman"/>
              </a:rPr>
              <a:t>to </a:t>
            </a:r>
            <a:r>
              <a:rPr lang="en-US" sz="1200" spc="-5" dirty="0">
                <a:latin typeface="Times New Roman"/>
                <a:cs typeface="Times New Roman"/>
              </a:rPr>
              <a:t>enable different users </a:t>
            </a:r>
            <a:r>
              <a:rPr lang="en-US" sz="1200" dirty="0">
                <a:latin typeface="Times New Roman"/>
                <a:cs typeface="Times New Roman"/>
              </a:rPr>
              <a:t>to </a:t>
            </a:r>
            <a:r>
              <a:rPr lang="en-US" sz="1200" spc="-5" dirty="0">
                <a:latin typeface="Times New Roman"/>
                <a:cs typeface="Times New Roman"/>
              </a:rPr>
              <a:t>create </a:t>
            </a:r>
            <a:r>
              <a:rPr lang="en-US" sz="1200" dirty="0">
                <a:latin typeface="Times New Roman"/>
                <a:cs typeface="Times New Roman"/>
              </a:rPr>
              <a:t> </a:t>
            </a:r>
            <a:r>
              <a:rPr lang="en-US" sz="1200" spc="-5" dirty="0">
                <a:latin typeface="Times New Roman"/>
                <a:cs typeface="Times New Roman"/>
              </a:rPr>
              <a:t>accounts,</a:t>
            </a:r>
            <a:r>
              <a:rPr lang="en-US" sz="1200" dirty="0">
                <a:latin typeface="Times New Roman"/>
                <a:cs typeface="Times New Roman"/>
              </a:rPr>
              <a:t> log</a:t>
            </a:r>
            <a:r>
              <a:rPr lang="en-US" sz="1200" spc="5" dirty="0">
                <a:latin typeface="Times New Roman"/>
                <a:cs typeface="Times New Roman"/>
              </a:rPr>
              <a:t> </a:t>
            </a:r>
            <a:r>
              <a:rPr lang="en-US" sz="1200" dirty="0">
                <a:latin typeface="Times New Roman"/>
                <a:cs typeface="Times New Roman"/>
              </a:rPr>
              <a:t>in</a:t>
            </a:r>
            <a:r>
              <a:rPr lang="en-US" sz="1200" spc="5" dirty="0">
                <a:latin typeface="Times New Roman"/>
                <a:cs typeface="Times New Roman"/>
              </a:rPr>
              <a:t> </a:t>
            </a:r>
            <a:r>
              <a:rPr lang="en-US" sz="1200" spc="-10" dirty="0">
                <a:latin typeface="Times New Roman"/>
                <a:cs typeface="Times New Roman"/>
              </a:rPr>
              <a:t>securely,</a:t>
            </a:r>
            <a:r>
              <a:rPr lang="en-US" sz="1200" spc="-5" dirty="0">
                <a:latin typeface="Times New Roman"/>
                <a:cs typeface="Times New Roman"/>
              </a:rPr>
              <a:t> and</a:t>
            </a:r>
            <a:r>
              <a:rPr lang="en-US" sz="1200" dirty="0">
                <a:latin typeface="Times New Roman"/>
                <a:cs typeface="Times New Roman"/>
              </a:rPr>
              <a:t> </a:t>
            </a:r>
            <a:r>
              <a:rPr lang="en-US" sz="1200" spc="-5" dirty="0">
                <a:latin typeface="Times New Roman"/>
                <a:cs typeface="Times New Roman"/>
              </a:rPr>
              <a:t>access</a:t>
            </a:r>
            <a:r>
              <a:rPr lang="en-US" sz="1200" dirty="0">
                <a:latin typeface="Times New Roman"/>
                <a:cs typeface="Times New Roman"/>
              </a:rPr>
              <a:t> </a:t>
            </a:r>
            <a:r>
              <a:rPr lang="en-US" sz="1200" spc="-5" dirty="0">
                <a:latin typeface="Times New Roman"/>
                <a:cs typeface="Times New Roman"/>
              </a:rPr>
              <a:t>personalized</a:t>
            </a:r>
            <a:r>
              <a:rPr lang="en-US" sz="1200" dirty="0">
                <a:latin typeface="Times New Roman"/>
                <a:cs typeface="Times New Roman"/>
              </a:rPr>
              <a:t> </a:t>
            </a:r>
            <a:r>
              <a:rPr lang="en-US" sz="1200" spc="-5" dirty="0">
                <a:latin typeface="Times New Roman"/>
                <a:cs typeface="Times New Roman"/>
              </a:rPr>
              <a:t>features</a:t>
            </a:r>
            <a:r>
              <a:rPr lang="en-US" sz="1200" dirty="0">
                <a:latin typeface="Times New Roman"/>
                <a:cs typeface="Times New Roman"/>
              </a:rPr>
              <a:t> </a:t>
            </a:r>
            <a:r>
              <a:rPr lang="en-US" sz="1200" spc="-5" dirty="0">
                <a:latin typeface="Times New Roman"/>
                <a:cs typeface="Times New Roman"/>
              </a:rPr>
              <a:t>while</a:t>
            </a:r>
            <a:r>
              <a:rPr lang="en-US" sz="1200" dirty="0">
                <a:latin typeface="Times New Roman"/>
                <a:cs typeface="Times New Roman"/>
              </a:rPr>
              <a:t> maintaining</a:t>
            </a:r>
            <a:r>
              <a:rPr lang="en-US" sz="1200" spc="5" dirty="0">
                <a:latin typeface="Times New Roman"/>
                <a:cs typeface="Times New Roman"/>
              </a:rPr>
              <a:t> </a:t>
            </a:r>
            <a:r>
              <a:rPr lang="en-US" sz="1200" dirty="0">
                <a:latin typeface="Times New Roman"/>
                <a:cs typeface="Times New Roman"/>
              </a:rPr>
              <a:t>the </a:t>
            </a:r>
            <a:r>
              <a:rPr lang="en-US" sz="1200" spc="5" dirty="0">
                <a:latin typeface="Times New Roman"/>
                <a:cs typeface="Times New Roman"/>
              </a:rPr>
              <a:t> </a:t>
            </a:r>
            <a:r>
              <a:rPr lang="en-US" sz="1200" spc="-5" dirty="0">
                <a:latin typeface="Times New Roman"/>
                <a:cs typeface="Times New Roman"/>
              </a:rPr>
              <a:t>confidentiality </a:t>
            </a:r>
            <a:r>
              <a:rPr lang="en-US" sz="1200" dirty="0">
                <a:latin typeface="Times New Roman"/>
                <a:cs typeface="Times New Roman"/>
              </a:rPr>
              <a:t>of their</a:t>
            </a:r>
            <a:r>
              <a:rPr lang="en-US" sz="1200" spc="-5" dirty="0">
                <a:latin typeface="Times New Roman"/>
                <a:cs typeface="Times New Roman"/>
              </a:rPr>
              <a:t> </a:t>
            </a:r>
            <a:r>
              <a:rPr lang="en-US" sz="1200" dirty="0">
                <a:latin typeface="Times New Roman"/>
                <a:cs typeface="Times New Roman"/>
              </a:rPr>
              <a:t>data.</a:t>
            </a:r>
          </a:p>
          <a:p>
            <a:pPr marL="12700" marR="8255" algn="just">
              <a:lnSpc>
                <a:spcPct val="103299"/>
              </a:lnSpc>
            </a:pPr>
            <a:endParaRPr lang="en-US" sz="1200" b="1" spc="-5" dirty="0">
              <a:latin typeface="Times New Roman"/>
              <a:cs typeface="Times New Roman"/>
            </a:endParaRPr>
          </a:p>
          <a:p>
            <a:pPr marL="12700" algn="just">
              <a:lnSpc>
                <a:spcPct val="100000"/>
              </a:lnSpc>
              <a:spcBef>
                <a:spcPts val="100"/>
              </a:spcBef>
            </a:pPr>
            <a:r>
              <a:rPr lang="en-US" sz="1200" b="1" spc="-5" dirty="0">
                <a:latin typeface="Times New Roman"/>
                <a:cs typeface="Times New Roman"/>
              </a:rPr>
              <a:t>Facilitate</a:t>
            </a:r>
            <a:r>
              <a:rPr lang="en-US" sz="1200" b="1" spc="-10" dirty="0">
                <a:latin typeface="Times New Roman"/>
                <a:cs typeface="Times New Roman"/>
              </a:rPr>
              <a:t> Property Management</a:t>
            </a:r>
            <a:r>
              <a:rPr sz="1200" b="1" spc="-5" dirty="0">
                <a:latin typeface="Times New Roman"/>
                <a:cs typeface="Times New Roman"/>
              </a:rPr>
              <a:t>:</a:t>
            </a:r>
            <a:endParaRPr sz="1200" dirty="0">
              <a:latin typeface="Times New Roman"/>
              <a:cs typeface="Times New Roman"/>
            </a:endParaRPr>
          </a:p>
          <a:p>
            <a:pPr marL="12700" marR="5080" algn="just">
              <a:lnSpc>
                <a:spcPct val="103299"/>
              </a:lnSpc>
            </a:pPr>
            <a:r>
              <a:rPr lang="en-US" sz="1200" dirty="0"/>
              <a:t>Enable users to easily manage property listings by providing tools to upload, edit, and delete properties. This ensures the platform remains up-to-date and that property details are accurately represented. </a:t>
            </a:r>
          </a:p>
          <a:p>
            <a:pPr marL="12700" marR="5080" algn="just">
              <a:lnSpc>
                <a:spcPct val="103299"/>
              </a:lnSpc>
            </a:pPr>
            <a:endParaRPr lang="en-US" sz="1200" dirty="0"/>
          </a:p>
          <a:p>
            <a:pPr marL="12700" marR="5080" algn="just">
              <a:lnSpc>
                <a:spcPct val="103299"/>
              </a:lnSpc>
            </a:pPr>
            <a:r>
              <a:rPr sz="1200" b="1" dirty="0">
                <a:latin typeface="Times New Roman"/>
                <a:cs typeface="Times New Roman"/>
              </a:rPr>
              <a:t>En</a:t>
            </a:r>
            <a:r>
              <a:rPr sz="1200" b="1" spc="-5" dirty="0">
                <a:latin typeface="Times New Roman"/>
                <a:cs typeface="Times New Roman"/>
              </a:rPr>
              <a:t>s</a:t>
            </a:r>
            <a:r>
              <a:rPr sz="1200" b="1" spc="-10" dirty="0">
                <a:latin typeface="Times New Roman"/>
                <a:cs typeface="Times New Roman"/>
              </a:rPr>
              <a:t>u</a:t>
            </a:r>
            <a:r>
              <a:rPr sz="1200" b="1" spc="-20" dirty="0">
                <a:latin typeface="Times New Roman"/>
                <a:cs typeface="Times New Roman"/>
              </a:rPr>
              <a:t>r</a:t>
            </a:r>
            <a:r>
              <a:rPr sz="1200" b="1" dirty="0">
                <a:latin typeface="Times New Roman"/>
                <a:cs typeface="Times New Roman"/>
              </a:rPr>
              <a:t>e</a:t>
            </a:r>
            <a:r>
              <a:rPr sz="1200" b="1" spc="-5" dirty="0">
                <a:latin typeface="Times New Roman"/>
                <a:cs typeface="Times New Roman"/>
              </a:rPr>
              <a:t> Da</a:t>
            </a:r>
            <a:r>
              <a:rPr sz="1200" b="1" spc="-10" dirty="0">
                <a:latin typeface="Times New Roman"/>
                <a:cs typeface="Times New Roman"/>
              </a:rPr>
              <a:t>t</a:t>
            </a:r>
            <a:r>
              <a:rPr sz="1200" b="1" dirty="0">
                <a:latin typeface="Times New Roman"/>
                <a:cs typeface="Times New Roman"/>
              </a:rPr>
              <a:t>a </a:t>
            </a:r>
            <a:r>
              <a:rPr sz="1200" b="1" spc="-5" dirty="0">
                <a:latin typeface="Times New Roman"/>
                <a:cs typeface="Times New Roman"/>
              </a:rPr>
              <a:t>I</a:t>
            </a:r>
            <a:r>
              <a:rPr sz="1200" b="1" dirty="0">
                <a:latin typeface="Times New Roman"/>
                <a:cs typeface="Times New Roman"/>
              </a:rPr>
              <a:t>nt</a:t>
            </a:r>
            <a:r>
              <a:rPr sz="1200" b="1" spc="-10" dirty="0">
                <a:latin typeface="Times New Roman"/>
                <a:cs typeface="Times New Roman"/>
              </a:rPr>
              <a:t>e</a:t>
            </a:r>
            <a:r>
              <a:rPr sz="1200" b="1" dirty="0">
                <a:latin typeface="Times New Roman"/>
                <a:cs typeface="Times New Roman"/>
              </a:rPr>
              <a:t>g</a:t>
            </a:r>
            <a:r>
              <a:rPr sz="1200" b="1" spc="-5" dirty="0">
                <a:latin typeface="Times New Roman"/>
                <a:cs typeface="Times New Roman"/>
              </a:rPr>
              <a:t>r</a:t>
            </a:r>
            <a:r>
              <a:rPr sz="1200" b="1" dirty="0">
                <a:latin typeface="Times New Roman"/>
                <a:cs typeface="Times New Roman"/>
              </a:rPr>
              <a:t>ity </a:t>
            </a:r>
            <a:r>
              <a:rPr sz="1200" b="1" spc="5" dirty="0">
                <a:latin typeface="Times New Roman"/>
                <a:cs typeface="Times New Roman"/>
              </a:rPr>
              <a:t>t</a:t>
            </a:r>
            <a:r>
              <a:rPr sz="1200" b="1" dirty="0">
                <a:latin typeface="Times New Roman"/>
                <a:cs typeface="Times New Roman"/>
              </a:rPr>
              <a:t>h</a:t>
            </a:r>
            <a:r>
              <a:rPr sz="1200" b="1" spc="-20" dirty="0">
                <a:latin typeface="Times New Roman"/>
                <a:cs typeface="Times New Roman"/>
              </a:rPr>
              <a:t>r</a:t>
            </a:r>
            <a:r>
              <a:rPr sz="1200" b="1" dirty="0">
                <a:latin typeface="Times New Roman"/>
                <a:cs typeface="Times New Roman"/>
              </a:rPr>
              <a:t>ou</a:t>
            </a:r>
            <a:r>
              <a:rPr sz="1200" b="1" spc="-15" dirty="0">
                <a:latin typeface="Times New Roman"/>
                <a:cs typeface="Times New Roman"/>
              </a:rPr>
              <a:t>g</a:t>
            </a:r>
            <a:r>
              <a:rPr sz="1200" b="1" dirty="0">
                <a:latin typeface="Times New Roman"/>
                <a:cs typeface="Times New Roman"/>
              </a:rPr>
              <a:t>h</a:t>
            </a:r>
            <a:r>
              <a:rPr sz="1200" b="1" spc="-70" dirty="0">
                <a:latin typeface="Times New Roman"/>
                <a:cs typeface="Times New Roman"/>
              </a:rPr>
              <a:t> </a:t>
            </a:r>
            <a:r>
              <a:rPr sz="1200" b="1" spc="-5" dirty="0">
                <a:latin typeface="Times New Roman"/>
                <a:cs typeface="Times New Roman"/>
              </a:rPr>
              <a:t>Admi</a:t>
            </a:r>
            <a:r>
              <a:rPr sz="1200" b="1" dirty="0">
                <a:latin typeface="Times New Roman"/>
                <a:cs typeface="Times New Roman"/>
              </a:rPr>
              <a:t>n</a:t>
            </a:r>
            <a:r>
              <a:rPr sz="1200" b="1" spc="-20" dirty="0">
                <a:latin typeface="Times New Roman"/>
                <a:cs typeface="Times New Roman"/>
              </a:rPr>
              <a:t> </a:t>
            </a:r>
            <a:r>
              <a:rPr sz="1200" b="1" spc="-114" dirty="0">
                <a:latin typeface="Times New Roman"/>
                <a:cs typeface="Times New Roman"/>
              </a:rPr>
              <a:t>V</a:t>
            </a:r>
            <a:r>
              <a:rPr sz="1200" b="1" spc="-5" dirty="0">
                <a:latin typeface="Times New Roman"/>
                <a:cs typeface="Times New Roman"/>
              </a:rPr>
              <a:t>er</a:t>
            </a:r>
            <a:r>
              <a:rPr sz="1200" b="1" dirty="0">
                <a:latin typeface="Times New Roman"/>
                <a:cs typeface="Times New Roman"/>
              </a:rPr>
              <a:t>ifi</a:t>
            </a:r>
            <a:r>
              <a:rPr sz="1200" b="1" spc="-5" dirty="0">
                <a:latin typeface="Times New Roman"/>
                <a:cs typeface="Times New Roman"/>
              </a:rPr>
              <a:t>c</a:t>
            </a:r>
            <a:r>
              <a:rPr sz="1200" b="1" dirty="0">
                <a:latin typeface="Times New Roman"/>
                <a:cs typeface="Times New Roman"/>
              </a:rPr>
              <a:t>a</a:t>
            </a:r>
            <a:r>
              <a:rPr sz="1200" b="1" spc="5" dirty="0">
                <a:latin typeface="Times New Roman"/>
                <a:cs typeface="Times New Roman"/>
              </a:rPr>
              <a:t>t</a:t>
            </a:r>
            <a:r>
              <a:rPr sz="1200" b="1" dirty="0">
                <a:latin typeface="Times New Roman"/>
                <a:cs typeface="Times New Roman"/>
              </a:rPr>
              <a:t>io</a:t>
            </a:r>
            <a:r>
              <a:rPr sz="1200" b="1" spc="5" dirty="0">
                <a:latin typeface="Times New Roman"/>
                <a:cs typeface="Times New Roman"/>
              </a:rPr>
              <a:t>n</a:t>
            </a:r>
            <a:r>
              <a:rPr sz="1200" b="1" dirty="0">
                <a:latin typeface="Times New Roman"/>
                <a:cs typeface="Times New Roman"/>
              </a:rPr>
              <a:t>:</a:t>
            </a:r>
            <a:endParaRPr sz="1200" dirty="0">
              <a:latin typeface="Times New Roman"/>
              <a:cs typeface="Times New Roman"/>
            </a:endParaRPr>
          </a:p>
          <a:p>
            <a:pPr marL="12700" marR="5080" algn="just">
              <a:lnSpc>
                <a:spcPct val="103299"/>
              </a:lnSpc>
            </a:pPr>
            <a:r>
              <a:rPr lang="en-US" sz="1200" dirty="0"/>
              <a:t>Implement an admin verification system to ensure the accuracy and reliability of property listings. Admins will review and approve user-submitted listings before they go live, maintaining the integrity of the platform and providing users with trustworthy information</a:t>
            </a:r>
            <a:r>
              <a:rPr sz="1200" dirty="0">
                <a:latin typeface="Times New Roman"/>
                <a:cs typeface="Times New Roman"/>
              </a:rPr>
              <a:t>.</a:t>
            </a:r>
          </a:p>
          <a:p>
            <a:pPr marL="12700" algn="just">
              <a:lnSpc>
                <a:spcPct val="100000"/>
              </a:lnSpc>
              <a:spcBef>
                <a:spcPts val="850"/>
              </a:spcBef>
            </a:pPr>
            <a:r>
              <a:rPr sz="1200" b="1" spc="-5" dirty="0">
                <a:latin typeface="Times New Roman"/>
                <a:cs typeface="Times New Roman"/>
              </a:rPr>
              <a:t>Promote</a:t>
            </a:r>
            <a:r>
              <a:rPr sz="1200" b="1" spc="-15" dirty="0">
                <a:latin typeface="Times New Roman"/>
                <a:cs typeface="Times New Roman"/>
              </a:rPr>
              <a:t> </a:t>
            </a:r>
            <a:r>
              <a:rPr sz="1200" b="1" spc="-5" dirty="0">
                <a:latin typeface="Times New Roman"/>
                <a:cs typeface="Times New Roman"/>
              </a:rPr>
              <a:t>Collaboration </a:t>
            </a:r>
            <a:r>
              <a:rPr sz="1200" b="1" dirty="0">
                <a:latin typeface="Times New Roman"/>
                <a:cs typeface="Times New Roman"/>
              </a:rPr>
              <a:t>and</a:t>
            </a:r>
            <a:r>
              <a:rPr sz="1200" b="1" spc="-75" dirty="0">
                <a:latin typeface="Times New Roman"/>
                <a:cs typeface="Times New Roman"/>
              </a:rPr>
              <a:t> </a:t>
            </a:r>
            <a:r>
              <a:rPr sz="1200" b="1" spc="-5" dirty="0">
                <a:latin typeface="Times New Roman"/>
                <a:cs typeface="Times New Roman"/>
              </a:rPr>
              <a:t>Accessibility:</a:t>
            </a:r>
            <a:endParaRPr sz="1200" dirty="0">
              <a:latin typeface="Times New Roman"/>
              <a:cs typeface="Times New Roman"/>
            </a:endParaRPr>
          </a:p>
          <a:p>
            <a:pPr marL="12700" marR="5715" algn="just">
              <a:lnSpc>
                <a:spcPct val="103400"/>
              </a:lnSpc>
            </a:pPr>
            <a:r>
              <a:rPr lang="en-US" sz="1200" dirty="0"/>
              <a:t>Foster seamless communication between buyers, sellers, and agents through integrated messaging and collaboration tools. Ensure the platform is accessible across all devices, providing a smooth and inclusive experience for users on mobile, tablet, or desktop</a:t>
            </a:r>
            <a:r>
              <a:rPr sz="1200" dirty="0">
                <a:latin typeface="Times New Roman"/>
                <a:cs typeface="Times New Roman"/>
              </a:rPr>
              <a:t>.</a:t>
            </a:r>
          </a:p>
          <a:p>
            <a:pPr marL="12700" algn="just">
              <a:lnSpc>
                <a:spcPct val="100000"/>
              </a:lnSpc>
              <a:spcBef>
                <a:spcPts val="850"/>
              </a:spcBef>
            </a:pPr>
            <a:r>
              <a:rPr sz="1200" b="1" spc="-10" dirty="0">
                <a:latin typeface="Times New Roman"/>
                <a:cs typeface="Times New Roman"/>
              </a:rPr>
              <a:t>Ensure</a:t>
            </a:r>
            <a:r>
              <a:rPr sz="1200" b="1" spc="-5" dirty="0">
                <a:latin typeface="Times New Roman"/>
                <a:cs typeface="Times New Roman"/>
              </a:rPr>
              <a:t> </a:t>
            </a:r>
            <a:r>
              <a:rPr sz="1200" b="1" dirty="0">
                <a:latin typeface="Times New Roman"/>
                <a:cs typeface="Times New Roman"/>
              </a:rPr>
              <a:t>Scalability </a:t>
            </a:r>
            <a:r>
              <a:rPr sz="1200" b="1" spc="-5" dirty="0">
                <a:latin typeface="Times New Roman"/>
                <a:cs typeface="Times New Roman"/>
              </a:rPr>
              <a:t>and</a:t>
            </a:r>
            <a:r>
              <a:rPr sz="1200" b="1" spc="-10" dirty="0">
                <a:latin typeface="Times New Roman"/>
                <a:cs typeface="Times New Roman"/>
              </a:rPr>
              <a:t> </a:t>
            </a:r>
            <a:r>
              <a:rPr sz="1200" b="1" spc="-5" dirty="0">
                <a:latin typeface="Times New Roman"/>
                <a:cs typeface="Times New Roman"/>
              </a:rPr>
              <a:t>Maintainability:</a:t>
            </a:r>
            <a:endParaRPr sz="1200" dirty="0">
              <a:latin typeface="Times New Roman"/>
              <a:cs typeface="Times New Roman"/>
            </a:endParaRPr>
          </a:p>
          <a:p>
            <a:pPr marL="12700" marR="7620" algn="just">
              <a:lnSpc>
                <a:spcPct val="103299"/>
              </a:lnSpc>
            </a:pPr>
            <a:r>
              <a:rPr lang="en-US" sz="1200" dirty="0"/>
              <a:t>Design the platform to handle increasing user traffic and property listings efficiently. Implement a flexible architecture that allows for easy updates and maintenance, ensuring the application can grow with evolving user needs and market demands. </a:t>
            </a:r>
          </a:p>
          <a:p>
            <a:pPr marL="12700" marR="7620" algn="just">
              <a:lnSpc>
                <a:spcPct val="103299"/>
              </a:lnSpc>
            </a:pPr>
            <a:endParaRPr lang="en-US" sz="1200" dirty="0"/>
          </a:p>
          <a:p>
            <a:pPr marL="12700" marR="7620" algn="just">
              <a:lnSpc>
                <a:spcPct val="103299"/>
              </a:lnSpc>
            </a:pPr>
            <a:r>
              <a:rPr sz="1200" b="1" spc="-5" dirty="0">
                <a:latin typeface="Times New Roman"/>
                <a:cs typeface="Times New Roman"/>
              </a:rPr>
              <a:t>Adhere</a:t>
            </a:r>
            <a:r>
              <a:rPr sz="1200" b="1" spc="-10" dirty="0">
                <a:latin typeface="Times New Roman"/>
                <a:cs typeface="Times New Roman"/>
              </a:rPr>
              <a:t> </a:t>
            </a:r>
            <a:r>
              <a:rPr sz="1200" b="1" dirty="0">
                <a:latin typeface="Times New Roman"/>
                <a:cs typeface="Times New Roman"/>
              </a:rPr>
              <a:t>to </a:t>
            </a:r>
            <a:r>
              <a:rPr sz="1200" b="1" spc="-5" dirty="0">
                <a:latin typeface="Times New Roman"/>
                <a:cs typeface="Times New Roman"/>
              </a:rPr>
              <a:t>Best Practices</a:t>
            </a:r>
            <a:r>
              <a:rPr sz="1200" b="1" spc="-10" dirty="0">
                <a:latin typeface="Times New Roman"/>
                <a:cs typeface="Times New Roman"/>
              </a:rPr>
              <a:t> </a:t>
            </a:r>
            <a:r>
              <a:rPr sz="1200" b="1" dirty="0">
                <a:latin typeface="Times New Roman"/>
                <a:cs typeface="Times New Roman"/>
              </a:rPr>
              <a:t>and </a:t>
            </a:r>
            <a:r>
              <a:rPr sz="1200" b="1" spc="-5" dirty="0">
                <a:latin typeface="Times New Roman"/>
                <a:cs typeface="Times New Roman"/>
              </a:rPr>
              <a:t>Security</a:t>
            </a:r>
            <a:r>
              <a:rPr sz="1200" b="1" dirty="0">
                <a:latin typeface="Times New Roman"/>
                <a:cs typeface="Times New Roman"/>
              </a:rPr>
              <a:t> </a:t>
            </a:r>
            <a:r>
              <a:rPr sz="1200" b="1" spc="-5" dirty="0">
                <a:latin typeface="Times New Roman"/>
                <a:cs typeface="Times New Roman"/>
              </a:rPr>
              <a:t>Standards:</a:t>
            </a:r>
            <a:endParaRPr sz="1200" dirty="0">
              <a:latin typeface="Times New Roman"/>
              <a:cs typeface="Times New Roman"/>
            </a:endParaRPr>
          </a:p>
          <a:p>
            <a:pPr marL="12700" marR="5715" algn="just">
              <a:lnSpc>
                <a:spcPct val="103299"/>
              </a:lnSpc>
            </a:pPr>
            <a:r>
              <a:rPr sz="1200" spc="-5" dirty="0">
                <a:latin typeface="Times New Roman"/>
                <a:cs typeface="Times New Roman"/>
              </a:rPr>
              <a:t>Implement </a:t>
            </a:r>
            <a:r>
              <a:rPr sz="1200" dirty="0">
                <a:latin typeface="Times New Roman"/>
                <a:cs typeface="Times New Roman"/>
              </a:rPr>
              <a:t>industry </a:t>
            </a:r>
            <a:r>
              <a:rPr sz="1200" spc="-5" dirty="0">
                <a:latin typeface="Times New Roman"/>
                <a:cs typeface="Times New Roman"/>
              </a:rPr>
              <a:t>best practices </a:t>
            </a:r>
            <a:r>
              <a:rPr sz="1200" dirty="0">
                <a:latin typeface="Times New Roman"/>
                <a:cs typeface="Times New Roman"/>
              </a:rPr>
              <a:t>for </a:t>
            </a:r>
            <a:r>
              <a:rPr sz="1200" spc="-5" dirty="0">
                <a:latin typeface="Times New Roman"/>
                <a:cs typeface="Times New Roman"/>
              </a:rPr>
              <a:t>web </a:t>
            </a:r>
            <a:r>
              <a:rPr sz="1200" dirty="0">
                <a:latin typeface="Times New Roman"/>
                <a:cs typeface="Times New Roman"/>
              </a:rPr>
              <a:t>development, </a:t>
            </a:r>
            <a:r>
              <a:rPr sz="1200" spc="-5" dirty="0">
                <a:latin typeface="Times New Roman"/>
                <a:cs typeface="Times New Roman"/>
              </a:rPr>
              <a:t>ensuring </a:t>
            </a:r>
            <a:r>
              <a:rPr sz="1200" dirty="0">
                <a:latin typeface="Times New Roman"/>
                <a:cs typeface="Times New Roman"/>
              </a:rPr>
              <a:t>the </a:t>
            </a:r>
            <a:r>
              <a:rPr sz="1200" spc="-5" dirty="0">
                <a:latin typeface="Times New Roman"/>
                <a:cs typeface="Times New Roman"/>
              </a:rPr>
              <a:t>security and privacy </a:t>
            </a:r>
            <a:r>
              <a:rPr sz="1200" dirty="0">
                <a:latin typeface="Times New Roman"/>
                <a:cs typeface="Times New Roman"/>
              </a:rPr>
              <a:t>of </a:t>
            </a:r>
            <a:r>
              <a:rPr sz="1200" spc="-285" dirty="0">
                <a:latin typeface="Times New Roman"/>
                <a:cs typeface="Times New Roman"/>
              </a:rPr>
              <a:t> </a:t>
            </a:r>
            <a:r>
              <a:rPr sz="1200" spc="-5" dirty="0">
                <a:latin typeface="Times New Roman"/>
                <a:cs typeface="Times New Roman"/>
              </a:rPr>
              <a:t>user data. Adhere </a:t>
            </a:r>
            <a:r>
              <a:rPr sz="1200" dirty="0">
                <a:latin typeface="Times New Roman"/>
                <a:cs typeface="Times New Roman"/>
              </a:rPr>
              <a:t>to </a:t>
            </a:r>
            <a:r>
              <a:rPr sz="1200" spc="-5" dirty="0">
                <a:latin typeface="Times New Roman"/>
                <a:cs typeface="Times New Roman"/>
              </a:rPr>
              <a:t>coding standards, conduct regular security audits, and prioritize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protection </a:t>
            </a:r>
            <a:r>
              <a:rPr sz="1200" dirty="0">
                <a:latin typeface="Times New Roman"/>
                <a:cs typeface="Times New Roman"/>
              </a:rPr>
              <a:t>of</a:t>
            </a:r>
            <a:r>
              <a:rPr sz="1200" spc="-5" dirty="0">
                <a:latin typeface="Times New Roman"/>
                <a:cs typeface="Times New Roman"/>
              </a:rPr>
              <a:t> sensitive</a:t>
            </a:r>
            <a:r>
              <a:rPr sz="1200" dirty="0">
                <a:latin typeface="Times New Roman"/>
                <a:cs typeface="Times New Roman"/>
              </a:rPr>
              <a:t> information.</a:t>
            </a:r>
          </a:p>
          <a:p>
            <a:pPr marL="12700" marR="5715" algn="just">
              <a:lnSpc>
                <a:spcPct val="103699"/>
              </a:lnSpc>
              <a:spcBef>
                <a:spcPts val="800"/>
              </a:spcBef>
            </a:pPr>
            <a:r>
              <a:rPr lang="en-US" sz="1200" dirty="0"/>
              <a:t>By addressing these objectives, our project aims to create a comprehensive and sustainable solution that not only meets the immediate needs of users but also lays the foundation for future growth and innovation in the realm of real estate management, offering a seamless and efficient experience for buyers, sellers, and agents.</a:t>
            </a:r>
            <a:endParaRPr sz="1200" dirty="0">
              <a:latin typeface="Times New Roman"/>
              <a:cs typeface="Times New Roman"/>
            </a:endParaRPr>
          </a:p>
        </p:txBody>
      </p:sp>
      <p:sp>
        <p:nvSpPr>
          <p:cNvPr id="3" name="object 3"/>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4" name="object 4"/>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8</a:t>
            </a:fld>
            <a:endParaRPr sz="11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09442" y="888237"/>
            <a:ext cx="229489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Times New Roman"/>
                <a:cs typeface="Times New Roman"/>
              </a:rPr>
              <a:t>2.</a:t>
            </a:r>
            <a:r>
              <a:rPr sz="1600" b="1" spc="175" dirty="0">
                <a:latin typeface="Times New Roman"/>
                <a:cs typeface="Times New Roman"/>
              </a:rPr>
              <a:t> </a:t>
            </a:r>
            <a:r>
              <a:rPr sz="1600" b="1" spc="-20" dirty="0">
                <a:latin typeface="Times New Roman"/>
                <a:cs typeface="Times New Roman"/>
              </a:rPr>
              <a:t>Technology</a:t>
            </a:r>
            <a:r>
              <a:rPr sz="1600" b="1" spc="-15" dirty="0">
                <a:latin typeface="Times New Roman"/>
                <a:cs typeface="Times New Roman"/>
              </a:rPr>
              <a:t> </a:t>
            </a:r>
            <a:r>
              <a:rPr sz="1600" b="1" spc="-5" dirty="0">
                <a:latin typeface="Times New Roman"/>
                <a:cs typeface="Times New Roman"/>
              </a:rPr>
              <a:t>Description</a:t>
            </a:r>
            <a:endParaRPr sz="1600">
              <a:latin typeface="Times New Roman"/>
              <a:cs typeface="Times New Roman"/>
            </a:endParaRPr>
          </a:p>
        </p:txBody>
      </p:sp>
      <p:sp>
        <p:nvSpPr>
          <p:cNvPr id="3" name="object 3"/>
          <p:cNvSpPr txBox="1"/>
          <p:nvPr/>
        </p:nvSpPr>
        <p:spPr>
          <a:xfrm>
            <a:off x="996492" y="1596897"/>
            <a:ext cx="5662930" cy="7545142"/>
          </a:xfrm>
          <a:prstGeom prst="rect">
            <a:avLst/>
          </a:prstGeom>
        </p:spPr>
        <p:txBody>
          <a:bodyPr vert="horz" wrap="square" lIns="0" tIns="12700" rIns="0" bIns="0" rtlCol="0">
            <a:spAutoFit/>
          </a:bodyPr>
          <a:lstStyle/>
          <a:p>
            <a:pPr marL="12065" lvl="1" algn="just">
              <a:lnSpc>
                <a:spcPct val="100000"/>
              </a:lnSpc>
              <a:spcBef>
                <a:spcPts val="100"/>
              </a:spcBef>
              <a:tabLst>
                <a:tab pos="281305" algn="l"/>
              </a:tabLst>
            </a:pPr>
            <a:r>
              <a:rPr lang="en-US" sz="1400" b="1" spc="-10" dirty="0">
                <a:latin typeface="Times New Roman"/>
                <a:cs typeface="Times New Roman"/>
              </a:rPr>
              <a:t>2.1 </a:t>
            </a:r>
            <a:r>
              <a:rPr sz="1400" b="1" spc="-10" dirty="0">
                <a:latin typeface="Times New Roman"/>
                <a:cs typeface="Times New Roman"/>
              </a:rPr>
              <a:t>F</a:t>
            </a:r>
            <a:r>
              <a:rPr sz="1400" b="1" spc="-35" dirty="0">
                <a:latin typeface="Times New Roman"/>
                <a:cs typeface="Times New Roman"/>
              </a:rPr>
              <a:t>r</a:t>
            </a:r>
            <a:r>
              <a:rPr sz="1400" b="1" dirty="0">
                <a:latin typeface="Times New Roman"/>
                <a:cs typeface="Times New Roman"/>
              </a:rPr>
              <a:t>o</a:t>
            </a:r>
            <a:r>
              <a:rPr sz="1400" b="1" spc="-5" dirty="0">
                <a:latin typeface="Times New Roman"/>
                <a:cs typeface="Times New Roman"/>
              </a:rPr>
              <a:t>nten</a:t>
            </a:r>
            <a:r>
              <a:rPr sz="1400" b="1" dirty="0">
                <a:latin typeface="Times New Roman"/>
                <a:cs typeface="Times New Roman"/>
              </a:rPr>
              <a:t>d</a:t>
            </a:r>
            <a:r>
              <a:rPr sz="1400" b="1" spc="-30" dirty="0">
                <a:latin typeface="Times New Roman"/>
                <a:cs typeface="Times New Roman"/>
              </a:rPr>
              <a:t> </a:t>
            </a:r>
            <a:r>
              <a:rPr sz="1400" b="1" spc="-135" dirty="0">
                <a:latin typeface="Times New Roman"/>
                <a:cs typeface="Times New Roman"/>
              </a:rPr>
              <a:t>T</a:t>
            </a:r>
            <a:r>
              <a:rPr sz="1400" b="1" spc="-15" dirty="0">
                <a:latin typeface="Times New Roman"/>
                <a:cs typeface="Times New Roman"/>
              </a:rPr>
              <a:t>e</a:t>
            </a:r>
            <a:r>
              <a:rPr sz="1400" b="1" dirty="0">
                <a:latin typeface="Times New Roman"/>
                <a:cs typeface="Times New Roman"/>
              </a:rPr>
              <a:t>ch</a:t>
            </a:r>
            <a:r>
              <a:rPr sz="1400" b="1" spc="-15" dirty="0">
                <a:latin typeface="Times New Roman"/>
                <a:cs typeface="Times New Roman"/>
              </a:rPr>
              <a:t>n</a:t>
            </a:r>
            <a:r>
              <a:rPr sz="1400" b="1" dirty="0">
                <a:latin typeface="Times New Roman"/>
                <a:cs typeface="Times New Roman"/>
              </a:rPr>
              <a:t>o</a:t>
            </a:r>
            <a:r>
              <a:rPr sz="1400" b="1" spc="-10" dirty="0">
                <a:latin typeface="Times New Roman"/>
                <a:cs typeface="Times New Roman"/>
              </a:rPr>
              <a:t>lo</a:t>
            </a:r>
            <a:r>
              <a:rPr sz="1400" b="1" dirty="0">
                <a:latin typeface="Times New Roman"/>
                <a:cs typeface="Times New Roman"/>
              </a:rPr>
              <a:t>gi</a:t>
            </a:r>
            <a:r>
              <a:rPr sz="1400" b="1" spc="-15" dirty="0">
                <a:latin typeface="Times New Roman"/>
                <a:cs typeface="Times New Roman"/>
              </a:rPr>
              <a:t>e</a:t>
            </a:r>
            <a:r>
              <a:rPr sz="1400" b="1" dirty="0">
                <a:latin typeface="Times New Roman"/>
                <a:cs typeface="Times New Roman"/>
              </a:rPr>
              <a:t>s</a:t>
            </a:r>
            <a:endParaRPr sz="1400" dirty="0">
              <a:latin typeface="Times New Roman"/>
              <a:cs typeface="Times New Roman"/>
            </a:endParaRPr>
          </a:p>
          <a:p>
            <a:pPr marL="12700" marR="8255" algn="just">
              <a:lnSpc>
                <a:spcPct val="103299"/>
              </a:lnSpc>
              <a:spcBef>
                <a:spcPts val="825"/>
              </a:spcBef>
            </a:pPr>
            <a:r>
              <a:rPr sz="1200" b="1" dirty="0">
                <a:latin typeface="Times New Roman"/>
                <a:cs typeface="Times New Roman"/>
              </a:rPr>
              <a:t>HTML</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5" dirty="0">
                <a:latin typeface="Times New Roman"/>
                <a:cs typeface="Times New Roman"/>
              </a:rPr>
              <a:t>project's</a:t>
            </a:r>
            <a:r>
              <a:rPr sz="1200" spc="40" dirty="0">
                <a:latin typeface="Times New Roman"/>
                <a:cs typeface="Times New Roman"/>
              </a:rPr>
              <a:t> </a:t>
            </a:r>
            <a:r>
              <a:rPr sz="1200" spc="-5" dirty="0">
                <a:latin typeface="Times New Roman"/>
                <a:cs typeface="Times New Roman"/>
              </a:rPr>
              <a:t>user</a:t>
            </a:r>
            <a:r>
              <a:rPr sz="1200" spc="30" dirty="0">
                <a:latin typeface="Times New Roman"/>
                <a:cs typeface="Times New Roman"/>
              </a:rPr>
              <a:t> </a:t>
            </a:r>
            <a:r>
              <a:rPr sz="1200" spc="-5" dirty="0">
                <a:latin typeface="Times New Roman"/>
                <a:cs typeface="Times New Roman"/>
              </a:rPr>
              <a:t>interface</a:t>
            </a:r>
            <a:r>
              <a:rPr sz="1200" spc="35" dirty="0">
                <a:latin typeface="Times New Roman"/>
                <a:cs typeface="Times New Roman"/>
              </a:rPr>
              <a:t> </a:t>
            </a:r>
            <a:r>
              <a:rPr sz="1200" dirty="0">
                <a:latin typeface="Times New Roman"/>
                <a:cs typeface="Times New Roman"/>
              </a:rPr>
              <a:t>is</a:t>
            </a:r>
            <a:r>
              <a:rPr sz="1200" spc="40" dirty="0">
                <a:latin typeface="Times New Roman"/>
                <a:cs typeface="Times New Roman"/>
              </a:rPr>
              <a:t> </a:t>
            </a:r>
            <a:r>
              <a:rPr sz="1200" dirty="0">
                <a:latin typeface="Times New Roman"/>
                <a:cs typeface="Times New Roman"/>
              </a:rPr>
              <a:t>built</a:t>
            </a:r>
            <a:r>
              <a:rPr sz="1200" spc="35" dirty="0">
                <a:latin typeface="Times New Roman"/>
                <a:cs typeface="Times New Roman"/>
              </a:rPr>
              <a:t> </a:t>
            </a:r>
            <a:r>
              <a:rPr sz="1200" dirty="0">
                <a:latin typeface="Times New Roman"/>
                <a:cs typeface="Times New Roman"/>
              </a:rPr>
              <a:t>using</a:t>
            </a:r>
            <a:r>
              <a:rPr sz="1200" spc="30" dirty="0">
                <a:latin typeface="Times New Roman"/>
                <a:cs typeface="Times New Roman"/>
              </a:rPr>
              <a:t> </a:t>
            </a:r>
            <a:r>
              <a:rPr sz="1200" spc="-5" dirty="0">
                <a:latin typeface="Times New Roman"/>
                <a:cs typeface="Times New Roman"/>
              </a:rPr>
              <a:t>HTML</a:t>
            </a:r>
            <a:r>
              <a:rPr sz="1200" spc="-10"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spc="-5" dirty="0">
                <a:latin typeface="Times New Roman"/>
                <a:cs typeface="Times New Roman"/>
              </a:rPr>
              <a:t>structure</a:t>
            </a:r>
            <a:r>
              <a:rPr sz="1200" spc="3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content</a:t>
            </a:r>
            <a:r>
              <a:rPr sz="1200" spc="35" dirty="0">
                <a:latin typeface="Times New Roman"/>
                <a:cs typeface="Times New Roman"/>
              </a:rPr>
              <a:t> </a:t>
            </a:r>
            <a:r>
              <a:rPr sz="1200" spc="-5" dirty="0">
                <a:latin typeface="Times New Roman"/>
                <a:cs typeface="Times New Roman"/>
              </a:rPr>
              <a:t>and</a:t>
            </a:r>
            <a:r>
              <a:rPr sz="1200" spc="30" dirty="0">
                <a:latin typeface="Times New Roman"/>
                <a:cs typeface="Times New Roman"/>
              </a:rPr>
              <a:t> </a:t>
            </a:r>
            <a:r>
              <a:rPr sz="1200" spc="-5" dirty="0">
                <a:latin typeface="Times New Roman"/>
                <a:cs typeface="Times New Roman"/>
              </a:rPr>
              <a:t>create </a:t>
            </a:r>
            <a:r>
              <a:rPr sz="1200" spc="-28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5" dirty="0">
                <a:latin typeface="Times New Roman"/>
                <a:cs typeface="Times New Roman"/>
              </a:rPr>
              <a:t>foundation</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dynamic</a:t>
            </a:r>
            <a:r>
              <a:rPr sz="1200" spc="5" dirty="0">
                <a:latin typeface="Times New Roman"/>
                <a:cs typeface="Times New Roman"/>
              </a:rPr>
              <a:t> </a:t>
            </a:r>
            <a:r>
              <a:rPr sz="1200" spc="-5" dirty="0">
                <a:latin typeface="Times New Roman"/>
                <a:cs typeface="Times New Roman"/>
              </a:rPr>
              <a:t>web</a:t>
            </a:r>
            <a:r>
              <a:rPr sz="1200" dirty="0">
                <a:latin typeface="Times New Roman"/>
                <a:cs typeface="Times New Roman"/>
              </a:rPr>
              <a:t> </a:t>
            </a:r>
            <a:r>
              <a:rPr sz="1200" spc="-5" dirty="0">
                <a:latin typeface="Times New Roman"/>
                <a:cs typeface="Times New Roman"/>
              </a:rPr>
              <a:t>pages.</a:t>
            </a:r>
            <a:endParaRPr sz="1200" dirty="0">
              <a:latin typeface="Times New Roman"/>
              <a:cs typeface="Times New Roman"/>
            </a:endParaRPr>
          </a:p>
          <a:p>
            <a:pPr marL="12700" marR="5715" algn="just">
              <a:lnSpc>
                <a:spcPct val="103299"/>
              </a:lnSpc>
              <a:spcBef>
                <a:spcPts val="805"/>
              </a:spcBef>
            </a:pPr>
            <a:r>
              <a:rPr sz="1200" b="1" spc="-20" dirty="0">
                <a:latin typeface="Times New Roman"/>
                <a:cs typeface="Times New Roman"/>
              </a:rPr>
              <a:t>Tailwind </a:t>
            </a:r>
            <a:r>
              <a:rPr sz="1200" b="1" dirty="0">
                <a:latin typeface="Times New Roman"/>
                <a:cs typeface="Times New Roman"/>
              </a:rPr>
              <a:t>CSS</a:t>
            </a:r>
            <a:r>
              <a:rPr sz="1200" dirty="0">
                <a:latin typeface="Times New Roman"/>
                <a:cs typeface="Times New Roman"/>
              </a:rPr>
              <a:t>: For </a:t>
            </a:r>
            <a:r>
              <a:rPr sz="1200" spc="-5" dirty="0">
                <a:latin typeface="Times New Roman"/>
                <a:cs typeface="Times New Roman"/>
              </a:rPr>
              <a:t>styling and responsive design, </a:t>
            </a:r>
            <a:r>
              <a:rPr sz="1200" spc="-15" dirty="0">
                <a:latin typeface="Times New Roman"/>
                <a:cs typeface="Times New Roman"/>
              </a:rPr>
              <a:t>Tailwind </a:t>
            </a:r>
            <a:r>
              <a:rPr sz="1200" dirty="0">
                <a:latin typeface="Times New Roman"/>
                <a:cs typeface="Times New Roman"/>
              </a:rPr>
              <a:t>CSS is </a:t>
            </a:r>
            <a:r>
              <a:rPr sz="1200" spc="-5" dirty="0">
                <a:latin typeface="Times New Roman"/>
                <a:cs typeface="Times New Roman"/>
              </a:rPr>
              <a:t>utilized. </a:t>
            </a:r>
            <a:r>
              <a:rPr sz="1200" dirty="0">
                <a:latin typeface="Times New Roman"/>
                <a:cs typeface="Times New Roman"/>
              </a:rPr>
              <a:t>It provides a </a:t>
            </a:r>
            <a:r>
              <a:rPr sz="1200" spc="5" dirty="0">
                <a:latin typeface="Times New Roman"/>
                <a:cs typeface="Times New Roman"/>
              </a:rPr>
              <a:t> </a:t>
            </a:r>
            <a:r>
              <a:rPr sz="1200" spc="-5" dirty="0">
                <a:latin typeface="Times New Roman"/>
                <a:cs typeface="Times New Roman"/>
              </a:rPr>
              <a:t>utility-first approach, </a:t>
            </a:r>
            <a:r>
              <a:rPr sz="1200" dirty="0">
                <a:latin typeface="Times New Roman"/>
                <a:cs typeface="Times New Roman"/>
              </a:rPr>
              <a:t>making it </a:t>
            </a:r>
            <a:r>
              <a:rPr sz="1200" spc="-5" dirty="0">
                <a:latin typeface="Times New Roman"/>
                <a:cs typeface="Times New Roman"/>
              </a:rPr>
              <a:t>efficient </a:t>
            </a:r>
            <a:r>
              <a:rPr sz="1200" dirty="0">
                <a:latin typeface="Times New Roman"/>
                <a:cs typeface="Times New Roman"/>
              </a:rPr>
              <a:t>for </a:t>
            </a:r>
            <a:r>
              <a:rPr sz="1200" spc="-5" dirty="0">
                <a:latin typeface="Times New Roman"/>
                <a:cs typeface="Times New Roman"/>
              </a:rPr>
              <a:t>styling components and ensuring </a:t>
            </a:r>
            <a:r>
              <a:rPr sz="1200" dirty="0">
                <a:latin typeface="Times New Roman"/>
                <a:cs typeface="Times New Roman"/>
              </a:rPr>
              <a:t>a </a:t>
            </a:r>
            <a:r>
              <a:rPr sz="1200" spc="-5" dirty="0">
                <a:latin typeface="Times New Roman"/>
                <a:cs typeface="Times New Roman"/>
              </a:rPr>
              <a:t>consistent </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visually</a:t>
            </a:r>
            <a:r>
              <a:rPr sz="1200" dirty="0">
                <a:latin typeface="Times New Roman"/>
                <a:cs typeface="Times New Roman"/>
              </a:rPr>
              <a:t> </a:t>
            </a:r>
            <a:r>
              <a:rPr sz="1200" spc="-5" dirty="0">
                <a:latin typeface="Times New Roman"/>
                <a:cs typeface="Times New Roman"/>
              </a:rPr>
              <a:t>appealing</a:t>
            </a:r>
            <a:r>
              <a:rPr sz="1200" dirty="0">
                <a:latin typeface="Times New Roman"/>
                <a:cs typeface="Times New Roman"/>
              </a:rPr>
              <a:t> user </a:t>
            </a:r>
            <a:r>
              <a:rPr sz="1200" spc="-5" dirty="0">
                <a:latin typeface="Times New Roman"/>
                <a:cs typeface="Times New Roman"/>
              </a:rPr>
              <a:t>interface.</a:t>
            </a:r>
            <a:endParaRPr sz="1200" dirty="0">
              <a:latin typeface="Times New Roman"/>
              <a:cs typeface="Times New Roman"/>
            </a:endParaRPr>
          </a:p>
          <a:p>
            <a:pPr marL="12700" marR="5715" algn="just">
              <a:lnSpc>
                <a:spcPct val="103699"/>
              </a:lnSpc>
              <a:spcBef>
                <a:spcPts val="790"/>
              </a:spcBef>
            </a:pPr>
            <a:r>
              <a:rPr sz="1200" b="1" spc="-5" dirty="0">
                <a:latin typeface="Times New Roman"/>
                <a:cs typeface="Times New Roman"/>
              </a:rPr>
              <a:t>JavaScript </a:t>
            </a:r>
            <a:r>
              <a:rPr sz="1200" b="1" dirty="0">
                <a:latin typeface="Times New Roman"/>
                <a:cs typeface="Times New Roman"/>
              </a:rPr>
              <a:t>and </a:t>
            </a:r>
            <a:r>
              <a:rPr sz="1200" b="1" spc="-5" dirty="0">
                <a:latin typeface="Times New Roman"/>
                <a:cs typeface="Times New Roman"/>
              </a:rPr>
              <a:t>React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project leverages JavaScript as </a:t>
            </a:r>
            <a:r>
              <a:rPr sz="1200" dirty="0">
                <a:latin typeface="Times New Roman"/>
                <a:cs typeface="Times New Roman"/>
              </a:rPr>
              <a:t>the </a:t>
            </a:r>
            <a:r>
              <a:rPr sz="1200" spc="-5" dirty="0">
                <a:latin typeface="Times New Roman"/>
                <a:cs typeface="Times New Roman"/>
              </a:rPr>
              <a:t>primary scripting language </a:t>
            </a:r>
            <a:r>
              <a:rPr sz="1200" dirty="0">
                <a:latin typeface="Times New Roman"/>
                <a:cs typeface="Times New Roman"/>
              </a:rPr>
              <a:t> </a:t>
            </a:r>
            <a:r>
              <a:rPr sz="1200" spc="-5" dirty="0">
                <a:latin typeface="Times New Roman"/>
                <a:cs typeface="Times New Roman"/>
              </a:rPr>
              <a:t>and utilizes </a:t>
            </a:r>
            <a:r>
              <a:rPr sz="1200" dirty="0">
                <a:latin typeface="Times New Roman"/>
                <a:cs typeface="Times New Roman"/>
              </a:rPr>
              <a:t>the </a:t>
            </a:r>
            <a:r>
              <a:rPr sz="1200" spc="-5" dirty="0">
                <a:latin typeface="Times New Roman"/>
                <a:cs typeface="Times New Roman"/>
              </a:rPr>
              <a:t>React library </a:t>
            </a:r>
            <a:r>
              <a:rPr sz="1200" dirty="0">
                <a:latin typeface="Times New Roman"/>
                <a:cs typeface="Times New Roman"/>
              </a:rPr>
              <a:t>for building </a:t>
            </a:r>
            <a:r>
              <a:rPr sz="1200" spc="-5" dirty="0">
                <a:latin typeface="Times New Roman"/>
                <a:cs typeface="Times New Roman"/>
              </a:rPr>
              <a:t>interactive and dynamic </a:t>
            </a:r>
            <a:r>
              <a:rPr sz="1200" dirty="0">
                <a:latin typeface="Times New Roman"/>
                <a:cs typeface="Times New Roman"/>
              </a:rPr>
              <a:t>user </a:t>
            </a:r>
            <a:r>
              <a:rPr sz="1200" spc="-5" dirty="0">
                <a:latin typeface="Times New Roman"/>
                <a:cs typeface="Times New Roman"/>
              </a:rPr>
              <a:t>interfaces. React </a:t>
            </a:r>
            <a:r>
              <a:rPr sz="1200" dirty="0">
                <a:latin typeface="Times New Roman"/>
                <a:cs typeface="Times New Roman"/>
              </a:rPr>
              <a:t> </a:t>
            </a:r>
            <a:r>
              <a:rPr sz="1200" spc="-5" dirty="0">
                <a:latin typeface="Times New Roman"/>
                <a:cs typeface="Times New Roman"/>
              </a:rPr>
              <a:t>enables</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creation</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reusable</a:t>
            </a:r>
            <a:r>
              <a:rPr sz="1200" dirty="0">
                <a:latin typeface="Times New Roman"/>
                <a:cs typeface="Times New Roman"/>
              </a:rPr>
              <a:t> components,</a:t>
            </a:r>
            <a:r>
              <a:rPr sz="1200" spc="5" dirty="0">
                <a:latin typeface="Times New Roman"/>
                <a:cs typeface="Times New Roman"/>
              </a:rPr>
              <a:t> </a:t>
            </a:r>
            <a:r>
              <a:rPr sz="1200" spc="-5" dirty="0">
                <a:latin typeface="Times New Roman"/>
                <a:cs typeface="Times New Roman"/>
              </a:rPr>
              <a:t>facilitating</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modular</a:t>
            </a:r>
            <a:r>
              <a:rPr sz="1200" dirty="0">
                <a:latin typeface="Times New Roman"/>
                <a:cs typeface="Times New Roman"/>
              </a:rPr>
              <a:t> and</a:t>
            </a:r>
            <a:r>
              <a:rPr sz="1200" spc="5" dirty="0">
                <a:latin typeface="Times New Roman"/>
                <a:cs typeface="Times New Roman"/>
              </a:rPr>
              <a:t> </a:t>
            </a:r>
            <a:r>
              <a:rPr sz="1200" spc="-5" dirty="0">
                <a:latin typeface="Times New Roman"/>
                <a:cs typeface="Times New Roman"/>
              </a:rPr>
              <a:t>maintainable </a:t>
            </a:r>
            <a:r>
              <a:rPr sz="1200" dirty="0">
                <a:latin typeface="Times New Roman"/>
                <a:cs typeface="Times New Roman"/>
              </a:rPr>
              <a:t> </a:t>
            </a:r>
            <a:r>
              <a:rPr sz="1200" spc="-5" dirty="0">
                <a:latin typeface="Times New Roman"/>
                <a:cs typeface="Times New Roman"/>
              </a:rPr>
              <a:t>codebase.</a:t>
            </a:r>
            <a:endParaRPr sz="1200" dirty="0">
              <a:latin typeface="Times New Roman"/>
              <a:cs typeface="Times New Roman"/>
            </a:endParaRPr>
          </a:p>
          <a:p>
            <a:pPr marL="12700" marR="8255" algn="just">
              <a:lnSpc>
                <a:spcPct val="103299"/>
              </a:lnSpc>
              <a:spcBef>
                <a:spcPts val="805"/>
              </a:spcBef>
            </a:pPr>
            <a:r>
              <a:rPr sz="1200" b="1" spc="-5" dirty="0">
                <a:latin typeface="Times New Roman"/>
                <a:cs typeface="Times New Roman"/>
              </a:rPr>
              <a:t>Netlify </a:t>
            </a:r>
            <a:r>
              <a:rPr sz="1200" b="1" dirty="0">
                <a:latin typeface="Times New Roman"/>
                <a:cs typeface="Times New Roman"/>
              </a:rPr>
              <a:t>Hosting</a:t>
            </a:r>
            <a:r>
              <a:rPr sz="1200" dirty="0">
                <a:latin typeface="Times New Roman"/>
                <a:cs typeface="Times New Roman"/>
              </a:rPr>
              <a:t>: The frontend </a:t>
            </a:r>
            <a:r>
              <a:rPr sz="1200" spc="-5" dirty="0">
                <a:latin typeface="Times New Roman"/>
                <a:cs typeface="Times New Roman"/>
              </a:rPr>
              <a:t>application </a:t>
            </a:r>
            <a:r>
              <a:rPr sz="1200" dirty="0">
                <a:latin typeface="Times New Roman"/>
                <a:cs typeface="Times New Roman"/>
              </a:rPr>
              <a:t>is </a:t>
            </a:r>
            <a:r>
              <a:rPr sz="1200" spc="-5" dirty="0">
                <a:latin typeface="Times New Roman"/>
                <a:cs typeface="Times New Roman"/>
              </a:rPr>
              <a:t>hosted </a:t>
            </a:r>
            <a:r>
              <a:rPr sz="1200" dirty="0">
                <a:latin typeface="Times New Roman"/>
                <a:cs typeface="Times New Roman"/>
              </a:rPr>
              <a:t>on </a:t>
            </a:r>
            <a:r>
              <a:rPr sz="1200" spc="-15" dirty="0">
                <a:latin typeface="Times New Roman"/>
                <a:cs typeface="Times New Roman"/>
              </a:rPr>
              <a:t>Netlify, </a:t>
            </a:r>
            <a:r>
              <a:rPr sz="1200" dirty="0">
                <a:latin typeface="Times New Roman"/>
                <a:cs typeface="Times New Roman"/>
              </a:rPr>
              <a:t>providing a </a:t>
            </a:r>
            <a:r>
              <a:rPr sz="1200" spc="-5" dirty="0">
                <a:latin typeface="Times New Roman"/>
                <a:cs typeface="Times New Roman"/>
              </a:rPr>
              <a:t>scalable and </a:t>
            </a:r>
            <a:r>
              <a:rPr sz="1200" dirty="0">
                <a:latin typeface="Times New Roman"/>
                <a:cs typeface="Times New Roman"/>
              </a:rPr>
              <a:t> </a:t>
            </a:r>
            <a:r>
              <a:rPr sz="1200" spc="-5" dirty="0">
                <a:latin typeface="Times New Roman"/>
                <a:cs typeface="Times New Roman"/>
              </a:rPr>
              <a:t>performant </a:t>
            </a:r>
            <a:r>
              <a:rPr sz="1200" dirty="0">
                <a:latin typeface="Times New Roman"/>
                <a:cs typeface="Times New Roman"/>
              </a:rPr>
              <a:t>hosting </a:t>
            </a:r>
            <a:r>
              <a:rPr sz="1200" spc="-5" dirty="0">
                <a:latin typeface="Times New Roman"/>
                <a:cs typeface="Times New Roman"/>
              </a:rPr>
              <a:t>solution. Netlify's continuous deployment ensures </a:t>
            </a:r>
            <a:r>
              <a:rPr sz="1200" dirty="0">
                <a:latin typeface="Times New Roman"/>
                <a:cs typeface="Times New Roman"/>
              </a:rPr>
              <a:t>automatic </a:t>
            </a:r>
            <a:r>
              <a:rPr sz="1200" spc="-5" dirty="0">
                <a:latin typeface="Times New Roman"/>
                <a:cs typeface="Times New Roman"/>
              </a:rPr>
              <a:t>updates </a:t>
            </a:r>
            <a:r>
              <a:rPr sz="1200" dirty="0">
                <a:latin typeface="Times New Roman"/>
                <a:cs typeface="Times New Roman"/>
              </a:rPr>
              <a:t> </a:t>
            </a:r>
            <a:r>
              <a:rPr sz="1200" spc="-5" dirty="0">
                <a:latin typeface="Times New Roman"/>
                <a:cs typeface="Times New Roman"/>
              </a:rPr>
              <a:t>whenever</a:t>
            </a:r>
            <a:r>
              <a:rPr sz="1200" dirty="0">
                <a:latin typeface="Times New Roman"/>
                <a:cs typeface="Times New Roman"/>
              </a:rPr>
              <a:t> </a:t>
            </a:r>
            <a:r>
              <a:rPr sz="1200" spc="-5" dirty="0">
                <a:latin typeface="Times New Roman"/>
                <a:cs typeface="Times New Roman"/>
              </a:rPr>
              <a:t>changes </a:t>
            </a:r>
            <a:r>
              <a:rPr sz="1200" dirty="0">
                <a:latin typeface="Times New Roman"/>
                <a:cs typeface="Times New Roman"/>
              </a:rPr>
              <a:t>are</a:t>
            </a:r>
            <a:r>
              <a:rPr sz="1200" spc="-5" dirty="0">
                <a:latin typeface="Times New Roman"/>
                <a:cs typeface="Times New Roman"/>
              </a:rPr>
              <a:t> pushed</a:t>
            </a:r>
            <a:r>
              <a:rPr sz="1200" dirty="0">
                <a:latin typeface="Times New Roman"/>
                <a:cs typeface="Times New Roman"/>
              </a:rPr>
              <a:t> to the</a:t>
            </a:r>
            <a:r>
              <a:rPr sz="1200" spc="-5" dirty="0">
                <a:latin typeface="Times New Roman"/>
                <a:cs typeface="Times New Roman"/>
              </a:rPr>
              <a:t> version</a:t>
            </a:r>
            <a:r>
              <a:rPr sz="1200" dirty="0">
                <a:latin typeface="Times New Roman"/>
                <a:cs typeface="Times New Roman"/>
              </a:rPr>
              <a:t> control </a:t>
            </a:r>
            <a:r>
              <a:rPr sz="1200" spc="-5" dirty="0">
                <a:latin typeface="Times New Roman"/>
                <a:cs typeface="Times New Roman"/>
              </a:rPr>
              <a:t>system.</a:t>
            </a:r>
            <a:endParaRPr sz="1200" dirty="0">
              <a:latin typeface="Times New Roman"/>
              <a:cs typeface="Times New Roman"/>
            </a:endParaRPr>
          </a:p>
          <a:p>
            <a:pPr>
              <a:lnSpc>
                <a:spcPct val="100000"/>
              </a:lnSpc>
              <a:spcBef>
                <a:spcPts val="15"/>
              </a:spcBef>
            </a:pPr>
            <a:endParaRPr sz="1400" dirty="0">
              <a:latin typeface="Times New Roman"/>
              <a:cs typeface="Times New Roman"/>
            </a:endParaRPr>
          </a:p>
          <a:p>
            <a:pPr marL="12065" lvl="1" algn="just">
              <a:lnSpc>
                <a:spcPct val="100000"/>
              </a:lnSpc>
              <a:tabLst>
                <a:tab pos="281305" algn="l"/>
              </a:tabLst>
            </a:pPr>
            <a:r>
              <a:rPr lang="en-US" sz="1400" b="1" spc="-5" dirty="0">
                <a:latin typeface="Times New Roman"/>
                <a:cs typeface="Times New Roman"/>
              </a:rPr>
              <a:t>2.2 </a:t>
            </a:r>
            <a:r>
              <a:rPr sz="1400" b="1" spc="-5" dirty="0">
                <a:latin typeface="Times New Roman"/>
                <a:cs typeface="Times New Roman"/>
              </a:rPr>
              <a:t>Backend</a:t>
            </a:r>
            <a:r>
              <a:rPr sz="1400" b="1" spc="-55" dirty="0">
                <a:latin typeface="Times New Roman"/>
                <a:cs typeface="Times New Roman"/>
              </a:rPr>
              <a:t> </a:t>
            </a:r>
            <a:r>
              <a:rPr sz="1400" b="1" spc="-15" dirty="0">
                <a:latin typeface="Times New Roman"/>
                <a:cs typeface="Times New Roman"/>
              </a:rPr>
              <a:t>Technologies</a:t>
            </a:r>
            <a:endParaRPr sz="1400" dirty="0">
              <a:latin typeface="Times New Roman"/>
              <a:cs typeface="Times New Roman"/>
            </a:endParaRPr>
          </a:p>
          <a:p>
            <a:pPr marL="12700" marR="8255" algn="just">
              <a:lnSpc>
                <a:spcPct val="103400"/>
              </a:lnSpc>
              <a:spcBef>
                <a:spcPts val="825"/>
              </a:spcBef>
            </a:pPr>
            <a:r>
              <a:rPr sz="1200" b="1" spc="-5" dirty="0">
                <a:latin typeface="Times New Roman"/>
                <a:cs typeface="Times New Roman"/>
              </a:rPr>
              <a:t>Express.js: </a:t>
            </a:r>
            <a:r>
              <a:rPr sz="1200" spc="-5" dirty="0">
                <a:latin typeface="Times New Roman"/>
                <a:cs typeface="Times New Roman"/>
              </a:rPr>
              <a:t>As </a:t>
            </a:r>
            <a:r>
              <a:rPr sz="1200" dirty="0">
                <a:latin typeface="Times New Roman"/>
                <a:cs typeface="Times New Roman"/>
              </a:rPr>
              <a:t>a </a:t>
            </a:r>
            <a:r>
              <a:rPr sz="1200" spc="-5" dirty="0">
                <a:latin typeface="Times New Roman"/>
                <a:cs typeface="Times New Roman"/>
              </a:rPr>
              <a:t>lightweight and flexible Node.js framework, Express.js </a:t>
            </a:r>
            <a:r>
              <a:rPr sz="1200" dirty="0">
                <a:latin typeface="Times New Roman"/>
                <a:cs typeface="Times New Roman"/>
              </a:rPr>
              <a:t>is </a:t>
            </a:r>
            <a:r>
              <a:rPr sz="1200" spc="-5" dirty="0">
                <a:latin typeface="Times New Roman"/>
                <a:cs typeface="Times New Roman"/>
              </a:rPr>
              <a:t>employed </a:t>
            </a:r>
            <a:r>
              <a:rPr sz="1200" dirty="0">
                <a:latin typeface="Times New Roman"/>
                <a:cs typeface="Times New Roman"/>
              </a:rPr>
              <a:t>for </a:t>
            </a:r>
            <a:r>
              <a:rPr sz="1200" spc="5" dirty="0">
                <a:latin typeface="Times New Roman"/>
                <a:cs typeface="Times New Roman"/>
              </a:rPr>
              <a:t> </a:t>
            </a:r>
            <a:r>
              <a:rPr sz="1200" dirty="0">
                <a:latin typeface="Times New Roman"/>
                <a:cs typeface="Times New Roman"/>
              </a:rPr>
              <a:t>building the </a:t>
            </a:r>
            <a:r>
              <a:rPr sz="1200" spc="-5" dirty="0">
                <a:latin typeface="Times New Roman"/>
                <a:cs typeface="Times New Roman"/>
              </a:rPr>
              <a:t>backend</a:t>
            </a:r>
            <a:r>
              <a:rPr sz="1200" dirty="0">
                <a:latin typeface="Times New Roman"/>
                <a:cs typeface="Times New Roman"/>
              </a:rPr>
              <a:t> </a:t>
            </a:r>
            <a:r>
              <a:rPr sz="1200" spc="-10" dirty="0">
                <a:latin typeface="Times New Roman"/>
                <a:cs typeface="Times New Roman"/>
              </a:rPr>
              <a:t>server.</a:t>
            </a:r>
            <a:r>
              <a:rPr sz="1200" spc="-5" dirty="0">
                <a:latin typeface="Times New Roman"/>
                <a:cs typeface="Times New Roman"/>
              </a:rPr>
              <a:t> </a:t>
            </a:r>
            <a:r>
              <a:rPr sz="1200" dirty="0">
                <a:latin typeface="Times New Roman"/>
                <a:cs typeface="Times New Roman"/>
              </a:rPr>
              <a:t>It </a:t>
            </a:r>
            <a:r>
              <a:rPr sz="1200" spc="-5" dirty="0">
                <a:latin typeface="Times New Roman"/>
                <a:cs typeface="Times New Roman"/>
              </a:rPr>
              <a:t>simplifies</a:t>
            </a:r>
            <a:r>
              <a:rPr sz="1200" dirty="0">
                <a:latin typeface="Times New Roman"/>
                <a:cs typeface="Times New Roman"/>
              </a:rPr>
              <a:t> the handling of </a:t>
            </a:r>
            <a:r>
              <a:rPr sz="1200" spc="-5" dirty="0">
                <a:latin typeface="Times New Roman"/>
                <a:cs typeface="Times New Roman"/>
              </a:rPr>
              <a:t>HTTP requests,</a:t>
            </a:r>
            <a:r>
              <a:rPr sz="1200" dirty="0">
                <a:latin typeface="Times New Roman"/>
                <a:cs typeface="Times New Roman"/>
              </a:rPr>
              <a:t> routing,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middleware</a:t>
            </a:r>
            <a:r>
              <a:rPr sz="1200" spc="-10" dirty="0">
                <a:latin typeface="Times New Roman"/>
                <a:cs typeface="Times New Roman"/>
              </a:rPr>
              <a:t> </a:t>
            </a:r>
            <a:r>
              <a:rPr sz="1200" spc="-5" dirty="0">
                <a:latin typeface="Times New Roman"/>
                <a:cs typeface="Times New Roman"/>
              </a:rPr>
              <a:t>integration.</a:t>
            </a:r>
            <a:endParaRPr sz="1200" dirty="0">
              <a:latin typeface="Times New Roman"/>
              <a:cs typeface="Times New Roman"/>
            </a:endParaRPr>
          </a:p>
          <a:p>
            <a:pPr marL="12700" marR="6350" algn="just">
              <a:lnSpc>
                <a:spcPct val="103299"/>
              </a:lnSpc>
              <a:spcBef>
                <a:spcPts val="805"/>
              </a:spcBef>
            </a:pPr>
            <a:r>
              <a:rPr sz="1200" b="1" spc="-5" dirty="0">
                <a:latin typeface="Times New Roman"/>
                <a:cs typeface="Times New Roman"/>
              </a:rPr>
              <a:t>Node.js: </a:t>
            </a:r>
            <a:r>
              <a:rPr sz="1200" dirty="0">
                <a:latin typeface="Times New Roman"/>
                <a:cs typeface="Times New Roman"/>
              </a:rPr>
              <a:t>The </a:t>
            </a:r>
            <a:r>
              <a:rPr sz="1200" spc="-5" dirty="0">
                <a:latin typeface="Times New Roman"/>
                <a:cs typeface="Times New Roman"/>
              </a:rPr>
              <a:t>server-side </a:t>
            </a:r>
            <a:r>
              <a:rPr sz="1200" dirty="0">
                <a:latin typeface="Times New Roman"/>
                <a:cs typeface="Times New Roman"/>
              </a:rPr>
              <a:t>runtime </a:t>
            </a:r>
            <a:r>
              <a:rPr sz="1200" spc="-5" dirty="0">
                <a:latin typeface="Times New Roman"/>
                <a:cs typeface="Times New Roman"/>
              </a:rPr>
              <a:t>environment </a:t>
            </a:r>
            <a:r>
              <a:rPr sz="1200" dirty="0">
                <a:latin typeface="Times New Roman"/>
                <a:cs typeface="Times New Roman"/>
              </a:rPr>
              <a:t>is </a:t>
            </a:r>
            <a:r>
              <a:rPr sz="1200" spc="-5" dirty="0">
                <a:latin typeface="Times New Roman"/>
                <a:cs typeface="Times New Roman"/>
              </a:rPr>
              <a:t>powered </a:t>
            </a:r>
            <a:r>
              <a:rPr sz="1200" dirty="0">
                <a:latin typeface="Times New Roman"/>
                <a:cs typeface="Times New Roman"/>
              </a:rPr>
              <a:t>by </a:t>
            </a:r>
            <a:r>
              <a:rPr sz="1200" spc="-5" dirty="0">
                <a:latin typeface="Times New Roman"/>
                <a:cs typeface="Times New Roman"/>
              </a:rPr>
              <a:t>Node.js, </a:t>
            </a:r>
            <a:r>
              <a:rPr sz="1200" dirty="0">
                <a:latin typeface="Times New Roman"/>
                <a:cs typeface="Times New Roman"/>
              </a:rPr>
              <a:t>providing a </a:t>
            </a:r>
            <a:r>
              <a:rPr sz="1200" spc="-5" dirty="0">
                <a:latin typeface="Times New Roman"/>
                <a:cs typeface="Times New Roman"/>
              </a:rPr>
              <a:t>scalable </a:t>
            </a:r>
            <a:r>
              <a:rPr sz="1200" dirty="0">
                <a:latin typeface="Times New Roman"/>
                <a:cs typeface="Times New Roman"/>
              </a:rPr>
              <a:t> </a:t>
            </a:r>
            <a:r>
              <a:rPr sz="1200" spc="-5" dirty="0">
                <a:latin typeface="Times New Roman"/>
                <a:cs typeface="Times New Roman"/>
              </a:rPr>
              <a:t>and efficient</a:t>
            </a:r>
            <a:r>
              <a:rPr sz="1200" dirty="0">
                <a:latin typeface="Times New Roman"/>
                <a:cs typeface="Times New Roman"/>
              </a:rPr>
              <a:t> </a:t>
            </a:r>
            <a:r>
              <a:rPr sz="1200" spc="-5" dirty="0">
                <a:latin typeface="Times New Roman"/>
                <a:cs typeface="Times New Roman"/>
              </a:rPr>
              <a:t>platform</a:t>
            </a:r>
            <a:r>
              <a:rPr sz="1200" dirty="0">
                <a:latin typeface="Times New Roman"/>
                <a:cs typeface="Times New Roman"/>
              </a:rPr>
              <a:t> for</a:t>
            </a:r>
            <a:r>
              <a:rPr sz="1200" spc="5" dirty="0">
                <a:latin typeface="Times New Roman"/>
                <a:cs typeface="Times New Roman"/>
              </a:rPr>
              <a:t> </a:t>
            </a:r>
            <a:r>
              <a:rPr sz="1200" spc="-5" dirty="0">
                <a:latin typeface="Times New Roman"/>
                <a:cs typeface="Times New Roman"/>
              </a:rPr>
              <a:t>executing</a:t>
            </a:r>
            <a:r>
              <a:rPr sz="1200" dirty="0">
                <a:latin typeface="Times New Roman"/>
                <a:cs typeface="Times New Roman"/>
              </a:rPr>
              <a:t> </a:t>
            </a:r>
            <a:r>
              <a:rPr sz="1200" spc="-5" dirty="0">
                <a:latin typeface="Times New Roman"/>
                <a:cs typeface="Times New Roman"/>
              </a:rPr>
              <a:t>server-side</a:t>
            </a:r>
            <a:r>
              <a:rPr sz="1200" spc="5" dirty="0">
                <a:latin typeface="Times New Roman"/>
                <a:cs typeface="Times New Roman"/>
              </a:rPr>
              <a:t> </a:t>
            </a:r>
            <a:r>
              <a:rPr sz="1200" dirty="0">
                <a:latin typeface="Times New Roman"/>
                <a:cs typeface="Times New Roman"/>
              </a:rPr>
              <a:t>code.</a:t>
            </a:r>
          </a:p>
          <a:p>
            <a:pPr marL="12700" marR="5715" algn="just">
              <a:lnSpc>
                <a:spcPct val="103299"/>
              </a:lnSpc>
              <a:spcBef>
                <a:spcPts val="805"/>
              </a:spcBef>
            </a:pPr>
            <a:r>
              <a:rPr sz="1200" b="1" spc="-5" dirty="0">
                <a:latin typeface="Times New Roman"/>
                <a:cs typeface="Times New Roman"/>
              </a:rPr>
              <a:t>MongoDB: </a:t>
            </a:r>
            <a:r>
              <a:rPr sz="1200" dirty="0">
                <a:latin typeface="Times New Roman"/>
                <a:cs typeface="Times New Roman"/>
              </a:rPr>
              <a:t>A </a:t>
            </a:r>
            <a:r>
              <a:rPr sz="1200" spc="-5" dirty="0">
                <a:latin typeface="Times New Roman"/>
                <a:cs typeface="Times New Roman"/>
              </a:rPr>
              <a:t>NoSQL database, MongoDB </a:t>
            </a:r>
            <a:r>
              <a:rPr sz="1200" dirty="0">
                <a:latin typeface="Times New Roman"/>
                <a:cs typeface="Times New Roman"/>
              </a:rPr>
              <a:t>is chosen for its </a:t>
            </a:r>
            <a:r>
              <a:rPr sz="1200" spc="-5" dirty="0">
                <a:latin typeface="Times New Roman"/>
                <a:cs typeface="Times New Roman"/>
              </a:rPr>
              <a:t>flexibility and </a:t>
            </a:r>
            <a:r>
              <a:rPr sz="1200" spc="-10" dirty="0">
                <a:latin typeface="Times New Roman"/>
                <a:cs typeface="Times New Roman"/>
              </a:rPr>
              <a:t>scalability. </a:t>
            </a:r>
            <a:r>
              <a:rPr sz="1200" dirty="0">
                <a:latin typeface="Times New Roman"/>
                <a:cs typeface="Times New Roman"/>
              </a:rPr>
              <a:t>It </a:t>
            </a:r>
            <a:r>
              <a:rPr sz="1200" spc="5" dirty="0">
                <a:latin typeface="Times New Roman"/>
                <a:cs typeface="Times New Roman"/>
              </a:rPr>
              <a:t> </a:t>
            </a:r>
            <a:r>
              <a:rPr sz="1200" spc="-5" dirty="0">
                <a:latin typeface="Times New Roman"/>
                <a:cs typeface="Times New Roman"/>
              </a:rPr>
              <a:t>stores </a:t>
            </a:r>
            <a:r>
              <a:rPr sz="1200" dirty="0">
                <a:latin typeface="Times New Roman"/>
                <a:cs typeface="Times New Roman"/>
              </a:rPr>
              <a:t>book</a:t>
            </a:r>
            <a:r>
              <a:rPr sz="1200" spc="5" dirty="0">
                <a:latin typeface="Times New Roman"/>
                <a:cs typeface="Times New Roman"/>
              </a:rPr>
              <a:t> </a:t>
            </a:r>
            <a:r>
              <a:rPr sz="1200" spc="-5" dirty="0">
                <a:latin typeface="Times New Roman"/>
                <a:cs typeface="Times New Roman"/>
              </a:rPr>
              <a:t>information,</a:t>
            </a:r>
            <a:r>
              <a:rPr sz="1200" dirty="0">
                <a:latin typeface="Times New Roman"/>
                <a:cs typeface="Times New Roman"/>
              </a:rPr>
              <a:t> user </a:t>
            </a:r>
            <a:r>
              <a:rPr sz="1200" spc="-5" dirty="0">
                <a:latin typeface="Times New Roman"/>
                <a:cs typeface="Times New Roman"/>
              </a:rPr>
              <a:t>data,</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inventory</a:t>
            </a:r>
            <a:r>
              <a:rPr sz="1200" spc="10" dirty="0">
                <a:latin typeface="Times New Roman"/>
                <a:cs typeface="Times New Roman"/>
              </a:rPr>
              <a:t> </a:t>
            </a:r>
            <a:r>
              <a:rPr sz="1200" spc="-5" dirty="0">
                <a:latin typeface="Times New Roman"/>
                <a:cs typeface="Times New Roman"/>
              </a:rPr>
              <a:t>details</a:t>
            </a:r>
            <a:r>
              <a:rPr sz="1200" spc="5" dirty="0">
                <a:latin typeface="Times New Roman"/>
                <a:cs typeface="Times New Roman"/>
              </a:rPr>
              <a:t> </a:t>
            </a:r>
            <a:r>
              <a:rPr sz="1200" dirty="0">
                <a:latin typeface="Times New Roman"/>
                <a:cs typeface="Times New Roman"/>
              </a:rPr>
              <a:t>in a </a:t>
            </a:r>
            <a:r>
              <a:rPr sz="1200" spc="-5" dirty="0">
                <a:latin typeface="Times New Roman"/>
                <a:cs typeface="Times New Roman"/>
              </a:rPr>
              <a:t>structured</a:t>
            </a:r>
            <a:r>
              <a:rPr sz="1200" dirty="0">
                <a:latin typeface="Times New Roman"/>
                <a:cs typeface="Times New Roman"/>
              </a:rPr>
              <a:t> </a:t>
            </a:r>
            <a:r>
              <a:rPr sz="1200" spc="-10" dirty="0">
                <a:latin typeface="Times New Roman"/>
                <a:cs typeface="Times New Roman"/>
              </a:rPr>
              <a:t>manner.</a:t>
            </a:r>
            <a:endParaRPr sz="1200" dirty="0">
              <a:latin typeface="Times New Roman"/>
              <a:cs typeface="Times New Roman"/>
            </a:endParaRPr>
          </a:p>
          <a:p>
            <a:pPr marL="12700" marR="6350" algn="just">
              <a:lnSpc>
                <a:spcPct val="103800"/>
              </a:lnSpc>
              <a:spcBef>
                <a:spcPts val="785"/>
              </a:spcBef>
            </a:pPr>
            <a:r>
              <a:rPr sz="1200" b="1" spc="-5" dirty="0">
                <a:latin typeface="Times New Roman"/>
                <a:cs typeface="Times New Roman"/>
              </a:rPr>
              <a:t>Firebase Authentication: </a:t>
            </a:r>
            <a:r>
              <a:rPr sz="1200" spc="-5" dirty="0">
                <a:latin typeface="Times New Roman"/>
                <a:cs typeface="Times New Roman"/>
              </a:rPr>
              <a:t>Firebase </a:t>
            </a:r>
            <a:r>
              <a:rPr sz="1200" dirty="0">
                <a:latin typeface="Times New Roman"/>
                <a:cs typeface="Times New Roman"/>
              </a:rPr>
              <a:t>is </a:t>
            </a:r>
            <a:r>
              <a:rPr sz="1200" spc="-5" dirty="0">
                <a:latin typeface="Times New Roman"/>
                <a:cs typeface="Times New Roman"/>
              </a:rPr>
              <a:t>used </a:t>
            </a:r>
            <a:r>
              <a:rPr sz="1200" dirty="0">
                <a:latin typeface="Times New Roman"/>
                <a:cs typeface="Times New Roman"/>
              </a:rPr>
              <a:t>for user </a:t>
            </a:r>
            <a:r>
              <a:rPr sz="1200" spc="-5" dirty="0">
                <a:latin typeface="Times New Roman"/>
                <a:cs typeface="Times New Roman"/>
              </a:rPr>
              <a:t>authentication, </a:t>
            </a:r>
            <a:r>
              <a:rPr sz="1200" dirty="0">
                <a:latin typeface="Times New Roman"/>
                <a:cs typeface="Times New Roman"/>
              </a:rPr>
              <a:t>providing a </a:t>
            </a:r>
            <a:r>
              <a:rPr sz="1200" spc="-5" dirty="0">
                <a:latin typeface="Times New Roman"/>
                <a:cs typeface="Times New Roman"/>
              </a:rPr>
              <a:t>secure and </a:t>
            </a:r>
            <a:r>
              <a:rPr sz="1200" dirty="0">
                <a:latin typeface="Times New Roman"/>
                <a:cs typeface="Times New Roman"/>
              </a:rPr>
              <a:t> </a:t>
            </a:r>
            <a:r>
              <a:rPr sz="1200" spc="-5" dirty="0">
                <a:latin typeface="Times New Roman"/>
                <a:cs typeface="Times New Roman"/>
              </a:rPr>
              <a:t>reliable</a:t>
            </a:r>
            <a:r>
              <a:rPr sz="1200" dirty="0">
                <a:latin typeface="Times New Roman"/>
                <a:cs typeface="Times New Roman"/>
              </a:rPr>
              <a:t> </a:t>
            </a:r>
            <a:r>
              <a:rPr sz="1200" spc="-5" dirty="0">
                <a:latin typeface="Times New Roman"/>
                <a:cs typeface="Times New Roman"/>
              </a:rPr>
              <a:t>authentication</a:t>
            </a:r>
            <a:r>
              <a:rPr sz="1200" dirty="0">
                <a:latin typeface="Times New Roman"/>
                <a:cs typeface="Times New Roman"/>
              </a:rPr>
              <a:t> </a:t>
            </a:r>
            <a:r>
              <a:rPr sz="1200" spc="-5" dirty="0">
                <a:latin typeface="Times New Roman"/>
                <a:cs typeface="Times New Roman"/>
              </a:rPr>
              <a:t>system.</a:t>
            </a:r>
            <a:r>
              <a:rPr sz="1200" dirty="0">
                <a:latin typeface="Times New Roman"/>
                <a:cs typeface="Times New Roman"/>
              </a:rPr>
              <a:t> It</a:t>
            </a:r>
            <a:r>
              <a:rPr sz="1200" spc="5" dirty="0">
                <a:latin typeface="Times New Roman"/>
                <a:cs typeface="Times New Roman"/>
              </a:rPr>
              <a:t> </a:t>
            </a:r>
            <a:r>
              <a:rPr sz="1200" spc="-5" dirty="0">
                <a:latin typeface="Times New Roman"/>
                <a:cs typeface="Times New Roman"/>
              </a:rPr>
              <a:t>supports</a:t>
            </a:r>
            <a:r>
              <a:rPr sz="1200" dirty="0">
                <a:latin typeface="Times New Roman"/>
                <a:cs typeface="Times New Roman"/>
              </a:rPr>
              <a:t> </a:t>
            </a:r>
            <a:r>
              <a:rPr sz="1200" spc="-5" dirty="0">
                <a:latin typeface="Times New Roman"/>
                <a:cs typeface="Times New Roman"/>
              </a:rPr>
              <a:t>various</a:t>
            </a:r>
            <a:r>
              <a:rPr sz="1200" dirty="0">
                <a:latin typeface="Times New Roman"/>
                <a:cs typeface="Times New Roman"/>
              </a:rPr>
              <a:t> </a:t>
            </a:r>
            <a:r>
              <a:rPr sz="1200" spc="-5" dirty="0">
                <a:latin typeface="Times New Roman"/>
                <a:cs typeface="Times New Roman"/>
              </a:rPr>
              <a:t>authentication</a:t>
            </a:r>
            <a:r>
              <a:rPr sz="1200" dirty="0">
                <a:latin typeface="Times New Roman"/>
                <a:cs typeface="Times New Roman"/>
              </a:rPr>
              <a:t> methods,</a:t>
            </a:r>
            <a:r>
              <a:rPr sz="1200" spc="5" dirty="0">
                <a:latin typeface="Times New Roman"/>
                <a:cs typeface="Times New Roman"/>
              </a:rPr>
              <a:t> </a:t>
            </a:r>
            <a:r>
              <a:rPr sz="1200" dirty="0">
                <a:latin typeface="Times New Roman"/>
                <a:cs typeface="Times New Roman"/>
              </a:rPr>
              <a:t>including </a:t>
            </a:r>
            <a:r>
              <a:rPr sz="1200" spc="5" dirty="0">
                <a:latin typeface="Times New Roman"/>
                <a:cs typeface="Times New Roman"/>
              </a:rPr>
              <a:t> </a:t>
            </a:r>
            <a:r>
              <a:rPr sz="1200" spc="-5" dirty="0">
                <a:latin typeface="Times New Roman"/>
                <a:cs typeface="Times New Roman"/>
              </a:rPr>
              <a:t>email/password,</a:t>
            </a:r>
            <a:r>
              <a:rPr sz="1200" dirty="0">
                <a:latin typeface="Times New Roman"/>
                <a:cs typeface="Times New Roman"/>
              </a:rPr>
              <a:t> </a:t>
            </a:r>
            <a:r>
              <a:rPr sz="1200" spc="-5" dirty="0">
                <a:latin typeface="Times New Roman"/>
                <a:cs typeface="Times New Roman"/>
              </a:rPr>
              <a:t>ensuring</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seamless </a:t>
            </a:r>
            <a:r>
              <a:rPr sz="1200" dirty="0">
                <a:latin typeface="Times New Roman"/>
                <a:cs typeface="Times New Roman"/>
              </a:rPr>
              <a:t>login </a:t>
            </a:r>
            <a:r>
              <a:rPr sz="1200" spc="-5" dirty="0">
                <a:latin typeface="Times New Roman"/>
                <a:cs typeface="Times New Roman"/>
              </a:rPr>
              <a:t>experience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users.</a:t>
            </a:r>
          </a:p>
          <a:p>
            <a:pPr marL="12700" marR="7620" algn="just">
              <a:lnSpc>
                <a:spcPct val="103499"/>
              </a:lnSpc>
              <a:spcBef>
                <a:spcPts val="790"/>
              </a:spcBef>
            </a:pPr>
            <a:r>
              <a:rPr sz="1200" b="1" spc="-5" dirty="0">
                <a:latin typeface="Times New Roman"/>
                <a:cs typeface="Times New Roman"/>
              </a:rPr>
              <a:t>Render </a:t>
            </a:r>
            <a:r>
              <a:rPr sz="1200" b="1" dirty="0">
                <a:latin typeface="Times New Roman"/>
                <a:cs typeface="Times New Roman"/>
              </a:rPr>
              <a:t>Hosting: </a:t>
            </a:r>
            <a:r>
              <a:rPr sz="1200" dirty="0">
                <a:latin typeface="Times New Roman"/>
                <a:cs typeface="Times New Roman"/>
              </a:rPr>
              <a:t>The </a:t>
            </a:r>
            <a:r>
              <a:rPr sz="1200" spc="-5" dirty="0">
                <a:latin typeface="Times New Roman"/>
                <a:cs typeface="Times New Roman"/>
              </a:rPr>
              <a:t>backend application </a:t>
            </a:r>
            <a:r>
              <a:rPr sz="1200" dirty="0">
                <a:latin typeface="Times New Roman"/>
                <a:cs typeface="Times New Roman"/>
              </a:rPr>
              <a:t>is hosted on </a:t>
            </a:r>
            <a:r>
              <a:rPr sz="1200" spc="-10" dirty="0">
                <a:latin typeface="Times New Roman"/>
                <a:cs typeface="Times New Roman"/>
              </a:rPr>
              <a:t>Render, </a:t>
            </a:r>
            <a:r>
              <a:rPr sz="1200" spc="-5" dirty="0">
                <a:latin typeface="Times New Roman"/>
                <a:cs typeface="Times New Roman"/>
              </a:rPr>
              <a:t>offering </a:t>
            </a:r>
            <a:r>
              <a:rPr sz="1200" dirty="0">
                <a:latin typeface="Times New Roman"/>
                <a:cs typeface="Times New Roman"/>
              </a:rPr>
              <a:t>a </a:t>
            </a:r>
            <a:r>
              <a:rPr sz="1200" spc="-5" dirty="0">
                <a:latin typeface="Times New Roman"/>
                <a:cs typeface="Times New Roman"/>
              </a:rPr>
              <a:t>reliable </a:t>
            </a:r>
            <a:r>
              <a:rPr sz="1200" dirty="0">
                <a:latin typeface="Times New Roman"/>
                <a:cs typeface="Times New Roman"/>
              </a:rPr>
              <a:t>platform </a:t>
            </a:r>
            <a:r>
              <a:rPr sz="1200" spc="5" dirty="0">
                <a:latin typeface="Times New Roman"/>
                <a:cs typeface="Times New Roman"/>
              </a:rPr>
              <a:t> </a:t>
            </a:r>
            <a:r>
              <a:rPr sz="1200" dirty="0">
                <a:latin typeface="Times New Roman"/>
                <a:cs typeface="Times New Roman"/>
              </a:rPr>
              <a:t>for</a:t>
            </a:r>
            <a:r>
              <a:rPr sz="1200" spc="-10" dirty="0">
                <a:latin typeface="Times New Roman"/>
                <a:cs typeface="Times New Roman"/>
              </a:rPr>
              <a:t> </a:t>
            </a:r>
            <a:r>
              <a:rPr sz="1200" spc="-5" dirty="0">
                <a:latin typeface="Times New Roman"/>
                <a:cs typeface="Times New Roman"/>
              </a:rPr>
              <a:t>server</a:t>
            </a:r>
            <a:r>
              <a:rPr sz="1200" dirty="0">
                <a:latin typeface="Times New Roman"/>
                <a:cs typeface="Times New Roman"/>
              </a:rPr>
              <a:t> </a:t>
            </a:r>
            <a:r>
              <a:rPr sz="1200" spc="-5" dirty="0">
                <a:latin typeface="Times New Roman"/>
                <a:cs typeface="Times New Roman"/>
              </a:rPr>
              <a:t>deployment</a:t>
            </a:r>
            <a:r>
              <a:rPr sz="1200" spc="5" dirty="0">
                <a:latin typeface="Times New Roman"/>
                <a:cs typeface="Times New Roman"/>
              </a:rPr>
              <a:t> </a:t>
            </a:r>
            <a:r>
              <a:rPr sz="1200" dirty="0">
                <a:latin typeface="Times New Roman"/>
                <a:cs typeface="Times New Roman"/>
              </a:rPr>
              <a:t>with automatic </a:t>
            </a:r>
            <a:r>
              <a:rPr sz="1200" spc="-5" dirty="0">
                <a:latin typeface="Times New Roman"/>
                <a:cs typeface="Times New Roman"/>
              </a:rPr>
              <a:t>scaling</a:t>
            </a:r>
            <a:r>
              <a:rPr sz="1200" spc="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continuous</a:t>
            </a:r>
            <a:r>
              <a:rPr sz="1200" spc="5" dirty="0">
                <a:latin typeface="Times New Roman"/>
                <a:cs typeface="Times New Roman"/>
              </a:rPr>
              <a:t> </a:t>
            </a:r>
            <a:r>
              <a:rPr sz="1200" spc="-5" dirty="0">
                <a:latin typeface="Times New Roman"/>
                <a:cs typeface="Times New Roman"/>
              </a:rPr>
              <a:t>integration.</a:t>
            </a:r>
            <a:endParaRPr sz="1200" dirty="0">
              <a:latin typeface="Times New Roman"/>
              <a:cs typeface="Times New Roman"/>
            </a:endParaRPr>
          </a:p>
          <a:p>
            <a:pPr>
              <a:lnSpc>
                <a:spcPct val="100000"/>
              </a:lnSpc>
              <a:spcBef>
                <a:spcPts val="30"/>
              </a:spcBef>
            </a:pPr>
            <a:endParaRPr sz="1400" dirty="0">
              <a:latin typeface="Times New Roman"/>
              <a:cs typeface="Times New Roman"/>
            </a:endParaRPr>
          </a:p>
          <a:p>
            <a:pPr marL="12065" lvl="1" algn="just">
              <a:lnSpc>
                <a:spcPct val="100000"/>
              </a:lnSpc>
              <a:tabLst>
                <a:tab pos="281305" algn="l"/>
              </a:tabLst>
            </a:pPr>
            <a:r>
              <a:rPr lang="en-US" sz="1400" b="1" spc="-5" dirty="0">
                <a:latin typeface="Times New Roman"/>
                <a:cs typeface="Times New Roman"/>
              </a:rPr>
              <a:t>2.3 </a:t>
            </a:r>
            <a:r>
              <a:rPr sz="1400" b="1" spc="-5" dirty="0">
                <a:latin typeface="Times New Roman"/>
                <a:cs typeface="Times New Roman"/>
              </a:rPr>
              <a:t>Software</a:t>
            </a:r>
            <a:r>
              <a:rPr sz="1400" b="1" spc="-35" dirty="0">
                <a:latin typeface="Times New Roman"/>
                <a:cs typeface="Times New Roman"/>
              </a:rPr>
              <a:t> </a:t>
            </a:r>
            <a:r>
              <a:rPr sz="1400" b="1" spc="-5" dirty="0">
                <a:latin typeface="Times New Roman"/>
                <a:cs typeface="Times New Roman"/>
              </a:rPr>
              <a:t>Requirements</a:t>
            </a:r>
            <a:endParaRPr sz="1400" dirty="0">
              <a:latin typeface="Times New Roman"/>
              <a:cs typeface="Times New Roman"/>
            </a:endParaRPr>
          </a:p>
          <a:p>
            <a:pPr marL="12700" marR="5080" algn="just">
              <a:lnSpc>
                <a:spcPct val="103299"/>
              </a:lnSpc>
              <a:spcBef>
                <a:spcPts val="815"/>
              </a:spcBef>
            </a:pPr>
            <a:r>
              <a:rPr sz="1200" b="1" spc="-5" dirty="0">
                <a:latin typeface="Times New Roman"/>
                <a:cs typeface="Times New Roman"/>
              </a:rPr>
              <a:t>Code</a:t>
            </a:r>
            <a:r>
              <a:rPr sz="1200" b="1" spc="-40" dirty="0">
                <a:latin typeface="Times New Roman"/>
                <a:cs typeface="Times New Roman"/>
              </a:rPr>
              <a:t> </a:t>
            </a:r>
            <a:r>
              <a:rPr sz="1200" b="1" spc="-5" dirty="0">
                <a:latin typeface="Times New Roman"/>
                <a:cs typeface="Times New Roman"/>
              </a:rPr>
              <a:t>Editor:</a:t>
            </a:r>
            <a:r>
              <a:rPr sz="1200" b="1" spc="-110" dirty="0">
                <a:latin typeface="Times New Roman"/>
                <a:cs typeface="Times New Roman"/>
              </a:rPr>
              <a:t> </a:t>
            </a:r>
            <a:r>
              <a:rPr sz="1200" spc="-5" dirty="0">
                <a:latin typeface="Times New Roman"/>
                <a:cs typeface="Times New Roman"/>
              </a:rPr>
              <a:t>Any</a:t>
            </a:r>
            <a:r>
              <a:rPr sz="1200" spc="-35" dirty="0">
                <a:latin typeface="Times New Roman"/>
                <a:cs typeface="Times New Roman"/>
              </a:rPr>
              <a:t> </a:t>
            </a:r>
            <a:r>
              <a:rPr sz="1200" dirty="0">
                <a:latin typeface="Times New Roman"/>
                <a:cs typeface="Times New Roman"/>
              </a:rPr>
              <a:t>code</a:t>
            </a:r>
            <a:r>
              <a:rPr sz="1200" spc="-45" dirty="0">
                <a:latin typeface="Times New Roman"/>
                <a:cs typeface="Times New Roman"/>
              </a:rPr>
              <a:t> </a:t>
            </a:r>
            <a:r>
              <a:rPr sz="1200" dirty="0">
                <a:latin typeface="Times New Roman"/>
                <a:cs typeface="Times New Roman"/>
              </a:rPr>
              <a:t>editor</a:t>
            </a:r>
            <a:r>
              <a:rPr sz="1200" spc="-35" dirty="0">
                <a:latin typeface="Times New Roman"/>
                <a:cs typeface="Times New Roman"/>
              </a:rPr>
              <a:t> </a:t>
            </a:r>
            <a:r>
              <a:rPr sz="1200" dirty="0">
                <a:latin typeface="Times New Roman"/>
                <a:cs typeface="Times New Roman"/>
              </a:rPr>
              <a:t>of</a:t>
            </a:r>
            <a:r>
              <a:rPr sz="1200" spc="-40" dirty="0">
                <a:latin typeface="Times New Roman"/>
                <a:cs typeface="Times New Roman"/>
              </a:rPr>
              <a:t> </a:t>
            </a:r>
            <a:r>
              <a:rPr sz="1200" spc="-5" dirty="0">
                <a:latin typeface="Times New Roman"/>
                <a:cs typeface="Times New Roman"/>
              </a:rPr>
              <a:t>choice,</a:t>
            </a:r>
            <a:r>
              <a:rPr sz="1200" spc="-35" dirty="0">
                <a:latin typeface="Times New Roman"/>
                <a:cs typeface="Times New Roman"/>
              </a:rPr>
              <a:t> </a:t>
            </a:r>
            <a:r>
              <a:rPr sz="1200" spc="-5" dirty="0">
                <a:latin typeface="Times New Roman"/>
                <a:cs typeface="Times New Roman"/>
              </a:rPr>
              <a:t>such</a:t>
            </a:r>
            <a:r>
              <a:rPr sz="1200" spc="-40" dirty="0">
                <a:latin typeface="Times New Roman"/>
                <a:cs typeface="Times New Roman"/>
              </a:rPr>
              <a:t> </a:t>
            </a:r>
            <a:r>
              <a:rPr sz="1200" spc="-5" dirty="0">
                <a:latin typeface="Times New Roman"/>
                <a:cs typeface="Times New Roman"/>
              </a:rPr>
              <a:t>as</a:t>
            </a:r>
            <a:r>
              <a:rPr sz="1200" spc="-55" dirty="0">
                <a:latin typeface="Times New Roman"/>
                <a:cs typeface="Times New Roman"/>
              </a:rPr>
              <a:t> </a:t>
            </a:r>
            <a:r>
              <a:rPr sz="1200" spc="-15" dirty="0">
                <a:latin typeface="Times New Roman"/>
                <a:cs typeface="Times New Roman"/>
              </a:rPr>
              <a:t>Visual</a:t>
            </a:r>
            <a:r>
              <a:rPr sz="1200" spc="-35" dirty="0">
                <a:latin typeface="Times New Roman"/>
                <a:cs typeface="Times New Roman"/>
              </a:rPr>
              <a:t> </a:t>
            </a:r>
            <a:r>
              <a:rPr sz="1200" dirty="0">
                <a:latin typeface="Times New Roman"/>
                <a:cs typeface="Times New Roman"/>
              </a:rPr>
              <a:t>Studio</a:t>
            </a:r>
            <a:r>
              <a:rPr sz="1200" spc="-45" dirty="0">
                <a:latin typeface="Times New Roman"/>
                <a:cs typeface="Times New Roman"/>
              </a:rPr>
              <a:t> </a:t>
            </a:r>
            <a:r>
              <a:rPr sz="1200" spc="-5" dirty="0">
                <a:latin typeface="Times New Roman"/>
                <a:cs typeface="Times New Roman"/>
              </a:rPr>
              <a:t>Code,</a:t>
            </a:r>
            <a:r>
              <a:rPr sz="1200" spc="-110" dirty="0">
                <a:latin typeface="Times New Roman"/>
                <a:cs typeface="Times New Roman"/>
              </a:rPr>
              <a:t> </a:t>
            </a:r>
            <a:r>
              <a:rPr sz="1200" spc="-5" dirty="0">
                <a:latin typeface="Times New Roman"/>
                <a:cs typeface="Times New Roman"/>
              </a:rPr>
              <a:t>Atom,</a:t>
            </a:r>
            <a:r>
              <a:rPr sz="1200" spc="-35" dirty="0">
                <a:latin typeface="Times New Roman"/>
                <a:cs typeface="Times New Roman"/>
              </a:rPr>
              <a:t> </a:t>
            </a:r>
            <a:r>
              <a:rPr sz="1200" dirty="0">
                <a:latin typeface="Times New Roman"/>
                <a:cs typeface="Times New Roman"/>
              </a:rPr>
              <a:t>or</a:t>
            </a:r>
            <a:r>
              <a:rPr sz="1200" spc="-35" dirty="0">
                <a:latin typeface="Times New Roman"/>
                <a:cs typeface="Times New Roman"/>
              </a:rPr>
              <a:t> </a:t>
            </a:r>
            <a:r>
              <a:rPr sz="1200" dirty="0">
                <a:latin typeface="Times New Roman"/>
                <a:cs typeface="Times New Roman"/>
              </a:rPr>
              <a:t>Sublime</a:t>
            </a:r>
            <a:r>
              <a:rPr sz="1200" spc="-65" dirty="0">
                <a:latin typeface="Times New Roman"/>
                <a:cs typeface="Times New Roman"/>
              </a:rPr>
              <a:t> </a:t>
            </a:r>
            <a:r>
              <a:rPr sz="1200" spc="-20" dirty="0">
                <a:latin typeface="Times New Roman"/>
                <a:cs typeface="Times New Roman"/>
              </a:rPr>
              <a:t>Text, </a:t>
            </a:r>
            <a:r>
              <a:rPr sz="1200" spc="-285" dirty="0">
                <a:latin typeface="Times New Roman"/>
                <a:cs typeface="Times New Roman"/>
              </a:rPr>
              <a:t> </a:t>
            </a:r>
            <a:r>
              <a:rPr sz="1200" dirty="0">
                <a:latin typeface="Times New Roman"/>
                <a:cs typeface="Times New Roman"/>
              </a:rPr>
              <a:t>is</a:t>
            </a:r>
            <a:r>
              <a:rPr sz="1200" spc="-5" dirty="0">
                <a:latin typeface="Times New Roman"/>
                <a:cs typeface="Times New Roman"/>
              </a:rPr>
              <a:t> required</a:t>
            </a:r>
            <a:r>
              <a:rPr sz="1200" dirty="0">
                <a:latin typeface="Times New Roman"/>
                <a:cs typeface="Times New Roman"/>
              </a:rPr>
              <a:t> for development.</a:t>
            </a:r>
          </a:p>
          <a:p>
            <a:pPr marL="12700" marR="5080" algn="just">
              <a:lnSpc>
                <a:spcPct val="103299"/>
              </a:lnSpc>
              <a:spcBef>
                <a:spcPts val="800"/>
              </a:spcBef>
            </a:pPr>
            <a:r>
              <a:rPr sz="1200" b="1" spc="-5" dirty="0">
                <a:latin typeface="Times New Roman"/>
                <a:cs typeface="Times New Roman"/>
              </a:rPr>
              <a:t>Node</a:t>
            </a:r>
            <a:r>
              <a:rPr sz="1200" b="1" spc="-50" dirty="0">
                <a:latin typeface="Times New Roman"/>
                <a:cs typeface="Times New Roman"/>
              </a:rPr>
              <a:t> </a:t>
            </a:r>
            <a:r>
              <a:rPr sz="1200" b="1" spc="-5" dirty="0">
                <a:latin typeface="Times New Roman"/>
                <a:cs typeface="Times New Roman"/>
              </a:rPr>
              <a:t>Package</a:t>
            </a:r>
            <a:r>
              <a:rPr sz="1200" b="1" spc="-50" dirty="0">
                <a:latin typeface="Times New Roman"/>
                <a:cs typeface="Times New Roman"/>
              </a:rPr>
              <a:t> </a:t>
            </a:r>
            <a:r>
              <a:rPr sz="1200" b="1" spc="-5" dirty="0">
                <a:latin typeface="Times New Roman"/>
                <a:cs typeface="Times New Roman"/>
              </a:rPr>
              <a:t>Manager</a:t>
            </a:r>
            <a:r>
              <a:rPr sz="1200" b="1" spc="-60" dirty="0">
                <a:latin typeface="Times New Roman"/>
                <a:cs typeface="Times New Roman"/>
              </a:rPr>
              <a:t> </a:t>
            </a:r>
            <a:r>
              <a:rPr sz="1200" b="1" spc="-5" dirty="0">
                <a:latin typeface="Times New Roman"/>
                <a:cs typeface="Times New Roman"/>
              </a:rPr>
              <a:t>(NPM):</a:t>
            </a:r>
            <a:r>
              <a:rPr sz="1200" b="1" spc="-60"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5" dirty="0">
                <a:latin typeface="Times New Roman"/>
                <a:cs typeface="Times New Roman"/>
              </a:rPr>
              <a:t>project</a:t>
            </a:r>
            <a:r>
              <a:rPr sz="1200" spc="-45" dirty="0">
                <a:latin typeface="Times New Roman"/>
                <a:cs typeface="Times New Roman"/>
              </a:rPr>
              <a:t> </a:t>
            </a:r>
            <a:r>
              <a:rPr sz="1200" dirty="0">
                <a:latin typeface="Times New Roman"/>
                <a:cs typeface="Times New Roman"/>
              </a:rPr>
              <a:t>relies</a:t>
            </a:r>
            <a:r>
              <a:rPr sz="1200" spc="-45" dirty="0">
                <a:latin typeface="Times New Roman"/>
                <a:cs typeface="Times New Roman"/>
              </a:rPr>
              <a:t> </a:t>
            </a:r>
            <a:r>
              <a:rPr sz="1200" dirty="0">
                <a:latin typeface="Times New Roman"/>
                <a:cs typeface="Times New Roman"/>
              </a:rPr>
              <a:t>on</a:t>
            </a:r>
            <a:r>
              <a:rPr sz="1200" spc="-45" dirty="0">
                <a:latin typeface="Times New Roman"/>
                <a:cs typeface="Times New Roman"/>
              </a:rPr>
              <a:t> </a:t>
            </a:r>
            <a:r>
              <a:rPr sz="1200" spc="-5" dirty="0">
                <a:latin typeface="Times New Roman"/>
                <a:cs typeface="Times New Roman"/>
              </a:rPr>
              <a:t>NPM</a:t>
            </a:r>
            <a:r>
              <a:rPr sz="1200" spc="-35" dirty="0">
                <a:latin typeface="Times New Roman"/>
                <a:cs typeface="Times New Roman"/>
              </a:rPr>
              <a:t> </a:t>
            </a:r>
            <a:r>
              <a:rPr sz="1200" dirty="0">
                <a:latin typeface="Times New Roman"/>
                <a:cs typeface="Times New Roman"/>
              </a:rPr>
              <a:t>for</a:t>
            </a:r>
            <a:r>
              <a:rPr sz="1200" spc="-55" dirty="0">
                <a:latin typeface="Times New Roman"/>
                <a:cs typeface="Times New Roman"/>
              </a:rPr>
              <a:t> </a:t>
            </a:r>
            <a:r>
              <a:rPr sz="1200" spc="-5" dirty="0">
                <a:latin typeface="Times New Roman"/>
                <a:cs typeface="Times New Roman"/>
              </a:rPr>
              <a:t>managing</a:t>
            </a:r>
            <a:r>
              <a:rPr sz="1200" spc="-45" dirty="0">
                <a:latin typeface="Times New Roman"/>
                <a:cs typeface="Times New Roman"/>
              </a:rPr>
              <a:t> </a:t>
            </a:r>
            <a:r>
              <a:rPr sz="1200" spc="-5" dirty="0">
                <a:latin typeface="Times New Roman"/>
                <a:cs typeface="Times New Roman"/>
              </a:rPr>
              <a:t>dependencies</a:t>
            </a:r>
            <a:r>
              <a:rPr sz="1200" spc="-45" dirty="0">
                <a:latin typeface="Times New Roman"/>
                <a:cs typeface="Times New Roman"/>
              </a:rPr>
              <a:t> </a:t>
            </a:r>
            <a:r>
              <a:rPr sz="1200" spc="-5" dirty="0">
                <a:latin typeface="Times New Roman"/>
                <a:cs typeface="Times New Roman"/>
              </a:rPr>
              <a:t>and </a:t>
            </a:r>
            <a:r>
              <a:rPr sz="1200" spc="-290" dirty="0">
                <a:latin typeface="Times New Roman"/>
                <a:cs typeface="Times New Roman"/>
              </a:rPr>
              <a:t> </a:t>
            </a:r>
            <a:r>
              <a:rPr sz="1200" dirty="0">
                <a:latin typeface="Times New Roman"/>
                <a:cs typeface="Times New Roman"/>
              </a:rPr>
              <a:t>running </a:t>
            </a:r>
            <a:r>
              <a:rPr sz="1200" spc="-5" dirty="0">
                <a:latin typeface="Times New Roman"/>
                <a:cs typeface="Times New Roman"/>
              </a:rPr>
              <a:t>scripts.</a:t>
            </a:r>
            <a:r>
              <a:rPr sz="1200" dirty="0">
                <a:latin typeface="Times New Roman"/>
                <a:cs typeface="Times New Roman"/>
              </a:rPr>
              <a:t> Ensure</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latest version </a:t>
            </a:r>
            <a:r>
              <a:rPr sz="1200" dirty="0">
                <a:latin typeface="Times New Roman"/>
                <a:cs typeface="Times New Roman"/>
              </a:rPr>
              <a:t>of Node.js is</a:t>
            </a:r>
            <a:r>
              <a:rPr sz="1200" spc="-5" dirty="0">
                <a:latin typeface="Times New Roman"/>
                <a:cs typeface="Times New Roman"/>
              </a:rPr>
              <a:t> </a:t>
            </a:r>
            <a:r>
              <a:rPr sz="1200" dirty="0">
                <a:latin typeface="Times New Roman"/>
                <a:cs typeface="Times New Roman"/>
              </a:rPr>
              <a:t>installed to </a:t>
            </a:r>
            <a:r>
              <a:rPr sz="1200" spc="-5" dirty="0">
                <a:latin typeface="Times New Roman"/>
                <a:cs typeface="Times New Roman"/>
              </a:rPr>
              <a:t>utilize NPM.</a:t>
            </a:r>
            <a:endParaRPr sz="1200" dirty="0">
              <a:latin typeface="Times New Roman"/>
              <a:cs typeface="Times New Roman"/>
            </a:endParaRPr>
          </a:p>
        </p:txBody>
      </p:sp>
      <p:sp>
        <p:nvSpPr>
          <p:cNvPr id="4" name="object 4"/>
          <p:cNvSpPr/>
          <p:nvPr/>
        </p:nvSpPr>
        <p:spPr>
          <a:xfrm>
            <a:off x="381000" y="304799"/>
            <a:ext cx="6876415" cy="10084435"/>
          </a:xfrm>
          <a:custGeom>
            <a:avLst/>
            <a:gdLst/>
            <a:ahLst/>
            <a:cxnLst/>
            <a:rect l="l" t="t" r="r" b="b"/>
            <a:pathLst>
              <a:path w="6876415" h="10084435">
                <a:moveTo>
                  <a:pt x="6876288" y="10066033"/>
                </a:moveTo>
                <a:lnTo>
                  <a:pt x="6858000" y="10066033"/>
                </a:lnTo>
                <a:lnTo>
                  <a:pt x="18288" y="10066033"/>
                </a:lnTo>
                <a:lnTo>
                  <a:pt x="0" y="10066033"/>
                </a:lnTo>
                <a:lnTo>
                  <a:pt x="0" y="10084308"/>
                </a:lnTo>
                <a:lnTo>
                  <a:pt x="18288" y="10084308"/>
                </a:lnTo>
                <a:lnTo>
                  <a:pt x="6858000" y="10084308"/>
                </a:lnTo>
                <a:lnTo>
                  <a:pt x="6876288" y="10084308"/>
                </a:lnTo>
                <a:lnTo>
                  <a:pt x="6876288" y="10066033"/>
                </a:lnTo>
                <a:close/>
              </a:path>
              <a:path w="6876415" h="10084435">
                <a:moveTo>
                  <a:pt x="6876288" y="0"/>
                </a:moveTo>
                <a:lnTo>
                  <a:pt x="6858000" y="0"/>
                </a:lnTo>
                <a:lnTo>
                  <a:pt x="18288" y="0"/>
                </a:lnTo>
                <a:lnTo>
                  <a:pt x="0" y="0"/>
                </a:lnTo>
                <a:lnTo>
                  <a:pt x="0" y="18288"/>
                </a:lnTo>
                <a:lnTo>
                  <a:pt x="0" y="10066020"/>
                </a:lnTo>
                <a:lnTo>
                  <a:pt x="18288" y="10066020"/>
                </a:lnTo>
                <a:lnTo>
                  <a:pt x="18288" y="18288"/>
                </a:lnTo>
                <a:lnTo>
                  <a:pt x="6858000" y="18288"/>
                </a:lnTo>
                <a:lnTo>
                  <a:pt x="6858000" y="10066020"/>
                </a:lnTo>
                <a:lnTo>
                  <a:pt x="6876288" y="10066020"/>
                </a:lnTo>
                <a:lnTo>
                  <a:pt x="6876288" y="18288"/>
                </a:lnTo>
                <a:lnTo>
                  <a:pt x="6876288" y="0"/>
                </a:lnTo>
                <a:close/>
              </a:path>
            </a:pathLst>
          </a:custGeom>
          <a:solidFill>
            <a:srgbClr val="000000"/>
          </a:solidFill>
        </p:spPr>
        <p:txBody>
          <a:bodyPr wrap="square" lIns="0" tIns="0" rIns="0" bIns="0" rtlCol="0"/>
          <a:lstStyle/>
          <a:p>
            <a:endParaRPr/>
          </a:p>
        </p:txBody>
      </p:sp>
      <p:sp>
        <p:nvSpPr>
          <p:cNvPr id="5" name="object 5"/>
          <p:cNvSpPr txBox="1"/>
          <p:nvPr/>
        </p:nvSpPr>
        <p:spPr>
          <a:xfrm>
            <a:off x="6539230" y="9917379"/>
            <a:ext cx="1473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latin typeface="Calibri"/>
                <a:cs typeface="Calibri"/>
              </a:rPr>
              <a:t>9</a:t>
            </a:fld>
            <a:endParaRPr sz="11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472</TotalTime>
  <Words>3074</Words>
  <Application>Microsoft Office PowerPoint</Application>
  <PresentationFormat>Custom</PresentationFormat>
  <Paragraphs>217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Anuj Chaudhary</dc:creator>
  <cp:lastModifiedBy>mohdsha8589@outlook.com</cp:lastModifiedBy>
  <cp:revision>12</cp:revision>
  <dcterms:created xsi:type="dcterms:W3CDTF">2024-12-07T06:33:24Z</dcterms:created>
  <dcterms:modified xsi:type="dcterms:W3CDTF">2024-12-16T17:08:09Z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2024-01-28T00:00:00Z</vt:filetime>
  </property>
  <property fmtid="{D5CDD505-2E9C-101B-9397-08002B2CF9AE}" pid="3" name="Creator">
    <vt:lpwstr>Microsoft® Word 2021</vt:lpwstr>
  </property>
  <property fmtid="{D5CDD505-2E9C-101B-9397-08002B2CF9AE}" pid="4" name="LastSaved">
    <vt:filetime>2024-12-07T00:00:00Z</vt:filetime>
  </property>
</Properties>
</file>