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" y="635"/>
            <a:ext cx="12193270" cy="1647825"/>
          </a:xfrm>
        </p:spPr>
        <p:txBody>
          <a:bodyPr>
            <a:normAutofit/>
          </a:bodyPr>
          <a:lstStyle/>
          <a:p>
            <a:pPr algn="ctr"/>
            <a:r>
              <a:rPr lang="en-US" sz="3110" b="1" dirty="0">
                <a:latin typeface="Arial" panose="020B0604020202020204" pitchFamily="34" charset="0"/>
                <a:cs typeface="Arial" panose="020B0604020202020204" pitchFamily="34" charset="0"/>
              </a:rPr>
              <a:t>PUNE VIDYARTHI GRIHA’S COLLEGE OF ENGINEERING AND TECHNOLOGY DEPARTMENT OF E&amp;TC AY:2020-21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59410" marR="358140" algn="r">
              <a:spcBef>
                <a:spcPts val="300"/>
              </a:spcBef>
              <a:spcAft>
                <a:spcPts val="0"/>
              </a:spcAft>
            </a:pPr>
            <a:r>
              <a:rPr lang="en-US" altLang="en-IN"/>
              <a:t>                                                              </a:t>
            </a:r>
            <a:r>
              <a:rPr lang="en-IN"/>
              <a:t>Guided By: </a:t>
            </a:r>
            <a:r>
              <a:rPr lang="en-IN" b="1"/>
              <a:t>Vikram Gadre Sir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54685" y="2437765"/>
            <a:ext cx="10596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  IITB DSP MOOC INTERNSHIP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890" b="1">
                <a:cs typeface="+mj-lt"/>
                <a:sym typeface="+mn-ea"/>
              </a:rPr>
            </a:br>
            <a:br>
              <a:rPr lang="en-US" sz="3890" b="1">
                <a:cs typeface="+mj-lt"/>
                <a:sym typeface="+mn-ea"/>
              </a:rPr>
            </a:br>
            <a:r>
              <a:rPr lang="en-GB" sz="4445" b="1" u="sng">
                <a:cs typeface="+mj-lt"/>
                <a:sym typeface="+mn-ea"/>
              </a:rPr>
              <a:t>T</a:t>
            </a:r>
            <a:r>
              <a:rPr lang="en-US" altLang="en-GB" sz="4445" b="1" u="sng">
                <a:cs typeface="+mj-lt"/>
                <a:sym typeface="+mn-ea"/>
              </a:rPr>
              <a:t>ERMINOLOGY</a:t>
            </a:r>
            <a:br>
              <a:rPr lang="en-GB" sz="3500" u="sng">
                <a:latin typeface="+mj-lt"/>
                <a:cs typeface="+mj-lt"/>
                <a:sym typeface="+mn-ea"/>
              </a:rPr>
            </a:br>
            <a:br>
              <a:rPr lang="en-US" sz="3500" b="1">
                <a:cs typeface="+mj-lt"/>
              </a:rPr>
            </a:br>
            <a:endParaRPr lang="en-US" sz="35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3845"/>
            <a:ext cx="10515600" cy="4292600"/>
          </a:xfrm>
        </p:spPr>
        <p:txBody>
          <a:bodyPr>
            <a:normAutofit/>
          </a:bodyPr>
          <a:lstStyle/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b="1" dirty="0">
                <a:latin typeface="Courier New" panose="02070309020205020404" charset="0"/>
                <a:cs typeface="Courier New" panose="02070309020205020404" charset="0"/>
              </a:rPr>
              <a:t>Secret Image </a:t>
            </a:r>
            <a:r>
              <a:rPr lang="en-GB" dirty="0">
                <a:latin typeface="+mj-lt"/>
                <a:cs typeface="+mj-lt"/>
              </a:rPr>
              <a:t>- The image which we want to hide</a:t>
            </a:r>
            <a:endParaRPr dirty="0">
              <a:latin typeface="+mj-lt"/>
              <a:cs typeface="+mj-lt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</a:pPr>
            <a:r>
              <a:rPr lang="en-GB" b="1" dirty="0">
                <a:latin typeface="Courier New" panose="02070309020205020404" charset="0"/>
                <a:cs typeface="Courier New" panose="02070309020205020404" charset="0"/>
              </a:rPr>
              <a:t>Cover Image</a:t>
            </a:r>
            <a:r>
              <a:rPr lang="en-GB" dirty="0">
                <a:latin typeface="+mj-lt"/>
                <a:cs typeface="+mj-lt"/>
              </a:rPr>
              <a:t> - The image in which we want to hide the secret image</a:t>
            </a:r>
            <a:endParaRPr dirty="0">
              <a:latin typeface="+mj-lt"/>
              <a:cs typeface="+mj-lt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b="1" dirty="0">
                <a:latin typeface="Courier New" panose="02070309020205020404" charset="0"/>
                <a:cs typeface="Courier New" panose="02070309020205020404" charset="0"/>
              </a:rPr>
              <a:t>Stegano Image</a:t>
            </a:r>
            <a:r>
              <a:rPr lang="en-GB" b="1" dirty="0">
                <a:latin typeface="+mj-lt"/>
                <a:cs typeface="+mj-lt"/>
              </a:rPr>
              <a:t> </a:t>
            </a:r>
            <a:r>
              <a:rPr lang="en-GB" dirty="0">
                <a:latin typeface="+mj-lt"/>
                <a:cs typeface="+mj-lt"/>
              </a:rPr>
              <a:t>- The resultant image which we want to transmit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b="1" dirty="0">
                <a:latin typeface="Courier New" panose="02070309020205020404" charset="0"/>
                <a:cs typeface="Courier New" panose="02070309020205020404" charset="0"/>
              </a:rPr>
              <a:t>Embedding Procedure </a:t>
            </a:r>
            <a:r>
              <a:rPr lang="en-GB" dirty="0">
                <a:latin typeface="+mj-lt"/>
                <a:cs typeface="+mj-lt"/>
              </a:rPr>
              <a:t>- Culmination of the Secret Image and the Cover Image into the Stegano Image before</a:t>
            </a:r>
            <a:r>
              <a:rPr lang="en-US" altLang="en-GB" dirty="0">
                <a:latin typeface="+mj-lt"/>
                <a:cs typeface="+mj-lt"/>
              </a:rPr>
              <a:t> </a:t>
            </a:r>
            <a:r>
              <a:rPr lang="en-GB" dirty="0">
                <a:latin typeface="+mj-lt"/>
                <a:cs typeface="+mj-lt"/>
              </a:rPr>
              <a:t>transmission</a:t>
            </a:r>
            <a:r>
              <a:rPr lang="en-US" altLang="en-GB" dirty="0">
                <a:latin typeface="+mj-lt"/>
                <a:cs typeface="+mj-lt"/>
              </a:rPr>
              <a:t>.</a:t>
            </a:r>
            <a:endParaRPr dirty="0">
              <a:latin typeface="+mj-lt"/>
              <a:cs typeface="+mj-lt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b="1" dirty="0">
                <a:latin typeface="Courier New" panose="02070309020205020404" charset="0"/>
                <a:cs typeface="Courier New" panose="02070309020205020404" charset="0"/>
              </a:rPr>
              <a:t>Extraction Procedure</a:t>
            </a:r>
            <a:r>
              <a:rPr lang="en-GB" b="1" dirty="0">
                <a:latin typeface="+mj-lt"/>
                <a:cs typeface="+mj-lt"/>
              </a:rPr>
              <a:t> </a:t>
            </a:r>
            <a:r>
              <a:rPr lang="en-GB" dirty="0">
                <a:latin typeface="+mj-lt"/>
                <a:cs typeface="+mj-lt"/>
              </a:rPr>
              <a:t>- Retrieval of the Secret Image from the Stegano Image after receival of the message</a:t>
            </a:r>
            <a:r>
              <a:rPr lang="en-US" altLang="en-GB" dirty="0">
                <a:latin typeface="+mj-lt"/>
                <a:cs typeface="+mj-lt"/>
              </a:rPr>
              <a:t>.</a:t>
            </a:r>
            <a:endParaRPr dirty="0">
              <a:latin typeface="+mj-lt"/>
              <a:cs typeface="+mj-lt"/>
            </a:endParaRPr>
          </a:p>
          <a:p>
            <a:pPr marL="0" indent="0" algn="just">
              <a:buNone/>
            </a:pPr>
            <a:endParaRPr lang="en-GB" sz="3600" u="sng" dirty="0">
              <a:latin typeface="+mj-lt"/>
              <a:cs typeface="+mj-lt"/>
            </a:endParaRPr>
          </a:p>
          <a:p>
            <a:pPr marL="0" indent="0" algn="just">
              <a:buNone/>
            </a:pPr>
            <a:endParaRPr lang="en-US" sz="3600" u="sng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>
                <a:cs typeface="+mj-lt"/>
                <a:sym typeface="+mn-ea"/>
              </a:rPr>
              <a:t>EMBEDDING TEXT IN COVER_IMAGE USING DWT[PART-1]</a:t>
            </a:r>
            <a:endParaRPr lang="en-US" sz="34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2740" y="1311275"/>
            <a:ext cx="4163060" cy="48666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48150" y="6268720"/>
            <a:ext cx="369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Flowchart of Embedding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  <a:cs typeface="+mj-lt"/>
              </a:rPr>
              <a:t> </a:t>
            </a: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 </a:t>
            </a:r>
            <a:r>
              <a:rPr lang="en-US" sz="2400" b="1" dirty="0">
                <a:latin typeface="+mj-lt"/>
                <a:cs typeface="+mj-lt"/>
              </a:rPr>
              <a:t>1</a:t>
            </a:r>
            <a:r>
              <a:rPr lang="en-US" sz="2400" dirty="0">
                <a:latin typeface="+mj-lt"/>
                <a:cs typeface="+mj-lt"/>
              </a:rPr>
              <a:t>: Once image is loaded, apply skin tone detection on cover image. This will produce mask image that contains skin and non skin pixels. 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  <a:cs typeface="+mj-lt"/>
              </a:rPr>
              <a:t> </a:t>
            </a: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 </a:t>
            </a:r>
            <a:r>
              <a:rPr lang="en-US" sz="2400" b="1" dirty="0">
                <a:latin typeface="+mj-lt"/>
                <a:cs typeface="+mj-lt"/>
              </a:rPr>
              <a:t>2</a:t>
            </a:r>
            <a:r>
              <a:rPr lang="en-US" sz="2400" dirty="0">
                <a:latin typeface="+mj-lt"/>
                <a:cs typeface="+mj-lt"/>
              </a:rPr>
              <a:t>: Ask user to perform cropping interactively on mask image (</a:t>
            </a:r>
            <a:r>
              <a:rPr lang="en-US" sz="2400" dirty="0" err="1">
                <a:latin typeface="+mj-lt"/>
                <a:cs typeface="+mj-lt"/>
              </a:rPr>
              <a:t>Mc×NC</a:t>
            </a:r>
            <a:r>
              <a:rPr lang="en-US" sz="2400" dirty="0">
                <a:latin typeface="+mj-lt"/>
                <a:cs typeface="+mj-lt"/>
              </a:rPr>
              <a:t>). After this original image is also cropped of same area.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</a:rPr>
              <a:t>Cropped area must be in an exact square form as we have to perform </a:t>
            </a:r>
            <a:r>
              <a:rPr lang="en-US" sz="2400" dirty="0" err="1">
                <a:latin typeface="+mj-lt"/>
                <a:cs typeface="+mj-lt"/>
              </a:rPr>
              <a:t>Haar</a:t>
            </a:r>
            <a:r>
              <a:rPr lang="en-US" sz="2400" dirty="0">
                <a:latin typeface="+mj-lt"/>
                <a:cs typeface="+mj-lt"/>
              </a:rPr>
              <a:t> DWT later and cropped area should contain skin region such as face, hand </a:t>
            </a:r>
            <a:r>
              <a:rPr lang="en-US" sz="2400" dirty="0" err="1">
                <a:latin typeface="+mj-lt"/>
                <a:cs typeface="+mj-lt"/>
              </a:rPr>
              <a:t>etc</a:t>
            </a:r>
            <a:r>
              <a:rPr lang="en-US" sz="2400" dirty="0">
                <a:latin typeface="+mj-lt"/>
                <a:cs typeface="+mj-lt"/>
              </a:rPr>
              <a:t> since we will hide data in skin pixels of one of the sub-band of DWT.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</a:rPr>
              <a:t>Here cropping is performed for security reasons. Cropped rectangle will act as key at receiving side. If it knows then only data retrieval is possible.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</a:rPr>
              <a:t>Eavesdropper may try to perform DWT on whole image; in such a case attack will fail as we are applying DWT on specific cropped region only. </a:t>
            </a:r>
          </a:p>
          <a:p>
            <a:pPr marL="0" indent="0">
              <a:buNone/>
            </a:pPr>
            <a:endParaRPr lang="en-US" sz="24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427355"/>
            <a:ext cx="10962005" cy="574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+mj-lt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Step</a:t>
            </a:r>
            <a:r>
              <a:rPr lang="en-US" sz="2400" b="1" dirty="0">
                <a:latin typeface="+mj-lt"/>
                <a:cs typeface="+mj-lt"/>
                <a:sym typeface="+mn-ea"/>
              </a:rPr>
              <a:t> 3</a:t>
            </a:r>
            <a:r>
              <a:rPr lang="en-US" sz="2400" dirty="0">
                <a:latin typeface="+mj-lt"/>
                <a:cs typeface="+mj-lt"/>
                <a:sym typeface="+mn-ea"/>
              </a:rPr>
              <a:t>: Apply DWT to only cropped area (</a:t>
            </a:r>
            <a:r>
              <a:rPr lang="en-US" sz="2400" dirty="0" err="1">
                <a:latin typeface="+mj-lt"/>
                <a:cs typeface="+mj-lt"/>
                <a:sym typeface="+mn-ea"/>
              </a:rPr>
              <a:t>Mc×Nc</a:t>
            </a:r>
            <a:r>
              <a:rPr lang="en-US" sz="2400" dirty="0">
                <a:latin typeface="+mj-lt"/>
                <a:cs typeface="+mj-lt"/>
                <a:sym typeface="+mn-ea"/>
              </a:rPr>
              <a:t>) not hole image (M×N). This yields 4 sub-bands denoted as HLL, HHL, HLH, and HHH. (All 4 sub-band are of same size of Mc/2, Nc/2).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  <a:sym typeface="+mn-ea"/>
              </a:rPr>
              <a:t>Payload of image to hold secret data is determined based on no. of skin pixels present in one of high frequency sub-band in which data will be hidden. </a:t>
            </a:r>
          </a:p>
          <a:p>
            <a:pPr marL="0" indent="0">
              <a:buNone/>
            </a:pPr>
            <a:endParaRPr lang="en-US" sz="500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Step</a:t>
            </a:r>
            <a:r>
              <a:rPr lang="en-US" sz="2400" b="1" dirty="0">
                <a:latin typeface="+mj-lt"/>
                <a:cs typeface="+mj-lt"/>
                <a:sym typeface="+mn-ea"/>
              </a:rPr>
              <a:t> 4</a:t>
            </a:r>
            <a:r>
              <a:rPr lang="en-US" sz="2400" dirty="0">
                <a:latin typeface="+mj-lt"/>
                <a:cs typeface="+mj-lt"/>
                <a:sym typeface="+mn-ea"/>
              </a:rPr>
              <a:t>: Perform embedding of secret data in one of sub-band that we obtained earlier by tracing skin pixels in that sub-band.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  <a:sym typeface="+mn-ea"/>
              </a:rPr>
              <a:t>Other than the LL, low frequency sub-band any high frequency sub-band can be selected for embedding as LL sub-band contains significant information.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  <a:sym typeface="+mn-ea"/>
              </a:rPr>
              <a:t>Embedding in LL sub-band affects image quality greatly. We have chosen high frequency HH sub-band.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+mj-lt"/>
                <a:sym typeface="+mn-ea"/>
              </a:rPr>
              <a:t>While embedding, secret data will not be embedded in all pixels of DWT sub-band but to only those pixels that are skin pixels</a:t>
            </a:r>
            <a:endParaRPr lang="en-US" sz="2400" dirty="0">
              <a:latin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625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+mj-lt"/>
                <a:sym typeface="+mn-ea"/>
              </a:rPr>
            </a:br>
            <a:br>
              <a:rPr lang="en-US" dirty="0">
                <a:cs typeface="+mj-lt"/>
                <a:sym typeface="+mn-ea"/>
              </a:rPr>
            </a:br>
            <a:r>
              <a:rPr lang="en-US" b="1" dirty="0">
                <a:cs typeface="+mj-lt"/>
                <a:sym typeface="+mn-ea"/>
              </a:rPr>
              <a:t>Image steganography using DWT [PART-2]</a:t>
            </a:r>
            <a:br>
              <a:rPr lang="en-US" dirty="0">
                <a:latin typeface="+mj-lt"/>
                <a:cs typeface="+mj-lt"/>
              </a:rPr>
            </a:br>
            <a:br>
              <a:rPr lang="en-US" dirty="0">
                <a:latin typeface="+mj-lt"/>
                <a:cs typeface="+mj-l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8910"/>
            <a:ext cx="10516235" cy="47383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STEPS FOR EMBEDDING</a:t>
            </a:r>
          </a:p>
          <a:p>
            <a:pPr marL="0" indent="0">
              <a:buNone/>
            </a:pPr>
            <a:endParaRPr lang="en-US" sz="100" u="sng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</a:t>
            </a:r>
            <a:r>
              <a:rPr lang="en-US" sz="2400" b="1" dirty="0">
                <a:latin typeface="+mj-lt"/>
                <a:cs typeface="+mj-lt"/>
              </a:rPr>
              <a:t>1</a:t>
            </a:r>
            <a:r>
              <a:rPr lang="en-US" sz="2400" dirty="0">
                <a:latin typeface="+mj-lt"/>
                <a:cs typeface="+mj-lt"/>
              </a:rPr>
              <a:t>: </a:t>
            </a:r>
            <a:r>
              <a:rPr lang="en-GB" sz="2400" dirty="0">
                <a:latin typeface="+mj-lt"/>
                <a:cs typeface="+mj-lt"/>
              </a:rPr>
              <a:t>With the Discrete Wavelet Transform, convert - </a:t>
            </a:r>
            <a:endParaRPr sz="2400" dirty="0">
              <a:latin typeface="+mj-lt"/>
              <a:cs typeface="+mj-lt"/>
            </a:endParaRPr>
          </a:p>
          <a:p>
            <a:pPr marL="558800" lvl="0" indent="-457200" algn="just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sz="2400" dirty="0">
                <a:latin typeface="+mj-lt"/>
                <a:cs typeface="+mj-lt"/>
              </a:rPr>
              <a:t>the cover image, I, into the 4 subimages: (ICA, ICH, ICV, ICD) and</a:t>
            </a:r>
            <a:endParaRPr sz="2400" dirty="0">
              <a:latin typeface="+mj-lt"/>
              <a:cs typeface="+mj-lt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GB" sz="2400" dirty="0">
                <a:latin typeface="+mj-lt"/>
                <a:cs typeface="+mj-lt"/>
              </a:rPr>
              <a:t>the secret image, S, into the 4 subimages: (SCA, SCH, SCV, SCD)</a:t>
            </a:r>
            <a:endParaRPr sz="24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  <a:p>
            <a:pPr marL="0" indent="0">
              <a:buNone/>
            </a:pPr>
            <a:endParaRPr lang="en-US" sz="2400" u="sng" dirty="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8200" y="3194050"/>
            <a:ext cx="4697095" cy="324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64910" y="3193415"/>
            <a:ext cx="50895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689735" y="6246495"/>
            <a:ext cx="363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</a:t>
            </a:r>
            <a:r>
              <a:rPr lang="en-GB"/>
              <a:t>DWT of Cover Image</a:t>
            </a:r>
            <a:endParaRPr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90360" y="6290945"/>
            <a:ext cx="3423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</a:t>
            </a:r>
            <a:r>
              <a:rPr lang="en-GB"/>
              <a:t>DWT of Secret Image</a:t>
            </a:r>
            <a:endParaRPr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413188"/>
            <a:ext cx="10613390" cy="5650261"/>
          </a:xfrm>
        </p:spPr>
        <p:txBody>
          <a:bodyPr>
            <a:normAutofit fontScale="2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96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latin typeface="Courier New" panose="02070309020205020404" charset="0"/>
                <a:cs typeface="Courier New" panose="02070309020205020404" charset="0"/>
              </a:rPr>
              <a:t>step2</a:t>
            </a:r>
            <a:r>
              <a:rPr lang="en-US" sz="9600" dirty="0">
                <a:latin typeface="+mj-lt"/>
                <a:cs typeface="+mj-lt"/>
              </a:rPr>
              <a:t>:</a:t>
            </a:r>
            <a:r>
              <a:rPr lang="en-GB" sz="9600" dirty="0">
                <a:latin typeface="+mj-lt"/>
                <a:cs typeface="+mj-lt"/>
              </a:rPr>
              <a:t>Each of SCA, ICA and ICD are partitioned into 4x4 pixels -</a:t>
            </a:r>
            <a:endParaRPr sz="9600" dirty="0">
              <a:latin typeface="+mj-lt"/>
              <a:cs typeface="+mj-lt"/>
            </a:endParaRPr>
          </a:p>
          <a:p>
            <a:pPr marL="457200" lvl="0" indent="-355600" algn="just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 panose="02020603050405020304"/>
              <a:buChar char="●"/>
            </a:pPr>
            <a:r>
              <a:rPr lang="en-GB" sz="9600" dirty="0">
                <a:latin typeface="+mj-lt"/>
                <a:cs typeface="+mj-lt"/>
              </a:rPr>
              <a:t>SCA = {</a:t>
            </a:r>
            <a:r>
              <a:rPr lang="en-GB" sz="9600" dirty="0" err="1">
                <a:latin typeface="+mj-lt"/>
                <a:cs typeface="+mj-lt"/>
              </a:rPr>
              <a:t>BSi</a:t>
            </a:r>
            <a:r>
              <a:rPr lang="en-GB" sz="9600" dirty="0">
                <a:latin typeface="+mj-lt"/>
                <a:cs typeface="+mj-lt"/>
              </a:rPr>
              <a:t> , 1&lt;=</a:t>
            </a:r>
            <a:r>
              <a:rPr lang="en-GB" sz="9600" dirty="0" err="1">
                <a:latin typeface="+mj-lt"/>
                <a:cs typeface="+mj-lt"/>
              </a:rPr>
              <a:t>i</a:t>
            </a:r>
            <a:r>
              <a:rPr lang="en-GB" sz="9600" dirty="0">
                <a:latin typeface="+mj-lt"/>
                <a:cs typeface="+mj-lt"/>
              </a:rPr>
              <a:t>&lt;=ns}</a:t>
            </a:r>
            <a:endParaRPr sz="9600" dirty="0">
              <a:latin typeface="+mj-lt"/>
              <a:cs typeface="+mj-lt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Times New Roman" panose="02020603050405020304"/>
              <a:buChar char="●"/>
            </a:pPr>
            <a:r>
              <a:rPr lang="en-GB" sz="9600" dirty="0">
                <a:latin typeface="+mj-lt"/>
                <a:cs typeface="+mj-lt"/>
              </a:rPr>
              <a:t>ICA = {</a:t>
            </a:r>
            <a:r>
              <a:rPr lang="en-GB" sz="9600" dirty="0" err="1">
                <a:latin typeface="+mj-lt"/>
                <a:cs typeface="+mj-lt"/>
              </a:rPr>
              <a:t>BCj</a:t>
            </a:r>
            <a:r>
              <a:rPr lang="en-GB" sz="9600" dirty="0">
                <a:latin typeface="+mj-lt"/>
                <a:cs typeface="+mj-lt"/>
              </a:rPr>
              <a:t> , 1&lt;=j&lt;=</a:t>
            </a:r>
            <a:r>
              <a:rPr lang="en-GB" sz="9600" dirty="0" err="1">
                <a:latin typeface="+mj-lt"/>
                <a:cs typeface="+mj-lt"/>
              </a:rPr>
              <a:t>nc</a:t>
            </a:r>
            <a:r>
              <a:rPr lang="en-GB" sz="9600" dirty="0">
                <a:latin typeface="+mj-lt"/>
                <a:cs typeface="+mj-lt"/>
              </a:rPr>
              <a:t>}</a:t>
            </a:r>
            <a:endParaRPr sz="9600" dirty="0">
              <a:latin typeface="+mj-lt"/>
              <a:cs typeface="+mj-lt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 panose="02020603050405020304"/>
              <a:buChar char="●"/>
            </a:pPr>
            <a:r>
              <a:rPr lang="en-GB" sz="9600" dirty="0">
                <a:latin typeface="+mj-lt"/>
                <a:cs typeface="+mj-lt"/>
              </a:rPr>
              <a:t>ICD = {</a:t>
            </a:r>
            <a:r>
              <a:rPr lang="en-GB" sz="9600" dirty="0" err="1">
                <a:latin typeface="+mj-lt"/>
                <a:cs typeface="+mj-lt"/>
              </a:rPr>
              <a:t>BDk</a:t>
            </a:r>
            <a:r>
              <a:rPr lang="en-GB" sz="9600" dirty="0">
                <a:latin typeface="+mj-lt"/>
                <a:cs typeface="+mj-lt"/>
              </a:rPr>
              <a:t> , 1&lt;=k&lt;=</a:t>
            </a:r>
            <a:r>
              <a:rPr lang="en-GB" sz="9600" dirty="0" err="1">
                <a:latin typeface="+mj-lt"/>
                <a:cs typeface="+mj-lt"/>
              </a:rPr>
              <a:t>nc</a:t>
            </a:r>
            <a:r>
              <a:rPr lang="en-GB" sz="9600" dirty="0">
                <a:latin typeface="+mj-lt"/>
                <a:cs typeface="+mj-lt"/>
              </a:rPr>
              <a:t>}</a:t>
            </a:r>
            <a:endParaRPr sz="96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600" dirty="0">
                <a:latin typeface="+mj-lt"/>
                <a:cs typeface="+mj-lt"/>
              </a:rPr>
              <a:t>where </a:t>
            </a:r>
            <a:r>
              <a:rPr lang="en-GB" sz="9600" dirty="0" err="1">
                <a:latin typeface="+mj-lt"/>
                <a:cs typeface="+mj-lt"/>
              </a:rPr>
              <a:t>BSi</a:t>
            </a:r>
            <a:r>
              <a:rPr lang="en-GB" sz="9600" dirty="0">
                <a:latin typeface="+mj-lt"/>
                <a:cs typeface="+mj-lt"/>
              </a:rPr>
              <a:t> , </a:t>
            </a:r>
            <a:r>
              <a:rPr lang="en-GB" sz="9600" dirty="0" err="1">
                <a:latin typeface="+mj-lt"/>
                <a:cs typeface="+mj-lt"/>
              </a:rPr>
              <a:t>BCj</a:t>
            </a:r>
            <a:r>
              <a:rPr lang="en-GB" sz="9600" dirty="0">
                <a:latin typeface="+mj-lt"/>
                <a:cs typeface="+mj-lt"/>
              </a:rPr>
              <a:t>  and </a:t>
            </a:r>
            <a:r>
              <a:rPr lang="en-GB" sz="9600" dirty="0" err="1">
                <a:latin typeface="+mj-lt"/>
                <a:cs typeface="+mj-lt"/>
              </a:rPr>
              <a:t>BDk</a:t>
            </a:r>
            <a:r>
              <a:rPr lang="en-GB" sz="9600" dirty="0">
                <a:latin typeface="+mj-lt"/>
                <a:cs typeface="+mj-lt"/>
              </a:rPr>
              <a:t> represent the </a:t>
            </a:r>
            <a:r>
              <a:rPr lang="en-GB" sz="9600" dirty="0" err="1">
                <a:latin typeface="+mj-lt"/>
                <a:cs typeface="+mj-lt"/>
              </a:rPr>
              <a:t>ith</a:t>
            </a:r>
            <a:r>
              <a:rPr lang="en-GB" sz="9600" dirty="0">
                <a:latin typeface="+mj-lt"/>
                <a:cs typeface="+mj-lt"/>
              </a:rPr>
              <a:t> block in SCA, </a:t>
            </a:r>
            <a:r>
              <a:rPr lang="en-GB" sz="9600" dirty="0" err="1">
                <a:latin typeface="+mj-lt"/>
                <a:cs typeface="+mj-lt"/>
              </a:rPr>
              <a:t>jth</a:t>
            </a:r>
            <a:r>
              <a:rPr lang="en-GB" sz="9600" dirty="0">
                <a:latin typeface="+mj-lt"/>
                <a:cs typeface="+mj-lt"/>
              </a:rPr>
              <a:t> block in ICA, kth block in ICD respectively, ns is the total number of 4× 4 blocks in SCA and </a:t>
            </a:r>
            <a:r>
              <a:rPr lang="en-GB" sz="9600" dirty="0" err="1">
                <a:latin typeface="+mj-lt"/>
                <a:cs typeface="+mj-lt"/>
              </a:rPr>
              <a:t>nc</a:t>
            </a:r>
            <a:r>
              <a:rPr lang="en-GB" sz="9600" dirty="0">
                <a:latin typeface="+mj-lt"/>
                <a:cs typeface="+mj-lt"/>
              </a:rPr>
              <a:t> is the total number of the 4× 4 blocks in each of ICA and ICH.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lang="en-GB" sz="400" dirty="0">
              <a:latin typeface="+mj-lt"/>
              <a:cs typeface="+mj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b="1" dirty="0">
                <a:latin typeface="Courier New" panose="02070309020205020404" charset="0"/>
                <a:cs typeface="Courier New" panose="02070309020205020404" charset="0"/>
              </a:rPr>
              <a:t>step3</a:t>
            </a:r>
            <a:r>
              <a:rPr lang="en-US" altLang="en-GB" sz="9600" dirty="0">
                <a:latin typeface="+mj-lt"/>
                <a:cs typeface="+mj-lt"/>
              </a:rPr>
              <a:t>:</a:t>
            </a:r>
            <a:r>
              <a:rPr lang="en-GB" sz="9200" dirty="0">
                <a:latin typeface="+mj-lt"/>
                <a:cs typeface="+mj-lt"/>
              </a:rPr>
              <a:t>For each block </a:t>
            </a:r>
            <a:r>
              <a:rPr lang="en-GB" sz="9200" dirty="0" err="1">
                <a:latin typeface="+mj-lt"/>
                <a:cs typeface="+mj-lt"/>
              </a:rPr>
              <a:t>BSi</a:t>
            </a:r>
            <a:r>
              <a:rPr lang="en-GB" sz="9200" dirty="0">
                <a:latin typeface="+mj-lt"/>
                <a:cs typeface="+mj-lt"/>
              </a:rPr>
              <a:t> in SCA, the best matched block </a:t>
            </a:r>
            <a:r>
              <a:rPr lang="en-GB" sz="9200" dirty="0" err="1">
                <a:latin typeface="+mj-lt"/>
                <a:cs typeface="+mj-lt"/>
              </a:rPr>
              <a:t>BCj</a:t>
            </a:r>
            <a:r>
              <a:rPr lang="en-GB" sz="9200" dirty="0">
                <a:latin typeface="+mj-lt"/>
                <a:cs typeface="+mj-lt"/>
              </a:rPr>
              <a:t> of minimum error in ICA is searched by using the root mean squared error (RMSE).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dirty="0">
                <a:latin typeface="+mj-lt"/>
                <a:cs typeface="+mj-lt"/>
              </a:rPr>
              <a:t>The first secret key K1 consisting of the addresses, j, of the best matched blocks in ICA.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b="1" dirty="0">
                <a:latin typeface="+mj-lt"/>
                <a:cs typeface="+mj-lt"/>
              </a:rPr>
              <a:t>step4</a:t>
            </a:r>
            <a:r>
              <a:rPr lang="en-US" altLang="en-GB" sz="9600" dirty="0">
                <a:latin typeface="+mj-lt"/>
                <a:cs typeface="+mj-lt"/>
              </a:rPr>
              <a:t>:</a:t>
            </a:r>
            <a:r>
              <a:rPr lang="en-GB" sz="9600" dirty="0">
                <a:latin typeface="+mj-lt"/>
                <a:cs typeface="+mj-lt"/>
              </a:rPr>
              <a:t>Calculate the error block </a:t>
            </a:r>
            <a:r>
              <a:rPr lang="en-GB" sz="9600" dirty="0" err="1">
                <a:latin typeface="+mj-lt"/>
                <a:cs typeface="+mj-lt"/>
              </a:rPr>
              <a:t>EBi</a:t>
            </a:r>
            <a:r>
              <a:rPr lang="en-GB" sz="9600" dirty="0">
                <a:latin typeface="+mj-lt"/>
                <a:cs typeface="+mj-lt"/>
              </a:rPr>
              <a:t> between </a:t>
            </a:r>
            <a:r>
              <a:rPr lang="en-GB" sz="9600" dirty="0" err="1">
                <a:latin typeface="+mj-lt"/>
                <a:cs typeface="+mj-lt"/>
              </a:rPr>
              <a:t>BSi</a:t>
            </a:r>
            <a:r>
              <a:rPr lang="en-GB" sz="9600" dirty="0">
                <a:latin typeface="+mj-lt"/>
                <a:cs typeface="+mj-lt"/>
              </a:rPr>
              <a:t> and </a:t>
            </a:r>
            <a:r>
              <a:rPr lang="en-GB" sz="9600" dirty="0" err="1">
                <a:latin typeface="+mj-lt"/>
                <a:cs typeface="+mj-lt"/>
              </a:rPr>
              <a:t>BCj</a:t>
            </a:r>
            <a:r>
              <a:rPr lang="en-GB" sz="9600" dirty="0">
                <a:latin typeface="+mj-lt"/>
                <a:cs typeface="+mj-lt"/>
              </a:rPr>
              <a:t> as follows: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+mj-lt"/>
                <a:cs typeface="+mj-lt"/>
              </a:rPr>
              <a:t> </a:t>
            </a:r>
            <a:r>
              <a:rPr lang="en-US" altLang="en-GB" sz="9600" dirty="0">
                <a:latin typeface="+mj-lt"/>
                <a:cs typeface="+mj-lt"/>
              </a:rPr>
              <a:t>                                            </a:t>
            </a:r>
            <a:r>
              <a:rPr lang="en-GB" sz="9600" dirty="0" err="1">
                <a:latin typeface="+mj-lt"/>
                <a:cs typeface="+mj-lt"/>
              </a:rPr>
              <a:t>EBi</a:t>
            </a:r>
            <a:r>
              <a:rPr lang="en-GB" sz="9600" dirty="0">
                <a:latin typeface="+mj-lt"/>
                <a:cs typeface="+mj-lt"/>
              </a:rPr>
              <a:t> = (</a:t>
            </a:r>
            <a:r>
              <a:rPr lang="en-GB" sz="9600" dirty="0" err="1">
                <a:latin typeface="+mj-lt"/>
                <a:cs typeface="+mj-lt"/>
              </a:rPr>
              <a:t>BCj</a:t>
            </a:r>
            <a:r>
              <a:rPr lang="en-GB" sz="9600" dirty="0">
                <a:latin typeface="+mj-lt"/>
                <a:cs typeface="+mj-lt"/>
              </a:rPr>
              <a:t> - </a:t>
            </a:r>
            <a:r>
              <a:rPr lang="en-GB" sz="9600" dirty="0" err="1">
                <a:latin typeface="+mj-lt"/>
                <a:cs typeface="+mj-lt"/>
              </a:rPr>
              <a:t>BSi</a:t>
            </a:r>
            <a:r>
              <a:rPr lang="en-GB" sz="9600" dirty="0">
                <a:latin typeface="+mj-lt"/>
                <a:cs typeface="+mj-lt"/>
              </a:rPr>
              <a:t>) / K3</a:t>
            </a:r>
            <a:endParaRPr sz="96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600" dirty="0">
                <a:latin typeface="+mj-lt"/>
                <a:cs typeface="+mj-lt"/>
              </a:rPr>
              <a:t>Where K3 is a  secret key chosen randomly between 100 and 170. </a:t>
            </a:r>
            <a:endParaRPr sz="96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80" y="217805"/>
            <a:ext cx="11431270" cy="6196965"/>
          </a:xfrm>
        </p:spPr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step5</a:t>
            </a:r>
            <a:r>
              <a:rPr lang="en-US" sz="2400" dirty="0">
                <a:latin typeface="+mj-lt"/>
                <a:cs typeface="+mj-lt"/>
              </a:rPr>
              <a:t>: </a:t>
            </a:r>
            <a:r>
              <a:rPr lang="en-GB" sz="2400" dirty="0">
                <a:latin typeface="+mj-lt"/>
                <a:cs typeface="+mj-lt"/>
              </a:rPr>
              <a:t>For each error block </a:t>
            </a:r>
            <a:r>
              <a:rPr lang="en-GB" sz="2400" dirty="0" err="1">
                <a:latin typeface="+mj-lt"/>
                <a:cs typeface="+mj-lt"/>
              </a:rPr>
              <a:t>EBi</a:t>
            </a:r>
            <a:r>
              <a:rPr lang="en-GB" sz="2400" dirty="0">
                <a:latin typeface="+mj-lt"/>
                <a:cs typeface="+mj-lt"/>
              </a:rPr>
              <a:t> , the best matched block </a:t>
            </a:r>
            <a:r>
              <a:rPr lang="en-GB" sz="2400" dirty="0" err="1">
                <a:latin typeface="+mj-lt"/>
                <a:cs typeface="+mj-lt"/>
              </a:rPr>
              <a:t>BDk</a:t>
            </a:r>
            <a:r>
              <a:rPr lang="en-GB" sz="2400" dirty="0">
                <a:latin typeface="+mj-lt"/>
                <a:cs typeface="+mj-lt"/>
              </a:rPr>
              <a:t> in ICD is searched for using the RMSE criteria as before, and that </a:t>
            </a:r>
            <a:r>
              <a:rPr lang="en-GB" sz="2400" dirty="0" err="1">
                <a:latin typeface="+mj-lt"/>
                <a:cs typeface="+mj-lt"/>
              </a:rPr>
              <a:t>BDk</a:t>
            </a:r>
            <a:r>
              <a:rPr lang="en-GB" sz="2400" dirty="0">
                <a:latin typeface="+mj-lt"/>
                <a:cs typeface="+mj-lt"/>
              </a:rPr>
              <a:t> is replaced with the error block </a:t>
            </a:r>
            <a:r>
              <a:rPr lang="en-GB" sz="2400" dirty="0" err="1">
                <a:latin typeface="+mj-lt"/>
                <a:cs typeface="+mj-lt"/>
              </a:rPr>
              <a:t>EBi</a:t>
            </a:r>
            <a:r>
              <a:rPr lang="en-GB" sz="2400" dirty="0">
                <a:latin typeface="+mj-lt"/>
                <a:cs typeface="+mj-lt"/>
              </a:rPr>
              <a:t> . </a:t>
            </a:r>
            <a:endParaRPr sz="24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  <a:cs typeface="+mj-lt"/>
              </a:rPr>
              <a:t>The second secret key K2 consists of the addresses, k of the best matched blocks in ICD.</a:t>
            </a:r>
            <a:endParaRPr sz="2400"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step6</a:t>
            </a:r>
            <a:r>
              <a:rPr lang="en-US" sz="2400" dirty="0">
                <a:latin typeface="+mj-lt"/>
                <a:cs typeface="+mj-lt"/>
              </a:rPr>
              <a:t>:</a:t>
            </a:r>
            <a:r>
              <a:rPr lang="en-GB" sz="2400" dirty="0">
                <a:latin typeface="+mj-lt"/>
                <a:cs typeface="+mj-lt"/>
              </a:rPr>
              <a:t>Repeat the steps 3 to 5 until all the produced error blocks are embedded in ICD.</a:t>
            </a:r>
            <a:endParaRPr sz="2400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charset="0"/>
                <a:cs typeface="Courier New" panose="02070309020205020404" charset="0"/>
              </a:rPr>
              <a:t>step7</a:t>
            </a:r>
            <a:r>
              <a:rPr lang="en-US" sz="2400" dirty="0">
                <a:latin typeface="+mj-lt"/>
                <a:cs typeface="+mj-lt"/>
              </a:rPr>
              <a:t>:</a:t>
            </a:r>
            <a:r>
              <a:rPr lang="en-GB" sz="2400" dirty="0">
                <a:latin typeface="+mj-lt"/>
                <a:cs typeface="+mj-lt"/>
              </a:rPr>
              <a:t>Apply the inverse DWT to the sub-images - ICA, ICV, ICH and the modified ICD to obtain the </a:t>
            </a:r>
            <a:r>
              <a:rPr lang="en-GB" sz="2400" dirty="0" err="1">
                <a:latin typeface="+mj-lt"/>
                <a:cs typeface="+mj-lt"/>
              </a:rPr>
              <a:t>stegano</a:t>
            </a:r>
            <a:r>
              <a:rPr lang="en-GB" sz="2400" dirty="0">
                <a:latin typeface="+mj-lt"/>
                <a:cs typeface="+mj-lt"/>
              </a:rPr>
              <a:t> image.</a:t>
            </a:r>
            <a:endParaRPr sz="2400" dirty="0">
              <a:latin typeface="+mj-lt"/>
              <a:cs typeface="+mj-lt"/>
            </a:endParaRPr>
          </a:p>
          <a:p>
            <a:endParaRPr lang="en-US" sz="2400" dirty="0">
              <a:latin typeface="+mj-lt"/>
              <a:cs typeface="+mj-lt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2"/>
          <a:srcRect l="7944" t="16544" r="4442" b="19809"/>
          <a:stretch/>
        </p:blipFill>
        <p:spPr>
          <a:xfrm>
            <a:off x="2192785" y="3429000"/>
            <a:ext cx="7972148" cy="284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655" y="143510"/>
            <a:ext cx="11626215" cy="6494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u="sng" dirty="0">
              <a:sym typeface="+mn-ea"/>
            </a:endParaRPr>
          </a:p>
          <a:p>
            <a:pPr marL="0" indent="0">
              <a:buNone/>
            </a:pPr>
            <a:endParaRPr lang="en-US" sz="400" u="sng" dirty="0">
              <a:sym typeface="+mn-ea"/>
            </a:endParaRPr>
          </a:p>
          <a:p>
            <a:pPr marL="0" indent="0">
              <a:buNone/>
            </a:pPr>
            <a:r>
              <a:rPr lang="en-US" sz="3500" b="1" u="sng" dirty="0">
                <a:sym typeface="+mn-ea"/>
              </a:rPr>
              <a:t>STEPS FOR EXTRACTION</a:t>
            </a:r>
          </a:p>
          <a:p>
            <a:pPr marL="0" indent="0">
              <a:buNone/>
            </a:pPr>
            <a:endParaRPr lang="en-US" sz="800" u="sng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Step1</a:t>
            </a:r>
            <a:r>
              <a:rPr lang="en-US" dirty="0">
                <a:latin typeface="+mj-lt"/>
                <a:cs typeface="+mj-lt"/>
              </a:rPr>
              <a:t>:</a:t>
            </a:r>
            <a:r>
              <a:rPr lang="en-GB" dirty="0">
                <a:latin typeface="+mj-lt"/>
                <a:cs typeface="+mj-lt"/>
              </a:rPr>
              <a:t>With the Discrete Wavelet Transform, convert the </a:t>
            </a:r>
            <a:r>
              <a:rPr lang="en-GB" dirty="0" err="1">
                <a:latin typeface="+mj-lt"/>
                <a:cs typeface="+mj-lt"/>
              </a:rPr>
              <a:t>stegano</a:t>
            </a:r>
            <a:r>
              <a:rPr lang="en-GB" dirty="0">
                <a:latin typeface="+mj-lt"/>
                <a:cs typeface="+mj-lt"/>
              </a:rPr>
              <a:t> image, G, into the </a:t>
            </a:r>
            <a:r>
              <a:rPr lang="en-US" altLang="en-GB" dirty="0">
                <a:latin typeface="+mj-lt"/>
                <a:cs typeface="+mj-lt"/>
              </a:rPr>
              <a:t>four</a:t>
            </a:r>
            <a:r>
              <a:rPr lang="en-GB" dirty="0">
                <a:latin typeface="+mj-lt"/>
                <a:cs typeface="+mj-lt"/>
              </a:rPr>
              <a:t> subimages: (GCA, GCH, GCV, GCD).</a:t>
            </a:r>
            <a:endParaRPr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Step2</a:t>
            </a:r>
            <a:r>
              <a:rPr lang="en-US" dirty="0">
                <a:latin typeface="+mj-lt"/>
                <a:cs typeface="+mj-lt"/>
              </a:rPr>
              <a:t>:</a:t>
            </a:r>
            <a:r>
              <a:rPr lang="en-GB" dirty="0">
                <a:latin typeface="+mj-lt"/>
                <a:cs typeface="+mj-lt"/>
              </a:rPr>
              <a:t>The extracted secret image coefficients, </a:t>
            </a:r>
            <a:r>
              <a:rPr lang="en-GB" dirty="0" err="1">
                <a:latin typeface="+mj-lt"/>
                <a:cs typeface="+mj-lt"/>
              </a:rPr>
              <a:t>eBSi</a:t>
            </a:r>
            <a:r>
              <a:rPr lang="en-GB" dirty="0">
                <a:latin typeface="+mj-lt"/>
                <a:cs typeface="+mj-lt"/>
              </a:rPr>
              <a:t> , are obtained by -</a:t>
            </a:r>
            <a:endParaRPr dirty="0">
              <a:latin typeface="+mj-lt"/>
              <a:cs typeface="+mj-l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>
                <a:latin typeface="+mj-lt"/>
                <a:cs typeface="+mj-lt"/>
              </a:rPr>
              <a:t>eBSi</a:t>
            </a:r>
            <a:r>
              <a:rPr lang="en-GB" dirty="0">
                <a:latin typeface="+mj-lt"/>
                <a:cs typeface="+mj-lt"/>
              </a:rPr>
              <a:t> = eBCK1(</a:t>
            </a:r>
            <a:r>
              <a:rPr lang="en-GB" dirty="0" err="1">
                <a:latin typeface="+mj-lt"/>
                <a:cs typeface="+mj-lt"/>
              </a:rPr>
              <a:t>i</a:t>
            </a:r>
            <a:r>
              <a:rPr lang="en-GB" dirty="0">
                <a:latin typeface="+mj-lt"/>
                <a:cs typeface="+mj-lt"/>
              </a:rPr>
              <a:t>)  -  K3 * eBDK2(</a:t>
            </a:r>
            <a:r>
              <a:rPr lang="en-GB" dirty="0" err="1">
                <a:latin typeface="+mj-lt"/>
                <a:cs typeface="+mj-lt"/>
              </a:rPr>
              <a:t>i</a:t>
            </a:r>
            <a:r>
              <a:rPr lang="en-GB" dirty="0">
                <a:latin typeface="+mj-lt"/>
                <a:cs typeface="+mj-lt"/>
              </a:rPr>
              <a:t>)</a:t>
            </a:r>
            <a:endParaRPr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  <a:cs typeface="+mj-lt"/>
              </a:rPr>
              <a:t>where</a:t>
            </a:r>
            <a:endParaRPr dirty="0">
              <a:latin typeface="+mj-lt"/>
              <a:cs typeface="+mj-lt"/>
            </a:endParaRPr>
          </a:p>
          <a:p>
            <a:pPr marL="546100" lvl="0" indent="-457200" algn="just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200"/>
            </a:pPr>
            <a:r>
              <a:rPr lang="en-GB" dirty="0">
                <a:latin typeface="+mj-lt"/>
                <a:cs typeface="+mj-lt"/>
              </a:rPr>
              <a:t>{ </a:t>
            </a:r>
            <a:r>
              <a:rPr lang="en-GB" dirty="0" err="1">
                <a:latin typeface="+mj-lt"/>
                <a:cs typeface="+mj-lt"/>
              </a:rPr>
              <a:t>eBCj</a:t>
            </a:r>
            <a:r>
              <a:rPr lang="en-GB" dirty="0">
                <a:latin typeface="+mj-lt"/>
                <a:cs typeface="+mj-lt"/>
              </a:rPr>
              <a:t> } =  GCA</a:t>
            </a:r>
            <a:endParaRPr dirty="0">
              <a:latin typeface="+mj-lt"/>
              <a:cs typeface="+mj-lt"/>
            </a:endParaRPr>
          </a:p>
          <a:p>
            <a:pPr marL="5461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</a:pPr>
            <a:r>
              <a:rPr lang="en-GB" dirty="0">
                <a:latin typeface="+mj-lt"/>
                <a:cs typeface="+mj-lt"/>
              </a:rPr>
              <a:t>{ </a:t>
            </a:r>
            <a:r>
              <a:rPr lang="en-GB" dirty="0" err="1">
                <a:latin typeface="+mj-lt"/>
                <a:cs typeface="+mj-lt"/>
              </a:rPr>
              <a:t>eBDk</a:t>
            </a:r>
            <a:r>
              <a:rPr lang="en-GB" dirty="0">
                <a:latin typeface="+mj-lt"/>
                <a:cs typeface="+mj-lt"/>
              </a:rPr>
              <a:t> } =  GCD</a:t>
            </a:r>
          </a:p>
          <a:p>
            <a:pPr marL="88900" lvl="0" indent="0" algn="just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None/>
            </a:pPr>
            <a:endParaRPr sz="600" dirty="0">
              <a:latin typeface="+mj-lt"/>
              <a:cs typeface="+mj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Step3</a:t>
            </a:r>
            <a:r>
              <a:rPr lang="en-US" dirty="0">
                <a:latin typeface="+mj-lt"/>
                <a:cs typeface="+mj-lt"/>
              </a:rPr>
              <a:t>:</a:t>
            </a:r>
            <a:r>
              <a:rPr lang="en-GB" dirty="0">
                <a:latin typeface="+mj-lt"/>
                <a:cs typeface="+mj-lt"/>
              </a:rPr>
              <a:t>Repeat Step 2 until all secret blocks are extracted and form the </a:t>
            </a:r>
            <a:r>
              <a:rPr lang="en-GB" dirty="0" err="1">
                <a:latin typeface="+mj-lt"/>
                <a:cs typeface="+mj-lt"/>
              </a:rPr>
              <a:t>subimage</a:t>
            </a:r>
            <a:r>
              <a:rPr lang="en-GB" dirty="0">
                <a:latin typeface="+mj-lt"/>
                <a:cs typeface="+mj-lt"/>
              </a:rPr>
              <a:t>, </a:t>
            </a:r>
            <a:r>
              <a:rPr lang="en-GB" dirty="0" err="1">
                <a:latin typeface="+mj-lt"/>
                <a:cs typeface="+mj-lt"/>
              </a:rPr>
              <a:t>eSCA</a:t>
            </a:r>
            <a:r>
              <a:rPr lang="en-GB" dirty="0">
                <a:latin typeface="+mj-lt"/>
                <a:cs typeface="+mj-lt"/>
              </a:rPr>
              <a:t>, as follows: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  <a:cs typeface="+mj-lt"/>
              </a:rPr>
              <a:t> </a:t>
            </a:r>
            <a:r>
              <a:rPr lang="en-US" altLang="en-GB" dirty="0">
                <a:latin typeface="+mj-lt"/>
                <a:cs typeface="+mj-lt"/>
              </a:rPr>
              <a:t>                                                   </a:t>
            </a:r>
            <a:r>
              <a:rPr lang="en-GB" dirty="0" err="1">
                <a:latin typeface="+mj-lt"/>
                <a:cs typeface="+mj-lt"/>
              </a:rPr>
              <a:t>eSCA</a:t>
            </a:r>
            <a:r>
              <a:rPr lang="en-GB" dirty="0">
                <a:latin typeface="+mj-lt"/>
                <a:cs typeface="+mj-lt"/>
              </a:rPr>
              <a:t>  =  { </a:t>
            </a:r>
            <a:r>
              <a:rPr lang="en-GB" dirty="0" err="1">
                <a:latin typeface="+mj-lt"/>
                <a:cs typeface="+mj-lt"/>
              </a:rPr>
              <a:t>eBSi</a:t>
            </a:r>
            <a:r>
              <a:rPr lang="en-GB" dirty="0">
                <a:latin typeface="+mj-lt"/>
                <a:cs typeface="+mj-lt"/>
              </a:rPr>
              <a:t> }</a:t>
            </a:r>
            <a:endParaRPr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cs typeface="Courier New" panose="02070309020205020404" charset="0"/>
              </a:rPr>
              <a:t>Step4</a:t>
            </a:r>
            <a:r>
              <a:rPr lang="en-US" dirty="0">
                <a:latin typeface="+mj-lt"/>
                <a:cs typeface="+mj-lt"/>
              </a:rPr>
              <a:t>:</a:t>
            </a:r>
            <a:r>
              <a:rPr lang="en-GB" dirty="0">
                <a:latin typeface="+mj-lt"/>
                <a:cs typeface="+mj-lt"/>
              </a:rPr>
              <a:t>Assign each of </a:t>
            </a:r>
            <a:r>
              <a:rPr lang="en-GB" dirty="0" err="1">
                <a:latin typeface="+mj-lt"/>
                <a:cs typeface="+mj-lt"/>
              </a:rPr>
              <a:t>eSCD</a:t>
            </a:r>
            <a:r>
              <a:rPr lang="en-GB" dirty="0">
                <a:latin typeface="+mj-lt"/>
                <a:cs typeface="+mj-lt"/>
              </a:rPr>
              <a:t>, </a:t>
            </a:r>
            <a:r>
              <a:rPr lang="en-GB" dirty="0" err="1">
                <a:latin typeface="+mj-lt"/>
                <a:cs typeface="+mj-lt"/>
              </a:rPr>
              <a:t>eSCV</a:t>
            </a:r>
            <a:r>
              <a:rPr lang="en-GB" dirty="0">
                <a:latin typeface="+mj-lt"/>
                <a:cs typeface="+mj-lt"/>
              </a:rPr>
              <a:t> and </a:t>
            </a:r>
            <a:r>
              <a:rPr lang="en-GB" dirty="0" err="1">
                <a:latin typeface="+mj-lt"/>
                <a:cs typeface="+mj-lt"/>
              </a:rPr>
              <a:t>eSCH</a:t>
            </a:r>
            <a:r>
              <a:rPr lang="en-GB" dirty="0">
                <a:latin typeface="+mj-lt"/>
                <a:cs typeface="+mj-lt"/>
              </a:rPr>
              <a:t> as zeros and apply the inverse DWT to obtain the retrieved Secret Image.</a:t>
            </a:r>
            <a:endParaRPr dirty="0">
              <a:latin typeface="+mj-lt"/>
              <a:cs typeface="+mj-lt"/>
            </a:endParaRP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5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68730"/>
            <a:ext cx="5181600" cy="221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268730"/>
            <a:ext cx="5334635" cy="221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963035"/>
            <a:ext cx="5181600" cy="24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19800" y="3962400"/>
            <a:ext cx="5334635" cy="24568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384935" y="3578225"/>
            <a:ext cx="356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b="1" dirty="0">
                <a:sym typeface="+mn-ea"/>
              </a:rPr>
              <a:t>                    </a:t>
            </a:r>
            <a:r>
              <a:rPr lang="en-IN" b="1" dirty="0">
                <a:sym typeface="+mn-ea"/>
              </a:rPr>
              <a:t>DWT of cover image</a:t>
            </a:r>
            <a:endParaRPr lang="en-US" b="1" dirty="0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97040" y="3606800"/>
            <a:ext cx="3894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b="1" dirty="0">
                <a:sym typeface="+mn-ea"/>
              </a:rPr>
              <a:t>                </a:t>
            </a:r>
            <a:r>
              <a:rPr lang="en-IN" b="1" dirty="0">
                <a:sym typeface="+mn-ea"/>
              </a:rPr>
              <a:t>DWT of secret image</a:t>
            </a:r>
            <a:endParaRPr lang="en-US" b="1" dirty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586" y="912495"/>
            <a:ext cx="5181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234" y="912495"/>
            <a:ext cx="5181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459596" y="3978728"/>
            <a:ext cx="7272808" cy="261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160010" y="3431219"/>
            <a:ext cx="224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ym typeface="+mn-ea"/>
              </a:rPr>
              <a:t>Final output</a:t>
            </a:r>
            <a:endParaRPr lang="en-US" dirty="0"/>
          </a:p>
        </p:txBody>
      </p:sp>
      <p:sp>
        <p:nvSpPr>
          <p:cNvPr id="11" name="Text Box 10"/>
          <p:cNvSpPr txBox="1"/>
          <p:nvPr/>
        </p:nvSpPr>
        <p:spPr>
          <a:xfrm>
            <a:off x="1952002" y="454075"/>
            <a:ext cx="17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ym typeface="+mn-ea"/>
              </a:rPr>
              <a:t>Embedding</a:t>
            </a:r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8123568" y="454075"/>
            <a:ext cx="184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ym typeface="+mn-ea"/>
              </a:rPr>
              <a:t>Extraction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+mj-lt"/>
              </a:rPr>
              <a:t>IMAGE STEGANOGRAPHY USING DISCRETE WAVELET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N" sz="3600" b="1" dirty="0">
              <a:latin typeface="+mj-lt"/>
              <a:cs typeface="+mj-lt"/>
            </a:endParaRPr>
          </a:p>
          <a:p>
            <a:pPr marL="0" indent="0" algn="l">
              <a:buNone/>
            </a:pPr>
            <a:endParaRPr lang="en-IN" sz="3600" b="1" dirty="0">
              <a:latin typeface="+mj-lt"/>
              <a:cs typeface="+mj-lt"/>
            </a:endParaRPr>
          </a:p>
          <a:p>
            <a:pPr marL="0" indent="0" algn="l">
              <a:buNone/>
            </a:pPr>
            <a:r>
              <a:rPr lang="en-IN" sz="3600" b="1" dirty="0">
                <a:latin typeface="+mj-lt"/>
                <a:cs typeface="+mj-lt"/>
              </a:rPr>
              <a:t>S</a:t>
            </a:r>
            <a:r>
              <a:rPr lang="en-US" altLang="en-IN" sz="3600" b="1" dirty="0">
                <a:latin typeface="+mj-lt"/>
                <a:cs typeface="+mj-lt"/>
              </a:rPr>
              <a:t>UBMITTED</a:t>
            </a:r>
            <a:r>
              <a:rPr lang="en-IN" sz="3600" b="1" dirty="0">
                <a:latin typeface="+mj-lt"/>
                <a:cs typeface="+mj-lt"/>
              </a:rPr>
              <a:t> B</a:t>
            </a:r>
            <a:r>
              <a:rPr lang="en-US" altLang="en-IN" sz="3600" b="1" dirty="0">
                <a:latin typeface="+mj-lt"/>
                <a:cs typeface="+mj-lt"/>
              </a:rPr>
              <a:t>Y</a:t>
            </a:r>
            <a:r>
              <a:rPr lang="en-US" altLang="en-IN" sz="3200" b="1" dirty="0">
                <a:latin typeface="+mj-lt"/>
                <a:cs typeface="+mj-lt"/>
              </a:rPr>
              <a:t>:</a:t>
            </a:r>
            <a:endParaRPr lang="en-IN" sz="2400" b="1" dirty="0">
              <a:solidFill>
                <a:srgbClr val="00B0F0"/>
              </a:solidFill>
              <a:effectLst/>
              <a:latin typeface="+mj-lt"/>
              <a:ea typeface="Times New Roman" panose="02020603050405020304" pitchFamily="18" charset="0"/>
              <a:cs typeface="+mj-lt"/>
              <a:sym typeface="+mn-ea"/>
            </a:endParaRPr>
          </a:p>
          <a:p>
            <a:pPr marL="0" indent="0" algn="l">
              <a:buNone/>
            </a:pPr>
            <a:endParaRPr lang="en-US" altLang="en-IN" sz="600" dirty="0"/>
          </a:p>
          <a:p>
            <a:pPr marL="0" indent="0" algn="l">
              <a:buNone/>
            </a:pPr>
            <a:r>
              <a:rPr lang="en-US" altLang="en-IN" dirty="0">
                <a:latin typeface="+mj-lt"/>
                <a:cs typeface="+mj-lt"/>
              </a:rPr>
              <a:t>Suraj Swamy</a:t>
            </a:r>
          </a:p>
          <a:p>
            <a:pPr marL="0" indent="0" algn="l">
              <a:buNone/>
            </a:pPr>
            <a:r>
              <a:rPr lang="en-US" altLang="en-IN" dirty="0">
                <a:latin typeface="+mj-lt"/>
                <a:cs typeface="+mj-lt"/>
              </a:rPr>
              <a:t>Shruti </a:t>
            </a:r>
            <a:r>
              <a:rPr lang="en-US" altLang="en-IN" dirty="0" err="1">
                <a:latin typeface="+mj-lt"/>
                <a:cs typeface="+mj-lt"/>
              </a:rPr>
              <a:t>Katyarmal</a:t>
            </a:r>
            <a:endParaRPr lang="en-US" altLang="en-IN" dirty="0">
              <a:latin typeface="+mj-lt"/>
              <a:cs typeface="+mj-lt"/>
            </a:endParaRPr>
          </a:p>
          <a:p>
            <a:pPr marL="0" indent="0" algn="l">
              <a:buNone/>
            </a:pPr>
            <a:r>
              <a:rPr lang="en-US" altLang="en-IN" dirty="0" err="1">
                <a:latin typeface="+mj-lt"/>
                <a:cs typeface="+mj-lt"/>
              </a:rPr>
              <a:t>Sonal</a:t>
            </a:r>
            <a:r>
              <a:rPr lang="en-US" altLang="en-IN" dirty="0">
                <a:latin typeface="+mj-lt"/>
                <a:cs typeface="+mj-lt"/>
              </a:rPr>
              <a:t> </a:t>
            </a:r>
            <a:r>
              <a:rPr lang="en-US" altLang="en-IN" dirty="0" err="1">
                <a:latin typeface="+mj-lt"/>
                <a:cs typeface="+mj-lt"/>
              </a:rPr>
              <a:t>Datere</a:t>
            </a:r>
            <a:endParaRPr lang="en-IN" dirty="0">
              <a:latin typeface="+mj-lt"/>
              <a:cs typeface="+mj-lt"/>
            </a:endParaRPr>
          </a:p>
          <a:p>
            <a:pPr marL="0" indent="0" algn="l">
              <a:buNone/>
            </a:pPr>
            <a:endParaRPr lang="en-IN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55">
                <a:latin typeface="+mj-lt"/>
                <a:cs typeface="+mj-lt"/>
              </a:rPr>
              <a:t>Vijay Kumar, Dinesh Kumar, “Performance Evaluation of DWT Based Image Steganogra_x0002_phy,” IEEE 2nd International Advance Computing Conference (IACC), 2010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• Po-Yueh Chen and Yue-chi Tseng, “A Study of DWT based steganography using Coefficient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analysis,” pp.242-248, 2007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• Pommer and A. Vhl, “Wavelet Packet methods for multimedia compression and encryption,”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IEEE Pacific Rim Conference on Communications, Computer and signal processing, pp.1-4,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Victoria, Canada, 2001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• MAB. Younes, A. Jantan, “Image Encryption using Block-Based Transformation Algorithm,”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International Journal of Computer Science, vol. 35, issue 1, pp.15-23, 2008</a:t>
            </a:r>
          </a:p>
          <a:p>
            <a:pPr marL="0" indent="0" algn="just">
              <a:buNone/>
            </a:pPr>
            <a:r>
              <a:rPr lang="en-US" sz="2855">
                <a:latin typeface="+mj-lt"/>
                <a:cs typeface="+mj-lt"/>
              </a:rPr>
              <a:t>• Ahmed A. Abdelwahab and Lobha A. Hassan, “A Discrete Wavelet Transform based Tech_x0002_nique for image data hiding,” 2nd National Radio Science Conference, pp. 1-9, Egypt, 2008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54835"/>
            <a:ext cx="10515600" cy="4322445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                   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                                </a:t>
            </a:r>
            <a:r>
              <a:rPr lang="en-US" sz="8000"/>
              <a:t>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MOTIVE</a:t>
            </a:r>
            <a:r>
              <a:rPr lang="en-US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92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dirty="0">
                <a:latin typeface="+mj-lt"/>
                <a:ea typeface="+mn-lt"/>
                <a:cs typeface="+mj-lt"/>
                <a:sym typeface="+mn-ea"/>
              </a:rPr>
              <a:t>Image Steganography is the practice of concealing an image within another, such that no one, other than the sender and the intended recipient, even suspects the existence of the image. </a:t>
            </a:r>
            <a:endParaRPr lang="en-US" sz="2300" dirty="0">
              <a:latin typeface="+mj-lt"/>
              <a:ea typeface="+mn-lt"/>
              <a:cs typeface="+mj-lt"/>
            </a:endParaRPr>
          </a:p>
          <a:p>
            <a:pPr marL="0" indent="0" algn="just">
              <a:buNone/>
            </a:pPr>
            <a:r>
              <a:rPr lang="en-US" sz="2300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One very famous way of doing this is to use </a:t>
            </a:r>
            <a:r>
              <a:rPr lang="en-US" sz="2300" b="1" u="sng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Cryptography</a:t>
            </a:r>
            <a:r>
              <a:rPr lang="en-US" sz="2300" u="sng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.</a:t>
            </a:r>
            <a:r>
              <a:rPr lang="en-US" sz="2300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 But the problem with this method is that</a:t>
            </a:r>
            <a:r>
              <a:rPr lang="en-US" sz="2300" dirty="0">
                <a:latin typeface="+mj-lt"/>
                <a:cs typeface="+mj-lt"/>
                <a:sym typeface="Times New Roman" panose="02020603050405020304"/>
              </a:rPr>
              <a:t> t</a:t>
            </a:r>
            <a:r>
              <a:rPr lang="en-US" sz="2300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he encrypted message is easily identifiable as it is not directly legible.</a:t>
            </a:r>
          </a:p>
          <a:p>
            <a:pPr marL="0" indent="0" algn="just">
              <a:buNone/>
            </a:pPr>
            <a:r>
              <a:rPr lang="en-US" sz="2300" dirty="0"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If someone intercepts this, they would try hard to decrypt it or may not let this message pass ahead.</a:t>
            </a:r>
          </a:p>
          <a:p>
            <a:endParaRPr lang="en-US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s 3"/>
          <p:cNvSpPr/>
          <p:nvPr/>
        </p:nvSpPr>
        <p:spPr>
          <a:xfrm>
            <a:off x="1951990" y="4427085"/>
            <a:ext cx="2776855" cy="1600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99910" y="4428355"/>
            <a:ext cx="2851785" cy="15995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00580" y="4427720"/>
            <a:ext cx="2593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latin typeface="+mj-lt"/>
                <a:cs typeface="+mj-lt"/>
                <a:sym typeface="+mn-ea"/>
              </a:rPr>
              <a:t>Message</a:t>
            </a:r>
            <a:endParaRPr lang="en-GB" b="1" dirty="0">
              <a:latin typeface="+mj-lt"/>
              <a:cs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  <a:cs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  <a:cs typeface="+mj-lt"/>
                <a:sym typeface="+mn-ea"/>
              </a:rPr>
              <a:t>“Confidential Application Assignment”</a:t>
            </a:r>
            <a:endParaRPr lang="en-GB" dirty="0"/>
          </a:p>
          <a:p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7034530" y="4323580"/>
            <a:ext cx="2623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 u="sng"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+mj-lt"/>
                <a:cs typeface="+mj-lt"/>
                <a:sym typeface="+mn-ea"/>
              </a:rPr>
              <a:t>Encrypted Message</a:t>
            </a:r>
            <a:endParaRPr lang="en-GB" b="1" u="sng">
              <a:latin typeface="+mj-lt"/>
              <a:cs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>
              <a:latin typeface="+mj-lt"/>
              <a:cs typeface="+mj-lt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cs typeface="+mj-lt"/>
                <a:sym typeface="+mn-ea"/>
              </a:rPr>
              <a:t>a743c52e9f1565b32e4f877745db0cbad65e945360fecf4a39a8ca9f21fb9c2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>
                <a:sym typeface="+mn-ea"/>
              </a:rPr>
            </a:br>
            <a:r>
              <a:rPr lang="en-GB" b="1">
                <a:sym typeface="+mn-ea"/>
              </a:rPr>
              <a:t>W</a:t>
            </a:r>
            <a:r>
              <a:rPr lang="en-US" altLang="en-GB" b="1">
                <a:sym typeface="+mn-ea"/>
              </a:rPr>
              <a:t>HAT</a:t>
            </a:r>
            <a:r>
              <a:rPr lang="en-GB" b="1">
                <a:sym typeface="+mn-ea"/>
              </a:rPr>
              <a:t> </a:t>
            </a:r>
            <a:r>
              <a:rPr lang="en-US" altLang="en-GB" b="1">
                <a:sym typeface="+mn-ea"/>
              </a:rPr>
              <a:t>IS</a:t>
            </a:r>
            <a:r>
              <a:rPr lang="en-GB" b="1">
                <a:sym typeface="+mn-ea"/>
              </a:rPr>
              <a:t> I</a:t>
            </a:r>
            <a:r>
              <a:rPr lang="en-US" altLang="en-GB" b="1">
                <a:sym typeface="+mn-ea"/>
              </a:rPr>
              <a:t>MAGE</a:t>
            </a:r>
            <a:r>
              <a:rPr lang="en-GB" b="1">
                <a:sym typeface="+mn-ea"/>
              </a:rPr>
              <a:t> S</a:t>
            </a:r>
            <a:r>
              <a:rPr lang="en-US" altLang="en-GB" b="1">
                <a:sym typeface="+mn-ea"/>
              </a:rPr>
              <a:t>TEGANOGRAPHY</a:t>
            </a:r>
            <a:r>
              <a:rPr lang="en-GB" b="1">
                <a:sym typeface="+mn-ea"/>
              </a:rPr>
              <a:t>?</a:t>
            </a:r>
            <a:br>
              <a:rPr lang="en-GB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cs typeface="+mj-lt"/>
              </a:rPr>
              <a:t>It is the process of concealing an image within another, such that no one, other than the sender and the intended recipient, even suspects the existence of the image.</a:t>
            </a:r>
            <a:endParaRPr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cs typeface="+mj-lt"/>
              </a:rPr>
              <a:t>Unlike Cryptography, where an encrypted message is obvious, Steganography is a form of  Security through Obscurity.</a:t>
            </a:r>
            <a:endParaRPr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494"/>
            <a:ext cx="10515600" cy="1325563"/>
          </a:xfrm>
        </p:spPr>
        <p:txBody>
          <a:bodyPr/>
          <a:lstStyle/>
          <a:p>
            <a:r>
              <a:rPr lang="en-US" sz="4000" b="1" dirty="0"/>
              <a:t>BLOCK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925"/>
            <a:ext cx="10515600" cy="5166360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3831590" y="1294130"/>
            <a:ext cx="2082800" cy="82931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646930" y="2123440"/>
            <a:ext cx="347980" cy="3168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028440" y="147447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056005" y="6001385"/>
            <a:ext cx="1810385" cy="72390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34820" y="5427980"/>
            <a:ext cx="377190" cy="57340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297305" y="616712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</a:br>
            <a:r>
              <a:rPr lang="en-IN" b="1" dirty="0">
                <a:cs typeface="+mj-lt"/>
              </a:rPr>
              <a:t>M</a:t>
            </a:r>
            <a:r>
              <a:rPr lang="en-US" altLang="en-IN" b="1" dirty="0">
                <a:cs typeface="+mj-lt"/>
              </a:rPr>
              <a:t>AJOR</a:t>
            </a:r>
            <a:r>
              <a:rPr lang="en-IN" b="1" dirty="0">
                <a:cs typeface="+mj-lt"/>
              </a:rPr>
              <a:t> </a:t>
            </a:r>
            <a:r>
              <a:rPr lang="en-US" altLang="en-IN" b="1" dirty="0">
                <a:cs typeface="+mj-lt"/>
              </a:rPr>
              <a:t>STEPS</a:t>
            </a:r>
            <a:b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+mj-lt"/>
                <a:cs typeface="+mj-lt"/>
              </a:rPr>
              <a:t>Embedding text in Cover_Image using DWT [PART-1]</a:t>
            </a:r>
          </a:p>
          <a:p>
            <a:r>
              <a:rPr lang="en-US" dirty="0">
                <a:latin typeface="+mj-lt"/>
                <a:cs typeface="+mj-lt"/>
              </a:rPr>
              <a:t>Image steganography using DWT [PART-2]</a:t>
            </a:r>
          </a:p>
          <a:p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>
                <a:sym typeface="+mn-ea"/>
              </a:rPr>
            </a:br>
            <a:r>
              <a:rPr lang="en-GB" b="1">
                <a:sym typeface="+mn-ea"/>
              </a:rPr>
              <a:t>W</a:t>
            </a:r>
            <a:r>
              <a:rPr lang="en-US" altLang="en-GB" b="1">
                <a:sym typeface="+mn-ea"/>
              </a:rPr>
              <a:t>HAT</a:t>
            </a:r>
            <a:r>
              <a:rPr lang="en-GB" b="1">
                <a:sym typeface="+mn-ea"/>
              </a:rPr>
              <a:t> </a:t>
            </a:r>
            <a:r>
              <a:rPr lang="en-US" altLang="en-GB" b="1">
                <a:sym typeface="+mn-ea"/>
              </a:rPr>
              <a:t>ARE</a:t>
            </a:r>
            <a:r>
              <a:rPr lang="en-GB" b="1">
                <a:sym typeface="+mn-ea"/>
              </a:rPr>
              <a:t> D</a:t>
            </a:r>
            <a:r>
              <a:rPr lang="en-US" altLang="en-GB" b="1">
                <a:sym typeface="+mn-ea"/>
              </a:rPr>
              <a:t>ISCRET</a:t>
            </a:r>
            <a:r>
              <a:rPr lang="en-GB" b="1">
                <a:sym typeface="+mn-ea"/>
              </a:rPr>
              <a:t> W</a:t>
            </a:r>
            <a:r>
              <a:rPr lang="en-US" altLang="en-GB" b="1">
                <a:sym typeface="+mn-ea"/>
              </a:rPr>
              <a:t>AVELET </a:t>
            </a:r>
            <a:r>
              <a:rPr lang="en-GB" b="1">
                <a:sym typeface="+mn-ea"/>
              </a:rPr>
              <a:t>T</a:t>
            </a:r>
            <a:r>
              <a:rPr lang="en-US" altLang="en-GB" b="1">
                <a:sym typeface="+mn-ea"/>
              </a:rPr>
              <a:t>RANSFORM</a:t>
            </a:r>
            <a:r>
              <a:rPr lang="en-GB" b="1">
                <a:sym typeface="+mn-ea"/>
              </a:rPr>
              <a:t>?</a:t>
            </a:r>
            <a:br>
              <a:rPr lang="en-GB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  <a:cs typeface="+mj-lt"/>
              </a:rPr>
              <a:t>The Discrete Wavelet Transform is similar to the Discrete Fourier Transform other than the fact that instead of decomposing a signal into complex exponentials, it decomposes it into mutually orthogonal functions which are localized in both the real and Fourier space, called wavelets.</a:t>
            </a:r>
            <a:endParaRPr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+mj-lt"/>
              <a:cs typeface="+mj-lt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latin typeface="+mj-lt"/>
                <a:cs typeface="+mj-lt"/>
              </a:rPr>
              <a:t>These wavelets can be of various types. In our approach, we shall be using the </a:t>
            </a:r>
            <a:r>
              <a:rPr lang="en-GB" b="1" dirty="0">
                <a:latin typeface="+mj-lt"/>
                <a:cs typeface="+mj-lt"/>
              </a:rPr>
              <a:t>Haar Wavelet</a:t>
            </a:r>
            <a:r>
              <a:rPr lang="en-GB" dirty="0">
                <a:latin typeface="+mj-lt"/>
                <a:cs typeface="+mj-lt"/>
              </a:rPr>
              <a:t>.</a:t>
            </a:r>
            <a:endParaRPr dirty="0">
              <a:latin typeface="+mj-lt"/>
              <a:cs typeface="+mj-lt"/>
            </a:endParaRPr>
          </a:p>
          <a:p>
            <a:pPr marL="0" indent="0">
              <a:buNone/>
            </a:pPr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</a:br>
            <a:r>
              <a:rPr lang="en-US" altLang="en-IN" b="1"/>
              <a:t>WHAT IS </a:t>
            </a:r>
            <a:r>
              <a:rPr lang="en-IN" b="1"/>
              <a:t>M</a:t>
            </a:r>
            <a:r>
              <a:rPr lang="en-US" altLang="en-IN" b="1"/>
              <a:t>ULTI </a:t>
            </a:r>
            <a:r>
              <a:rPr lang="en-GB" b="1"/>
              <a:t>S</a:t>
            </a:r>
            <a:r>
              <a:rPr lang="en-US" altLang="en-GB" b="1"/>
              <a:t>TEGANOGRAPHY</a:t>
            </a:r>
            <a:r>
              <a:rPr lang="en-GB" b="1"/>
              <a:t>?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+mj-lt"/>
                <a:ea typeface="+mn-lt"/>
                <a:cs typeface="+mj-lt"/>
                <a:sym typeface="+mn-ea"/>
              </a:rPr>
              <a:t>The main idea of this advancement is to embed more than one message.</a:t>
            </a:r>
            <a:endParaRPr lang="en-US" dirty="0">
              <a:latin typeface="+mj-lt"/>
              <a:ea typeface="+mn-lt"/>
              <a:cs typeface="+mj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>
                <a:latin typeface="+mj-lt"/>
                <a:ea typeface="+mn-lt"/>
                <a:cs typeface="+mj-lt"/>
                <a:sym typeface="+mn-ea"/>
              </a:rPr>
              <a:t>The hidden secrets </a:t>
            </a:r>
            <a:r>
              <a:rPr lang="en-US" u="sng" dirty="0">
                <a:latin typeface="+mj-lt"/>
                <a:ea typeface="+mn-lt"/>
                <a:cs typeface="+mj-lt"/>
                <a:sym typeface="+mn-ea"/>
              </a:rPr>
              <a:t>can be used as</a:t>
            </a:r>
            <a:r>
              <a:rPr lang="en-US" dirty="0">
                <a:latin typeface="+mj-lt"/>
                <a:ea typeface="+mn-lt"/>
                <a:cs typeface="+mj-lt"/>
                <a:sym typeface="+mn-ea"/>
              </a:rPr>
              <a:t> </a:t>
            </a:r>
            <a:r>
              <a:rPr lang="en-US" i="1" dirty="0">
                <a:latin typeface="+mj-lt"/>
                <a:ea typeface="+mn-lt"/>
                <a:cs typeface="+mj-lt"/>
                <a:sym typeface="+mn-ea"/>
              </a:rPr>
              <a:t>real</a:t>
            </a:r>
            <a:r>
              <a:rPr lang="en-US" dirty="0">
                <a:latin typeface="+mj-lt"/>
                <a:ea typeface="+mn-lt"/>
                <a:cs typeface="+mj-lt"/>
                <a:sym typeface="+mn-ea"/>
              </a:rPr>
              <a:t> and </a:t>
            </a:r>
            <a:r>
              <a:rPr lang="en-US" i="1" dirty="0">
                <a:latin typeface="+mj-lt"/>
                <a:ea typeface="+mn-lt"/>
                <a:cs typeface="+mj-lt"/>
                <a:sym typeface="+mn-ea"/>
              </a:rPr>
              <a:t>false messages</a:t>
            </a:r>
            <a:r>
              <a:rPr lang="en-US" dirty="0">
                <a:latin typeface="+mj-lt"/>
                <a:ea typeface="+mn-lt"/>
                <a:cs typeface="+mj-lt"/>
                <a:sym typeface="+mn-ea"/>
              </a:rPr>
              <a:t>, respectively.</a:t>
            </a:r>
            <a:r>
              <a:rPr lang="en-US">
                <a:latin typeface="+mj-lt"/>
                <a:ea typeface="+mn-lt"/>
                <a:cs typeface="+mj-lt"/>
                <a:sym typeface="+mn-ea"/>
              </a:rPr>
              <a:t> </a:t>
            </a:r>
            <a:endParaRPr lang="en-US">
              <a:latin typeface="+mj-lt"/>
              <a:ea typeface="+mn-lt"/>
              <a:cs typeface="+mj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+mj-lt"/>
                <a:ea typeface="+mn-lt"/>
                <a:cs typeface="+mj-lt"/>
                <a:sym typeface="+mn-ea"/>
              </a:rPr>
              <a:t>This may find many different applications, especially in situations where communication channel between a transmitter and a receiver is closely monitored and the warden suspects that the steganography is used.</a:t>
            </a:r>
          </a:p>
          <a:p>
            <a:pPr marL="0" indent="0">
              <a:buFont typeface="Arial" panose="020B0604020202020204"/>
              <a:buNone/>
            </a:pPr>
            <a:endParaRPr lang="en-US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>
                <a:sym typeface="+mn-ea"/>
              </a:rPr>
            </a:br>
            <a:r>
              <a:rPr lang="en-GB" b="1">
                <a:cs typeface="+mj-lt"/>
                <a:sym typeface="+mn-ea"/>
              </a:rPr>
              <a:t>T</a:t>
            </a:r>
            <a:r>
              <a:rPr lang="en-US" altLang="en-GB" b="1">
                <a:cs typeface="+mj-lt"/>
                <a:sym typeface="+mn-ea"/>
              </a:rPr>
              <a:t>HE</a:t>
            </a:r>
            <a:r>
              <a:rPr lang="en-GB" b="1">
                <a:cs typeface="+mj-lt"/>
                <a:sym typeface="+mn-ea"/>
              </a:rPr>
              <a:t> H</a:t>
            </a:r>
            <a:r>
              <a:rPr lang="en-US" altLang="en-GB" b="1">
                <a:cs typeface="+mj-lt"/>
                <a:sym typeface="+mn-ea"/>
              </a:rPr>
              <a:t>AAR</a:t>
            </a:r>
            <a:r>
              <a:rPr lang="en-GB" b="1">
                <a:cs typeface="+mj-lt"/>
                <a:sym typeface="+mn-ea"/>
              </a:rPr>
              <a:t> W</a:t>
            </a:r>
            <a:r>
              <a:rPr lang="en-US" altLang="en-GB" b="1">
                <a:cs typeface="+mj-lt"/>
                <a:sym typeface="+mn-ea"/>
              </a:rPr>
              <a:t>AVELET</a:t>
            </a:r>
            <a:br>
              <a:rPr lang="en-GB" b="1">
                <a:cs typeface="+mj-lt"/>
              </a:rPr>
            </a:br>
            <a:endParaRPr lang="en-US" b="1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  <a:cs typeface="+mj-lt"/>
              </a:rPr>
              <a:t>The Haar Wavelet is a sequence of rescaled ‘</a:t>
            </a:r>
            <a:r>
              <a:rPr lang="en-GB" u="sng" dirty="0">
                <a:latin typeface="+mj-lt"/>
                <a:cs typeface="+mj-lt"/>
              </a:rPr>
              <a:t>square-shaped</a:t>
            </a:r>
            <a:r>
              <a:rPr lang="en-GB" dirty="0">
                <a:latin typeface="+mj-lt"/>
                <a:cs typeface="+mj-lt"/>
              </a:rPr>
              <a:t>’ functions which together form an orthonormal basis.</a:t>
            </a:r>
          </a:p>
          <a:p>
            <a:pPr marL="0" indent="0">
              <a:buNone/>
            </a:pPr>
            <a:endParaRPr lang="en-GB" dirty="0">
              <a:latin typeface="+mj-lt"/>
              <a:cs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D4F0-6CDE-402B-8C2E-60865984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38" y="768330"/>
            <a:ext cx="5012331" cy="394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2BD4D-0E0C-4B3B-9DBE-25BC3387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18" y="3677386"/>
            <a:ext cx="5261874" cy="2815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1512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PUNE VIDYARTHI GRIHA’S COLLEGE OF ENGINEERING AND TECHNOLOGY DEPARTMENT OF E&amp;TC AY:2020-21</vt:lpstr>
      <vt:lpstr>IMAGE STEGANOGRAPHY USING DISCRETE WAVELET TRANSFORM</vt:lpstr>
      <vt:lpstr>MOTIVE:</vt:lpstr>
      <vt:lpstr> WHAT IS IMAGE STEGANOGRAPHY? </vt:lpstr>
      <vt:lpstr>BLOCK DIAGRAM:</vt:lpstr>
      <vt:lpstr> MAJOR STEPS </vt:lpstr>
      <vt:lpstr> WHAT ARE DISCRET WAVELET TRANSFORM? </vt:lpstr>
      <vt:lpstr> WHAT IS MULTI STEGANOGRAPHY?  </vt:lpstr>
      <vt:lpstr> THE HAAR WAVELET </vt:lpstr>
      <vt:lpstr>  TERMINOLOGY  </vt:lpstr>
      <vt:lpstr>EMBEDDING TEXT IN COVER_IMAGE USING DWT[PART-1]</vt:lpstr>
      <vt:lpstr>STEPS</vt:lpstr>
      <vt:lpstr>PowerPoint Presentation</vt:lpstr>
      <vt:lpstr>  Image steganography using DWT [PART-2]  </vt:lpstr>
      <vt:lpstr>PowerPoint Presentation</vt:lpstr>
      <vt:lpstr>PowerPoint Presentation</vt:lpstr>
      <vt:lpstr>PowerPoint Presentation</vt:lpstr>
      <vt:lpstr>RESULTS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VIDYARTHI GRIHA’S COLLEGE OF ENGINEERING AND TECHNOLOGY DEPARTMENT OF E&amp;TC AY:2020-21</dc:title>
  <dc:creator/>
  <cp:lastModifiedBy>Shahbaz Alam</cp:lastModifiedBy>
  <cp:revision>22</cp:revision>
  <dcterms:created xsi:type="dcterms:W3CDTF">2021-06-24T16:55:00Z</dcterms:created>
  <dcterms:modified xsi:type="dcterms:W3CDTF">2021-06-25T15:09:16Z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