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8"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9" r:id="rId19"/>
    <p:sldId id="280" r:id="rId20"/>
    <p:sldId id="277" r:id="rId21"/>
    <p:sldId id="261" r:id="rId22"/>
    <p:sldId id="28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1"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37322F-41E4-45A9-A09D-EA230C2637FD}" type="datetimeFigureOut">
              <a:rPr lang="en-IN" smtClean="0"/>
              <a:t>24-06-2021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5DBA84-6948-47D7-9884-898AC5A6A9C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9595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37322F-41E4-45A9-A09D-EA230C2637FD}" type="datetimeFigureOut">
              <a:rPr lang="en-IN" smtClean="0"/>
              <a:t>24-06-2021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5DBA84-6948-47D7-9884-898AC5A6A9CA}" type="slidenum">
              <a:rPr lang="en-IN" smtClean="0"/>
              <a:t>‹#›</a:t>
            </a:fld>
            <a:endParaRPr lang="en-IN"/>
          </a:p>
        </p:txBody>
      </p:sp>
    </p:spTree>
    <p:extLst>
      <p:ext uri="{BB962C8B-B14F-4D97-AF65-F5344CB8AC3E}">
        <p14:creationId xmlns:p14="http://schemas.microsoft.com/office/powerpoint/2010/main" val="4001818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37322F-41E4-45A9-A09D-EA230C2637FD}" type="datetimeFigureOut">
              <a:rPr lang="en-IN" smtClean="0"/>
              <a:t>24-06-2021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5DBA84-6948-47D7-9884-898AC5A6A9CA}" type="slidenum">
              <a:rPr lang="en-IN" smtClean="0"/>
              <a:t>‹#›</a:t>
            </a:fld>
            <a:endParaRPr lang="en-IN"/>
          </a:p>
        </p:txBody>
      </p:sp>
    </p:spTree>
    <p:extLst>
      <p:ext uri="{BB962C8B-B14F-4D97-AF65-F5344CB8AC3E}">
        <p14:creationId xmlns:p14="http://schemas.microsoft.com/office/powerpoint/2010/main" val="3401445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37322F-41E4-45A9-A09D-EA230C2637FD}" type="datetimeFigureOut">
              <a:rPr lang="en-IN" smtClean="0"/>
              <a:t>24-06-2021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5DBA84-6948-47D7-9884-898AC5A6A9CA}" type="slidenum">
              <a:rPr lang="en-IN" smtClean="0"/>
              <a:t>‹#›</a:t>
            </a:fld>
            <a:endParaRPr lang="en-IN"/>
          </a:p>
        </p:txBody>
      </p:sp>
    </p:spTree>
    <p:extLst>
      <p:ext uri="{BB962C8B-B14F-4D97-AF65-F5344CB8AC3E}">
        <p14:creationId xmlns:p14="http://schemas.microsoft.com/office/powerpoint/2010/main" val="784496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37322F-41E4-45A9-A09D-EA230C2637FD}" type="datetimeFigureOut">
              <a:rPr lang="en-IN" smtClean="0"/>
              <a:t>24-06-2021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5DBA84-6948-47D7-9884-898AC5A6A9C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0565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37322F-41E4-45A9-A09D-EA230C2637FD}" type="datetimeFigureOut">
              <a:rPr lang="en-IN" smtClean="0"/>
              <a:t>24-06-2021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5DBA84-6948-47D7-9884-898AC5A6A9CA}" type="slidenum">
              <a:rPr lang="en-IN" smtClean="0"/>
              <a:t>‹#›</a:t>
            </a:fld>
            <a:endParaRPr lang="en-IN"/>
          </a:p>
        </p:txBody>
      </p:sp>
    </p:spTree>
    <p:extLst>
      <p:ext uri="{BB962C8B-B14F-4D97-AF65-F5344CB8AC3E}">
        <p14:creationId xmlns:p14="http://schemas.microsoft.com/office/powerpoint/2010/main" val="1076966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37322F-41E4-45A9-A09D-EA230C2637FD}" type="datetimeFigureOut">
              <a:rPr lang="en-IN" smtClean="0"/>
              <a:t>24-06-2021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F5DBA84-6948-47D7-9884-898AC5A6A9CA}" type="slidenum">
              <a:rPr lang="en-IN" smtClean="0"/>
              <a:t>‹#›</a:t>
            </a:fld>
            <a:endParaRPr lang="en-IN"/>
          </a:p>
        </p:txBody>
      </p:sp>
    </p:spTree>
    <p:extLst>
      <p:ext uri="{BB962C8B-B14F-4D97-AF65-F5344CB8AC3E}">
        <p14:creationId xmlns:p14="http://schemas.microsoft.com/office/powerpoint/2010/main" val="820577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37322F-41E4-45A9-A09D-EA230C2637FD}" type="datetimeFigureOut">
              <a:rPr lang="en-IN" smtClean="0"/>
              <a:t>24-06-2021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F5DBA84-6948-47D7-9884-898AC5A6A9CA}" type="slidenum">
              <a:rPr lang="en-IN" smtClean="0"/>
              <a:t>‹#›</a:t>
            </a:fld>
            <a:endParaRPr lang="en-IN"/>
          </a:p>
        </p:txBody>
      </p:sp>
    </p:spTree>
    <p:extLst>
      <p:ext uri="{BB962C8B-B14F-4D97-AF65-F5344CB8AC3E}">
        <p14:creationId xmlns:p14="http://schemas.microsoft.com/office/powerpoint/2010/main" val="4008837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637322F-41E4-45A9-A09D-EA230C2637FD}" type="datetimeFigureOut">
              <a:rPr lang="en-IN" smtClean="0"/>
              <a:t>24-06-2021</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EF5DBA84-6948-47D7-9884-898AC5A6A9CA}" type="slidenum">
              <a:rPr lang="en-IN" smtClean="0"/>
              <a:t>‹#›</a:t>
            </a:fld>
            <a:endParaRPr lang="en-IN"/>
          </a:p>
        </p:txBody>
      </p:sp>
    </p:spTree>
    <p:extLst>
      <p:ext uri="{BB962C8B-B14F-4D97-AF65-F5344CB8AC3E}">
        <p14:creationId xmlns:p14="http://schemas.microsoft.com/office/powerpoint/2010/main" val="3450629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637322F-41E4-45A9-A09D-EA230C2637FD}" type="datetimeFigureOut">
              <a:rPr lang="en-IN" smtClean="0"/>
              <a:t>24-06-2021</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F5DBA84-6948-47D7-9884-898AC5A6A9CA}" type="slidenum">
              <a:rPr lang="en-IN" smtClean="0"/>
              <a:t>‹#›</a:t>
            </a:fld>
            <a:endParaRPr lang="en-IN"/>
          </a:p>
        </p:txBody>
      </p:sp>
    </p:spTree>
    <p:extLst>
      <p:ext uri="{BB962C8B-B14F-4D97-AF65-F5344CB8AC3E}">
        <p14:creationId xmlns:p14="http://schemas.microsoft.com/office/powerpoint/2010/main" val="1824541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37322F-41E4-45A9-A09D-EA230C2637FD}" type="datetimeFigureOut">
              <a:rPr lang="en-IN" smtClean="0"/>
              <a:t>24-06-2021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5DBA84-6948-47D7-9884-898AC5A6A9CA}" type="slidenum">
              <a:rPr lang="en-IN" smtClean="0"/>
              <a:t>‹#›</a:t>
            </a:fld>
            <a:endParaRPr lang="en-IN"/>
          </a:p>
        </p:txBody>
      </p:sp>
    </p:spTree>
    <p:extLst>
      <p:ext uri="{BB962C8B-B14F-4D97-AF65-F5344CB8AC3E}">
        <p14:creationId xmlns:p14="http://schemas.microsoft.com/office/powerpoint/2010/main" val="2130468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637322F-41E4-45A9-A09D-EA230C2637FD}" type="datetimeFigureOut">
              <a:rPr lang="en-IN" smtClean="0"/>
              <a:t>24-06-2021</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F5DBA84-6948-47D7-9884-898AC5A6A9CA}"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1404491"/>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www.ijarcce.com/upload/2016/si/SITES-16/IJARCCE-SITES%206.pdf" TargetMode="External"/><Relationship Id="rId3" Type="http://schemas.openxmlformats.org/officeDocument/2006/relationships/hyperlink" Target="https://arxiv.org/abs/1603.04779" TargetMode="External"/><Relationship Id="rId7" Type="http://schemas.openxmlformats.org/officeDocument/2006/relationships/hyperlink" Target="https://www.dataversity.net/brief-history-deep-learning/" TargetMode="External"/><Relationship Id="rId12" Type="http://schemas.openxmlformats.org/officeDocument/2006/relationships/hyperlink" Target="https://towardsdatascience.com/speech-enhancement-with-deep-learning-36a1991d3d8d" TargetMode="External"/><Relationship Id="rId2" Type="http://schemas.openxmlformats.org/officeDocument/2006/relationships/hyperlink" Target="https://arxiv.org/abs/1806.10522" TargetMode="External"/><Relationship Id="rId1" Type="http://schemas.openxmlformats.org/officeDocument/2006/relationships/slideLayout" Target="../slideLayouts/slideLayout2.xml"/><Relationship Id="rId6" Type="http://schemas.openxmlformats.org/officeDocument/2006/relationships/hyperlink" Target="https://www.deeplearningbook.org/contents/convnets.html" TargetMode="External"/><Relationship Id="rId11" Type="http://schemas.openxmlformats.org/officeDocument/2006/relationships/hyperlink" Target="https://sthalles.github.io/practical-deep-learning-audio-denoising/" TargetMode="External"/><Relationship Id="rId5" Type="http://schemas.openxmlformats.org/officeDocument/2006/relationships/hyperlink" Target="https://ieeexplore.ieee.org/document/9057895" TargetMode="External"/><Relationship Id="rId10" Type="http://schemas.openxmlformats.org/officeDocument/2006/relationships/hyperlink" Target="https://drive.google.com/drive/folders/1plJFLtRjicWFF-wzKs2PFmmXunpkxsC3?usp=sharing" TargetMode="External"/><Relationship Id="rId4" Type="http://schemas.openxmlformats.org/officeDocument/2006/relationships/hyperlink" Target="https://www.sciencedirect.com/topics/engineering/short-time-fourier-transform" TargetMode="External"/><Relationship Id="rId9" Type="http://schemas.openxmlformats.org/officeDocument/2006/relationships/hyperlink" Target="https://github.com/shaharpit809/Speech-Denoising-using-DNN-CNN-and-RNN/blob/master/CNN/1D-CNN.ipynb"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Data_editing" TargetMode="External"/><Relationship Id="rId2" Type="http://schemas.openxmlformats.org/officeDocument/2006/relationships/hyperlink" Target="https://en.wikipedia.org/wiki/Data_cleansing" TargetMode="External"/><Relationship Id="rId1" Type="http://schemas.openxmlformats.org/officeDocument/2006/relationships/slideLayout" Target="../slideLayouts/slideLayout2.xml"/><Relationship Id="rId5" Type="http://schemas.openxmlformats.org/officeDocument/2006/relationships/hyperlink" Target="https://en.wikipedia.org/wiki/Data_wrangling" TargetMode="External"/><Relationship Id="rId4" Type="http://schemas.openxmlformats.org/officeDocument/2006/relationships/hyperlink" Target="https://en.wikipedia.org/wiki/Data_reduction"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7074248-5051-4011-BD3B-A7F441785FD1}"/>
              </a:ext>
            </a:extLst>
          </p:cNvPr>
          <p:cNvPicPr>
            <a:picLocks noChangeAspect="1"/>
          </p:cNvPicPr>
          <p:nvPr/>
        </p:nvPicPr>
        <p:blipFill rotWithShape="1">
          <a:blip r:embed="rId2"/>
          <a:srcRect t="993" b="1"/>
          <a:stretch/>
        </p:blipFill>
        <p:spPr>
          <a:xfrm>
            <a:off x="0" y="0"/>
            <a:ext cx="12192000" cy="6858000"/>
          </a:xfrm>
          <a:prstGeom prst="rect">
            <a:avLst/>
          </a:prstGeom>
        </p:spPr>
      </p:pic>
      <p:sp>
        <p:nvSpPr>
          <p:cNvPr id="5" name="TextBox 4">
            <a:extLst>
              <a:ext uri="{FF2B5EF4-FFF2-40B4-BE49-F238E27FC236}">
                <a16:creationId xmlns:a16="http://schemas.microsoft.com/office/drawing/2014/main" id="{27BA50F6-D51A-4AB4-898F-664B53F59240}"/>
              </a:ext>
            </a:extLst>
          </p:cNvPr>
          <p:cNvSpPr txBox="1"/>
          <p:nvPr/>
        </p:nvSpPr>
        <p:spPr>
          <a:xfrm>
            <a:off x="297025" y="827134"/>
            <a:ext cx="11597950" cy="992579"/>
          </a:xfrm>
          <a:prstGeom prst="rect">
            <a:avLst/>
          </a:prstGeom>
          <a:noFill/>
        </p:spPr>
        <p:txBody>
          <a:bodyPr wrap="square">
            <a:spAutoFit/>
          </a:bodyPr>
          <a:lstStyle/>
          <a:p>
            <a:pPr marL="359410" marR="358140" algn="ctr">
              <a:spcBef>
                <a:spcPts val="300"/>
              </a:spcBef>
              <a:spcAft>
                <a:spcPts val="0"/>
              </a:spcAft>
            </a:pPr>
            <a:r>
              <a:rPr lang="en-US" sz="28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Pune Vidyarthi Griha's College of Engineering and Technology</a:t>
            </a:r>
            <a:endParaRPr lang="en-IN" sz="2800" b="1" dirty="0">
              <a:solidFill>
                <a:schemeClr val="bg1"/>
              </a:solidFill>
              <a:latin typeface="Arial" panose="020B0604020202020204" pitchFamily="34" charset="0"/>
              <a:ea typeface="Times New Roman" panose="02020603050405020304" pitchFamily="18" charset="0"/>
              <a:cs typeface="Arial" panose="020B0604020202020204" pitchFamily="34" charset="0"/>
            </a:endParaRPr>
          </a:p>
          <a:p>
            <a:pPr marL="359410" marR="358140" algn="ctr">
              <a:spcBef>
                <a:spcPts val="300"/>
              </a:spcBef>
              <a:spcAft>
                <a:spcPts val="0"/>
              </a:spcAft>
            </a:pPr>
            <a:r>
              <a:rPr lang="en-US" sz="28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Department of E&amp;TC AY: 2020-21</a:t>
            </a:r>
            <a:endParaRPr lang="en-IN" sz="28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7" name="TextBox 6">
            <a:extLst>
              <a:ext uri="{FF2B5EF4-FFF2-40B4-BE49-F238E27FC236}">
                <a16:creationId xmlns:a16="http://schemas.microsoft.com/office/drawing/2014/main" id="{C0B8E006-1260-4DB6-91F8-386730345951}"/>
              </a:ext>
            </a:extLst>
          </p:cNvPr>
          <p:cNvSpPr txBox="1"/>
          <p:nvPr/>
        </p:nvSpPr>
        <p:spPr>
          <a:xfrm>
            <a:off x="782216" y="3035921"/>
            <a:ext cx="10627567" cy="954107"/>
          </a:xfrm>
          <a:prstGeom prst="rect">
            <a:avLst/>
          </a:prstGeom>
          <a:noFill/>
          <a:ln>
            <a:solidFill>
              <a:schemeClr val="bg1"/>
            </a:solidFill>
          </a:ln>
        </p:spPr>
        <p:txBody>
          <a:bodyPr wrap="square">
            <a:spAutoFit/>
          </a:bodyPr>
          <a:lstStyle/>
          <a:p>
            <a:r>
              <a:rPr lang="en-IN" sz="5600" b="1" dirty="0">
                <a:solidFill>
                  <a:schemeClr val="bg1"/>
                </a:solidFill>
                <a:latin typeface="Arial" panose="020B0604020202020204" pitchFamily="34" charset="0"/>
                <a:cs typeface="Arial" panose="020B0604020202020204" pitchFamily="34" charset="0"/>
              </a:rPr>
              <a:t> IIT B DSP MOOC INTERNSHIP</a:t>
            </a:r>
          </a:p>
        </p:txBody>
      </p:sp>
      <p:sp>
        <p:nvSpPr>
          <p:cNvPr id="10" name="TextBox 9">
            <a:extLst>
              <a:ext uri="{FF2B5EF4-FFF2-40B4-BE49-F238E27FC236}">
                <a16:creationId xmlns:a16="http://schemas.microsoft.com/office/drawing/2014/main" id="{4012ACF6-30EA-4F6B-A113-C93323538AE8}"/>
              </a:ext>
            </a:extLst>
          </p:cNvPr>
          <p:cNvSpPr txBox="1"/>
          <p:nvPr/>
        </p:nvSpPr>
        <p:spPr>
          <a:xfrm>
            <a:off x="5826866" y="4077246"/>
            <a:ext cx="5889767" cy="523220"/>
          </a:xfrm>
          <a:prstGeom prst="rect">
            <a:avLst/>
          </a:prstGeom>
          <a:noFill/>
        </p:spPr>
        <p:txBody>
          <a:bodyPr wrap="square">
            <a:spAutoFit/>
          </a:bodyPr>
          <a:lstStyle/>
          <a:p>
            <a:pPr marL="359410" marR="358140" algn="ctr">
              <a:spcBef>
                <a:spcPts val="300"/>
              </a:spcBef>
              <a:spcAft>
                <a:spcPts val="0"/>
              </a:spcAft>
            </a:pPr>
            <a:r>
              <a:rPr lang="en-IN" sz="28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Guided By: Vikram Gadre Sir</a:t>
            </a:r>
          </a:p>
        </p:txBody>
      </p:sp>
    </p:spTree>
    <p:extLst>
      <p:ext uri="{BB962C8B-B14F-4D97-AF65-F5344CB8AC3E}">
        <p14:creationId xmlns:p14="http://schemas.microsoft.com/office/powerpoint/2010/main" val="3696768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ECA3D3-93CD-4450-96B6-40E33F5F6E78}"/>
              </a:ext>
            </a:extLst>
          </p:cNvPr>
          <p:cNvSpPr txBox="1"/>
          <p:nvPr/>
        </p:nvSpPr>
        <p:spPr>
          <a:xfrm>
            <a:off x="199745" y="578141"/>
            <a:ext cx="10529864" cy="923330"/>
          </a:xfrm>
          <a:prstGeom prst="rect">
            <a:avLst/>
          </a:prstGeom>
          <a:noFill/>
        </p:spPr>
        <p:txBody>
          <a:bodyPr wrap="square">
            <a:spAutoFit/>
          </a:bodyPr>
          <a:lstStyle/>
          <a:p>
            <a:pPr marL="359410" marR="358140">
              <a:spcBef>
                <a:spcPts val="300"/>
              </a:spcBef>
              <a:spcAft>
                <a:spcPts val="0"/>
              </a:spcAft>
            </a:pPr>
            <a:r>
              <a:rPr lang="en-IN" sz="5400" b="1" dirty="0">
                <a:solidFill>
                  <a:srgbClr val="00B0F0"/>
                </a:solidFill>
                <a:latin typeface="Arial" panose="020B0604020202020204" pitchFamily="34" charset="0"/>
                <a:ea typeface="Times New Roman" panose="02020603050405020304" pitchFamily="18" charset="0"/>
                <a:cs typeface="Arial" panose="020B0604020202020204" pitchFamily="34" charset="0"/>
              </a:rPr>
              <a:t>Short-Time Fourier transform</a:t>
            </a:r>
            <a:endParaRPr lang="en-IN" sz="5400" b="1" dirty="0">
              <a:solidFill>
                <a:schemeClr val="tx1">
                  <a:lumMod val="75000"/>
                  <a:lumOff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6" name="TextBox 5">
            <a:extLst>
              <a:ext uri="{FF2B5EF4-FFF2-40B4-BE49-F238E27FC236}">
                <a16:creationId xmlns:a16="http://schemas.microsoft.com/office/drawing/2014/main" id="{7CF29B91-7F4F-4E7F-8D8F-87692D2F997F}"/>
              </a:ext>
            </a:extLst>
          </p:cNvPr>
          <p:cNvSpPr txBox="1"/>
          <p:nvPr/>
        </p:nvSpPr>
        <p:spPr>
          <a:xfrm>
            <a:off x="712548" y="2316423"/>
            <a:ext cx="7935339" cy="1523494"/>
          </a:xfrm>
          <a:prstGeom prst="rect">
            <a:avLst/>
          </a:prstGeom>
          <a:noFill/>
        </p:spPr>
        <p:txBody>
          <a:bodyPr wrap="square">
            <a:spAutoFit/>
          </a:bodyPr>
          <a:lstStyle/>
          <a:p>
            <a:pPr marL="0" lvl="0" indent="0" algn="just" rtl="0">
              <a:spcBef>
                <a:spcPts val="0"/>
              </a:spcBef>
              <a:spcAft>
                <a:spcPts val="0"/>
              </a:spcAft>
              <a:buNone/>
            </a:pPr>
            <a:r>
              <a:rPr lang="en-US" sz="2800" b="1" dirty="0">
                <a:latin typeface="Arial" panose="020B0604020202020204" pitchFamily="34" charset="0"/>
                <a:cs typeface="Arial" panose="020B0604020202020204" pitchFamily="34" charset="0"/>
              </a:rPr>
              <a:t>Advantages</a:t>
            </a:r>
            <a:r>
              <a:rPr lang="en-US" sz="2800" dirty="0">
                <a:latin typeface="Arial" panose="020B0604020202020204" pitchFamily="34" charset="0"/>
                <a:cs typeface="Arial" panose="020B0604020202020204" pitchFamily="34" charset="0"/>
              </a:rPr>
              <a:t>: </a:t>
            </a:r>
          </a:p>
          <a:p>
            <a:pPr marL="0" lvl="0" indent="0" algn="just" rtl="0">
              <a:spcBef>
                <a:spcPts val="0"/>
              </a:spcBef>
              <a:spcAft>
                <a:spcPts val="0"/>
              </a:spcAft>
              <a:buNone/>
            </a:pPr>
            <a:endParaRPr lang="en-US" sz="500" dirty="0">
              <a:latin typeface="Arial" panose="020B0604020202020204" pitchFamily="34" charset="0"/>
              <a:cs typeface="Arial" panose="020B0604020202020204" pitchFamily="34" charset="0"/>
            </a:endParaRPr>
          </a:p>
          <a:p>
            <a:pPr marL="342900" lvl="0" indent="-342900" algn="just" rtl="0">
              <a:spcBef>
                <a:spcPts val="0"/>
              </a:spcBef>
              <a:spcAft>
                <a:spcPts val="0"/>
              </a:spcAft>
              <a:buFont typeface="Wingdings" panose="05000000000000000000" pitchFamily="2" charset="2"/>
              <a:buChar char="q"/>
            </a:pPr>
            <a:r>
              <a:rPr lang="en-US" sz="2000" dirty="0">
                <a:latin typeface="Arial" panose="020B0604020202020204" pitchFamily="34" charset="0"/>
                <a:cs typeface="Arial" panose="020B0604020202020204" pitchFamily="34" charset="0"/>
              </a:rPr>
              <a:t>As a time-dependent transform, widely used in the analysis of non-stationary signals such as speech signals. </a:t>
            </a:r>
          </a:p>
          <a:p>
            <a:pPr marL="342900" lvl="0" indent="-342900" algn="just" rtl="0">
              <a:spcBef>
                <a:spcPts val="0"/>
              </a:spcBef>
              <a:spcAft>
                <a:spcPts val="0"/>
              </a:spcAft>
              <a:buFont typeface="Wingdings" panose="05000000000000000000" pitchFamily="2" charset="2"/>
              <a:buChar char="q"/>
            </a:pPr>
            <a:r>
              <a:rPr lang="en-US" sz="2000" dirty="0">
                <a:latin typeface="Arial" panose="020B0604020202020204" pitchFamily="34" charset="0"/>
                <a:cs typeface="Arial" panose="020B0604020202020204" pitchFamily="34" charset="0"/>
              </a:rPr>
              <a:t>Provides information of signal in both frequency and time domain</a:t>
            </a:r>
          </a:p>
        </p:txBody>
      </p:sp>
      <p:sp>
        <p:nvSpPr>
          <p:cNvPr id="7" name="TextBox 6">
            <a:extLst>
              <a:ext uri="{FF2B5EF4-FFF2-40B4-BE49-F238E27FC236}">
                <a16:creationId xmlns:a16="http://schemas.microsoft.com/office/drawing/2014/main" id="{8DD4663F-9DF0-41C6-8F08-3D220502F863}"/>
              </a:ext>
            </a:extLst>
          </p:cNvPr>
          <p:cNvSpPr txBox="1"/>
          <p:nvPr/>
        </p:nvSpPr>
        <p:spPr>
          <a:xfrm>
            <a:off x="712549" y="4134454"/>
            <a:ext cx="8081255" cy="1651734"/>
          </a:xfrm>
          <a:prstGeom prst="rect">
            <a:avLst/>
          </a:prstGeom>
          <a:noFill/>
        </p:spPr>
        <p:txBody>
          <a:bodyPr wrap="square">
            <a:spAutoFit/>
          </a:bodyPr>
          <a:lstStyle/>
          <a:p>
            <a:pPr marL="0" lvl="0" indent="0" algn="just" rtl="0">
              <a:spcBef>
                <a:spcPts val="0"/>
              </a:spcBef>
              <a:spcAft>
                <a:spcPts val="0"/>
              </a:spcAft>
              <a:buNone/>
            </a:pPr>
            <a:r>
              <a:rPr lang="en-US" sz="2800" b="1" dirty="0">
                <a:latin typeface="Arial" panose="020B0604020202020204" pitchFamily="34" charset="0"/>
                <a:cs typeface="Arial" panose="020B0604020202020204" pitchFamily="34" charset="0"/>
              </a:rPr>
              <a:t>Shortcomings</a:t>
            </a:r>
            <a:endParaRPr lang="en-US" sz="2800" dirty="0">
              <a:latin typeface="Arial" panose="020B0604020202020204" pitchFamily="34" charset="0"/>
              <a:cs typeface="Arial" panose="020B0604020202020204" pitchFamily="34" charset="0"/>
            </a:endParaRPr>
          </a:p>
          <a:p>
            <a:pPr marL="285750" lvl="0" indent="-285750" algn="just" rtl="0">
              <a:spcBef>
                <a:spcPts val="1600"/>
              </a:spcBef>
              <a:spcAft>
                <a:spcPts val="0"/>
              </a:spcAft>
              <a:buFont typeface="Wingdings" panose="05000000000000000000" pitchFamily="2" charset="2"/>
              <a:buChar char="q"/>
            </a:pPr>
            <a:r>
              <a:rPr lang="en-US" sz="2000" dirty="0">
                <a:latin typeface="Arial" panose="020B0604020202020204" pitchFamily="34" charset="0"/>
                <a:cs typeface="Arial" panose="020B0604020202020204" pitchFamily="34" charset="0"/>
              </a:rPr>
              <a:t>Trade-off involved between the time and frequency resolutions, making it less efficient for analysis of non-periodic signals with fast transient features</a:t>
            </a:r>
          </a:p>
        </p:txBody>
      </p:sp>
    </p:spTree>
    <p:extLst>
      <p:ext uri="{BB962C8B-B14F-4D97-AF65-F5344CB8AC3E}">
        <p14:creationId xmlns:p14="http://schemas.microsoft.com/office/powerpoint/2010/main" val="1941514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ECA3D3-93CD-4450-96B6-40E33F5F6E78}"/>
              </a:ext>
            </a:extLst>
          </p:cNvPr>
          <p:cNvSpPr txBox="1"/>
          <p:nvPr/>
        </p:nvSpPr>
        <p:spPr>
          <a:xfrm>
            <a:off x="199745" y="578141"/>
            <a:ext cx="10529864" cy="923330"/>
          </a:xfrm>
          <a:prstGeom prst="rect">
            <a:avLst/>
          </a:prstGeom>
          <a:noFill/>
        </p:spPr>
        <p:txBody>
          <a:bodyPr wrap="square">
            <a:spAutoFit/>
          </a:bodyPr>
          <a:lstStyle/>
          <a:p>
            <a:pPr marL="359410" marR="358140">
              <a:spcBef>
                <a:spcPts val="300"/>
              </a:spcBef>
              <a:spcAft>
                <a:spcPts val="0"/>
              </a:spcAft>
            </a:pPr>
            <a:r>
              <a:rPr lang="en-IN" sz="5400" b="1" dirty="0">
                <a:solidFill>
                  <a:srgbClr val="00B0F0"/>
                </a:solidFill>
                <a:latin typeface="Arial" panose="020B0604020202020204" pitchFamily="34" charset="0"/>
                <a:ea typeface="Times New Roman" panose="02020603050405020304" pitchFamily="18" charset="0"/>
                <a:cs typeface="Arial" panose="020B0604020202020204" pitchFamily="34" charset="0"/>
              </a:rPr>
              <a:t>Deep Learning</a:t>
            </a:r>
            <a:endParaRPr lang="en-IN" sz="5400" b="1" dirty="0">
              <a:solidFill>
                <a:schemeClr val="tx1">
                  <a:lumMod val="75000"/>
                  <a:lumOff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8" name="TextBox 7">
            <a:extLst>
              <a:ext uri="{FF2B5EF4-FFF2-40B4-BE49-F238E27FC236}">
                <a16:creationId xmlns:a16="http://schemas.microsoft.com/office/drawing/2014/main" id="{D71289E1-7136-4587-866F-7D031EAB60FD}"/>
              </a:ext>
            </a:extLst>
          </p:cNvPr>
          <p:cNvSpPr txBox="1"/>
          <p:nvPr/>
        </p:nvSpPr>
        <p:spPr>
          <a:xfrm>
            <a:off x="454768" y="1992990"/>
            <a:ext cx="5868211" cy="3508653"/>
          </a:xfrm>
          <a:prstGeom prst="rect">
            <a:avLst/>
          </a:prstGeom>
          <a:noFill/>
        </p:spPr>
        <p:txBody>
          <a:bodyPr wrap="square">
            <a:spAutoFit/>
          </a:bodyPr>
          <a:lstStyle/>
          <a:p>
            <a:pPr marL="285750" indent="-285750">
              <a:buFont typeface="Wingdings" panose="05000000000000000000" pitchFamily="2" charset="2"/>
              <a:buChar char="q"/>
            </a:pPr>
            <a:r>
              <a:rPr lang="en-US" sz="2400" b="1" spc="-45" dirty="0">
                <a:effectLst/>
                <a:latin typeface="Arial" panose="020B0604020202020204" pitchFamily="34" charset="0"/>
                <a:cs typeface="Arial" panose="020B0604020202020204" pitchFamily="34" charset="0"/>
              </a:rPr>
              <a:t> </a:t>
            </a:r>
            <a:r>
              <a:rPr lang="en-US" sz="2200" b="1" spc="-45" dirty="0">
                <a:solidFill>
                  <a:schemeClr val="tx1">
                    <a:lumMod val="75000"/>
                    <a:lumOff val="25000"/>
                  </a:schemeClr>
                </a:solidFill>
                <a:effectLst/>
                <a:latin typeface="Arial" panose="020B0604020202020204" pitchFamily="34" charset="0"/>
                <a:cs typeface="Arial" panose="020B0604020202020204" pitchFamily="34" charset="0"/>
              </a:rPr>
              <a:t>We </a:t>
            </a:r>
            <a:r>
              <a:rPr lang="en-US" sz="2200" b="1" dirty="0">
                <a:solidFill>
                  <a:schemeClr val="tx1">
                    <a:lumMod val="75000"/>
                    <a:lumOff val="25000"/>
                  </a:schemeClr>
                </a:solidFill>
                <a:effectLst/>
                <a:latin typeface="Arial" panose="020B0604020202020204" pitchFamily="34" charset="0"/>
                <a:cs typeface="Arial" panose="020B0604020202020204" pitchFamily="34" charset="0"/>
              </a:rPr>
              <a:t>now introduce deep learning into the picture. Neural networks </a:t>
            </a:r>
            <a:r>
              <a:rPr lang="en-US" sz="2200" b="1" spc="-15" dirty="0">
                <a:solidFill>
                  <a:schemeClr val="tx1">
                    <a:lumMod val="75000"/>
                    <a:lumOff val="25000"/>
                  </a:schemeClr>
                </a:solidFill>
                <a:effectLst/>
                <a:latin typeface="Arial" panose="020B0604020202020204" pitchFamily="34" charset="0"/>
                <a:cs typeface="Arial" panose="020B0604020202020204" pitchFamily="34" charset="0"/>
              </a:rPr>
              <a:t>have </a:t>
            </a:r>
            <a:r>
              <a:rPr lang="en-US" sz="2200" b="1" dirty="0">
                <a:solidFill>
                  <a:schemeClr val="tx1">
                    <a:lumMod val="75000"/>
                    <a:lumOff val="25000"/>
                  </a:schemeClr>
                </a:solidFill>
                <a:effectLst/>
                <a:latin typeface="Arial" panose="020B0604020202020204" pitchFamily="34" charset="0"/>
                <a:cs typeface="Arial" panose="020B0604020202020204" pitchFamily="34" charset="0"/>
              </a:rPr>
              <a:t>been widely used in the past to tackle a </a:t>
            </a:r>
            <a:r>
              <a:rPr lang="en-US" sz="2200" b="1" spc="-20" dirty="0">
                <a:solidFill>
                  <a:schemeClr val="tx1">
                    <a:lumMod val="75000"/>
                    <a:lumOff val="25000"/>
                  </a:schemeClr>
                </a:solidFill>
                <a:effectLst/>
                <a:latin typeface="Arial" panose="020B0604020202020204" pitchFamily="34" charset="0"/>
                <a:cs typeface="Arial" panose="020B0604020202020204" pitchFamily="34" charset="0"/>
              </a:rPr>
              <a:t>variety </a:t>
            </a:r>
            <a:r>
              <a:rPr lang="en-US" sz="2200" b="1" dirty="0">
                <a:solidFill>
                  <a:schemeClr val="tx1">
                    <a:lumMod val="75000"/>
                    <a:lumOff val="25000"/>
                  </a:schemeClr>
                </a:solidFill>
                <a:effectLst/>
                <a:latin typeface="Arial" panose="020B0604020202020204" pitchFamily="34" charset="0"/>
                <a:cs typeface="Arial" panose="020B0604020202020204" pitchFamily="34" charset="0"/>
              </a:rPr>
              <a:t>of problems in the fields of audio processing, image processing &amp; video processing. </a:t>
            </a:r>
          </a:p>
          <a:p>
            <a:endParaRPr lang="en-US" sz="2200" b="1" dirty="0">
              <a:solidFill>
                <a:schemeClr val="tx1">
                  <a:lumMod val="75000"/>
                  <a:lumOff val="25000"/>
                </a:schemeClr>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en-US" sz="2200" b="1" dirty="0">
                <a:solidFill>
                  <a:schemeClr val="tx1">
                    <a:lumMod val="75000"/>
                    <a:lumOff val="25000"/>
                  </a:schemeClr>
                </a:solidFill>
                <a:effectLst/>
                <a:latin typeface="Arial" panose="020B0604020202020204" pitchFamily="34" charset="0"/>
                <a:cs typeface="Arial" panose="020B0604020202020204" pitchFamily="34" charset="0"/>
              </a:rPr>
              <a:t> </a:t>
            </a:r>
            <a:r>
              <a:rPr lang="en-US" sz="2200" b="1" dirty="0">
                <a:solidFill>
                  <a:schemeClr val="tx1">
                    <a:lumMod val="50000"/>
                    <a:lumOff val="50000"/>
                  </a:schemeClr>
                </a:solidFill>
                <a:effectLst/>
                <a:latin typeface="Arial" panose="020B0604020202020204" pitchFamily="34" charset="0"/>
                <a:cs typeface="Arial" panose="020B0604020202020204" pitchFamily="34" charset="0"/>
              </a:rPr>
              <a:t>They provide us a </a:t>
            </a:r>
            <a:r>
              <a:rPr lang="en-US" sz="2200" b="1" spc="-20" dirty="0">
                <a:solidFill>
                  <a:schemeClr val="tx1">
                    <a:lumMod val="50000"/>
                    <a:lumOff val="50000"/>
                  </a:schemeClr>
                </a:solidFill>
                <a:effectLst/>
                <a:latin typeface="Arial" panose="020B0604020202020204" pitchFamily="34" charset="0"/>
                <a:cs typeface="Arial" panose="020B0604020202020204" pitchFamily="34" charset="0"/>
              </a:rPr>
              <a:t>way </a:t>
            </a:r>
            <a:r>
              <a:rPr lang="en-US" sz="2200" b="1" dirty="0">
                <a:solidFill>
                  <a:schemeClr val="tx1">
                    <a:lumMod val="50000"/>
                    <a:lumOff val="50000"/>
                  </a:schemeClr>
                </a:solidFill>
                <a:effectLst/>
                <a:latin typeface="Arial" panose="020B0604020202020204" pitchFamily="34" charset="0"/>
                <a:cs typeface="Arial" panose="020B0604020202020204" pitchFamily="34" charset="0"/>
              </a:rPr>
              <a:t>to possible learn a nonlinear mapping relationship between the inputs and the outputs.</a:t>
            </a:r>
            <a:endParaRPr lang="en-IN" sz="2200" b="1" dirty="0">
              <a:solidFill>
                <a:schemeClr val="tx1">
                  <a:lumMod val="50000"/>
                  <a:lumOff val="50000"/>
                </a:schemeClr>
              </a:solidFill>
              <a:latin typeface="Arial" panose="020B0604020202020204" pitchFamily="34" charset="0"/>
              <a:cs typeface="Arial" panose="020B0604020202020204" pitchFamily="34" charset="0"/>
            </a:endParaRPr>
          </a:p>
        </p:txBody>
      </p:sp>
      <p:pic>
        <p:nvPicPr>
          <p:cNvPr id="9" name="Picture 8" descr="Training Deep Neural Networks. Deep Learning Accessories | by Ravindra  Parmar | Towards Data Science">
            <a:extLst>
              <a:ext uri="{FF2B5EF4-FFF2-40B4-BE49-F238E27FC236}">
                <a16:creationId xmlns:a16="http://schemas.microsoft.com/office/drawing/2014/main" id="{A799BBEB-D4EB-402F-85AF-9E43BA753967}"/>
              </a:ext>
            </a:extLst>
          </p:cNvPr>
          <p:cNvPicPr/>
          <p:nvPr/>
        </p:nvPicPr>
        <p:blipFill rotWithShape="1">
          <a:blip r:embed="rId2">
            <a:extLst>
              <a:ext uri="{28A0092B-C50C-407E-A947-70E740481C1C}">
                <a14:useLocalDpi xmlns:a14="http://schemas.microsoft.com/office/drawing/2010/main" val="0"/>
              </a:ext>
            </a:extLst>
          </a:blip>
          <a:srcRect l="8673" r="10808" b="4918"/>
          <a:stretch/>
        </p:blipFill>
        <p:spPr bwMode="auto">
          <a:xfrm>
            <a:off x="6251642" y="2422262"/>
            <a:ext cx="5722620" cy="2811145"/>
          </a:xfrm>
          <a:prstGeom prst="rect">
            <a:avLst/>
          </a:prstGeom>
          <a:noFill/>
          <a:ln>
            <a:noFill/>
          </a:ln>
          <a:extLst>
            <a:ext uri="{53640926-AAD7-44D8-BBD7-CCE9431645EC}">
              <a14:shadowObscured xmlns:a14="http://schemas.microsoft.com/office/drawing/2010/main"/>
            </a:ext>
          </a:extLst>
        </p:spPr>
      </p:pic>
      <p:sp>
        <p:nvSpPr>
          <p:cNvPr id="10" name="Rectangle 9">
            <a:extLst>
              <a:ext uri="{FF2B5EF4-FFF2-40B4-BE49-F238E27FC236}">
                <a16:creationId xmlns:a16="http://schemas.microsoft.com/office/drawing/2014/main" id="{82DADA65-C651-4292-881E-2A2EBEFE3AD4}"/>
              </a:ext>
            </a:extLst>
          </p:cNvPr>
          <p:cNvSpPr/>
          <p:nvPr/>
        </p:nvSpPr>
        <p:spPr>
          <a:xfrm>
            <a:off x="8735438" y="6449436"/>
            <a:ext cx="3210130" cy="350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CREDITS: Towards Data science</a:t>
            </a:r>
          </a:p>
        </p:txBody>
      </p:sp>
    </p:spTree>
    <p:extLst>
      <p:ext uri="{BB962C8B-B14F-4D97-AF65-F5344CB8AC3E}">
        <p14:creationId xmlns:p14="http://schemas.microsoft.com/office/powerpoint/2010/main" val="2993467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ECA3D3-93CD-4450-96B6-40E33F5F6E78}"/>
              </a:ext>
            </a:extLst>
          </p:cNvPr>
          <p:cNvSpPr txBox="1"/>
          <p:nvPr/>
        </p:nvSpPr>
        <p:spPr>
          <a:xfrm>
            <a:off x="299125" y="305765"/>
            <a:ext cx="10529864" cy="923330"/>
          </a:xfrm>
          <a:prstGeom prst="rect">
            <a:avLst/>
          </a:prstGeom>
          <a:noFill/>
        </p:spPr>
        <p:txBody>
          <a:bodyPr wrap="square">
            <a:spAutoFit/>
          </a:bodyPr>
          <a:lstStyle/>
          <a:p>
            <a:pPr marL="359410" marR="358140">
              <a:spcBef>
                <a:spcPts val="300"/>
              </a:spcBef>
              <a:spcAft>
                <a:spcPts val="0"/>
              </a:spcAft>
            </a:pPr>
            <a:r>
              <a:rPr lang="en-IN" sz="5400" b="1" dirty="0">
                <a:solidFill>
                  <a:srgbClr val="00B0F0"/>
                </a:solidFill>
                <a:latin typeface="Arial" panose="020B0604020202020204" pitchFamily="34" charset="0"/>
                <a:ea typeface="Times New Roman" panose="02020603050405020304" pitchFamily="18" charset="0"/>
                <a:cs typeface="Arial" panose="020B0604020202020204" pitchFamily="34" charset="0"/>
              </a:rPr>
              <a:t>Algorithm Used</a:t>
            </a:r>
            <a:endParaRPr lang="en-IN" sz="5400" b="1" dirty="0">
              <a:solidFill>
                <a:schemeClr val="tx1">
                  <a:lumMod val="75000"/>
                  <a:lumOff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6" name="TextBox 5">
            <a:extLst>
              <a:ext uri="{FF2B5EF4-FFF2-40B4-BE49-F238E27FC236}">
                <a16:creationId xmlns:a16="http://schemas.microsoft.com/office/drawing/2014/main" id="{99525005-0A92-460C-8A71-3F9FC1E90E94}"/>
              </a:ext>
            </a:extLst>
          </p:cNvPr>
          <p:cNvSpPr txBox="1"/>
          <p:nvPr/>
        </p:nvSpPr>
        <p:spPr>
          <a:xfrm>
            <a:off x="299125" y="1229095"/>
            <a:ext cx="11593750" cy="4955396"/>
          </a:xfrm>
          <a:prstGeom prst="rect">
            <a:avLst/>
          </a:prstGeom>
          <a:noFill/>
        </p:spPr>
        <p:txBody>
          <a:bodyPr wrap="square">
            <a:spAutoFit/>
          </a:bodyPr>
          <a:lstStyle/>
          <a:p>
            <a:pPr marL="228600" marR="902970" indent="-444500">
              <a:spcAft>
                <a:spcPts val="0"/>
              </a:spcAft>
              <a:tabLst>
                <a:tab pos="520065" algn="l"/>
                <a:tab pos="520700" algn="l"/>
              </a:tabLst>
            </a:pPr>
            <a:r>
              <a:rPr lang="en-US" sz="1400" b="1" dirty="0">
                <a:effectLst/>
                <a:latin typeface="Adobe Ming Std L" panose="02020300000000000000" pitchFamily="18" charset="-128"/>
                <a:ea typeface="MathJax_Main"/>
                <a:cs typeface="Calibri Light" panose="020F0302020204030204" pitchFamily="34" charset="0"/>
              </a:rPr>
              <a:t> </a:t>
            </a:r>
            <a:endParaRPr lang="en-IN" sz="1000" b="1" dirty="0">
              <a:effectLst/>
              <a:latin typeface="MathJax_Main"/>
              <a:ea typeface="MathJax_Main"/>
              <a:cs typeface="MathJax_Main"/>
            </a:endParaRPr>
          </a:p>
          <a:p>
            <a:pPr marL="342900" marR="902970" lvl="0" indent="-342900" algn="just">
              <a:lnSpc>
                <a:spcPct val="115000"/>
              </a:lnSpc>
              <a:spcAft>
                <a:spcPts val="0"/>
              </a:spcAft>
              <a:buFont typeface="+mj-lt"/>
              <a:buAutoNum type="arabicParenR"/>
            </a:pPr>
            <a:r>
              <a:rPr lang="en-US" sz="1600" dirty="0">
                <a:effectLst/>
                <a:latin typeface="Adobe Ming Std L" panose="02020300000000000000" pitchFamily="18" charset="-128"/>
                <a:ea typeface="LM Roman Dunhill 10"/>
                <a:cs typeface="Calibri Light" panose="020F0302020204030204" pitchFamily="34" charset="0"/>
              </a:rPr>
              <a:t>Loading training and testing input audio files using load() function of librosa by which audio files are converted into NumPy array.</a:t>
            </a:r>
            <a:endParaRPr lang="en-IN" sz="1100" dirty="0">
              <a:effectLst/>
              <a:latin typeface="LM Roman Dunhill 10"/>
              <a:ea typeface="LM Roman Dunhill 10"/>
              <a:cs typeface="LM Roman Dunhill 10"/>
            </a:endParaRPr>
          </a:p>
          <a:p>
            <a:pPr marL="342900" marR="902970" lvl="0" indent="-342900" algn="just">
              <a:lnSpc>
                <a:spcPct val="115000"/>
              </a:lnSpc>
              <a:spcAft>
                <a:spcPts val="0"/>
              </a:spcAft>
              <a:buFont typeface="+mj-lt"/>
              <a:buAutoNum type="arabicParenR"/>
            </a:pPr>
            <a:r>
              <a:rPr lang="en-US" sz="1600" dirty="0">
                <a:effectLst/>
                <a:latin typeface="Adobe Ming Std L" panose="02020300000000000000" pitchFamily="18" charset="-128"/>
                <a:ea typeface="LM Roman Dunhill 10"/>
                <a:cs typeface="Calibri Light" panose="020F0302020204030204" pitchFamily="34" charset="0"/>
              </a:rPr>
              <a:t>Computing short time fourier transform on all those input audio files array, using stft() function of librosa which transforms this array   (consisting amplitude in time domain) to frequency domain. This helps in removing high frequency noise.</a:t>
            </a:r>
            <a:endParaRPr lang="en-IN" sz="1100" dirty="0">
              <a:effectLst/>
              <a:latin typeface="LM Roman Dunhill 10"/>
              <a:ea typeface="LM Roman Dunhill 10"/>
              <a:cs typeface="LM Roman Dunhill 10"/>
            </a:endParaRPr>
          </a:p>
          <a:p>
            <a:pPr marL="342900" marR="902970" lvl="0" indent="-342900" algn="just">
              <a:lnSpc>
                <a:spcPct val="115000"/>
              </a:lnSpc>
              <a:spcAft>
                <a:spcPts val="0"/>
              </a:spcAft>
              <a:buFont typeface="+mj-lt"/>
              <a:buAutoNum type="arabicParenR"/>
            </a:pPr>
            <a:r>
              <a:rPr lang="en-US" sz="1600" dirty="0">
                <a:effectLst/>
                <a:latin typeface="Adobe Ming Std L" panose="02020300000000000000" pitchFamily="18" charset="-128"/>
                <a:ea typeface="LM Roman Dunhill 10"/>
                <a:cs typeface="Calibri Light" panose="020F0302020204030204" pitchFamily="34" charset="0"/>
              </a:rPr>
              <a:t>Calculate magnitude of all input files using NumPy.</a:t>
            </a:r>
            <a:endParaRPr lang="en-IN" sz="1100" dirty="0">
              <a:effectLst/>
              <a:latin typeface="LM Roman Dunhill 10"/>
              <a:ea typeface="LM Roman Dunhill 10"/>
              <a:cs typeface="LM Roman Dunhill 10"/>
            </a:endParaRPr>
          </a:p>
          <a:p>
            <a:pPr marL="342900" marR="902970" lvl="0" indent="-342900" algn="just">
              <a:lnSpc>
                <a:spcPct val="115000"/>
              </a:lnSpc>
              <a:spcAft>
                <a:spcPts val="0"/>
              </a:spcAft>
              <a:buFont typeface="+mj-lt"/>
              <a:buAutoNum type="arabicParenR"/>
            </a:pPr>
            <a:r>
              <a:rPr lang="en-US" sz="1600" dirty="0">
                <a:effectLst/>
                <a:latin typeface="Adobe Ming Std L" panose="02020300000000000000" pitchFamily="18" charset="-128"/>
                <a:ea typeface="LM Roman Dunhill 10"/>
                <a:cs typeface="Calibri Light" panose="020F0302020204030204" pitchFamily="34" charset="0"/>
              </a:rPr>
              <a:t>Defining CNN model specifications like learning rate, epochs, no. of layers, filters, kernels. After every convolutional layer we are adding pooling layer. Non linearity ReLu has been applied to feature maps output by convolutional layer. </a:t>
            </a:r>
            <a:endParaRPr lang="en-IN" sz="1100" dirty="0">
              <a:effectLst/>
              <a:latin typeface="LM Roman Dunhill 10"/>
              <a:ea typeface="LM Roman Dunhill 10"/>
              <a:cs typeface="LM Roman Dunhill 10"/>
            </a:endParaRPr>
          </a:p>
          <a:p>
            <a:pPr marL="342900" marR="902970" lvl="0" indent="-342900" algn="just">
              <a:lnSpc>
                <a:spcPct val="115000"/>
              </a:lnSpc>
              <a:spcAft>
                <a:spcPts val="0"/>
              </a:spcAft>
              <a:buFont typeface="+mj-lt"/>
              <a:buAutoNum type="arabicParenR"/>
            </a:pPr>
            <a:r>
              <a:rPr lang="en-US" sz="1600" dirty="0">
                <a:effectLst/>
                <a:latin typeface="Adobe Ming Std L" panose="02020300000000000000" pitchFamily="18" charset="-128"/>
                <a:ea typeface="LM Roman Dunhill 10"/>
                <a:cs typeface="Calibri Light" panose="020F0302020204030204" pitchFamily="34" charset="0"/>
              </a:rPr>
              <a:t>We defined mean square loss function with Adam optimizer to minimize the loss between expected and model output to train deep learning model</a:t>
            </a:r>
            <a:endParaRPr lang="en-IN" sz="1100" dirty="0">
              <a:effectLst/>
              <a:latin typeface="LM Roman Dunhill 10"/>
              <a:ea typeface="LM Roman Dunhill 10"/>
              <a:cs typeface="LM Roman Dunhill 10"/>
            </a:endParaRPr>
          </a:p>
          <a:p>
            <a:pPr marL="342900" marR="902970" lvl="0" indent="-342900" algn="just">
              <a:lnSpc>
                <a:spcPct val="115000"/>
              </a:lnSpc>
              <a:spcAft>
                <a:spcPts val="0"/>
              </a:spcAft>
              <a:buFont typeface="+mj-lt"/>
              <a:buAutoNum type="arabicParenR"/>
            </a:pPr>
            <a:r>
              <a:rPr lang="en-US" sz="1600" dirty="0">
                <a:effectLst/>
                <a:latin typeface="Adobe Ming Std L" panose="02020300000000000000" pitchFamily="18" charset="-128"/>
                <a:ea typeface="LM Roman Dunhill 10"/>
                <a:cs typeface="LM Roman Dunhill 10"/>
              </a:rPr>
              <a:t>We use neural networks to find a transformation between the already pre-processed noisy clip and the clean clip.</a:t>
            </a:r>
            <a:endParaRPr lang="en-IN" sz="1100" dirty="0">
              <a:effectLst/>
              <a:latin typeface="LM Roman Dunhill 10"/>
              <a:ea typeface="LM Roman Dunhill 10"/>
              <a:cs typeface="LM Roman Dunhill 10"/>
            </a:endParaRPr>
          </a:p>
          <a:p>
            <a:pPr marL="342900" marR="902970" lvl="0" indent="-342900" algn="just">
              <a:lnSpc>
                <a:spcPct val="115000"/>
              </a:lnSpc>
              <a:spcAft>
                <a:spcPts val="0"/>
              </a:spcAft>
              <a:buFont typeface="+mj-lt"/>
              <a:buAutoNum type="arabicParenR"/>
            </a:pPr>
            <a:r>
              <a:rPr lang="en-US" sz="1600" dirty="0">
                <a:effectLst/>
                <a:latin typeface="Adobe Ming Std L" panose="02020300000000000000" pitchFamily="18" charset="-128"/>
                <a:ea typeface="LM Roman Dunhill 10"/>
                <a:cs typeface="Calibri Light" panose="020F0302020204030204" pitchFamily="34" charset="0"/>
              </a:rPr>
              <a:t>Then we performed maxpooling and added a fully connected layer at the end to reduce the dimensionality and get the desired dimensions.</a:t>
            </a:r>
            <a:endParaRPr lang="en-IN" sz="1100" dirty="0">
              <a:effectLst/>
              <a:latin typeface="LM Roman Dunhill 10"/>
              <a:ea typeface="LM Roman Dunhill 10"/>
              <a:cs typeface="LM Roman Dunhill 10"/>
            </a:endParaRPr>
          </a:p>
          <a:p>
            <a:pPr marL="342900" marR="902970" lvl="0" indent="-342900" algn="just">
              <a:lnSpc>
                <a:spcPct val="115000"/>
              </a:lnSpc>
              <a:spcAft>
                <a:spcPts val="0"/>
              </a:spcAft>
              <a:buFont typeface="+mj-lt"/>
              <a:buAutoNum type="arabicParenR"/>
            </a:pPr>
            <a:r>
              <a:rPr lang="en-US" sz="1600" dirty="0">
                <a:effectLst/>
                <a:latin typeface="Adobe Ming Std L" panose="02020300000000000000" pitchFamily="18" charset="-128"/>
                <a:ea typeface="LM Roman Dunhill 10"/>
                <a:cs typeface="Calibri Light" panose="020F0302020204030204" pitchFamily="34" charset="0"/>
              </a:rPr>
              <a:t>After training the model, we tested the performance of the model by calculating the Signal-to-Noise Ratio (SNR) value and performed ISTFT to check how the audio sounded.</a:t>
            </a:r>
            <a:endParaRPr lang="en-IN" sz="1100" dirty="0">
              <a:effectLst/>
              <a:latin typeface="LM Roman Dunhill 10"/>
              <a:ea typeface="LM Roman Dunhill 10"/>
              <a:cs typeface="LM Roman Dunhill 10"/>
            </a:endParaRPr>
          </a:p>
        </p:txBody>
      </p:sp>
    </p:spTree>
    <p:extLst>
      <p:ext uri="{BB962C8B-B14F-4D97-AF65-F5344CB8AC3E}">
        <p14:creationId xmlns:p14="http://schemas.microsoft.com/office/powerpoint/2010/main" val="2509295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ECA3D3-93CD-4450-96B6-40E33F5F6E78}"/>
              </a:ext>
            </a:extLst>
          </p:cNvPr>
          <p:cNvSpPr txBox="1"/>
          <p:nvPr/>
        </p:nvSpPr>
        <p:spPr>
          <a:xfrm>
            <a:off x="299125" y="305765"/>
            <a:ext cx="10529864" cy="769441"/>
          </a:xfrm>
          <a:prstGeom prst="rect">
            <a:avLst/>
          </a:prstGeom>
          <a:noFill/>
        </p:spPr>
        <p:txBody>
          <a:bodyPr wrap="square">
            <a:spAutoFit/>
          </a:bodyPr>
          <a:lstStyle/>
          <a:p>
            <a:pPr marL="359410" marR="358140">
              <a:spcBef>
                <a:spcPts val="300"/>
              </a:spcBef>
              <a:spcAft>
                <a:spcPts val="0"/>
              </a:spcAft>
            </a:pPr>
            <a:r>
              <a:rPr lang="en-IN" sz="4400" b="1" dirty="0">
                <a:solidFill>
                  <a:srgbClr val="00B0F0"/>
                </a:solidFill>
                <a:latin typeface="Arial" panose="020B0604020202020204" pitchFamily="34" charset="0"/>
                <a:ea typeface="Times New Roman" panose="02020603050405020304" pitchFamily="18" charset="0"/>
                <a:cs typeface="Arial" panose="020B0604020202020204" pitchFamily="34" charset="0"/>
              </a:rPr>
              <a:t>Speech Denoising using 1D CNN</a:t>
            </a:r>
            <a:endParaRPr lang="en-IN" sz="4400" b="1" dirty="0">
              <a:solidFill>
                <a:schemeClr val="tx1">
                  <a:lumMod val="75000"/>
                  <a:lumOff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5" name="TextBox 4">
            <a:extLst>
              <a:ext uri="{FF2B5EF4-FFF2-40B4-BE49-F238E27FC236}">
                <a16:creationId xmlns:a16="http://schemas.microsoft.com/office/drawing/2014/main" id="{9F811306-6C03-4436-B376-F16F9299053E}"/>
              </a:ext>
            </a:extLst>
          </p:cNvPr>
          <p:cNvSpPr txBox="1"/>
          <p:nvPr/>
        </p:nvSpPr>
        <p:spPr>
          <a:xfrm>
            <a:off x="741732" y="1670827"/>
            <a:ext cx="11233018" cy="2487861"/>
          </a:xfrm>
          <a:prstGeom prst="rect">
            <a:avLst/>
          </a:prstGeom>
          <a:noFill/>
        </p:spPr>
        <p:txBody>
          <a:bodyPr wrap="square">
            <a:spAutoFit/>
          </a:bodyPr>
          <a:lstStyle/>
          <a:p>
            <a:pPr marL="76200" marR="912495" algn="just">
              <a:spcBef>
                <a:spcPts val="695"/>
              </a:spcBef>
              <a:spcAft>
                <a:spcPts val="0"/>
              </a:spcAft>
            </a:pPr>
            <a:r>
              <a:rPr lang="en-US" dirty="0">
                <a:effectLst/>
                <a:latin typeface="Adobe Ming Std L" panose="02020300000000000000" pitchFamily="18" charset="-128"/>
                <a:ea typeface="LM Roman Dunhill 10"/>
                <a:cs typeface="Calibri Light" panose="020F0302020204030204" pitchFamily="34" charset="0"/>
              </a:rPr>
              <a:t>In this problem, we have implemented a 1D CNN that does speech denoising in the STFT magnitude domain. 1D CNN here means a variant of CNN which does the convolution operation along only one of the axis. In this case it's the frequency axis. Taking transpose of this STFT matrix, so that each row of the matrix acts as a spectrum.</a:t>
            </a:r>
            <a:endParaRPr lang="en-IN" sz="1200" dirty="0">
              <a:effectLst/>
              <a:latin typeface="LM Roman Dunhill 10"/>
              <a:ea typeface="LM Roman Dunhill 10"/>
              <a:cs typeface="LM Roman Dunhill 10"/>
            </a:endParaRPr>
          </a:p>
          <a:p>
            <a:pPr marL="76200" marR="912495" algn="just">
              <a:spcBef>
                <a:spcPts val="695"/>
              </a:spcBef>
              <a:spcAft>
                <a:spcPts val="0"/>
              </a:spcAft>
            </a:pPr>
            <a:r>
              <a:rPr lang="en-US" dirty="0">
                <a:effectLst/>
                <a:latin typeface="Adobe Ming Std L" panose="02020300000000000000" pitchFamily="18" charset="-128"/>
                <a:ea typeface="LM Roman Dunhill 10"/>
                <a:cs typeface="Calibri Light" panose="020F0302020204030204" pitchFamily="34" charset="0"/>
              </a:rPr>
              <a:t>The dimensions of CNN was very high dimensional so I performed maxpooling and added a fully connected layer at the end to reduce the dimensionality and get the desired dimensions.</a:t>
            </a:r>
            <a:endParaRPr lang="en-IN" sz="1200" dirty="0">
              <a:effectLst/>
              <a:latin typeface="LM Roman Dunhill 10"/>
              <a:ea typeface="LM Roman Dunhill 10"/>
              <a:cs typeface="LM Roman Dunhill 10"/>
            </a:endParaRPr>
          </a:p>
          <a:p>
            <a:pPr marL="76200" marR="912495" algn="just">
              <a:spcBef>
                <a:spcPts val="695"/>
              </a:spcBef>
              <a:spcAft>
                <a:spcPts val="0"/>
              </a:spcAft>
            </a:pPr>
            <a:r>
              <a:rPr lang="en-US" dirty="0">
                <a:effectLst/>
                <a:latin typeface="Adobe Ming Std L" panose="02020300000000000000" pitchFamily="18" charset="-128"/>
                <a:ea typeface="LM Roman Dunhill 10"/>
                <a:cs typeface="Calibri Light" panose="020F0302020204030204" pitchFamily="34" charset="0"/>
              </a:rPr>
              <a:t>After training the model, I tested the performance of the model by calculating the Signal-to-Noise Ratio (SNR) value and performed ISTFT to check how the audio sounded.</a:t>
            </a:r>
            <a:endParaRPr lang="en-IN" sz="1200" dirty="0">
              <a:effectLst/>
              <a:latin typeface="LM Roman Dunhill 10"/>
              <a:ea typeface="LM Roman Dunhill 10"/>
              <a:cs typeface="LM Roman Dunhill 10"/>
            </a:endParaRPr>
          </a:p>
        </p:txBody>
      </p:sp>
    </p:spTree>
    <p:extLst>
      <p:ext uri="{BB962C8B-B14F-4D97-AF65-F5344CB8AC3E}">
        <p14:creationId xmlns:p14="http://schemas.microsoft.com/office/powerpoint/2010/main" val="819885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ECA3D3-93CD-4450-96B6-40E33F5F6E78}"/>
              </a:ext>
            </a:extLst>
          </p:cNvPr>
          <p:cNvSpPr txBox="1"/>
          <p:nvPr/>
        </p:nvSpPr>
        <p:spPr>
          <a:xfrm>
            <a:off x="289398" y="617050"/>
            <a:ext cx="10529864" cy="769441"/>
          </a:xfrm>
          <a:prstGeom prst="rect">
            <a:avLst/>
          </a:prstGeom>
          <a:noFill/>
        </p:spPr>
        <p:txBody>
          <a:bodyPr wrap="square">
            <a:spAutoFit/>
          </a:bodyPr>
          <a:lstStyle/>
          <a:p>
            <a:pPr marL="359410" marR="358140">
              <a:spcBef>
                <a:spcPts val="300"/>
              </a:spcBef>
              <a:spcAft>
                <a:spcPts val="0"/>
              </a:spcAft>
            </a:pPr>
            <a:r>
              <a:rPr lang="en-IN" sz="4400" b="1" dirty="0">
                <a:solidFill>
                  <a:srgbClr val="00B0F0"/>
                </a:solidFill>
                <a:latin typeface="Arial" panose="020B0604020202020204" pitchFamily="34" charset="0"/>
                <a:ea typeface="Times New Roman" panose="02020603050405020304" pitchFamily="18" charset="0"/>
                <a:cs typeface="Arial" panose="020B0604020202020204" pitchFamily="34" charset="0"/>
              </a:rPr>
              <a:t>1D CNN Design implemented:</a:t>
            </a:r>
            <a:endParaRPr lang="en-IN" sz="4400" b="1" dirty="0">
              <a:solidFill>
                <a:schemeClr val="tx1">
                  <a:lumMod val="75000"/>
                  <a:lumOff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6" name="TextBox 5">
            <a:extLst>
              <a:ext uri="{FF2B5EF4-FFF2-40B4-BE49-F238E27FC236}">
                <a16:creationId xmlns:a16="http://schemas.microsoft.com/office/drawing/2014/main" id="{2A2E9BCB-1888-40AD-B505-D0E75A45AE7A}"/>
              </a:ext>
            </a:extLst>
          </p:cNvPr>
          <p:cNvSpPr txBox="1"/>
          <p:nvPr/>
        </p:nvSpPr>
        <p:spPr>
          <a:xfrm>
            <a:off x="671208" y="1799141"/>
            <a:ext cx="10379412" cy="3139321"/>
          </a:xfrm>
          <a:prstGeom prst="rect">
            <a:avLst/>
          </a:prstGeom>
          <a:noFill/>
        </p:spPr>
        <p:txBody>
          <a:bodyPr wrap="square">
            <a:spAutoFit/>
          </a:bodyPr>
          <a:lstStyle/>
          <a:p>
            <a:pPr marL="76200" marR="912495" algn="just">
              <a:spcAft>
                <a:spcPts val="0"/>
              </a:spcAft>
            </a:pPr>
            <a:r>
              <a:rPr lang="en-US" sz="2200" dirty="0">
                <a:effectLst/>
                <a:latin typeface="Adobe Ming Std L" panose="02020300000000000000" pitchFamily="18" charset="-128"/>
                <a:ea typeface="LM Roman Dunhill 10"/>
                <a:cs typeface="Calibri Light" panose="020F0302020204030204" pitchFamily="34" charset="0"/>
              </a:rPr>
              <a:t>- Two convolution layers with filters 16 and 32 respectively.</a:t>
            </a:r>
            <a:endParaRPr lang="en-IN" sz="2200" dirty="0">
              <a:effectLst/>
              <a:latin typeface="LM Roman Dunhill 10"/>
              <a:ea typeface="LM Roman Dunhill 10"/>
              <a:cs typeface="LM Roman Dunhill 10"/>
            </a:endParaRPr>
          </a:p>
          <a:p>
            <a:pPr marL="76200" marR="912495" algn="just">
              <a:spcAft>
                <a:spcPts val="0"/>
              </a:spcAft>
            </a:pPr>
            <a:r>
              <a:rPr lang="en-US" sz="2200" dirty="0">
                <a:effectLst/>
                <a:latin typeface="Adobe Ming Std L" panose="02020300000000000000" pitchFamily="18" charset="-128"/>
                <a:ea typeface="LM Roman Dunhill 10"/>
                <a:cs typeface="Calibri Light" panose="020F0302020204030204" pitchFamily="34" charset="0"/>
              </a:rPr>
              <a:t>- Also kernel sizes of 16, 8 respectively.</a:t>
            </a:r>
            <a:endParaRPr lang="en-IN" sz="2200" dirty="0">
              <a:effectLst/>
              <a:latin typeface="LM Roman Dunhill 10"/>
              <a:ea typeface="LM Roman Dunhill 10"/>
              <a:cs typeface="LM Roman Dunhill 10"/>
            </a:endParaRPr>
          </a:p>
          <a:p>
            <a:pPr marL="76200" marR="912495" algn="just">
              <a:spcAft>
                <a:spcPts val="0"/>
              </a:spcAft>
            </a:pPr>
            <a:r>
              <a:rPr lang="en-US" sz="2200" dirty="0">
                <a:effectLst/>
                <a:latin typeface="Adobe Ming Std L" panose="02020300000000000000" pitchFamily="18" charset="-128"/>
                <a:ea typeface="LM Roman Dunhill 10"/>
                <a:cs typeface="Calibri Light" panose="020F0302020204030204" pitchFamily="34" charset="0"/>
              </a:rPr>
              <a:t>- Same padding is used.</a:t>
            </a:r>
            <a:endParaRPr lang="en-IN" sz="2200" dirty="0">
              <a:effectLst/>
              <a:latin typeface="LM Roman Dunhill 10"/>
              <a:ea typeface="LM Roman Dunhill 10"/>
              <a:cs typeface="LM Roman Dunhill 10"/>
            </a:endParaRPr>
          </a:p>
          <a:p>
            <a:pPr marL="76200" marR="912495" algn="just">
              <a:spcAft>
                <a:spcPts val="0"/>
              </a:spcAft>
            </a:pPr>
            <a:r>
              <a:rPr lang="en-US" sz="2200" dirty="0">
                <a:effectLst/>
                <a:latin typeface="Adobe Ming Std L" panose="02020300000000000000" pitchFamily="18" charset="-128"/>
                <a:ea typeface="LM Roman Dunhill 10"/>
                <a:cs typeface="Calibri Light" panose="020F0302020204030204" pitchFamily="34" charset="0"/>
              </a:rPr>
              <a:t>- ReLU activation function is used in all the convolution layers.</a:t>
            </a:r>
            <a:endParaRPr lang="en-IN" sz="2200" dirty="0">
              <a:effectLst/>
              <a:latin typeface="LM Roman Dunhill 10"/>
              <a:ea typeface="LM Roman Dunhill 10"/>
              <a:cs typeface="LM Roman Dunhill 10"/>
            </a:endParaRPr>
          </a:p>
          <a:p>
            <a:pPr marL="76200" marR="912495" algn="just">
              <a:spcAft>
                <a:spcPts val="0"/>
              </a:spcAft>
            </a:pPr>
            <a:r>
              <a:rPr lang="en-US" sz="2200" dirty="0">
                <a:effectLst/>
                <a:latin typeface="Adobe Ming Std L" panose="02020300000000000000" pitchFamily="18" charset="-128"/>
                <a:ea typeface="LM Roman Dunhill 10"/>
                <a:cs typeface="Calibri Light" panose="020F0302020204030204" pitchFamily="34" charset="0"/>
              </a:rPr>
              <a:t>- Max pooling layers are implemented one each after the convolution layer.</a:t>
            </a:r>
            <a:endParaRPr lang="en-IN" sz="2200" dirty="0">
              <a:effectLst/>
              <a:latin typeface="LM Roman Dunhill 10"/>
              <a:ea typeface="LM Roman Dunhill 10"/>
              <a:cs typeface="LM Roman Dunhill 10"/>
            </a:endParaRPr>
          </a:p>
          <a:p>
            <a:pPr marL="76200" marR="912495" algn="just">
              <a:spcAft>
                <a:spcPts val="0"/>
              </a:spcAft>
            </a:pPr>
            <a:r>
              <a:rPr lang="en-US" sz="2200" dirty="0">
                <a:effectLst/>
                <a:latin typeface="Adobe Ming Std L" panose="02020300000000000000" pitchFamily="18" charset="-128"/>
                <a:ea typeface="LM Roman Dunhill 10"/>
                <a:cs typeface="Calibri Light" panose="020F0302020204030204" pitchFamily="34" charset="0"/>
              </a:rPr>
              <a:t>- Flattening is implemented for the last max pooling layer.</a:t>
            </a:r>
            <a:endParaRPr lang="en-IN" sz="2200" dirty="0">
              <a:effectLst/>
              <a:latin typeface="LM Roman Dunhill 10"/>
              <a:ea typeface="LM Roman Dunhill 10"/>
              <a:cs typeface="LM Roman Dunhill 10"/>
            </a:endParaRPr>
          </a:p>
          <a:p>
            <a:pPr marL="76200" marR="912495" algn="just">
              <a:spcAft>
                <a:spcPts val="0"/>
              </a:spcAft>
            </a:pPr>
            <a:r>
              <a:rPr lang="en-US" sz="2200" dirty="0">
                <a:effectLst/>
                <a:latin typeface="Adobe Ming Std L" panose="02020300000000000000" pitchFamily="18" charset="-128"/>
                <a:ea typeface="LM Roman Dunhill 10"/>
                <a:cs typeface="Calibri Light" panose="020F0302020204030204" pitchFamily="34" charset="0"/>
              </a:rPr>
              <a:t>- A dense layer of 513 units with a ReLU activation.</a:t>
            </a:r>
            <a:endParaRPr lang="en-IN" sz="2200" dirty="0">
              <a:effectLst/>
              <a:latin typeface="LM Roman Dunhill 10"/>
              <a:ea typeface="LM Roman Dunhill 10"/>
              <a:cs typeface="LM Roman Dunhill 10"/>
            </a:endParaRPr>
          </a:p>
          <a:p>
            <a:pPr marL="76200" marR="912495" algn="just">
              <a:spcAft>
                <a:spcPts val="0"/>
              </a:spcAft>
            </a:pPr>
            <a:r>
              <a:rPr lang="en-US" sz="2200" dirty="0">
                <a:effectLst/>
                <a:latin typeface="Adobe Ming Std L" panose="02020300000000000000" pitchFamily="18" charset="-128"/>
                <a:ea typeface="LM Roman Dunhill 10"/>
                <a:cs typeface="Calibri Light" panose="020F0302020204030204" pitchFamily="34" charset="0"/>
              </a:rPr>
              <a:t>- Adam optimizer, mean squared error loss function are used.</a:t>
            </a:r>
            <a:endParaRPr lang="en-IN" sz="2200" dirty="0">
              <a:effectLst/>
              <a:latin typeface="LM Roman Dunhill 10"/>
              <a:ea typeface="LM Roman Dunhill 10"/>
              <a:cs typeface="LM Roman Dunhill 10"/>
            </a:endParaRPr>
          </a:p>
          <a:p>
            <a:pPr marL="76200" marR="912495" algn="just">
              <a:spcAft>
                <a:spcPts val="0"/>
              </a:spcAft>
            </a:pPr>
            <a:r>
              <a:rPr lang="en-US" sz="2200" dirty="0">
                <a:effectLst/>
                <a:latin typeface="Adobe Ming Std L" panose="02020300000000000000" pitchFamily="18" charset="-128"/>
                <a:ea typeface="LM Roman Dunhill 10"/>
                <a:cs typeface="Calibri Light" panose="020F0302020204030204" pitchFamily="34" charset="0"/>
              </a:rPr>
              <a:t>- 1000 epochs are used for training.</a:t>
            </a:r>
            <a:endParaRPr lang="en-IN" sz="2200" dirty="0">
              <a:effectLst/>
              <a:latin typeface="LM Roman Dunhill 10"/>
              <a:ea typeface="LM Roman Dunhill 10"/>
              <a:cs typeface="LM Roman Dunhill 10"/>
            </a:endParaRPr>
          </a:p>
        </p:txBody>
      </p:sp>
    </p:spTree>
    <p:extLst>
      <p:ext uri="{BB962C8B-B14F-4D97-AF65-F5344CB8AC3E}">
        <p14:creationId xmlns:p14="http://schemas.microsoft.com/office/powerpoint/2010/main" val="2381882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ECA3D3-93CD-4450-96B6-40E33F5F6E78}"/>
              </a:ext>
            </a:extLst>
          </p:cNvPr>
          <p:cNvSpPr txBox="1"/>
          <p:nvPr/>
        </p:nvSpPr>
        <p:spPr>
          <a:xfrm>
            <a:off x="289398" y="617050"/>
            <a:ext cx="10529864" cy="769441"/>
          </a:xfrm>
          <a:prstGeom prst="rect">
            <a:avLst/>
          </a:prstGeom>
          <a:noFill/>
        </p:spPr>
        <p:txBody>
          <a:bodyPr wrap="square">
            <a:spAutoFit/>
          </a:bodyPr>
          <a:lstStyle/>
          <a:p>
            <a:pPr marL="359410" marR="358140">
              <a:spcBef>
                <a:spcPts val="300"/>
              </a:spcBef>
              <a:spcAft>
                <a:spcPts val="0"/>
              </a:spcAft>
            </a:pPr>
            <a:r>
              <a:rPr lang="en-IN" sz="4400" b="1" dirty="0">
                <a:solidFill>
                  <a:srgbClr val="00B0F0"/>
                </a:solidFill>
                <a:latin typeface="Arial" panose="020B0604020202020204" pitchFamily="34" charset="0"/>
                <a:ea typeface="Times New Roman" panose="02020603050405020304" pitchFamily="18" charset="0"/>
                <a:cs typeface="Arial" panose="020B0604020202020204" pitchFamily="34" charset="0"/>
              </a:rPr>
              <a:t>Speech Denoising 2D CNN</a:t>
            </a:r>
            <a:endParaRPr lang="en-IN" sz="4400" b="1" dirty="0">
              <a:solidFill>
                <a:schemeClr val="tx1">
                  <a:lumMod val="75000"/>
                  <a:lumOff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9" name="TextBox 8">
            <a:extLst>
              <a:ext uri="{FF2B5EF4-FFF2-40B4-BE49-F238E27FC236}">
                <a16:creationId xmlns:a16="http://schemas.microsoft.com/office/drawing/2014/main" id="{C010B0FD-F4B6-4E71-B4CB-8B44E5CEADD7}"/>
              </a:ext>
            </a:extLst>
          </p:cNvPr>
          <p:cNvSpPr txBox="1"/>
          <p:nvPr/>
        </p:nvSpPr>
        <p:spPr>
          <a:xfrm>
            <a:off x="603116" y="1720840"/>
            <a:ext cx="10612876" cy="2031325"/>
          </a:xfrm>
          <a:prstGeom prst="rect">
            <a:avLst/>
          </a:prstGeom>
          <a:noFill/>
        </p:spPr>
        <p:txBody>
          <a:bodyPr wrap="square">
            <a:spAutoFit/>
          </a:bodyPr>
          <a:lstStyle/>
          <a:p>
            <a:r>
              <a:rPr lang="en-IN" dirty="0">
                <a:latin typeface="Adobe Ming Std L" panose="02020300000000000000" pitchFamily="18" charset="-128"/>
                <a:ea typeface="Adobe Ming Std L" panose="02020300000000000000" pitchFamily="18" charset="-128"/>
              </a:rPr>
              <a:t>In this problem, since we are using a 2D CNN, we will consider both time and frequency of the audio. After applying STFT on the input audio files, We first take a matrix of [20 x 513] out of the entire STFT magnitude spectrogram (transposed). That's an input sample. Using this the 2D CNN estimates the cleaned-up spectrum that corresponds to the last (20th) input frame:</a:t>
            </a:r>
          </a:p>
          <a:p>
            <a:endParaRPr lang="en-IN" dirty="0">
              <a:latin typeface="Adobe Ming Std L" panose="02020300000000000000" pitchFamily="18" charset="-128"/>
              <a:ea typeface="Adobe Ming Std L" panose="02020300000000000000" pitchFamily="18" charset="-128"/>
            </a:endParaRPr>
          </a:p>
          <a:p>
            <a:r>
              <a:rPr lang="en-IN" dirty="0">
                <a:latin typeface="Adobe Ming Std L" panose="02020300000000000000" pitchFamily="18" charset="-128"/>
                <a:ea typeface="Adobe Ming Std L" panose="02020300000000000000" pitchFamily="18" charset="-128"/>
              </a:rPr>
              <a:t>Once the model is built, we can test its performance on the test audio by calculating SNR and listening to check if the noise is removed or not.</a:t>
            </a:r>
          </a:p>
        </p:txBody>
      </p:sp>
    </p:spTree>
    <p:extLst>
      <p:ext uri="{BB962C8B-B14F-4D97-AF65-F5344CB8AC3E}">
        <p14:creationId xmlns:p14="http://schemas.microsoft.com/office/powerpoint/2010/main" val="19488722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ECA3D3-93CD-4450-96B6-40E33F5F6E78}"/>
              </a:ext>
            </a:extLst>
          </p:cNvPr>
          <p:cNvSpPr txBox="1"/>
          <p:nvPr/>
        </p:nvSpPr>
        <p:spPr>
          <a:xfrm>
            <a:off x="289398" y="617050"/>
            <a:ext cx="10529864" cy="769441"/>
          </a:xfrm>
          <a:prstGeom prst="rect">
            <a:avLst/>
          </a:prstGeom>
          <a:noFill/>
        </p:spPr>
        <p:txBody>
          <a:bodyPr wrap="square">
            <a:spAutoFit/>
          </a:bodyPr>
          <a:lstStyle/>
          <a:p>
            <a:pPr marL="359410" marR="358140">
              <a:spcBef>
                <a:spcPts val="300"/>
              </a:spcBef>
              <a:spcAft>
                <a:spcPts val="0"/>
              </a:spcAft>
            </a:pPr>
            <a:r>
              <a:rPr lang="en-IN" sz="4400" b="1" dirty="0">
                <a:solidFill>
                  <a:srgbClr val="00B0F0"/>
                </a:solidFill>
                <a:latin typeface="Arial" panose="020B0604020202020204" pitchFamily="34" charset="0"/>
                <a:ea typeface="Times New Roman" panose="02020603050405020304" pitchFamily="18" charset="0"/>
                <a:cs typeface="Arial" panose="020B0604020202020204" pitchFamily="34" charset="0"/>
              </a:rPr>
              <a:t>2D CNN Design implemented</a:t>
            </a:r>
            <a:endParaRPr lang="en-IN" sz="4400" b="1" dirty="0">
              <a:solidFill>
                <a:schemeClr val="tx1">
                  <a:lumMod val="75000"/>
                  <a:lumOff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9" name="TextBox 8">
            <a:extLst>
              <a:ext uri="{FF2B5EF4-FFF2-40B4-BE49-F238E27FC236}">
                <a16:creationId xmlns:a16="http://schemas.microsoft.com/office/drawing/2014/main" id="{C010B0FD-F4B6-4E71-B4CB-8B44E5CEADD7}"/>
              </a:ext>
            </a:extLst>
          </p:cNvPr>
          <p:cNvSpPr txBox="1"/>
          <p:nvPr/>
        </p:nvSpPr>
        <p:spPr>
          <a:xfrm>
            <a:off x="603116" y="1720840"/>
            <a:ext cx="10612876" cy="2585323"/>
          </a:xfrm>
          <a:prstGeom prst="rect">
            <a:avLst/>
          </a:prstGeom>
          <a:noFill/>
        </p:spPr>
        <p:txBody>
          <a:bodyPr wrap="square">
            <a:spAutoFit/>
          </a:bodyPr>
          <a:lstStyle/>
          <a:p>
            <a:pPr marL="90170" marR="993140" indent="-444500">
              <a:spcAft>
                <a:spcPts val="0"/>
              </a:spcAft>
              <a:tabLst>
                <a:tab pos="520065" algn="l"/>
                <a:tab pos="520700" algn="l"/>
              </a:tabLst>
            </a:pPr>
            <a:r>
              <a:rPr lang="en-US" sz="1800" b="0" dirty="0">
                <a:effectLst/>
                <a:latin typeface="Adobe Ming Std L" panose="02020300000000000000" pitchFamily="18" charset="-128"/>
                <a:ea typeface="MathJax_Main"/>
                <a:cs typeface="Calibri Light" panose="020F0302020204030204" pitchFamily="34" charset="0"/>
              </a:rPr>
              <a:t>-  Input layer with Tensor Shape as (-1,20,513,1).</a:t>
            </a:r>
            <a:endParaRPr lang="en-IN" sz="1800" b="1" dirty="0">
              <a:effectLst/>
              <a:latin typeface="MathJax_Main"/>
              <a:ea typeface="MathJax_Main"/>
              <a:cs typeface="MathJax_Main"/>
            </a:endParaRPr>
          </a:p>
          <a:p>
            <a:pPr marL="90170" marR="993140" indent="-444500">
              <a:spcAft>
                <a:spcPts val="0"/>
              </a:spcAft>
              <a:tabLst>
                <a:tab pos="520065" algn="l"/>
                <a:tab pos="520700" algn="l"/>
              </a:tabLst>
            </a:pPr>
            <a:r>
              <a:rPr lang="en-US" sz="1800" b="0" dirty="0">
                <a:effectLst/>
                <a:latin typeface="Adobe Ming Std L" panose="02020300000000000000" pitchFamily="18" charset="-128"/>
                <a:ea typeface="MathJax_Main"/>
                <a:cs typeface="Calibri Light" panose="020F0302020204030204" pitchFamily="34" charset="0"/>
              </a:rPr>
              <a:t>- Two convolution layers used with filters of 16,32 are used respectively.</a:t>
            </a:r>
            <a:endParaRPr lang="en-IN" sz="1800" b="1" dirty="0">
              <a:effectLst/>
              <a:latin typeface="MathJax_Main"/>
              <a:ea typeface="MathJax_Main"/>
              <a:cs typeface="MathJax_Main"/>
            </a:endParaRPr>
          </a:p>
          <a:p>
            <a:pPr marL="90170" marR="993140" indent="-444500">
              <a:spcAft>
                <a:spcPts val="0"/>
              </a:spcAft>
              <a:tabLst>
                <a:tab pos="520065" algn="l"/>
                <a:tab pos="520700" algn="l"/>
              </a:tabLst>
            </a:pPr>
            <a:r>
              <a:rPr lang="en-US" sz="1800" b="0" dirty="0">
                <a:effectLst/>
                <a:latin typeface="Adobe Ming Std L" panose="02020300000000000000" pitchFamily="18" charset="-128"/>
                <a:ea typeface="MathJax_Main"/>
                <a:cs typeface="Calibri Light" panose="020F0302020204030204" pitchFamily="34" charset="0"/>
              </a:rPr>
              <a:t>-  Also kernel size of (4,4) for all of the above layers.</a:t>
            </a:r>
            <a:endParaRPr lang="en-IN" sz="1800" b="1" dirty="0">
              <a:effectLst/>
              <a:latin typeface="MathJax_Main"/>
              <a:ea typeface="MathJax_Main"/>
              <a:cs typeface="MathJax_Main"/>
            </a:endParaRPr>
          </a:p>
          <a:p>
            <a:pPr marL="90170" marR="993140" indent="-444500">
              <a:spcAft>
                <a:spcPts val="0"/>
              </a:spcAft>
              <a:tabLst>
                <a:tab pos="520065" algn="l"/>
                <a:tab pos="520700" algn="l"/>
              </a:tabLst>
            </a:pPr>
            <a:r>
              <a:rPr lang="en-US" sz="1800" b="0" dirty="0">
                <a:effectLst/>
                <a:latin typeface="Adobe Ming Std L" panose="02020300000000000000" pitchFamily="18" charset="-128"/>
                <a:ea typeface="MathJax_Main"/>
                <a:cs typeface="Calibri Light" panose="020F0302020204030204" pitchFamily="34" charset="0"/>
              </a:rPr>
              <a:t>- ReLU activation is used in all the convolution layers.</a:t>
            </a:r>
            <a:endParaRPr lang="en-IN" sz="1800" b="1" dirty="0">
              <a:effectLst/>
              <a:latin typeface="MathJax_Main"/>
              <a:ea typeface="MathJax_Main"/>
              <a:cs typeface="MathJax_Main"/>
            </a:endParaRPr>
          </a:p>
          <a:p>
            <a:pPr marL="90170" marR="633095" indent="-444500">
              <a:spcAft>
                <a:spcPts val="0"/>
              </a:spcAft>
              <a:tabLst>
                <a:tab pos="520065" algn="l"/>
                <a:tab pos="520700" algn="l"/>
              </a:tabLst>
            </a:pPr>
            <a:r>
              <a:rPr lang="en-US" sz="1800" b="0" dirty="0">
                <a:effectLst/>
                <a:latin typeface="Adobe Ming Std L" panose="02020300000000000000" pitchFamily="18" charset="-128"/>
                <a:ea typeface="MathJax_Main"/>
                <a:cs typeface="Calibri Light" panose="020F0302020204030204" pitchFamily="34" charset="0"/>
              </a:rPr>
              <a:t>- Max pooling layers are used after each convolution layer, with </a:t>
            </a:r>
            <a:r>
              <a:rPr lang="en-US" sz="1800" b="0" dirty="0" err="1">
                <a:effectLst/>
                <a:latin typeface="Adobe Ming Std L" panose="02020300000000000000" pitchFamily="18" charset="-128"/>
                <a:ea typeface="MathJax_Main"/>
                <a:cs typeface="Calibri Light" panose="020F0302020204030204" pitchFamily="34" charset="0"/>
              </a:rPr>
              <a:t>pool_size</a:t>
            </a:r>
            <a:r>
              <a:rPr lang="en-US" sz="1800" b="0" dirty="0">
                <a:effectLst/>
                <a:latin typeface="Adobe Ming Std L" panose="02020300000000000000" pitchFamily="18" charset="-128"/>
                <a:ea typeface="MathJax_Main"/>
                <a:cs typeface="Calibri Light" panose="020F0302020204030204" pitchFamily="34" charset="0"/>
              </a:rPr>
              <a:t> of (2,2).</a:t>
            </a:r>
            <a:endParaRPr lang="en-IN" sz="1800" b="1" dirty="0">
              <a:effectLst/>
              <a:latin typeface="MathJax_Main"/>
              <a:ea typeface="MathJax_Main"/>
              <a:cs typeface="MathJax_Main"/>
            </a:endParaRPr>
          </a:p>
          <a:p>
            <a:pPr marL="90170" marR="993140" indent="-444500">
              <a:spcAft>
                <a:spcPts val="0"/>
              </a:spcAft>
              <a:tabLst>
                <a:tab pos="520065" algn="l"/>
                <a:tab pos="520700" algn="l"/>
              </a:tabLst>
            </a:pPr>
            <a:r>
              <a:rPr lang="en-US" sz="1800" b="0" dirty="0">
                <a:effectLst/>
                <a:latin typeface="Adobe Ming Std L" panose="02020300000000000000" pitchFamily="18" charset="-128"/>
                <a:ea typeface="MathJax_Main"/>
                <a:cs typeface="Calibri Light" panose="020F0302020204030204" pitchFamily="34" charset="0"/>
              </a:rPr>
              <a:t>- Final max pooling layer is flattened.</a:t>
            </a:r>
            <a:endParaRPr lang="en-IN" sz="1800" b="1" dirty="0">
              <a:effectLst/>
              <a:latin typeface="MathJax_Main"/>
              <a:ea typeface="MathJax_Main"/>
              <a:cs typeface="MathJax_Main"/>
            </a:endParaRPr>
          </a:p>
          <a:p>
            <a:pPr marL="90170" marR="993140" indent="-444500">
              <a:spcAft>
                <a:spcPts val="0"/>
              </a:spcAft>
              <a:tabLst>
                <a:tab pos="520065" algn="l"/>
                <a:tab pos="520700" algn="l"/>
              </a:tabLst>
            </a:pPr>
            <a:r>
              <a:rPr lang="en-US" sz="1800" b="0" dirty="0">
                <a:effectLst/>
                <a:latin typeface="Adobe Ming Std L" panose="02020300000000000000" pitchFamily="18" charset="-128"/>
                <a:ea typeface="MathJax_Main"/>
                <a:cs typeface="Calibri Light" panose="020F0302020204030204" pitchFamily="34" charset="0"/>
              </a:rPr>
              <a:t>- A dense layer is used with 513 hidden units with ReLU activation function.</a:t>
            </a:r>
            <a:endParaRPr lang="en-IN" sz="1800" b="1" dirty="0">
              <a:effectLst/>
              <a:latin typeface="MathJax_Main"/>
              <a:ea typeface="MathJax_Main"/>
              <a:cs typeface="MathJax_Main"/>
            </a:endParaRPr>
          </a:p>
          <a:p>
            <a:pPr marL="90170" marR="453390" indent="-444500">
              <a:spcAft>
                <a:spcPts val="0"/>
              </a:spcAft>
              <a:tabLst>
                <a:tab pos="520065" algn="l"/>
                <a:tab pos="520700" algn="l"/>
              </a:tabLst>
            </a:pPr>
            <a:r>
              <a:rPr lang="en-US" sz="1800" b="0" dirty="0">
                <a:effectLst/>
                <a:latin typeface="Adobe Ming Std L" panose="02020300000000000000" pitchFamily="18" charset="-128"/>
                <a:ea typeface="MathJax_Main"/>
                <a:cs typeface="Calibri Light" panose="020F0302020204030204" pitchFamily="34" charset="0"/>
              </a:rPr>
              <a:t>- Adam optimizer (0.0002 learning rate) and Mean squared error Loss function are used.</a:t>
            </a:r>
            <a:endParaRPr lang="en-IN" sz="1800" b="1" dirty="0">
              <a:effectLst/>
              <a:latin typeface="MathJax_Main"/>
              <a:ea typeface="MathJax_Main"/>
              <a:cs typeface="MathJax_Main"/>
            </a:endParaRPr>
          </a:p>
          <a:p>
            <a:pPr marL="520065" marR="993140" indent="-444500">
              <a:tabLst>
                <a:tab pos="520065" algn="l"/>
                <a:tab pos="520700" algn="l"/>
              </a:tabLst>
            </a:pPr>
            <a:r>
              <a:rPr lang="en-US" sz="1800" b="0" dirty="0">
                <a:effectLst/>
                <a:latin typeface="Adobe Ming Std L" panose="02020300000000000000" pitchFamily="18" charset="-128"/>
                <a:ea typeface="MathJax_Main"/>
                <a:cs typeface="Calibri Light" panose="020F0302020204030204" pitchFamily="34" charset="0"/>
              </a:rPr>
              <a:t>- Batch size of 64 and 500 epochs for training.</a:t>
            </a:r>
            <a:r>
              <a:rPr lang="en-US" sz="1800" b="1" dirty="0">
                <a:effectLst/>
                <a:latin typeface="MathJax_Main"/>
                <a:ea typeface="MathJax_Main"/>
                <a:cs typeface="MathJax_Main"/>
              </a:rPr>
              <a:t>  </a:t>
            </a:r>
            <a:endParaRPr lang="en-IN" sz="1800" b="1" dirty="0">
              <a:effectLst/>
              <a:latin typeface="MathJax_Main"/>
              <a:ea typeface="MathJax_Main"/>
              <a:cs typeface="MathJax_Main"/>
            </a:endParaRPr>
          </a:p>
        </p:txBody>
      </p:sp>
    </p:spTree>
    <p:extLst>
      <p:ext uri="{BB962C8B-B14F-4D97-AF65-F5344CB8AC3E}">
        <p14:creationId xmlns:p14="http://schemas.microsoft.com/office/powerpoint/2010/main" val="2487488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ECA3D3-93CD-4450-96B6-40E33F5F6E78}"/>
              </a:ext>
            </a:extLst>
          </p:cNvPr>
          <p:cNvSpPr txBox="1"/>
          <p:nvPr/>
        </p:nvSpPr>
        <p:spPr>
          <a:xfrm>
            <a:off x="289398" y="617050"/>
            <a:ext cx="10529864" cy="769441"/>
          </a:xfrm>
          <a:prstGeom prst="rect">
            <a:avLst/>
          </a:prstGeom>
          <a:noFill/>
        </p:spPr>
        <p:txBody>
          <a:bodyPr wrap="square">
            <a:spAutoFit/>
          </a:bodyPr>
          <a:lstStyle/>
          <a:p>
            <a:pPr marL="359410" marR="358140">
              <a:spcBef>
                <a:spcPts val="300"/>
              </a:spcBef>
              <a:spcAft>
                <a:spcPts val="0"/>
              </a:spcAft>
            </a:pPr>
            <a:r>
              <a:rPr lang="en-IN" sz="4400" b="1" dirty="0">
                <a:solidFill>
                  <a:srgbClr val="00B0F0"/>
                </a:solidFill>
                <a:latin typeface="Arial" panose="020B0604020202020204" pitchFamily="34" charset="0"/>
                <a:ea typeface="Times New Roman" panose="02020603050405020304" pitchFamily="18" charset="0"/>
                <a:cs typeface="Arial" panose="020B0604020202020204" pitchFamily="34" charset="0"/>
              </a:rPr>
              <a:t>Observations</a:t>
            </a:r>
            <a:endParaRPr lang="en-IN" sz="4400" b="1" dirty="0">
              <a:solidFill>
                <a:schemeClr val="tx1">
                  <a:lumMod val="75000"/>
                  <a:lumOff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9" name="TextBox 8">
            <a:extLst>
              <a:ext uri="{FF2B5EF4-FFF2-40B4-BE49-F238E27FC236}">
                <a16:creationId xmlns:a16="http://schemas.microsoft.com/office/drawing/2014/main" id="{C010B0FD-F4B6-4E71-B4CB-8B44E5CEADD7}"/>
              </a:ext>
            </a:extLst>
          </p:cNvPr>
          <p:cNvSpPr txBox="1"/>
          <p:nvPr/>
        </p:nvSpPr>
        <p:spPr>
          <a:xfrm>
            <a:off x="603116" y="1720840"/>
            <a:ext cx="10612876" cy="646331"/>
          </a:xfrm>
          <a:prstGeom prst="rect">
            <a:avLst/>
          </a:prstGeom>
          <a:noFill/>
        </p:spPr>
        <p:txBody>
          <a:bodyPr wrap="square">
            <a:spAutoFit/>
          </a:bodyPr>
          <a:lstStyle/>
          <a:p>
            <a:pPr marL="76200" marR="899160">
              <a:spcBef>
                <a:spcPts val="625"/>
              </a:spcBef>
              <a:spcAft>
                <a:spcPts val="0"/>
              </a:spcAft>
            </a:pPr>
            <a:r>
              <a:rPr lang="en-IN" sz="1800" dirty="0">
                <a:effectLst/>
                <a:latin typeface="Adobe Ming Std L" panose="02020300000000000000" pitchFamily="18" charset="-128"/>
                <a:ea typeface="LM Roman Dunhill 10"/>
                <a:cs typeface="Calibri Light" panose="020F0302020204030204" pitchFamily="34" charset="0"/>
              </a:rPr>
              <a:t> </a:t>
            </a:r>
            <a:r>
              <a:rPr lang="en-US" sz="1800" dirty="0">
                <a:effectLst/>
                <a:latin typeface="Adobe Ming Std L" panose="02020300000000000000" pitchFamily="18" charset="-128"/>
                <a:ea typeface="LM Roman Dunhill 10"/>
                <a:cs typeface="Calibri Light" panose="020F0302020204030204" pitchFamily="34" charset="0"/>
              </a:rPr>
              <a:t>Here,</a:t>
            </a:r>
            <a:r>
              <a:rPr lang="en-US" sz="1800" spc="-80" dirty="0">
                <a:effectLst/>
                <a:latin typeface="Adobe Ming Std L" panose="02020300000000000000" pitchFamily="18" charset="-128"/>
                <a:ea typeface="LM Roman Dunhill 10"/>
                <a:cs typeface="Calibri Light" panose="020F0302020204030204" pitchFamily="34" charset="0"/>
              </a:rPr>
              <a:t> </a:t>
            </a:r>
            <a:r>
              <a:rPr lang="en-US" sz="1800" spc="-15" dirty="0">
                <a:effectLst/>
                <a:latin typeface="Adobe Ming Std L" panose="02020300000000000000" pitchFamily="18" charset="-128"/>
                <a:ea typeface="LM Roman Dunhill 10"/>
                <a:cs typeface="Calibri Light" panose="020F0302020204030204" pitchFamily="34" charset="0"/>
              </a:rPr>
              <a:t>we</a:t>
            </a:r>
            <a:r>
              <a:rPr lang="en-US" sz="1800" spc="-100" dirty="0">
                <a:effectLst/>
                <a:latin typeface="Adobe Ming Std L" panose="02020300000000000000" pitchFamily="18" charset="-128"/>
                <a:ea typeface="LM Roman Dunhill 10"/>
                <a:cs typeface="Calibri Light" panose="020F0302020204030204" pitchFamily="34" charset="0"/>
              </a:rPr>
              <a:t> </a:t>
            </a:r>
            <a:r>
              <a:rPr lang="en-US" sz="1800" dirty="0">
                <a:effectLst/>
                <a:latin typeface="Adobe Ming Std L" panose="02020300000000000000" pitchFamily="18" charset="-128"/>
                <a:ea typeface="LM Roman Dunhill 10"/>
                <a:cs typeface="Calibri Light" panose="020F0302020204030204" pitchFamily="34" charset="0"/>
              </a:rPr>
              <a:t>compare</a:t>
            </a:r>
            <a:r>
              <a:rPr lang="en-US" sz="1800" spc="-95" dirty="0">
                <a:effectLst/>
                <a:latin typeface="Adobe Ming Std L" panose="02020300000000000000" pitchFamily="18" charset="-128"/>
                <a:ea typeface="LM Roman Dunhill 10"/>
                <a:cs typeface="Calibri Light" panose="020F0302020204030204" pitchFamily="34" charset="0"/>
              </a:rPr>
              <a:t> </a:t>
            </a:r>
            <a:r>
              <a:rPr lang="en-US" sz="1800" dirty="0">
                <a:effectLst/>
                <a:latin typeface="Adobe Ming Std L" panose="02020300000000000000" pitchFamily="18" charset="-128"/>
                <a:ea typeface="LM Roman Dunhill 10"/>
                <a:cs typeface="Calibri Light" panose="020F0302020204030204" pitchFamily="34" charset="0"/>
              </a:rPr>
              <a:t>the</a:t>
            </a:r>
            <a:r>
              <a:rPr lang="en-US" sz="1800" spc="-100" dirty="0">
                <a:effectLst/>
                <a:latin typeface="Adobe Ming Std L" panose="02020300000000000000" pitchFamily="18" charset="-128"/>
                <a:ea typeface="LM Roman Dunhill 10"/>
                <a:cs typeface="Calibri Light" panose="020F0302020204030204" pitchFamily="34" charset="0"/>
              </a:rPr>
              <a:t> </a:t>
            </a:r>
            <a:r>
              <a:rPr lang="en-US" sz="1800" dirty="0">
                <a:effectLst/>
                <a:latin typeface="Adobe Ming Std L" panose="02020300000000000000" pitchFamily="18" charset="-128"/>
                <a:ea typeface="LM Roman Dunhill 10"/>
                <a:cs typeface="Calibri Light" panose="020F0302020204030204" pitchFamily="34" charset="0"/>
              </a:rPr>
              <a:t>performances</a:t>
            </a:r>
            <a:r>
              <a:rPr lang="en-US" sz="1800" spc="-95" dirty="0">
                <a:effectLst/>
                <a:latin typeface="Adobe Ming Std L" panose="02020300000000000000" pitchFamily="18" charset="-128"/>
                <a:ea typeface="LM Roman Dunhill 10"/>
                <a:cs typeface="Calibri Light" panose="020F0302020204030204" pitchFamily="34" charset="0"/>
              </a:rPr>
              <a:t> </a:t>
            </a:r>
            <a:r>
              <a:rPr lang="en-US" sz="1800" dirty="0">
                <a:effectLst/>
                <a:latin typeface="Adobe Ming Std L" panose="02020300000000000000" pitchFamily="18" charset="-128"/>
                <a:ea typeface="LM Roman Dunhill 10"/>
                <a:cs typeface="Calibri Light" panose="020F0302020204030204" pitchFamily="34" charset="0"/>
              </a:rPr>
              <a:t>of</a:t>
            </a:r>
            <a:r>
              <a:rPr lang="en-US" sz="1800" spc="-100" dirty="0">
                <a:effectLst/>
                <a:latin typeface="Adobe Ming Std L" panose="02020300000000000000" pitchFamily="18" charset="-128"/>
                <a:ea typeface="LM Roman Dunhill 10"/>
                <a:cs typeface="Calibri Light" panose="020F0302020204030204" pitchFamily="34" charset="0"/>
              </a:rPr>
              <a:t> </a:t>
            </a:r>
            <a:r>
              <a:rPr lang="en-US" sz="1800" dirty="0">
                <a:effectLst/>
                <a:latin typeface="Adobe Ming Std L" panose="02020300000000000000" pitchFamily="18" charset="-128"/>
                <a:ea typeface="LM Roman Dunhill 10"/>
                <a:cs typeface="Calibri Light" panose="020F0302020204030204" pitchFamily="34" charset="0"/>
              </a:rPr>
              <a:t>speech denoising first computing stft then    applying deep learning model by 1D CNN &amp; 2D CNN.</a:t>
            </a:r>
            <a:endParaRPr lang="en-IN" sz="1800" dirty="0">
              <a:effectLst/>
              <a:latin typeface="LM Roman Dunhill 10"/>
              <a:ea typeface="LM Roman Dunhill 10"/>
              <a:cs typeface="LM Roman Dunhill 10"/>
            </a:endParaRPr>
          </a:p>
        </p:txBody>
      </p:sp>
      <p:pic>
        <p:nvPicPr>
          <p:cNvPr id="5" name="Picture 4">
            <a:extLst>
              <a:ext uri="{FF2B5EF4-FFF2-40B4-BE49-F238E27FC236}">
                <a16:creationId xmlns:a16="http://schemas.microsoft.com/office/drawing/2014/main" id="{2504C7B0-3B4A-4075-8CE3-7D387507BE75}"/>
              </a:ext>
            </a:extLst>
          </p:cNvPr>
          <p:cNvPicPr>
            <a:picLocks noChangeAspect="1"/>
          </p:cNvPicPr>
          <p:nvPr/>
        </p:nvPicPr>
        <p:blipFill>
          <a:blip r:embed="rId2"/>
          <a:stretch>
            <a:fillRect/>
          </a:stretch>
        </p:blipFill>
        <p:spPr>
          <a:xfrm>
            <a:off x="1500416" y="2701520"/>
            <a:ext cx="7323455" cy="2758679"/>
          </a:xfrm>
          <a:prstGeom prst="rect">
            <a:avLst/>
          </a:prstGeom>
        </p:spPr>
      </p:pic>
    </p:spTree>
    <p:extLst>
      <p:ext uri="{BB962C8B-B14F-4D97-AF65-F5344CB8AC3E}">
        <p14:creationId xmlns:p14="http://schemas.microsoft.com/office/powerpoint/2010/main" val="3255536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ECA3D3-93CD-4450-96B6-40E33F5F6E78}"/>
              </a:ext>
            </a:extLst>
          </p:cNvPr>
          <p:cNvSpPr txBox="1"/>
          <p:nvPr/>
        </p:nvSpPr>
        <p:spPr>
          <a:xfrm>
            <a:off x="240760" y="305765"/>
            <a:ext cx="10529864" cy="769441"/>
          </a:xfrm>
          <a:prstGeom prst="rect">
            <a:avLst/>
          </a:prstGeom>
          <a:noFill/>
        </p:spPr>
        <p:txBody>
          <a:bodyPr wrap="square">
            <a:spAutoFit/>
          </a:bodyPr>
          <a:lstStyle/>
          <a:p>
            <a:pPr marL="359410" marR="358140">
              <a:spcBef>
                <a:spcPts val="300"/>
              </a:spcBef>
              <a:spcAft>
                <a:spcPts val="0"/>
              </a:spcAft>
            </a:pPr>
            <a:r>
              <a:rPr lang="en-IN" sz="4400" b="1" dirty="0">
                <a:solidFill>
                  <a:srgbClr val="00B0F0"/>
                </a:solidFill>
                <a:latin typeface="Arial" panose="020B0604020202020204" pitchFamily="34" charset="0"/>
                <a:ea typeface="Times New Roman" panose="02020603050405020304" pitchFamily="18" charset="0"/>
                <a:cs typeface="Arial" panose="020B0604020202020204" pitchFamily="34" charset="0"/>
              </a:rPr>
              <a:t>Waveforms</a:t>
            </a:r>
            <a:endParaRPr lang="en-IN" sz="4400" b="1" dirty="0">
              <a:solidFill>
                <a:schemeClr val="tx1">
                  <a:lumMod val="75000"/>
                  <a:lumOff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9" name="TextBox 8">
            <a:extLst>
              <a:ext uri="{FF2B5EF4-FFF2-40B4-BE49-F238E27FC236}">
                <a16:creationId xmlns:a16="http://schemas.microsoft.com/office/drawing/2014/main" id="{C010B0FD-F4B6-4E71-B4CB-8B44E5CEADD7}"/>
              </a:ext>
            </a:extLst>
          </p:cNvPr>
          <p:cNvSpPr txBox="1"/>
          <p:nvPr/>
        </p:nvSpPr>
        <p:spPr>
          <a:xfrm>
            <a:off x="466927" y="1729559"/>
            <a:ext cx="3044758" cy="369332"/>
          </a:xfrm>
          <a:prstGeom prst="rect">
            <a:avLst/>
          </a:prstGeom>
          <a:noFill/>
        </p:spPr>
        <p:txBody>
          <a:bodyPr wrap="square">
            <a:spAutoFit/>
          </a:bodyPr>
          <a:lstStyle/>
          <a:p>
            <a:pPr marL="76200" marR="899160">
              <a:spcBef>
                <a:spcPts val="625"/>
              </a:spcBef>
              <a:spcAft>
                <a:spcPts val="0"/>
              </a:spcAft>
            </a:pPr>
            <a:r>
              <a:rPr lang="en-IN" sz="1800" b="1" dirty="0">
                <a:effectLst/>
                <a:latin typeface="Adobe Ming Std L" panose="02020300000000000000" pitchFamily="18" charset="-128"/>
                <a:ea typeface="LM Roman Dunhill 10"/>
                <a:cs typeface="Calibri Light" panose="020F0302020204030204" pitchFamily="34" charset="0"/>
              </a:rPr>
              <a:t>      Noisy Audio</a:t>
            </a:r>
            <a:endParaRPr lang="en-IN" sz="1800" b="1" dirty="0">
              <a:effectLst/>
              <a:latin typeface="LM Roman Dunhill 10"/>
              <a:ea typeface="LM Roman Dunhill 10"/>
              <a:cs typeface="LM Roman Dunhill 10"/>
            </a:endParaRPr>
          </a:p>
        </p:txBody>
      </p:sp>
      <p:pic>
        <p:nvPicPr>
          <p:cNvPr id="6" name="Picture 5">
            <a:extLst>
              <a:ext uri="{FF2B5EF4-FFF2-40B4-BE49-F238E27FC236}">
                <a16:creationId xmlns:a16="http://schemas.microsoft.com/office/drawing/2014/main" id="{B28D26C7-9BA7-4749-A944-20FF6646590D}"/>
              </a:ext>
            </a:extLst>
          </p:cNvPr>
          <p:cNvPicPr/>
          <p:nvPr/>
        </p:nvPicPr>
        <p:blipFill rotWithShape="1">
          <a:blip r:embed="rId2"/>
          <a:srcRect l="18233" t="29137" r="30861" b="2157"/>
          <a:stretch/>
        </p:blipFill>
        <p:spPr>
          <a:xfrm>
            <a:off x="606357" y="2363821"/>
            <a:ext cx="3346315" cy="2130357"/>
          </a:xfrm>
          <a:prstGeom prst="rect">
            <a:avLst/>
          </a:prstGeom>
        </p:spPr>
      </p:pic>
      <p:pic>
        <p:nvPicPr>
          <p:cNvPr id="7" name="Picture 6">
            <a:extLst>
              <a:ext uri="{FF2B5EF4-FFF2-40B4-BE49-F238E27FC236}">
                <a16:creationId xmlns:a16="http://schemas.microsoft.com/office/drawing/2014/main" id="{368780DE-49FA-46B2-8939-10E6279EDC40}"/>
              </a:ext>
            </a:extLst>
          </p:cNvPr>
          <p:cNvPicPr/>
          <p:nvPr/>
        </p:nvPicPr>
        <p:blipFill rotWithShape="1">
          <a:blip r:embed="rId3"/>
          <a:srcRect l="18676" t="30533" r="30417" b="2328"/>
          <a:stretch/>
        </p:blipFill>
        <p:spPr>
          <a:xfrm>
            <a:off x="6096000" y="2363821"/>
            <a:ext cx="3346315" cy="2227951"/>
          </a:xfrm>
          <a:prstGeom prst="rect">
            <a:avLst/>
          </a:prstGeom>
        </p:spPr>
      </p:pic>
      <p:sp>
        <p:nvSpPr>
          <p:cNvPr id="8" name="TextBox 7">
            <a:extLst>
              <a:ext uri="{FF2B5EF4-FFF2-40B4-BE49-F238E27FC236}">
                <a16:creationId xmlns:a16="http://schemas.microsoft.com/office/drawing/2014/main" id="{8A490AF5-1EC4-4539-A486-ED992C2FBFBD}"/>
              </a:ext>
            </a:extLst>
          </p:cNvPr>
          <p:cNvSpPr txBox="1"/>
          <p:nvPr/>
        </p:nvSpPr>
        <p:spPr>
          <a:xfrm>
            <a:off x="5930629" y="1824563"/>
            <a:ext cx="4614154" cy="369332"/>
          </a:xfrm>
          <a:prstGeom prst="rect">
            <a:avLst/>
          </a:prstGeom>
          <a:noFill/>
        </p:spPr>
        <p:txBody>
          <a:bodyPr wrap="square">
            <a:spAutoFit/>
          </a:bodyPr>
          <a:lstStyle/>
          <a:p>
            <a:pPr marL="76200" marR="899160">
              <a:spcBef>
                <a:spcPts val="625"/>
              </a:spcBef>
              <a:spcAft>
                <a:spcPts val="0"/>
              </a:spcAft>
            </a:pPr>
            <a:r>
              <a:rPr lang="en-IN" sz="1800" b="1" dirty="0">
                <a:effectLst/>
                <a:latin typeface="Adobe Ming Std L" panose="02020300000000000000" pitchFamily="18" charset="-128"/>
                <a:ea typeface="LM Roman Dunhill 10"/>
                <a:cs typeface="Calibri Light" panose="020F0302020204030204" pitchFamily="34" charset="0"/>
              </a:rPr>
              <a:t>      Denoised Audio by 1D CNN</a:t>
            </a:r>
            <a:endParaRPr lang="en-IN" sz="1800" b="1" dirty="0">
              <a:effectLst/>
              <a:latin typeface="LM Roman Dunhill 10"/>
              <a:ea typeface="LM Roman Dunhill 10"/>
              <a:cs typeface="LM Roman Dunhill 10"/>
            </a:endParaRPr>
          </a:p>
        </p:txBody>
      </p:sp>
      <p:sp>
        <p:nvSpPr>
          <p:cNvPr id="2" name="Arrow: Right 1">
            <a:extLst>
              <a:ext uri="{FF2B5EF4-FFF2-40B4-BE49-F238E27FC236}">
                <a16:creationId xmlns:a16="http://schemas.microsoft.com/office/drawing/2014/main" id="{2C3BE0D1-2694-487B-BDF8-FB512D2AD096}"/>
              </a:ext>
            </a:extLst>
          </p:cNvPr>
          <p:cNvSpPr/>
          <p:nvPr/>
        </p:nvSpPr>
        <p:spPr>
          <a:xfrm>
            <a:off x="4503906" y="3312584"/>
            <a:ext cx="1040859" cy="428017"/>
          </a:xfrm>
          <a:prstGeom prst="rightArrow">
            <a:avLst>
              <a:gd name="adj1" fmla="val 31818"/>
              <a:gd name="adj2" fmla="val 500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79980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ECA3D3-93CD-4450-96B6-40E33F5F6E78}"/>
              </a:ext>
            </a:extLst>
          </p:cNvPr>
          <p:cNvSpPr txBox="1"/>
          <p:nvPr/>
        </p:nvSpPr>
        <p:spPr>
          <a:xfrm>
            <a:off x="240760" y="305765"/>
            <a:ext cx="10529864" cy="769441"/>
          </a:xfrm>
          <a:prstGeom prst="rect">
            <a:avLst/>
          </a:prstGeom>
          <a:noFill/>
        </p:spPr>
        <p:txBody>
          <a:bodyPr wrap="square">
            <a:spAutoFit/>
          </a:bodyPr>
          <a:lstStyle/>
          <a:p>
            <a:pPr marL="359410" marR="358140">
              <a:spcBef>
                <a:spcPts val="300"/>
              </a:spcBef>
              <a:spcAft>
                <a:spcPts val="0"/>
              </a:spcAft>
            </a:pPr>
            <a:r>
              <a:rPr lang="en-IN" sz="4400" b="1" dirty="0">
                <a:solidFill>
                  <a:srgbClr val="00B0F0"/>
                </a:solidFill>
                <a:latin typeface="Arial" panose="020B0604020202020204" pitchFamily="34" charset="0"/>
                <a:ea typeface="Times New Roman" panose="02020603050405020304" pitchFamily="18" charset="0"/>
                <a:cs typeface="Arial" panose="020B0604020202020204" pitchFamily="34" charset="0"/>
              </a:rPr>
              <a:t>Waveforms</a:t>
            </a:r>
            <a:endParaRPr lang="en-IN" sz="4400" b="1" dirty="0">
              <a:solidFill>
                <a:schemeClr val="tx1">
                  <a:lumMod val="75000"/>
                  <a:lumOff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9" name="TextBox 8">
            <a:extLst>
              <a:ext uri="{FF2B5EF4-FFF2-40B4-BE49-F238E27FC236}">
                <a16:creationId xmlns:a16="http://schemas.microsoft.com/office/drawing/2014/main" id="{C010B0FD-F4B6-4E71-B4CB-8B44E5CEADD7}"/>
              </a:ext>
            </a:extLst>
          </p:cNvPr>
          <p:cNvSpPr txBox="1"/>
          <p:nvPr/>
        </p:nvSpPr>
        <p:spPr>
          <a:xfrm>
            <a:off x="466927" y="1729559"/>
            <a:ext cx="3044758" cy="369332"/>
          </a:xfrm>
          <a:prstGeom prst="rect">
            <a:avLst/>
          </a:prstGeom>
          <a:noFill/>
        </p:spPr>
        <p:txBody>
          <a:bodyPr wrap="square">
            <a:spAutoFit/>
          </a:bodyPr>
          <a:lstStyle/>
          <a:p>
            <a:pPr marL="76200" marR="899160">
              <a:spcBef>
                <a:spcPts val="625"/>
              </a:spcBef>
              <a:spcAft>
                <a:spcPts val="0"/>
              </a:spcAft>
            </a:pPr>
            <a:r>
              <a:rPr lang="en-IN" sz="1800" b="1" dirty="0">
                <a:effectLst/>
                <a:latin typeface="Adobe Ming Std L" panose="02020300000000000000" pitchFamily="18" charset="-128"/>
                <a:ea typeface="LM Roman Dunhill 10"/>
                <a:cs typeface="Calibri Light" panose="020F0302020204030204" pitchFamily="34" charset="0"/>
              </a:rPr>
              <a:t>      Noisy Audio</a:t>
            </a:r>
            <a:endParaRPr lang="en-IN" sz="1800" b="1" dirty="0">
              <a:effectLst/>
              <a:latin typeface="LM Roman Dunhill 10"/>
              <a:ea typeface="LM Roman Dunhill 10"/>
              <a:cs typeface="LM Roman Dunhill 10"/>
            </a:endParaRPr>
          </a:p>
        </p:txBody>
      </p:sp>
      <p:pic>
        <p:nvPicPr>
          <p:cNvPr id="6" name="Picture 5">
            <a:extLst>
              <a:ext uri="{FF2B5EF4-FFF2-40B4-BE49-F238E27FC236}">
                <a16:creationId xmlns:a16="http://schemas.microsoft.com/office/drawing/2014/main" id="{B28D26C7-9BA7-4749-A944-20FF6646590D}"/>
              </a:ext>
            </a:extLst>
          </p:cNvPr>
          <p:cNvPicPr/>
          <p:nvPr/>
        </p:nvPicPr>
        <p:blipFill rotWithShape="1">
          <a:blip r:embed="rId2"/>
          <a:srcRect l="18233" t="29137" r="30861" b="2157"/>
          <a:stretch/>
        </p:blipFill>
        <p:spPr>
          <a:xfrm>
            <a:off x="606357" y="2363821"/>
            <a:ext cx="3346315" cy="2130357"/>
          </a:xfrm>
          <a:prstGeom prst="rect">
            <a:avLst/>
          </a:prstGeom>
        </p:spPr>
      </p:pic>
      <p:sp>
        <p:nvSpPr>
          <p:cNvPr id="8" name="TextBox 7">
            <a:extLst>
              <a:ext uri="{FF2B5EF4-FFF2-40B4-BE49-F238E27FC236}">
                <a16:creationId xmlns:a16="http://schemas.microsoft.com/office/drawing/2014/main" id="{8A490AF5-1EC4-4539-A486-ED992C2FBFBD}"/>
              </a:ext>
            </a:extLst>
          </p:cNvPr>
          <p:cNvSpPr txBox="1"/>
          <p:nvPr/>
        </p:nvSpPr>
        <p:spPr>
          <a:xfrm>
            <a:off x="5930629" y="1824563"/>
            <a:ext cx="4614154" cy="369332"/>
          </a:xfrm>
          <a:prstGeom prst="rect">
            <a:avLst/>
          </a:prstGeom>
          <a:noFill/>
        </p:spPr>
        <p:txBody>
          <a:bodyPr wrap="square">
            <a:spAutoFit/>
          </a:bodyPr>
          <a:lstStyle/>
          <a:p>
            <a:pPr marL="76200" marR="899160">
              <a:spcBef>
                <a:spcPts val="625"/>
              </a:spcBef>
              <a:spcAft>
                <a:spcPts val="0"/>
              </a:spcAft>
            </a:pPr>
            <a:r>
              <a:rPr lang="en-IN" sz="1800" b="1" dirty="0">
                <a:effectLst/>
                <a:latin typeface="Adobe Ming Std L" panose="02020300000000000000" pitchFamily="18" charset="-128"/>
                <a:ea typeface="LM Roman Dunhill 10"/>
                <a:cs typeface="Calibri Light" panose="020F0302020204030204" pitchFamily="34" charset="0"/>
              </a:rPr>
              <a:t>      Denoised Audio by 2D CNN</a:t>
            </a:r>
            <a:endParaRPr lang="en-IN" sz="1800" b="1" dirty="0">
              <a:effectLst/>
              <a:latin typeface="LM Roman Dunhill 10"/>
              <a:ea typeface="LM Roman Dunhill 10"/>
              <a:cs typeface="LM Roman Dunhill 10"/>
            </a:endParaRPr>
          </a:p>
        </p:txBody>
      </p:sp>
      <p:sp>
        <p:nvSpPr>
          <p:cNvPr id="2" name="Arrow: Right 1">
            <a:extLst>
              <a:ext uri="{FF2B5EF4-FFF2-40B4-BE49-F238E27FC236}">
                <a16:creationId xmlns:a16="http://schemas.microsoft.com/office/drawing/2014/main" id="{2C3BE0D1-2694-487B-BDF8-FB512D2AD096}"/>
              </a:ext>
            </a:extLst>
          </p:cNvPr>
          <p:cNvSpPr/>
          <p:nvPr/>
        </p:nvSpPr>
        <p:spPr>
          <a:xfrm>
            <a:off x="4503906" y="3312584"/>
            <a:ext cx="1040859" cy="428017"/>
          </a:xfrm>
          <a:prstGeom prst="rightArrow">
            <a:avLst>
              <a:gd name="adj1" fmla="val 31818"/>
              <a:gd name="adj2" fmla="val 500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13FEEE95-8845-49B1-A94D-9395143123DD}"/>
              </a:ext>
            </a:extLst>
          </p:cNvPr>
          <p:cNvPicPr/>
          <p:nvPr/>
        </p:nvPicPr>
        <p:blipFill rotWithShape="1">
          <a:blip r:embed="rId3"/>
          <a:srcRect l="18529" t="29670" r="30565" b="4367"/>
          <a:stretch/>
        </p:blipFill>
        <p:spPr>
          <a:xfrm>
            <a:off x="6095999" y="2363821"/>
            <a:ext cx="3346315" cy="2130357"/>
          </a:xfrm>
          <a:prstGeom prst="rect">
            <a:avLst/>
          </a:prstGeom>
        </p:spPr>
      </p:pic>
    </p:spTree>
    <p:extLst>
      <p:ext uri="{BB962C8B-B14F-4D97-AF65-F5344CB8AC3E}">
        <p14:creationId xmlns:p14="http://schemas.microsoft.com/office/powerpoint/2010/main" val="706530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7074248-5051-4011-BD3B-A7F441785FD1}"/>
              </a:ext>
            </a:extLst>
          </p:cNvPr>
          <p:cNvPicPr>
            <a:picLocks noChangeAspect="1"/>
          </p:cNvPicPr>
          <p:nvPr/>
        </p:nvPicPr>
        <p:blipFill rotWithShape="1">
          <a:blip r:embed="rId2"/>
          <a:srcRect t="993" b="1"/>
          <a:stretch/>
        </p:blipFill>
        <p:spPr>
          <a:xfrm>
            <a:off x="0" y="0"/>
            <a:ext cx="12192000" cy="6858000"/>
          </a:xfrm>
          <a:prstGeom prst="rect">
            <a:avLst/>
          </a:prstGeom>
        </p:spPr>
      </p:pic>
      <p:sp>
        <p:nvSpPr>
          <p:cNvPr id="5" name="TextBox 4">
            <a:extLst>
              <a:ext uri="{FF2B5EF4-FFF2-40B4-BE49-F238E27FC236}">
                <a16:creationId xmlns:a16="http://schemas.microsoft.com/office/drawing/2014/main" id="{27BA50F6-D51A-4AB4-898F-664B53F59240}"/>
              </a:ext>
            </a:extLst>
          </p:cNvPr>
          <p:cNvSpPr txBox="1"/>
          <p:nvPr/>
        </p:nvSpPr>
        <p:spPr>
          <a:xfrm>
            <a:off x="199745" y="2463351"/>
            <a:ext cx="6697165" cy="2423740"/>
          </a:xfrm>
          <a:prstGeom prst="rect">
            <a:avLst/>
          </a:prstGeom>
          <a:noFill/>
        </p:spPr>
        <p:txBody>
          <a:bodyPr wrap="square">
            <a:spAutoFit/>
          </a:bodyPr>
          <a:lstStyle/>
          <a:p>
            <a:pPr marL="359410" marR="358140">
              <a:spcBef>
                <a:spcPts val="300"/>
              </a:spcBef>
              <a:spcAft>
                <a:spcPts val="0"/>
              </a:spcAft>
            </a:pPr>
            <a:r>
              <a:rPr lang="en-IN" sz="3600" b="1" dirty="0">
                <a:solidFill>
                  <a:srgbClr val="00B0F0"/>
                </a:solidFill>
                <a:effectLst/>
                <a:latin typeface="Arial" panose="020B0604020202020204" pitchFamily="34" charset="0"/>
                <a:ea typeface="Times New Roman" panose="02020603050405020304" pitchFamily="18" charset="0"/>
                <a:cs typeface="Arial" panose="020B0604020202020204" pitchFamily="34" charset="0"/>
              </a:rPr>
              <a:t>Submitted By</a:t>
            </a:r>
          </a:p>
          <a:p>
            <a:pPr marL="359410" marR="358140">
              <a:spcBef>
                <a:spcPts val="300"/>
              </a:spcBef>
              <a:spcAft>
                <a:spcPts val="0"/>
              </a:spcAft>
            </a:pPr>
            <a:r>
              <a:rPr lang="en-IN" sz="3600" b="1" dirty="0">
                <a:solidFill>
                  <a:schemeClr val="bg1"/>
                </a:solidFill>
                <a:latin typeface="Arial" panose="020B0604020202020204" pitchFamily="34" charset="0"/>
                <a:ea typeface="Times New Roman" panose="02020603050405020304" pitchFamily="18" charset="0"/>
                <a:cs typeface="Arial" panose="020B0604020202020204" pitchFamily="34" charset="0"/>
              </a:rPr>
              <a:t>Mohammad Shahbaz Alam</a:t>
            </a:r>
          </a:p>
          <a:p>
            <a:pPr marL="359410" marR="358140">
              <a:spcBef>
                <a:spcPts val="300"/>
              </a:spcBef>
              <a:spcAft>
                <a:spcPts val="0"/>
              </a:spcAft>
            </a:pPr>
            <a:r>
              <a:rPr lang="en-IN" sz="36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Devidas Ingale</a:t>
            </a:r>
          </a:p>
          <a:p>
            <a:pPr marL="359410" marR="358140">
              <a:spcBef>
                <a:spcPts val="300"/>
              </a:spcBef>
              <a:spcAft>
                <a:spcPts val="0"/>
              </a:spcAft>
            </a:pPr>
            <a:r>
              <a:rPr lang="en-IN" sz="3600" b="1" dirty="0">
                <a:solidFill>
                  <a:schemeClr val="bg1"/>
                </a:solidFill>
                <a:latin typeface="Arial" panose="020B0604020202020204" pitchFamily="34" charset="0"/>
                <a:ea typeface="Times New Roman" panose="02020603050405020304" pitchFamily="18" charset="0"/>
                <a:cs typeface="Arial" panose="020B0604020202020204" pitchFamily="34" charset="0"/>
              </a:rPr>
              <a:t>Avdhoot Patil</a:t>
            </a:r>
            <a:endParaRPr lang="en-IN" sz="36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7" name="TextBox 6">
            <a:extLst>
              <a:ext uri="{FF2B5EF4-FFF2-40B4-BE49-F238E27FC236}">
                <a16:creationId xmlns:a16="http://schemas.microsoft.com/office/drawing/2014/main" id="{C0B8E006-1260-4DB6-91F8-386730345951}"/>
              </a:ext>
            </a:extLst>
          </p:cNvPr>
          <p:cNvSpPr txBox="1"/>
          <p:nvPr/>
        </p:nvSpPr>
        <p:spPr>
          <a:xfrm>
            <a:off x="597010" y="846955"/>
            <a:ext cx="10997980" cy="769441"/>
          </a:xfrm>
          <a:prstGeom prst="rect">
            <a:avLst/>
          </a:prstGeom>
          <a:noFill/>
          <a:ln>
            <a:solidFill>
              <a:schemeClr val="bg1"/>
            </a:solidFill>
          </a:ln>
        </p:spPr>
        <p:txBody>
          <a:bodyPr wrap="square">
            <a:spAutoFit/>
          </a:bodyPr>
          <a:lstStyle/>
          <a:p>
            <a:r>
              <a:rPr lang="en-IN" sz="4400" b="1" dirty="0">
                <a:solidFill>
                  <a:schemeClr val="bg1"/>
                </a:solidFill>
                <a:latin typeface="Arial" panose="020B0604020202020204" pitchFamily="34" charset="0"/>
                <a:cs typeface="Arial" panose="020B0604020202020204" pitchFamily="34" charset="0"/>
              </a:rPr>
              <a:t> Speech Denoising using Deep Learning</a:t>
            </a:r>
          </a:p>
        </p:txBody>
      </p:sp>
    </p:spTree>
    <p:extLst>
      <p:ext uri="{BB962C8B-B14F-4D97-AF65-F5344CB8AC3E}">
        <p14:creationId xmlns:p14="http://schemas.microsoft.com/office/powerpoint/2010/main" val="22738439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ECA3D3-93CD-4450-96B6-40E33F5F6E78}"/>
              </a:ext>
            </a:extLst>
          </p:cNvPr>
          <p:cNvSpPr txBox="1"/>
          <p:nvPr/>
        </p:nvSpPr>
        <p:spPr>
          <a:xfrm>
            <a:off x="289398" y="617050"/>
            <a:ext cx="10529864" cy="769441"/>
          </a:xfrm>
          <a:prstGeom prst="rect">
            <a:avLst/>
          </a:prstGeom>
          <a:noFill/>
        </p:spPr>
        <p:txBody>
          <a:bodyPr wrap="square">
            <a:spAutoFit/>
          </a:bodyPr>
          <a:lstStyle/>
          <a:p>
            <a:pPr marL="359410" marR="358140">
              <a:spcBef>
                <a:spcPts val="300"/>
              </a:spcBef>
              <a:spcAft>
                <a:spcPts val="0"/>
              </a:spcAft>
            </a:pPr>
            <a:r>
              <a:rPr lang="en-IN" sz="4400" b="1" dirty="0">
                <a:solidFill>
                  <a:srgbClr val="00B0F0"/>
                </a:solidFill>
                <a:latin typeface="Arial" panose="020B0604020202020204" pitchFamily="34" charset="0"/>
                <a:ea typeface="Times New Roman" panose="02020603050405020304" pitchFamily="18" charset="0"/>
                <a:cs typeface="Arial" panose="020B0604020202020204" pitchFamily="34" charset="0"/>
              </a:rPr>
              <a:t>Conclusion</a:t>
            </a:r>
            <a:endParaRPr lang="en-IN" sz="4400" b="1" dirty="0">
              <a:solidFill>
                <a:schemeClr val="tx1">
                  <a:lumMod val="75000"/>
                  <a:lumOff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6" name="TextBox 5">
            <a:extLst>
              <a:ext uri="{FF2B5EF4-FFF2-40B4-BE49-F238E27FC236}">
                <a16:creationId xmlns:a16="http://schemas.microsoft.com/office/drawing/2014/main" id="{749E1BB9-3E0A-4F04-B71F-EA75C268E582}"/>
              </a:ext>
            </a:extLst>
          </p:cNvPr>
          <p:cNvSpPr txBox="1"/>
          <p:nvPr/>
        </p:nvSpPr>
        <p:spPr>
          <a:xfrm>
            <a:off x="593388" y="1962218"/>
            <a:ext cx="9144811" cy="1631216"/>
          </a:xfrm>
          <a:prstGeom prst="rect">
            <a:avLst/>
          </a:prstGeom>
          <a:noFill/>
        </p:spPr>
        <p:txBody>
          <a:bodyPr wrap="square">
            <a:spAutoFit/>
          </a:bodyPr>
          <a:lstStyle/>
          <a:p>
            <a:pPr marL="76200" marR="912495" algn="just">
              <a:spcAft>
                <a:spcPts val="0"/>
              </a:spcAft>
            </a:pPr>
            <a:r>
              <a:rPr lang="en-US" sz="2000" dirty="0">
                <a:effectLst/>
                <a:latin typeface="Adobe Ming Std L" panose="02020300000000000000" pitchFamily="18" charset="-128"/>
                <a:ea typeface="LM Roman Dunhill 10"/>
                <a:cs typeface="Calibri Light" panose="020F0302020204030204" pitchFamily="34" charset="0"/>
              </a:rPr>
              <a:t>Hence it is evident from the results that using (1D CNN + stft) gives better result compared to (2D CNN + stft) for speech denoising by removal of noise from noisy speech and speech enhancement. </a:t>
            </a:r>
          </a:p>
          <a:p>
            <a:pPr marL="76200" marR="912495" algn="just">
              <a:spcAft>
                <a:spcPts val="0"/>
              </a:spcAft>
            </a:pPr>
            <a:r>
              <a:rPr lang="en-US" sz="2000" dirty="0">
                <a:effectLst/>
                <a:latin typeface="Adobe Ming Std L" panose="02020300000000000000" pitchFamily="18" charset="-128"/>
                <a:ea typeface="LM Roman Dunhill 10"/>
                <a:cs typeface="Calibri Light" panose="020F0302020204030204" pitchFamily="34" charset="0"/>
              </a:rPr>
              <a:t>By having SNR of 17.64 DB by 1D CNN compared to 14.632 DB by 2D CNN.</a:t>
            </a:r>
            <a:endParaRPr lang="en-IN" sz="1200" dirty="0">
              <a:effectLst/>
              <a:latin typeface="LM Roman Dunhill 10"/>
              <a:ea typeface="LM Roman Dunhill 10"/>
              <a:cs typeface="LM Roman Dunhill 10"/>
            </a:endParaRPr>
          </a:p>
        </p:txBody>
      </p:sp>
    </p:spTree>
    <p:extLst>
      <p:ext uri="{BB962C8B-B14F-4D97-AF65-F5344CB8AC3E}">
        <p14:creationId xmlns:p14="http://schemas.microsoft.com/office/powerpoint/2010/main" val="33824303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FC164AB-3B95-4BDC-8DD0-B831F6146858}"/>
              </a:ext>
            </a:extLst>
          </p:cNvPr>
          <p:cNvSpPr txBox="1"/>
          <p:nvPr/>
        </p:nvSpPr>
        <p:spPr>
          <a:xfrm>
            <a:off x="551234" y="377049"/>
            <a:ext cx="11089532" cy="5278368"/>
          </a:xfrm>
          <a:prstGeom prst="rect">
            <a:avLst/>
          </a:prstGeom>
          <a:noFill/>
        </p:spPr>
        <p:txBody>
          <a:bodyPr wrap="square">
            <a:spAutoFit/>
          </a:bodyPr>
          <a:lstStyle/>
          <a:p>
            <a:pPr lvl="2">
              <a:tabLst>
                <a:tab pos="520065" algn="l"/>
                <a:tab pos="520700" algn="l"/>
              </a:tabLst>
            </a:pPr>
            <a:r>
              <a:rPr lang="en-IN" sz="4000" b="1" dirty="0">
                <a:effectLst/>
                <a:latin typeface="Adobe Ming Std L" panose="02020300000000000000" pitchFamily="18" charset="-128"/>
                <a:ea typeface="MathJax_Main"/>
                <a:cs typeface="Calibri Light" panose="020F0302020204030204" pitchFamily="34" charset="0"/>
              </a:rPr>
              <a:t>                     Reference</a:t>
            </a:r>
            <a:endParaRPr lang="en-IN" sz="2000" b="1" dirty="0">
              <a:effectLst/>
              <a:latin typeface="MathJax_Main"/>
              <a:ea typeface="MathJax_Main"/>
              <a:cs typeface="MathJax_Main"/>
            </a:endParaRPr>
          </a:p>
          <a:p>
            <a:pPr marL="685800" indent="-444500">
              <a:tabLst>
                <a:tab pos="520065" algn="l"/>
                <a:tab pos="520700" algn="l"/>
              </a:tabLst>
            </a:pPr>
            <a:r>
              <a:rPr lang="en-US" sz="1200" b="1" dirty="0">
                <a:effectLst/>
                <a:latin typeface="Adobe Ming Std L" panose="02020300000000000000" pitchFamily="18" charset="-128"/>
                <a:ea typeface="MathJax_Main"/>
                <a:cs typeface="Calibri Light" panose="020F0302020204030204" pitchFamily="34" charset="0"/>
              </a:rPr>
              <a:t> </a:t>
            </a:r>
            <a:endParaRPr lang="en-IN" sz="800" b="1" dirty="0">
              <a:effectLst/>
              <a:latin typeface="MathJax_Main"/>
              <a:ea typeface="MathJax_Main"/>
              <a:cs typeface="MathJax_Main"/>
            </a:endParaRPr>
          </a:p>
          <a:p>
            <a:pPr marL="342900" marR="723265" lvl="0" indent="-342900">
              <a:spcAft>
                <a:spcPts val="0"/>
              </a:spcAft>
              <a:buFont typeface="+mj-lt"/>
              <a:buAutoNum type="arabicPeriod"/>
            </a:pPr>
            <a:r>
              <a:rPr lang="en-US" sz="1400" dirty="0">
                <a:effectLst/>
                <a:latin typeface="Calibri Light" panose="020F0302020204030204" pitchFamily="34" charset="0"/>
                <a:ea typeface="LM Roman Dunhill 10"/>
                <a:cs typeface="LM Roman Dunhill 10"/>
              </a:rPr>
              <a:t>P. C. </a:t>
            </a:r>
            <a:r>
              <a:rPr lang="en-US" sz="1400" dirty="0" err="1">
                <a:effectLst/>
                <a:latin typeface="Calibri Light" panose="020F0302020204030204" pitchFamily="34" charset="0"/>
                <a:ea typeface="LM Roman Dunhill 10"/>
                <a:cs typeface="LM Roman Dunhill 10"/>
              </a:rPr>
              <a:t>Loizou</a:t>
            </a:r>
            <a:r>
              <a:rPr lang="en-US" sz="1400" dirty="0">
                <a:effectLst/>
                <a:latin typeface="Calibri Light" panose="020F0302020204030204" pitchFamily="34" charset="0"/>
                <a:ea typeface="LM Roman Dunhill 10"/>
                <a:cs typeface="LM Roman Dunhill 10"/>
              </a:rPr>
              <a:t>, Speech Enhancement: Theory and Practice, 2nd ed. CRC Press, 2013. </a:t>
            </a:r>
            <a:endParaRPr lang="en-IN" sz="1400" dirty="0">
              <a:effectLst/>
              <a:latin typeface="LM Roman Dunhill 10"/>
              <a:ea typeface="LM Roman Dunhill 10"/>
              <a:cs typeface="LM Roman Dunhill 10"/>
            </a:endParaRPr>
          </a:p>
          <a:p>
            <a:pPr marL="342900" marR="723265" lvl="0" indent="-342900">
              <a:spcAft>
                <a:spcPts val="0"/>
              </a:spcAft>
              <a:buFont typeface="+mj-lt"/>
              <a:buAutoNum type="arabicPeriod"/>
            </a:pPr>
            <a:r>
              <a:rPr lang="en-US" sz="1400" dirty="0">
                <a:effectLst/>
                <a:latin typeface="Calibri Light" panose="020F0302020204030204" pitchFamily="34" charset="0"/>
                <a:ea typeface="LM Roman Dunhill 10"/>
                <a:cs typeface="LM Roman Dunhill 10"/>
              </a:rPr>
              <a:t>M. </a:t>
            </a:r>
            <a:r>
              <a:rPr lang="en-US" sz="1400" dirty="0" err="1">
                <a:effectLst/>
                <a:latin typeface="Calibri Light" panose="020F0302020204030204" pitchFamily="34" charset="0"/>
                <a:ea typeface="LM Roman Dunhill 10"/>
                <a:cs typeface="LM Roman Dunhill 10"/>
              </a:rPr>
              <a:t>Bosi</a:t>
            </a:r>
            <a:r>
              <a:rPr lang="en-US" sz="1400" dirty="0">
                <a:effectLst/>
                <a:latin typeface="Calibri Light" panose="020F0302020204030204" pitchFamily="34" charset="0"/>
                <a:ea typeface="LM Roman Dunhill 10"/>
                <a:cs typeface="LM Roman Dunhill 10"/>
              </a:rPr>
              <a:t> and R. E. Goldberg, Introduction to Digital Audio Coding and Standards. Springer, 2002.</a:t>
            </a:r>
            <a:endParaRPr lang="en-IN" sz="1400" dirty="0">
              <a:effectLst/>
              <a:latin typeface="LM Roman Dunhill 10"/>
              <a:ea typeface="LM Roman Dunhill 10"/>
              <a:cs typeface="LM Roman Dunhill 10"/>
            </a:endParaRPr>
          </a:p>
          <a:p>
            <a:pPr marL="342900" marR="723265" lvl="0" indent="-342900">
              <a:spcAft>
                <a:spcPts val="0"/>
              </a:spcAft>
              <a:buFont typeface="+mj-lt"/>
              <a:buAutoNum type="arabicPeriod"/>
            </a:pPr>
            <a:r>
              <a:rPr lang="en-US" sz="1400" dirty="0">
                <a:effectLst/>
                <a:latin typeface="Calibri Light" panose="020F0302020204030204" pitchFamily="34" charset="0"/>
                <a:ea typeface="LM Roman Dunhill 10"/>
                <a:cs typeface="LM Roman Dunhill 10"/>
              </a:rPr>
              <a:t>F. G. Germain, Q. Chen, and V. </a:t>
            </a:r>
            <a:r>
              <a:rPr lang="en-US" sz="1400" dirty="0" err="1">
                <a:effectLst/>
                <a:latin typeface="Calibri Light" panose="020F0302020204030204" pitchFamily="34" charset="0"/>
                <a:ea typeface="LM Roman Dunhill 10"/>
                <a:cs typeface="LM Roman Dunhill 10"/>
              </a:rPr>
              <a:t>Koltun</a:t>
            </a:r>
            <a:r>
              <a:rPr lang="en-US" sz="1400" dirty="0">
                <a:effectLst/>
                <a:latin typeface="Calibri Light" panose="020F0302020204030204" pitchFamily="34" charset="0"/>
                <a:ea typeface="LM Roman Dunhill 10"/>
                <a:cs typeface="LM Roman Dunhill 10"/>
              </a:rPr>
              <a:t>. Speech Denoising with Deep Feature Losses. 2018.</a:t>
            </a:r>
            <a:endParaRPr lang="en-IN" sz="1400" dirty="0">
              <a:effectLst/>
              <a:latin typeface="LM Roman Dunhill 10"/>
              <a:ea typeface="LM Roman Dunhill 10"/>
              <a:cs typeface="LM Roman Dunhill 10"/>
            </a:endParaRPr>
          </a:p>
          <a:p>
            <a:pPr marL="342900" marR="723265" lvl="0" indent="-342900">
              <a:spcAft>
                <a:spcPts val="0"/>
              </a:spcAft>
              <a:buFont typeface="+mj-lt"/>
              <a:buAutoNum type="arabicPeriod"/>
            </a:pPr>
            <a:r>
              <a:rPr lang="en-US" sz="1400" dirty="0">
                <a:effectLst/>
                <a:latin typeface="Calibri Light" panose="020F0302020204030204" pitchFamily="34" charset="0"/>
                <a:ea typeface="LM Roman Dunhill 10"/>
                <a:cs typeface="LM Roman Dunhill 10"/>
              </a:rPr>
              <a:t>A. Kumar and D. Florencio: Speech Enhancement in Multiple Noise Conditions using Deep Neural Networks. 2016.</a:t>
            </a:r>
            <a:endParaRPr lang="en-IN" sz="1400" dirty="0">
              <a:effectLst/>
              <a:latin typeface="LM Roman Dunhill 10"/>
              <a:ea typeface="LM Roman Dunhill 10"/>
              <a:cs typeface="LM Roman Dunhill 10"/>
            </a:endParaRPr>
          </a:p>
          <a:p>
            <a:pPr marL="342900" marR="723265" lvl="0" indent="-342900">
              <a:spcAft>
                <a:spcPts val="0"/>
              </a:spcAft>
              <a:buFont typeface="+mj-lt"/>
              <a:buAutoNum type="arabicPeriod"/>
            </a:pPr>
            <a:r>
              <a:rPr lang="en-US" sz="1400" dirty="0">
                <a:effectLst/>
                <a:latin typeface="Calibri Light" panose="020F0302020204030204" pitchFamily="34" charset="0"/>
                <a:ea typeface="LM Roman Dunhill 10"/>
                <a:cs typeface="LM Roman Dunhill 10"/>
              </a:rPr>
              <a:t>Shi, Y., Rong, W., &amp; Zheng, N. (2018). Speech Enhancement using Convolutional Neural Network with Skip Connections. 2018 11th International Symposium on Chinese Spoken Language Processing (ISCSLP). "DOI":10.1109/iscslp.2018.8706591 </a:t>
            </a:r>
            <a:endParaRPr lang="en-IN" sz="1400" dirty="0">
              <a:effectLst/>
              <a:latin typeface="LM Roman Dunhill 10"/>
              <a:ea typeface="LM Roman Dunhill 10"/>
              <a:cs typeface="LM Roman Dunhill 10"/>
            </a:endParaRPr>
          </a:p>
          <a:p>
            <a:pPr marL="342900" marR="723265" lvl="0" indent="-342900">
              <a:spcAft>
                <a:spcPts val="0"/>
              </a:spcAft>
              <a:buFont typeface="+mj-lt"/>
              <a:buAutoNum type="arabicPeriod"/>
            </a:pPr>
            <a:r>
              <a:rPr lang="en-US" sz="1400" dirty="0">
                <a:effectLst/>
                <a:latin typeface="Calibri Light" panose="020F0302020204030204" pitchFamily="34" charset="0"/>
                <a:ea typeface="LM Roman Dunhill 10"/>
                <a:cs typeface="LM Roman Dunhill 10"/>
              </a:rPr>
              <a:t>Ouyang, Z., Yu, H., Zhu, W.-P., &amp; Champagne, B. (2019). A Fully Convolutional Neural Network for Complex Spectrogram Processing in Speech Enhancement. ICASSP 2019 - 2019 IEEE International Conference on Acoustics, Speech and Signal Processing (ICASSP). doi:10.1109/icassp.2019.8683423 </a:t>
            </a:r>
            <a:endParaRPr lang="en-IN" sz="1400" dirty="0">
              <a:effectLst/>
              <a:latin typeface="LM Roman Dunhill 10"/>
              <a:ea typeface="LM Roman Dunhill 10"/>
              <a:cs typeface="LM Roman Dunhill 10"/>
            </a:endParaRPr>
          </a:p>
          <a:p>
            <a:pPr marL="342900" marR="723265" lvl="0" indent="-342900">
              <a:spcBef>
                <a:spcPts val="165"/>
              </a:spcBef>
              <a:spcAft>
                <a:spcPts val="0"/>
              </a:spcAft>
              <a:buFont typeface="+mj-lt"/>
              <a:buAutoNum type="arabicPeriod"/>
              <a:tabLst>
                <a:tab pos="210820" algn="l"/>
              </a:tabLst>
            </a:pPr>
            <a:r>
              <a:rPr lang="en-US" sz="1400" dirty="0">
                <a:effectLst/>
                <a:latin typeface="Calibri Light" panose="020F0302020204030204" pitchFamily="34" charset="0"/>
                <a:ea typeface="LM Roman Dunhill 10"/>
                <a:cs typeface="LM Roman Dunhill 10"/>
              </a:rPr>
              <a:t>L1 loss for speech</a:t>
            </a:r>
            <a:r>
              <a:rPr lang="en-US" sz="1400" spc="-25" dirty="0">
                <a:effectLst/>
                <a:latin typeface="Calibri Light" panose="020F0302020204030204" pitchFamily="34" charset="0"/>
                <a:ea typeface="LM Roman Dunhill 10"/>
                <a:cs typeface="LM Roman Dunhill 10"/>
              </a:rPr>
              <a:t> </a:t>
            </a:r>
            <a:r>
              <a:rPr lang="en-US" sz="1400" dirty="0">
                <a:effectLst/>
                <a:latin typeface="Calibri Light" panose="020F0302020204030204" pitchFamily="34" charset="0"/>
                <a:ea typeface="LM Roman Dunhill 10"/>
                <a:cs typeface="LM Roman Dunhill 10"/>
              </a:rPr>
              <a:t>denoising: </a:t>
            </a:r>
            <a:r>
              <a:rPr lang="en-US" sz="1400" u="sng" dirty="0">
                <a:solidFill>
                  <a:srgbClr val="0000FF"/>
                </a:solidFill>
                <a:effectLst/>
                <a:latin typeface="Calibri Light" panose="020F0302020204030204" pitchFamily="34" charset="0"/>
                <a:ea typeface="LM Roman Dunhill 10"/>
                <a:cs typeface="LM Roman Dunhill 10"/>
                <a:hlinkClick r:id="rId2"/>
              </a:rPr>
              <a:t>https://arxiv.org/abs/1806.10522</a:t>
            </a:r>
            <a:endParaRPr lang="en-IN" sz="1400" dirty="0">
              <a:effectLst/>
              <a:latin typeface="LM Roman Dunhill 10"/>
              <a:ea typeface="LM Roman Dunhill 10"/>
              <a:cs typeface="LM Roman Dunhill 10"/>
            </a:endParaRPr>
          </a:p>
          <a:p>
            <a:pPr marL="342900" marR="723265" lvl="0" indent="-342900">
              <a:spcBef>
                <a:spcPts val="165"/>
              </a:spcBef>
              <a:spcAft>
                <a:spcPts val="0"/>
              </a:spcAft>
              <a:buFont typeface="+mj-lt"/>
              <a:buAutoNum type="arabicPeriod"/>
              <a:tabLst>
                <a:tab pos="273685" algn="l"/>
              </a:tabLst>
            </a:pPr>
            <a:r>
              <a:rPr lang="en-US" sz="1400" dirty="0">
                <a:effectLst/>
                <a:latin typeface="Calibri Light" panose="020F0302020204030204" pitchFamily="34" charset="0"/>
                <a:ea typeface="LM Roman Dunhill 10"/>
                <a:cs typeface="LM Roman Dunhill 10"/>
              </a:rPr>
              <a:t>Adaptive Batch</a:t>
            </a:r>
            <a:r>
              <a:rPr lang="en-US" sz="1400" spc="-10" dirty="0">
                <a:effectLst/>
                <a:latin typeface="Calibri Light" panose="020F0302020204030204" pitchFamily="34" charset="0"/>
                <a:ea typeface="LM Roman Dunhill 10"/>
                <a:cs typeface="LM Roman Dunhill 10"/>
              </a:rPr>
              <a:t> </a:t>
            </a:r>
            <a:r>
              <a:rPr lang="en-US" sz="1400" dirty="0" err="1">
                <a:effectLst/>
                <a:latin typeface="Calibri Light" panose="020F0302020204030204" pitchFamily="34" charset="0"/>
                <a:ea typeface="LM Roman Dunhill 10"/>
                <a:cs typeface="LM Roman Dunhill 10"/>
              </a:rPr>
              <a:t>Normalisation</a:t>
            </a:r>
            <a:r>
              <a:rPr lang="en-US" sz="1400" dirty="0">
                <a:effectLst/>
                <a:latin typeface="Calibri Light" panose="020F0302020204030204" pitchFamily="34" charset="0"/>
                <a:ea typeface="LM Roman Dunhill 10"/>
                <a:cs typeface="LM Roman Dunhill 10"/>
              </a:rPr>
              <a:t>: </a:t>
            </a:r>
            <a:r>
              <a:rPr lang="en-US" sz="1400" u="sng" dirty="0">
                <a:solidFill>
                  <a:srgbClr val="0000FF"/>
                </a:solidFill>
                <a:effectLst/>
                <a:latin typeface="Calibri Light" panose="020F0302020204030204" pitchFamily="34" charset="0"/>
                <a:ea typeface="LM Roman Dunhill 10"/>
                <a:cs typeface="LM Roman Dunhill 10"/>
                <a:hlinkClick r:id="rId3"/>
              </a:rPr>
              <a:t>https://arxiv.org/abs/1603.04779</a:t>
            </a:r>
            <a:endParaRPr lang="en-IN" sz="1400" dirty="0">
              <a:effectLst/>
              <a:latin typeface="LM Roman Dunhill 10"/>
              <a:ea typeface="LM Roman Dunhill 10"/>
              <a:cs typeface="LM Roman Dunhill 10"/>
            </a:endParaRPr>
          </a:p>
          <a:p>
            <a:pPr marL="342900" marR="723265" lvl="0" indent="-342900">
              <a:spcBef>
                <a:spcPts val="200"/>
              </a:spcBef>
              <a:spcAft>
                <a:spcPts val="0"/>
              </a:spcAft>
              <a:buFont typeface="+mj-lt"/>
              <a:buAutoNum type="arabicPeriod"/>
              <a:tabLst>
                <a:tab pos="210820" algn="l"/>
              </a:tabLst>
            </a:pPr>
            <a:r>
              <a:rPr lang="en-US" sz="1400" dirty="0">
                <a:effectLst/>
                <a:latin typeface="Calibri Light" panose="020F0302020204030204" pitchFamily="34" charset="0"/>
                <a:ea typeface="LM Roman Dunhill 10"/>
                <a:cs typeface="LM Roman Dunhill 10"/>
              </a:rPr>
              <a:t>Short Time </a:t>
            </a:r>
            <a:r>
              <a:rPr lang="en-US" sz="1400" spc="-20" dirty="0">
                <a:effectLst/>
                <a:latin typeface="Calibri Light" panose="020F0302020204030204" pitchFamily="34" charset="0"/>
                <a:ea typeface="LM Roman Dunhill 10"/>
                <a:cs typeface="LM Roman Dunhill 10"/>
              </a:rPr>
              <a:t>Fourier</a:t>
            </a:r>
            <a:r>
              <a:rPr lang="en-US" sz="1400" spc="-15" dirty="0">
                <a:effectLst/>
                <a:latin typeface="Calibri Light" panose="020F0302020204030204" pitchFamily="34" charset="0"/>
                <a:ea typeface="LM Roman Dunhill 10"/>
                <a:cs typeface="LM Roman Dunhill 10"/>
              </a:rPr>
              <a:t> Transform: </a:t>
            </a:r>
            <a:r>
              <a:rPr lang="en-US" sz="1400" u="sng" dirty="0">
                <a:solidFill>
                  <a:srgbClr val="0000FF"/>
                </a:solidFill>
                <a:effectLst/>
                <a:latin typeface="Calibri Light" panose="020F0302020204030204" pitchFamily="34" charset="0"/>
                <a:ea typeface="LM Roman Dunhill 10"/>
                <a:cs typeface="LM Roman Dunhill 10"/>
                <a:hlinkClick r:id="rId4"/>
              </a:rPr>
              <a:t>https://www.sciencedirect.com/topics/engineering/short-time-fourier-transform</a:t>
            </a:r>
            <a:endParaRPr lang="en-IN" sz="1400" dirty="0">
              <a:effectLst/>
              <a:latin typeface="LM Roman Dunhill 10"/>
              <a:ea typeface="LM Roman Dunhill 10"/>
              <a:cs typeface="LM Roman Dunhill 10"/>
            </a:endParaRPr>
          </a:p>
          <a:p>
            <a:pPr marL="342900" marR="723265" lvl="0" indent="-342900">
              <a:spcAft>
                <a:spcPts val="0"/>
              </a:spcAft>
              <a:buFont typeface="+mj-lt"/>
              <a:buAutoNum type="arabicPeriod"/>
            </a:pPr>
            <a:r>
              <a:rPr lang="en-US" sz="1400" u="sng" dirty="0">
                <a:solidFill>
                  <a:srgbClr val="0000FF"/>
                </a:solidFill>
                <a:effectLst/>
                <a:latin typeface="Calibri Light" panose="020F0302020204030204" pitchFamily="34" charset="0"/>
                <a:ea typeface="LM Roman Dunhill 10"/>
                <a:cs typeface="LM Roman Dunhill 10"/>
                <a:hlinkClick r:id="rId5"/>
              </a:rPr>
              <a:t>https://ieeexplore.ieee.org/document/9057895</a:t>
            </a:r>
            <a:endParaRPr lang="en-IN" sz="1400" dirty="0">
              <a:effectLst/>
              <a:latin typeface="LM Roman Dunhill 10"/>
              <a:ea typeface="LM Roman Dunhill 10"/>
              <a:cs typeface="LM Roman Dunhill 10"/>
            </a:endParaRPr>
          </a:p>
          <a:p>
            <a:pPr marL="342900" marR="723265" lvl="0" indent="-342900">
              <a:spcAft>
                <a:spcPts val="0"/>
              </a:spcAft>
              <a:buFont typeface="+mj-lt"/>
              <a:buAutoNum type="arabicPeriod"/>
            </a:pPr>
            <a:r>
              <a:rPr lang="en-US" sz="1400" u="sng" dirty="0">
                <a:solidFill>
                  <a:srgbClr val="0000FF"/>
                </a:solidFill>
                <a:effectLst/>
                <a:latin typeface="Calibri Light" panose="020F0302020204030204" pitchFamily="34" charset="0"/>
                <a:ea typeface="LM Roman Dunhill 10"/>
                <a:cs typeface="LM Roman Dunhill 10"/>
                <a:hlinkClick r:id="rId6"/>
              </a:rPr>
              <a:t>https://www.deeplearningbook.org/contents/convnets.html</a:t>
            </a:r>
            <a:endParaRPr lang="en-IN" sz="1400" dirty="0">
              <a:effectLst/>
              <a:latin typeface="LM Roman Dunhill 10"/>
              <a:ea typeface="LM Roman Dunhill 10"/>
              <a:cs typeface="LM Roman Dunhill 10"/>
            </a:endParaRPr>
          </a:p>
          <a:p>
            <a:pPr marL="342900" marR="723265" lvl="0" indent="-342900">
              <a:spcAft>
                <a:spcPts val="0"/>
              </a:spcAft>
              <a:buFont typeface="+mj-lt"/>
              <a:buAutoNum type="arabicPeriod"/>
            </a:pPr>
            <a:r>
              <a:rPr lang="en-US" sz="1400" dirty="0">
                <a:effectLst/>
                <a:latin typeface="Calibri Light" panose="020F0302020204030204" pitchFamily="34" charset="0"/>
                <a:ea typeface="LM Roman Dunhill 10"/>
                <a:cs typeface="LM Roman Dunhill 10"/>
              </a:rPr>
              <a:t> </a:t>
            </a:r>
            <a:r>
              <a:rPr lang="en-US" sz="1400" u="sng" dirty="0">
                <a:solidFill>
                  <a:srgbClr val="0000FF"/>
                </a:solidFill>
                <a:effectLst/>
                <a:latin typeface="Calibri Light" panose="020F0302020204030204" pitchFamily="34" charset="0"/>
                <a:ea typeface="LM Roman Dunhill 10"/>
                <a:cs typeface="LM Roman Dunhill 10"/>
                <a:hlinkClick r:id="rId7"/>
              </a:rPr>
              <a:t>https://www.dataversity.net/brief-history-deep-learning/#</a:t>
            </a:r>
            <a:endParaRPr lang="en-IN" sz="1400" dirty="0">
              <a:effectLst/>
              <a:latin typeface="LM Roman Dunhill 10"/>
              <a:ea typeface="LM Roman Dunhill 10"/>
              <a:cs typeface="LM Roman Dunhill 10"/>
            </a:endParaRPr>
          </a:p>
          <a:p>
            <a:pPr marL="342900" marR="723265" lvl="0" indent="-342900">
              <a:spcAft>
                <a:spcPts val="0"/>
              </a:spcAft>
              <a:buFont typeface="+mj-lt"/>
              <a:buAutoNum type="arabicPeriod"/>
            </a:pPr>
            <a:r>
              <a:rPr lang="en-US" sz="1400" u="sng" dirty="0">
                <a:solidFill>
                  <a:srgbClr val="0000FF"/>
                </a:solidFill>
                <a:effectLst/>
                <a:latin typeface="Calibri Light" panose="020F0302020204030204" pitchFamily="34" charset="0"/>
                <a:ea typeface="LM Roman Dunhill 10"/>
                <a:cs typeface="LM Roman Dunhill 10"/>
                <a:hlinkClick r:id="rId8"/>
              </a:rPr>
              <a:t>https://www.ijarcce.com/upload/2016/si/SITES-16/IJARCCE-SITES%206.pdf</a:t>
            </a:r>
            <a:endParaRPr lang="en-IN" sz="1400" dirty="0">
              <a:effectLst/>
              <a:latin typeface="LM Roman Dunhill 10"/>
              <a:ea typeface="LM Roman Dunhill 10"/>
              <a:cs typeface="LM Roman Dunhill 10"/>
            </a:endParaRPr>
          </a:p>
          <a:p>
            <a:pPr marL="342900" marR="723265" lvl="0" indent="-342900">
              <a:spcAft>
                <a:spcPts val="0"/>
              </a:spcAft>
              <a:buFont typeface="+mj-lt"/>
              <a:buAutoNum type="arabicPeriod"/>
            </a:pPr>
            <a:r>
              <a:rPr lang="en-US" sz="1400" u="sng" dirty="0">
                <a:solidFill>
                  <a:srgbClr val="0000FF"/>
                </a:solidFill>
                <a:effectLst/>
                <a:latin typeface="Calibri Light" panose="020F0302020204030204" pitchFamily="34" charset="0"/>
                <a:ea typeface="LM Roman Dunhill 10"/>
                <a:cs typeface="LM Roman Dunhill 10"/>
                <a:hlinkClick r:id="rId9"/>
              </a:rPr>
              <a:t>https://github.com/shaharpit809/Speech-Denoising-using-DNN-CNN-and-RNN/blob/master/CNN/1D-CNN.ipynb</a:t>
            </a:r>
            <a:endParaRPr lang="en-IN" sz="1400" dirty="0">
              <a:effectLst/>
              <a:latin typeface="LM Roman Dunhill 10"/>
              <a:ea typeface="LM Roman Dunhill 10"/>
              <a:cs typeface="LM Roman Dunhill 10"/>
            </a:endParaRPr>
          </a:p>
          <a:p>
            <a:pPr marL="342900" marR="723265" lvl="0" indent="-342900">
              <a:spcAft>
                <a:spcPts val="0"/>
              </a:spcAft>
              <a:buFont typeface="+mj-lt"/>
              <a:buAutoNum type="arabicPeriod"/>
            </a:pPr>
            <a:r>
              <a:rPr lang="en-US" sz="1400" u="sng" dirty="0">
                <a:solidFill>
                  <a:srgbClr val="0000FF"/>
                </a:solidFill>
                <a:effectLst/>
                <a:latin typeface="Calibri Light" panose="020F0302020204030204" pitchFamily="34" charset="0"/>
                <a:ea typeface="LM Roman Dunhill 10"/>
                <a:cs typeface="LM Roman Dunhill 10"/>
                <a:hlinkClick r:id="rId10"/>
              </a:rPr>
              <a:t>https://drive.google.com/drive/folders/1plJFLtRjicWFF-wzKs2PFmmXunpkxsC3?usp=sharing</a:t>
            </a:r>
            <a:endParaRPr lang="en-IN" sz="1400" dirty="0">
              <a:effectLst/>
              <a:latin typeface="LM Roman Dunhill 10"/>
              <a:ea typeface="LM Roman Dunhill 10"/>
              <a:cs typeface="LM Roman Dunhill 10"/>
            </a:endParaRPr>
          </a:p>
          <a:p>
            <a:pPr marL="342900" marR="723265" lvl="0" indent="-342900">
              <a:spcAft>
                <a:spcPts val="0"/>
              </a:spcAft>
              <a:buFont typeface="+mj-lt"/>
              <a:buAutoNum type="arabicPeriod"/>
            </a:pPr>
            <a:r>
              <a:rPr lang="en-US" sz="1400" u="sng" dirty="0">
                <a:solidFill>
                  <a:srgbClr val="0000FF"/>
                </a:solidFill>
                <a:effectLst/>
                <a:latin typeface="Calibri Light" panose="020F0302020204030204" pitchFamily="34" charset="0"/>
                <a:ea typeface="LM Roman Dunhill 10"/>
                <a:cs typeface="LM Roman Dunhill 10"/>
                <a:hlinkClick r:id="rId11"/>
              </a:rPr>
              <a:t>https://sthalles.github.io/practical-deep-learning-audio-denoising/</a:t>
            </a:r>
            <a:endParaRPr lang="en-IN" sz="1400" dirty="0">
              <a:effectLst/>
              <a:latin typeface="LM Roman Dunhill 10"/>
              <a:ea typeface="LM Roman Dunhill 10"/>
              <a:cs typeface="LM Roman Dunhill 10"/>
            </a:endParaRPr>
          </a:p>
          <a:p>
            <a:pPr marL="342900" marR="723265" lvl="0" indent="-342900">
              <a:spcAft>
                <a:spcPts val="0"/>
              </a:spcAft>
              <a:buFont typeface="+mj-lt"/>
              <a:buAutoNum type="arabicPeriod"/>
            </a:pPr>
            <a:r>
              <a:rPr lang="en-US" sz="1400" u="sng" dirty="0">
                <a:solidFill>
                  <a:srgbClr val="0000FF"/>
                </a:solidFill>
                <a:effectLst/>
                <a:latin typeface="Calibri Light" panose="020F0302020204030204" pitchFamily="34" charset="0"/>
                <a:ea typeface="LM Roman Dunhill 10"/>
                <a:cs typeface="LM Roman Dunhill 10"/>
                <a:hlinkClick r:id="rId12"/>
              </a:rPr>
              <a:t>https://towardsdatascience.com/speech-enhancement-with-deep-learning-36a1991d3d8d</a:t>
            </a:r>
            <a:endParaRPr lang="en-IN" sz="1400" dirty="0">
              <a:effectLst/>
              <a:latin typeface="LM Roman Dunhill 10"/>
              <a:ea typeface="LM Roman Dunhill 10"/>
              <a:cs typeface="LM Roman Dunhill 10"/>
            </a:endParaRPr>
          </a:p>
        </p:txBody>
      </p:sp>
    </p:spTree>
    <p:extLst>
      <p:ext uri="{BB962C8B-B14F-4D97-AF65-F5344CB8AC3E}">
        <p14:creationId xmlns:p14="http://schemas.microsoft.com/office/powerpoint/2010/main" val="14405831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D0C3644-559C-4641-A935-7497B99FFEB9}"/>
              </a:ext>
            </a:extLst>
          </p:cNvPr>
          <p:cNvPicPr>
            <a:picLocks noChangeAspect="1"/>
          </p:cNvPicPr>
          <p:nvPr/>
        </p:nvPicPr>
        <p:blipFill rotWithShape="1">
          <a:blip r:embed="rId2"/>
          <a:srcRect t="993" b="1"/>
          <a:stretch/>
        </p:blipFill>
        <p:spPr>
          <a:xfrm>
            <a:off x="0" y="0"/>
            <a:ext cx="12192000" cy="6858000"/>
          </a:xfrm>
          <a:prstGeom prst="rect">
            <a:avLst/>
          </a:prstGeom>
        </p:spPr>
      </p:pic>
      <p:sp>
        <p:nvSpPr>
          <p:cNvPr id="4" name="TextBox 3">
            <a:extLst>
              <a:ext uri="{FF2B5EF4-FFF2-40B4-BE49-F238E27FC236}">
                <a16:creationId xmlns:a16="http://schemas.microsoft.com/office/drawing/2014/main" id="{C4ECA3D3-93CD-4450-96B6-40E33F5F6E78}"/>
              </a:ext>
            </a:extLst>
          </p:cNvPr>
          <p:cNvSpPr txBox="1"/>
          <p:nvPr/>
        </p:nvSpPr>
        <p:spPr>
          <a:xfrm>
            <a:off x="831068" y="2027561"/>
            <a:ext cx="10529864" cy="2215991"/>
          </a:xfrm>
          <a:prstGeom prst="rect">
            <a:avLst/>
          </a:prstGeom>
          <a:noFill/>
        </p:spPr>
        <p:txBody>
          <a:bodyPr wrap="square">
            <a:spAutoFit/>
          </a:bodyPr>
          <a:lstStyle/>
          <a:p>
            <a:pPr marL="359410" marR="358140">
              <a:spcBef>
                <a:spcPts val="300"/>
              </a:spcBef>
              <a:spcAft>
                <a:spcPts val="0"/>
              </a:spcAft>
            </a:pPr>
            <a:r>
              <a:rPr lang="en-IN" sz="13800" b="1" dirty="0">
                <a:solidFill>
                  <a:srgbClr val="00B0F0"/>
                </a:solidFill>
                <a:latin typeface="Arial" panose="020B0604020202020204" pitchFamily="34" charset="0"/>
                <a:ea typeface="Times New Roman" panose="02020603050405020304" pitchFamily="18" charset="0"/>
                <a:cs typeface="Arial" panose="020B0604020202020204" pitchFamily="34" charset="0"/>
              </a:rPr>
              <a:t>Thank </a:t>
            </a:r>
            <a:r>
              <a:rPr lang="en-IN" sz="13800" b="1" dirty="0">
                <a:solidFill>
                  <a:schemeClr val="bg1"/>
                </a:solidFill>
                <a:latin typeface="Arial" panose="020B0604020202020204" pitchFamily="34" charset="0"/>
                <a:ea typeface="Times New Roman" panose="02020603050405020304" pitchFamily="18" charset="0"/>
                <a:cs typeface="Arial" panose="020B0604020202020204" pitchFamily="34" charset="0"/>
              </a:rPr>
              <a:t>You</a:t>
            </a:r>
            <a:endParaRPr lang="en-IN" sz="138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075815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34EB421-8187-4789-8866-4B07014FC90D}"/>
              </a:ext>
            </a:extLst>
          </p:cNvPr>
          <p:cNvSpPr txBox="1"/>
          <p:nvPr/>
        </p:nvSpPr>
        <p:spPr>
          <a:xfrm>
            <a:off x="491575" y="1731768"/>
            <a:ext cx="6415063" cy="3816429"/>
          </a:xfrm>
          <a:prstGeom prst="rect">
            <a:avLst/>
          </a:prstGeom>
          <a:noFill/>
        </p:spPr>
        <p:txBody>
          <a:bodyPr wrap="square">
            <a:spAutoFit/>
          </a:bodyPr>
          <a:lstStyle/>
          <a:p>
            <a:pPr marL="0" indent="0">
              <a:buFont typeface="Arial"/>
              <a:buNone/>
            </a:pPr>
            <a:r>
              <a:rPr lang="en-GB" sz="2200" b="1" dirty="0">
                <a:solidFill>
                  <a:schemeClr val="tx1">
                    <a:lumMod val="75000"/>
                    <a:lumOff val="25000"/>
                  </a:schemeClr>
                </a:solidFill>
                <a:highlight>
                  <a:schemeClr val="lt1"/>
                </a:highlight>
                <a:latin typeface="Arial" panose="020B0604020202020204" pitchFamily="34" charset="0"/>
                <a:cs typeface="Arial" panose="020B0604020202020204" pitchFamily="34" charset="0"/>
              </a:rPr>
              <a:t>Speech signal denoising (or enhancement), is the removal of noise and distortions present in the signal for recovering back the original signal, free from noise. The objective is to improve the Signal-to-Noise Ratio (SNR) of the incoming speech audio. </a:t>
            </a:r>
          </a:p>
          <a:p>
            <a:pPr marL="0" indent="0">
              <a:buFont typeface="Arial"/>
              <a:buNone/>
            </a:pPr>
            <a:endParaRPr lang="en-GB" sz="2200" b="1" dirty="0">
              <a:solidFill>
                <a:schemeClr val="tx1">
                  <a:lumMod val="75000"/>
                  <a:lumOff val="25000"/>
                </a:schemeClr>
              </a:solidFill>
              <a:highlight>
                <a:schemeClr val="lt1"/>
              </a:highlight>
              <a:latin typeface="Arial" panose="020B0604020202020204" pitchFamily="34" charset="0"/>
              <a:cs typeface="Arial" panose="020B0604020202020204" pitchFamily="34" charset="0"/>
            </a:endParaRPr>
          </a:p>
          <a:p>
            <a:pPr marL="0" indent="0">
              <a:buFont typeface="Arial"/>
              <a:buNone/>
            </a:pPr>
            <a:r>
              <a:rPr lang="en-GB" sz="2200" b="1" dirty="0">
                <a:solidFill>
                  <a:schemeClr val="bg1">
                    <a:lumMod val="65000"/>
                  </a:schemeClr>
                </a:solidFill>
                <a:highlight>
                  <a:schemeClr val="lt1"/>
                </a:highlight>
                <a:latin typeface="Arial" panose="020B0604020202020204" pitchFamily="34" charset="0"/>
                <a:cs typeface="Arial" panose="020B0604020202020204" pitchFamily="34" charset="0"/>
              </a:rPr>
              <a:t>This is an important application of Digital Signal Processing, which has various uses such as in cellular phones, hearing aids, teleconferencing etc.</a:t>
            </a:r>
            <a:endParaRPr lang="en-IN" sz="2200" b="1" dirty="0">
              <a:solidFill>
                <a:schemeClr val="bg1">
                  <a:lumMod val="6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TextBox 3">
            <a:extLst>
              <a:ext uri="{FF2B5EF4-FFF2-40B4-BE49-F238E27FC236}">
                <a16:creationId xmlns:a16="http://schemas.microsoft.com/office/drawing/2014/main" id="{C4ECA3D3-93CD-4450-96B6-40E33F5F6E78}"/>
              </a:ext>
            </a:extLst>
          </p:cNvPr>
          <p:cNvSpPr txBox="1"/>
          <p:nvPr/>
        </p:nvSpPr>
        <p:spPr>
          <a:xfrm>
            <a:off x="199745" y="578141"/>
            <a:ext cx="9948543" cy="923330"/>
          </a:xfrm>
          <a:prstGeom prst="rect">
            <a:avLst/>
          </a:prstGeom>
          <a:noFill/>
        </p:spPr>
        <p:txBody>
          <a:bodyPr wrap="square">
            <a:spAutoFit/>
          </a:bodyPr>
          <a:lstStyle/>
          <a:p>
            <a:pPr marL="359410" marR="358140">
              <a:spcBef>
                <a:spcPts val="300"/>
              </a:spcBef>
              <a:spcAft>
                <a:spcPts val="0"/>
              </a:spcAft>
            </a:pPr>
            <a:r>
              <a:rPr lang="en-IN" sz="5400" b="1" dirty="0">
                <a:solidFill>
                  <a:srgbClr val="00B0F0"/>
                </a:solidFill>
                <a:latin typeface="Arial" panose="020B0604020202020204" pitchFamily="34" charset="0"/>
                <a:ea typeface="Times New Roman" panose="02020603050405020304" pitchFamily="18" charset="0"/>
                <a:cs typeface="Arial" panose="020B0604020202020204" pitchFamily="34" charset="0"/>
              </a:rPr>
              <a:t>Speech Denoising</a:t>
            </a:r>
            <a:endParaRPr lang="en-IN" sz="5400" b="1" dirty="0">
              <a:solidFill>
                <a:schemeClr val="tx1">
                  <a:lumMod val="75000"/>
                  <a:lumOff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pic>
        <p:nvPicPr>
          <p:cNvPr id="5" name="Google Shape;93;p14">
            <a:extLst>
              <a:ext uri="{FF2B5EF4-FFF2-40B4-BE49-F238E27FC236}">
                <a16:creationId xmlns:a16="http://schemas.microsoft.com/office/drawing/2014/main" id="{A8175E04-376D-5C4F-87A0-92CE5B36DAC8}"/>
              </a:ext>
            </a:extLst>
          </p:cNvPr>
          <p:cNvPicPr preferRelativeResize="0"/>
          <p:nvPr/>
        </p:nvPicPr>
        <p:blipFill>
          <a:blip r:embed="rId2">
            <a:alphaModFix/>
          </a:blip>
          <a:stretch>
            <a:fillRect/>
          </a:stretch>
        </p:blipFill>
        <p:spPr>
          <a:xfrm>
            <a:off x="6960946" y="1731768"/>
            <a:ext cx="4927600" cy="3219365"/>
          </a:xfrm>
          <a:prstGeom prst="rect">
            <a:avLst/>
          </a:prstGeom>
          <a:ln>
            <a:noFill/>
          </a:ln>
          <a:effectLst>
            <a:softEdge rad="112500"/>
          </a:effectLst>
        </p:spPr>
      </p:pic>
    </p:spTree>
    <p:extLst>
      <p:ext uri="{BB962C8B-B14F-4D97-AF65-F5344CB8AC3E}">
        <p14:creationId xmlns:p14="http://schemas.microsoft.com/office/powerpoint/2010/main" val="1772835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ECA3D3-93CD-4450-96B6-40E33F5F6E78}"/>
              </a:ext>
            </a:extLst>
          </p:cNvPr>
          <p:cNvSpPr txBox="1"/>
          <p:nvPr/>
        </p:nvSpPr>
        <p:spPr>
          <a:xfrm>
            <a:off x="199745" y="578141"/>
            <a:ext cx="9948543" cy="923330"/>
          </a:xfrm>
          <a:prstGeom prst="rect">
            <a:avLst/>
          </a:prstGeom>
          <a:noFill/>
        </p:spPr>
        <p:txBody>
          <a:bodyPr wrap="square">
            <a:spAutoFit/>
          </a:bodyPr>
          <a:lstStyle/>
          <a:p>
            <a:pPr marL="359410" marR="358140">
              <a:spcBef>
                <a:spcPts val="300"/>
              </a:spcBef>
              <a:spcAft>
                <a:spcPts val="0"/>
              </a:spcAft>
            </a:pPr>
            <a:r>
              <a:rPr lang="en-IN" sz="5400" b="1" dirty="0">
                <a:solidFill>
                  <a:srgbClr val="00B0F0"/>
                </a:solidFill>
                <a:latin typeface="Arial" panose="020B0604020202020204" pitchFamily="34" charset="0"/>
                <a:ea typeface="Times New Roman" panose="02020603050405020304" pitchFamily="18" charset="0"/>
                <a:cs typeface="Arial" panose="020B0604020202020204" pitchFamily="34" charset="0"/>
              </a:rPr>
              <a:t>Block Diagram</a:t>
            </a:r>
            <a:endParaRPr lang="en-IN" sz="5400" b="1" dirty="0">
              <a:solidFill>
                <a:schemeClr val="tx1">
                  <a:lumMod val="75000"/>
                  <a:lumOff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pic>
        <p:nvPicPr>
          <p:cNvPr id="6" name="Picture 5">
            <a:extLst>
              <a:ext uri="{FF2B5EF4-FFF2-40B4-BE49-F238E27FC236}">
                <a16:creationId xmlns:a16="http://schemas.microsoft.com/office/drawing/2014/main" id="{F95AFB95-3D5F-C14D-83F2-DC3F974F26FA}"/>
              </a:ext>
            </a:extLst>
          </p:cNvPr>
          <p:cNvPicPr/>
          <p:nvPr/>
        </p:nvPicPr>
        <p:blipFill>
          <a:blip r:embed="rId2"/>
          <a:stretch>
            <a:fillRect/>
          </a:stretch>
        </p:blipFill>
        <p:spPr>
          <a:xfrm>
            <a:off x="688977" y="1618203"/>
            <a:ext cx="9459311" cy="4537075"/>
          </a:xfrm>
          <a:prstGeom prst="rect">
            <a:avLst/>
          </a:prstGeom>
          <a:ln w="38100" cap="sq">
            <a:solidFill>
              <a:schemeClr val="bg1">
                <a:lumMod val="65000"/>
              </a:schemeClr>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57031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ECA3D3-93CD-4450-96B6-40E33F5F6E78}"/>
              </a:ext>
            </a:extLst>
          </p:cNvPr>
          <p:cNvSpPr txBox="1"/>
          <p:nvPr/>
        </p:nvSpPr>
        <p:spPr>
          <a:xfrm>
            <a:off x="199745" y="578141"/>
            <a:ext cx="9948543" cy="923330"/>
          </a:xfrm>
          <a:prstGeom prst="rect">
            <a:avLst/>
          </a:prstGeom>
          <a:noFill/>
        </p:spPr>
        <p:txBody>
          <a:bodyPr wrap="square">
            <a:spAutoFit/>
          </a:bodyPr>
          <a:lstStyle/>
          <a:p>
            <a:pPr marL="359410" marR="358140">
              <a:spcBef>
                <a:spcPts val="300"/>
              </a:spcBef>
              <a:spcAft>
                <a:spcPts val="0"/>
              </a:spcAft>
            </a:pPr>
            <a:r>
              <a:rPr lang="en-IN" sz="5400" b="1" dirty="0">
                <a:solidFill>
                  <a:srgbClr val="00B0F0"/>
                </a:solidFill>
                <a:latin typeface="Arial" panose="020B0604020202020204" pitchFamily="34" charset="0"/>
                <a:ea typeface="Times New Roman" panose="02020603050405020304" pitchFamily="18" charset="0"/>
                <a:cs typeface="Arial" panose="020B0604020202020204" pitchFamily="34" charset="0"/>
              </a:rPr>
              <a:t>Major steps in our project</a:t>
            </a:r>
            <a:endParaRPr lang="en-IN" sz="5400" b="1" dirty="0">
              <a:solidFill>
                <a:schemeClr val="tx1">
                  <a:lumMod val="75000"/>
                  <a:lumOff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9" name="TextBox 8">
            <a:extLst>
              <a:ext uri="{FF2B5EF4-FFF2-40B4-BE49-F238E27FC236}">
                <a16:creationId xmlns:a16="http://schemas.microsoft.com/office/drawing/2014/main" id="{E1C93706-2229-48CE-A2B0-B313C2333EC8}"/>
              </a:ext>
            </a:extLst>
          </p:cNvPr>
          <p:cNvSpPr txBox="1"/>
          <p:nvPr/>
        </p:nvSpPr>
        <p:spPr>
          <a:xfrm>
            <a:off x="199744" y="2086225"/>
            <a:ext cx="9948543" cy="2793072"/>
          </a:xfrm>
          <a:prstGeom prst="rect">
            <a:avLst/>
          </a:prstGeom>
          <a:noFill/>
        </p:spPr>
        <p:txBody>
          <a:bodyPr wrap="square">
            <a:spAutoFit/>
          </a:bodyPr>
          <a:lstStyle/>
          <a:p>
            <a:pPr marL="816610" marR="358140" indent="-457200">
              <a:spcBef>
                <a:spcPts val="300"/>
              </a:spcBef>
              <a:spcAft>
                <a:spcPts val="0"/>
              </a:spcAft>
              <a:buFont typeface="Wingdings" panose="05000000000000000000" pitchFamily="2" charset="2"/>
              <a:buChar char="q"/>
            </a:pPr>
            <a:r>
              <a:rPr lang="en-IN" sz="2800" b="1" dirty="0">
                <a:solidFill>
                  <a:schemeClr val="tx1">
                    <a:lumMod val="65000"/>
                    <a:lumOff val="35000"/>
                  </a:schemeClr>
                </a:solidFill>
                <a:latin typeface="Arial" panose="020B0604020202020204" pitchFamily="34" charset="0"/>
                <a:ea typeface="Times New Roman" panose="02020603050405020304" pitchFamily="18" charset="0"/>
                <a:cs typeface="Arial" panose="020B0604020202020204" pitchFamily="34" charset="0"/>
              </a:rPr>
              <a:t>Pre-processing using short term Fourier transform</a:t>
            </a:r>
          </a:p>
          <a:p>
            <a:pPr marL="816610" marR="358140" indent="-457200">
              <a:spcBef>
                <a:spcPts val="300"/>
              </a:spcBef>
              <a:spcAft>
                <a:spcPts val="0"/>
              </a:spcAft>
              <a:buFont typeface="Wingdings" panose="05000000000000000000" pitchFamily="2" charset="2"/>
              <a:buChar char="q"/>
            </a:pPr>
            <a:r>
              <a:rPr lang="en-IN" sz="2800" b="1" dirty="0">
                <a:solidFill>
                  <a:schemeClr val="tx1">
                    <a:lumMod val="65000"/>
                    <a:lumOff val="35000"/>
                  </a:schemeClr>
                </a:solidFill>
                <a:effectLst/>
                <a:latin typeface="Arial" panose="020B0604020202020204" pitchFamily="34" charset="0"/>
                <a:ea typeface="Times New Roman" panose="02020603050405020304" pitchFamily="18" charset="0"/>
                <a:cs typeface="Arial" panose="020B0604020202020204" pitchFamily="34" charset="0"/>
              </a:rPr>
              <a:t>Use of Convolutional neural network model</a:t>
            </a:r>
          </a:p>
          <a:p>
            <a:pPr marL="816610" marR="358140" indent="-457200">
              <a:spcBef>
                <a:spcPts val="300"/>
              </a:spcBef>
              <a:spcAft>
                <a:spcPts val="0"/>
              </a:spcAft>
              <a:buFont typeface="Wingdings" panose="05000000000000000000" pitchFamily="2" charset="2"/>
              <a:buChar char="q"/>
            </a:pPr>
            <a:endParaRPr lang="en-IN" sz="2800" b="1" dirty="0">
              <a:solidFill>
                <a:schemeClr val="tx1">
                  <a:lumMod val="65000"/>
                  <a:lumOff val="35000"/>
                </a:schemeClr>
              </a:solidFill>
              <a:latin typeface="Arial" panose="020B0604020202020204" pitchFamily="34" charset="0"/>
              <a:ea typeface="Times New Roman" panose="02020603050405020304" pitchFamily="18" charset="0"/>
              <a:cs typeface="Arial" panose="020B0604020202020204" pitchFamily="34" charset="0"/>
            </a:endParaRPr>
          </a:p>
          <a:p>
            <a:pPr marL="359410" marR="358140">
              <a:spcBef>
                <a:spcPts val="300"/>
              </a:spcBef>
              <a:spcAft>
                <a:spcPts val="0"/>
              </a:spcAft>
            </a:pPr>
            <a:r>
              <a:rPr lang="en-IN" sz="2800" b="1" dirty="0">
                <a:solidFill>
                  <a:schemeClr val="bg1">
                    <a:lumMod val="50000"/>
                  </a:schemeClr>
                </a:solidFill>
                <a:effectLst/>
                <a:latin typeface="Arial" panose="020B0604020202020204" pitchFamily="34" charset="0"/>
                <a:ea typeface="Times New Roman" panose="02020603050405020304" pitchFamily="18" charset="0"/>
                <a:cs typeface="Arial" panose="020B0604020202020204" pitchFamily="34" charset="0"/>
              </a:rPr>
              <a:t>Our project takes input noisy signal and two noisy &amp; clean signals for training then gives back denoised audio signals.</a:t>
            </a:r>
          </a:p>
        </p:txBody>
      </p:sp>
    </p:spTree>
    <p:extLst>
      <p:ext uri="{BB962C8B-B14F-4D97-AF65-F5344CB8AC3E}">
        <p14:creationId xmlns:p14="http://schemas.microsoft.com/office/powerpoint/2010/main" val="794099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ECA3D3-93CD-4450-96B6-40E33F5F6E78}"/>
              </a:ext>
            </a:extLst>
          </p:cNvPr>
          <p:cNvSpPr txBox="1"/>
          <p:nvPr/>
        </p:nvSpPr>
        <p:spPr>
          <a:xfrm>
            <a:off x="199745" y="578141"/>
            <a:ext cx="9948543" cy="923330"/>
          </a:xfrm>
          <a:prstGeom prst="rect">
            <a:avLst/>
          </a:prstGeom>
          <a:noFill/>
        </p:spPr>
        <p:txBody>
          <a:bodyPr wrap="square">
            <a:spAutoFit/>
          </a:bodyPr>
          <a:lstStyle/>
          <a:p>
            <a:pPr marL="359410" marR="358140">
              <a:spcBef>
                <a:spcPts val="300"/>
              </a:spcBef>
              <a:spcAft>
                <a:spcPts val="0"/>
              </a:spcAft>
            </a:pPr>
            <a:r>
              <a:rPr lang="en-IN" sz="5400" b="1" dirty="0">
                <a:solidFill>
                  <a:srgbClr val="00B0F0"/>
                </a:solidFill>
                <a:latin typeface="Arial" panose="020B0604020202020204" pitchFamily="34" charset="0"/>
                <a:ea typeface="Times New Roman" panose="02020603050405020304" pitchFamily="18" charset="0"/>
                <a:cs typeface="Arial" panose="020B0604020202020204" pitchFamily="34" charset="0"/>
              </a:rPr>
              <a:t>Pre-processing</a:t>
            </a:r>
            <a:endParaRPr lang="en-IN" sz="5400" b="1" dirty="0">
              <a:solidFill>
                <a:schemeClr val="tx1">
                  <a:lumMod val="75000"/>
                  <a:lumOff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9" name="TextBox 8">
            <a:extLst>
              <a:ext uri="{FF2B5EF4-FFF2-40B4-BE49-F238E27FC236}">
                <a16:creationId xmlns:a16="http://schemas.microsoft.com/office/drawing/2014/main" id="{E1C93706-2229-48CE-A2B0-B313C2333EC8}"/>
              </a:ext>
            </a:extLst>
          </p:cNvPr>
          <p:cNvSpPr txBox="1"/>
          <p:nvPr/>
        </p:nvSpPr>
        <p:spPr>
          <a:xfrm>
            <a:off x="199744" y="2086225"/>
            <a:ext cx="9948543" cy="2446824"/>
          </a:xfrm>
          <a:prstGeom prst="rect">
            <a:avLst/>
          </a:prstGeom>
          <a:noFill/>
        </p:spPr>
        <p:txBody>
          <a:bodyPr wrap="square">
            <a:spAutoFit/>
          </a:bodyPr>
          <a:lstStyle/>
          <a:p>
            <a:pPr marL="816610" marR="358140" indent="-457200">
              <a:spcBef>
                <a:spcPts val="300"/>
              </a:spcBef>
              <a:spcAft>
                <a:spcPts val="0"/>
              </a:spcAft>
              <a:buFont typeface="Wingdings" panose="05000000000000000000" pitchFamily="2" charset="2"/>
              <a:buChar char="q"/>
            </a:pPr>
            <a:r>
              <a:rPr lang="en-IN" sz="2600" b="1" dirty="0">
                <a:solidFill>
                  <a:schemeClr val="tx1">
                    <a:lumMod val="65000"/>
                    <a:lumOff val="35000"/>
                  </a:schemeClr>
                </a:solidFill>
                <a:latin typeface="Arial" panose="020B0604020202020204" pitchFamily="34" charset="0"/>
                <a:ea typeface="Times New Roman" panose="02020603050405020304" pitchFamily="18" charset="0"/>
                <a:cs typeface="Arial" panose="020B0604020202020204" pitchFamily="34" charset="0"/>
              </a:rPr>
              <a:t>In pre-processing the raw input signal is taken and converts it into a form, which can be effectively used by the processing system.</a:t>
            </a:r>
          </a:p>
          <a:p>
            <a:pPr marL="359410" marR="358140">
              <a:spcBef>
                <a:spcPts val="300"/>
              </a:spcBef>
              <a:spcAft>
                <a:spcPts val="0"/>
              </a:spcAft>
            </a:pPr>
            <a:endParaRPr lang="en-IN" sz="1400" b="1" dirty="0">
              <a:solidFill>
                <a:schemeClr val="tx1">
                  <a:lumMod val="65000"/>
                  <a:lumOff val="35000"/>
                </a:schemeClr>
              </a:solidFill>
              <a:latin typeface="Arial" panose="020B0604020202020204" pitchFamily="34" charset="0"/>
              <a:ea typeface="Times New Roman" panose="02020603050405020304" pitchFamily="18" charset="0"/>
              <a:cs typeface="Arial" panose="020B0604020202020204" pitchFamily="34" charset="0"/>
            </a:endParaRPr>
          </a:p>
          <a:p>
            <a:pPr marL="816610" marR="358140" indent="-457200">
              <a:spcBef>
                <a:spcPts val="300"/>
              </a:spcBef>
              <a:spcAft>
                <a:spcPts val="0"/>
              </a:spcAft>
              <a:buFont typeface="Wingdings" panose="05000000000000000000" pitchFamily="2" charset="2"/>
              <a:buChar char="q"/>
            </a:pPr>
            <a:r>
              <a:rPr lang="en-IN" sz="2600" b="1" dirty="0">
                <a:solidFill>
                  <a:schemeClr val="bg1">
                    <a:lumMod val="50000"/>
                  </a:schemeClr>
                </a:solidFill>
                <a:latin typeface="Arial" panose="020B0604020202020204" pitchFamily="34" charset="0"/>
                <a:ea typeface="Times New Roman" panose="02020603050405020304" pitchFamily="18" charset="0"/>
                <a:cs typeface="Arial" panose="020B0604020202020204" pitchFamily="34" charset="0"/>
              </a:rPr>
              <a:t>In our project we transformed the raw input signal using Short-Time Fourier Transform</a:t>
            </a:r>
          </a:p>
        </p:txBody>
      </p:sp>
    </p:spTree>
    <p:extLst>
      <p:ext uri="{BB962C8B-B14F-4D97-AF65-F5344CB8AC3E}">
        <p14:creationId xmlns:p14="http://schemas.microsoft.com/office/powerpoint/2010/main" val="3188319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ECA3D3-93CD-4450-96B6-40E33F5F6E78}"/>
              </a:ext>
            </a:extLst>
          </p:cNvPr>
          <p:cNvSpPr txBox="1"/>
          <p:nvPr/>
        </p:nvSpPr>
        <p:spPr>
          <a:xfrm>
            <a:off x="199745" y="578141"/>
            <a:ext cx="9948543" cy="923330"/>
          </a:xfrm>
          <a:prstGeom prst="rect">
            <a:avLst/>
          </a:prstGeom>
          <a:noFill/>
        </p:spPr>
        <p:txBody>
          <a:bodyPr wrap="square">
            <a:spAutoFit/>
          </a:bodyPr>
          <a:lstStyle/>
          <a:p>
            <a:pPr marL="359410" marR="358140">
              <a:spcBef>
                <a:spcPts val="300"/>
              </a:spcBef>
              <a:spcAft>
                <a:spcPts val="0"/>
              </a:spcAft>
            </a:pPr>
            <a:r>
              <a:rPr lang="en-IN" sz="5400" b="1" dirty="0">
                <a:solidFill>
                  <a:srgbClr val="00B0F0"/>
                </a:solidFill>
                <a:latin typeface="Arial" panose="020B0604020202020204" pitchFamily="34" charset="0"/>
                <a:ea typeface="Times New Roman" panose="02020603050405020304" pitchFamily="18" charset="0"/>
                <a:cs typeface="Arial" panose="020B0604020202020204" pitchFamily="34" charset="0"/>
              </a:rPr>
              <a:t>Pre-processing</a:t>
            </a:r>
            <a:endParaRPr lang="en-IN" sz="5400" b="1" dirty="0">
              <a:solidFill>
                <a:schemeClr val="tx1">
                  <a:lumMod val="75000"/>
                  <a:lumOff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9" name="TextBox 8">
            <a:extLst>
              <a:ext uri="{FF2B5EF4-FFF2-40B4-BE49-F238E27FC236}">
                <a16:creationId xmlns:a16="http://schemas.microsoft.com/office/drawing/2014/main" id="{E1C93706-2229-48CE-A2B0-B313C2333EC8}"/>
              </a:ext>
            </a:extLst>
          </p:cNvPr>
          <p:cNvSpPr txBox="1"/>
          <p:nvPr/>
        </p:nvSpPr>
        <p:spPr>
          <a:xfrm>
            <a:off x="471144" y="1716573"/>
            <a:ext cx="11249711" cy="3949799"/>
          </a:xfrm>
          <a:prstGeom prst="rect">
            <a:avLst/>
          </a:prstGeom>
          <a:noFill/>
        </p:spPr>
        <p:txBody>
          <a:bodyPr wrap="square">
            <a:spAutoFit/>
          </a:bodyPr>
          <a:lstStyle/>
          <a:p>
            <a:pPr marL="0" lvl="0" indent="0" algn="just" rtl="0">
              <a:spcBef>
                <a:spcPts val="0"/>
              </a:spcBef>
              <a:spcAft>
                <a:spcPts val="0"/>
              </a:spcAft>
              <a:buNone/>
            </a:pPr>
            <a:r>
              <a:rPr lang="en-IN" sz="2800" b="1" dirty="0">
                <a:solidFill>
                  <a:schemeClr val="tx1">
                    <a:lumMod val="85000"/>
                    <a:lumOff val="15000"/>
                  </a:schemeClr>
                </a:solidFill>
                <a:latin typeface="Arial" panose="020B0604020202020204" pitchFamily="34" charset="0"/>
                <a:ea typeface="Times New Roman" panose="02020603050405020304" pitchFamily="18" charset="0"/>
                <a:cs typeface="Arial" panose="020B0604020202020204" pitchFamily="34" charset="0"/>
              </a:rPr>
              <a:t>In </a:t>
            </a:r>
            <a:r>
              <a:rPr lang="en-US" sz="2800" b="1" dirty="0">
                <a:solidFill>
                  <a:schemeClr val="tx1">
                    <a:lumMod val="85000"/>
                    <a:lumOff val="15000"/>
                  </a:schemeClr>
                </a:solidFill>
                <a:latin typeface="Arial" panose="020B0604020202020204" pitchFamily="34" charset="0"/>
                <a:cs typeface="Arial" panose="020B0604020202020204" pitchFamily="34" charset="0"/>
              </a:rPr>
              <a:t>Preprocessing is an essential step for removal of noise and distortion present in the signal, due to corruption caused by various sources such as channel medium, receiving antenna etc. </a:t>
            </a:r>
          </a:p>
          <a:p>
            <a:pPr marL="0" lvl="0" indent="0" algn="just" rtl="0">
              <a:spcBef>
                <a:spcPts val="1600"/>
              </a:spcBef>
              <a:spcAft>
                <a:spcPts val="0"/>
              </a:spcAft>
              <a:buNone/>
            </a:pPr>
            <a:r>
              <a:rPr lang="en-US" sz="2800" b="1" dirty="0">
                <a:solidFill>
                  <a:schemeClr val="tx1">
                    <a:lumMod val="50000"/>
                    <a:lumOff val="50000"/>
                  </a:schemeClr>
                </a:solidFill>
                <a:latin typeface="Arial" panose="020B0604020202020204" pitchFamily="34" charset="0"/>
                <a:cs typeface="Arial" panose="020B0604020202020204" pitchFamily="34" charset="0"/>
              </a:rPr>
              <a:t>In case of deep learning, it has the tasks of: </a:t>
            </a:r>
          </a:p>
          <a:p>
            <a:pPr marL="596900" lvl="0" indent="-457200" algn="l" rtl="0">
              <a:spcBef>
                <a:spcPts val="1600"/>
              </a:spcBef>
              <a:spcAft>
                <a:spcPts val="0"/>
              </a:spcAft>
              <a:buClr>
                <a:srgbClr val="202122"/>
              </a:buClr>
              <a:buSzPts val="1400"/>
              <a:buFont typeface="Wingdings" panose="05000000000000000000" pitchFamily="2" charset="2"/>
              <a:buChar char="q"/>
            </a:pPr>
            <a:r>
              <a:rPr lang="en-US" sz="2800" b="1" dirty="0">
                <a:solidFill>
                  <a:schemeClr val="tx1">
                    <a:lumMod val="50000"/>
                    <a:lumOff val="50000"/>
                  </a:schemeClr>
                </a:solidFill>
                <a:highlight>
                  <a:srgbClr val="FFFFFF"/>
                </a:highlight>
                <a:uFill>
                  <a:noFill/>
                </a:uFill>
                <a:latin typeface="Arial" panose="020B0604020202020204" pitchFamily="34" charset="0"/>
                <a:ea typeface="Arial"/>
                <a:cs typeface="Arial" panose="020B0604020202020204" pitchFamily="34" charset="0"/>
                <a:sym typeface="Arial"/>
                <a:hlinkClick r:id="rId2">
                  <a:extLst>
                    <a:ext uri="{A12FA001-AC4F-418D-AE19-62706E023703}">
                      <ahyp:hlinkClr xmlns:ahyp="http://schemas.microsoft.com/office/drawing/2018/hyperlinkcolor" val="tx"/>
                    </a:ext>
                  </a:extLst>
                </a:hlinkClick>
              </a:rPr>
              <a:t>Data cleansing</a:t>
            </a:r>
            <a:endParaRPr lang="en-US" sz="2800" b="1" dirty="0">
              <a:solidFill>
                <a:schemeClr val="tx1">
                  <a:lumMod val="50000"/>
                  <a:lumOff val="50000"/>
                </a:schemeClr>
              </a:solidFill>
              <a:highlight>
                <a:srgbClr val="FFFFFF"/>
              </a:highlight>
              <a:latin typeface="Arial" panose="020B0604020202020204" pitchFamily="34" charset="0"/>
              <a:ea typeface="Arial"/>
              <a:cs typeface="Arial" panose="020B0604020202020204" pitchFamily="34" charset="0"/>
              <a:sym typeface="Arial"/>
            </a:endParaRPr>
          </a:p>
          <a:p>
            <a:pPr marL="596900" lvl="0" indent="-457200" algn="l" rtl="0">
              <a:spcBef>
                <a:spcPts val="0"/>
              </a:spcBef>
              <a:spcAft>
                <a:spcPts val="0"/>
              </a:spcAft>
              <a:buClr>
                <a:srgbClr val="202122"/>
              </a:buClr>
              <a:buSzPts val="1400"/>
              <a:buFont typeface="Wingdings" panose="05000000000000000000" pitchFamily="2" charset="2"/>
              <a:buChar char="q"/>
            </a:pPr>
            <a:r>
              <a:rPr lang="en-US" sz="2800" b="1" dirty="0">
                <a:solidFill>
                  <a:schemeClr val="tx1">
                    <a:lumMod val="50000"/>
                    <a:lumOff val="50000"/>
                  </a:schemeClr>
                </a:solidFill>
                <a:highlight>
                  <a:srgbClr val="FFFFFF"/>
                </a:highlight>
                <a:uFill>
                  <a:noFill/>
                </a:uFill>
                <a:latin typeface="Arial" panose="020B0604020202020204" pitchFamily="34" charset="0"/>
                <a:ea typeface="Arial"/>
                <a:cs typeface="Arial" panose="020B0604020202020204" pitchFamily="34" charset="0"/>
                <a:sym typeface="Arial"/>
                <a:hlinkClick r:id="rId3">
                  <a:extLst>
                    <a:ext uri="{A12FA001-AC4F-418D-AE19-62706E023703}">
                      <ahyp:hlinkClr xmlns:ahyp="http://schemas.microsoft.com/office/drawing/2018/hyperlinkcolor" val="tx"/>
                    </a:ext>
                  </a:extLst>
                </a:hlinkClick>
              </a:rPr>
              <a:t>Data editing</a:t>
            </a:r>
            <a:endParaRPr lang="en-US" sz="2800" b="1" dirty="0">
              <a:solidFill>
                <a:schemeClr val="tx1">
                  <a:lumMod val="50000"/>
                  <a:lumOff val="50000"/>
                </a:schemeClr>
              </a:solidFill>
              <a:highlight>
                <a:srgbClr val="FFFFFF"/>
              </a:highlight>
              <a:latin typeface="Arial" panose="020B0604020202020204" pitchFamily="34" charset="0"/>
              <a:ea typeface="Arial"/>
              <a:cs typeface="Arial" panose="020B0604020202020204" pitchFamily="34" charset="0"/>
              <a:sym typeface="Arial"/>
            </a:endParaRPr>
          </a:p>
          <a:p>
            <a:pPr marL="596900" lvl="0" indent="-457200" algn="l" rtl="0">
              <a:spcBef>
                <a:spcPts val="0"/>
              </a:spcBef>
              <a:spcAft>
                <a:spcPts val="0"/>
              </a:spcAft>
              <a:buClr>
                <a:srgbClr val="202122"/>
              </a:buClr>
              <a:buSzPts val="1400"/>
              <a:buFont typeface="Wingdings" panose="05000000000000000000" pitchFamily="2" charset="2"/>
              <a:buChar char="q"/>
            </a:pPr>
            <a:r>
              <a:rPr lang="en-US" sz="2800" b="1" dirty="0">
                <a:solidFill>
                  <a:schemeClr val="tx1">
                    <a:lumMod val="50000"/>
                    <a:lumOff val="50000"/>
                  </a:schemeClr>
                </a:solidFill>
                <a:highlight>
                  <a:srgbClr val="FFFFFF"/>
                </a:highlight>
                <a:uFill>
                  <a:noFill/>
                </a:uFill>
                <a:latin typeface="Arial" panose="020B0604020202020204" pitchFamily="34" charset="0"/>
                <a:ea typeface="Arial"/>
                <a:cs typeface="Arial" panose="020B0604020202020204" pitchFamily="34" charset="0"/>
                <a:sym typeface="Arial"/>
                <a:hlinkClick r:id="rId4">
                  <a:extLst>
                    <a:ext uri="{A12FA001-AC4F-418D-AE19-62706E023703}">
                      <ahyp:hlinkClr xmlns:ahyp="http://schemas.microsoft.com/office/drawing/2018/hyperlinkcolor" val="tx"/>
                    </a:ext>
                  </a:extLst>
                </a:hlinkClick>
              </a:rPr>
              <a:t>Data reduction</a:t>
            </a:r>
            <a:endParaRPr lang="en-US" sz="2800" b="1" dirty="0">
              <a:solidFill>
                <a:schemeClr val="tx1">
                  <a:lumMod val="50000"/>
                  <a:lumOff val="50000"/>
                </a:schemeClr>
              </a:solidFill>
              <a:highlight>
                <a:srgbClr val="FFFFFF"/>
              </a:highlight>
              <a:latin typeface="Arial" panose="020B0604020202020204" pitchFamily="34" charset="0"/>
              <a:ea typeface="Arial"/>
              <a:cs typeface="Arial" panose="020B0604020202020204" pitchFamily="34" charset="0"/>
              <a:sym typeface="Arial"/>
            </a:endParaRPr>
          </a:p>
          <a:p>
            <a:pPr marL="596900" lvl="0" indent="-457200" algn="l" rtl="0">
              <a:spcBef>
                <a:spcPts val="0"/>
              </a:spcBef>
              <a:spcAft>
                <a:spcPts val="0"/>
              </a:spcAft>
              <a:buClr>
                <a:srgbClr val="202122"/>
              </a:buClr>
              <a:buSzPts val="1400"/>
              <a:buFont typeface="Wingdings" panose="05000000000000000000" pitchFamily="2" charset="2"/>
              <a:buChar char="q"/>
            </a:pPr>
            <a:r>
              <a:rPr lang="en-US" sz="2800" b="1" dirty="0">
                <a:solidFill>
                  <a:schemeClr val="tx1">
                    <a:lumMod val="50000"/>
                    <a:lumOff val="50000"/>
                  </a:schemeClr>
                </a:solidFill>
                <a:highlight>
                  <a:srgbClr val="FFFFFF"/>
                </a:highlight>
                <a:uFill>
                  <a:noFill/>
                </a:uFill>
                <a:latin typeface="Arial" panose="020B0604020202020204" pitchFamily="34" charset="0"/>
                <a:ea typeface="Arial"/>
                <a:cs typeface="Arial" panose="020B0604020202020204" pitchFamily="34" charset="0"/>
                <a:sym typeface="Arial"/>
                <a:hlinkClick r:id="rId5">
                  <a:extLst>
                    <a:ext uri="{A12FA001-AC4F-418D-AE19-62706E023703}">
                      <ahyp:hlinkClr xmlns:ahyp="http://schemas.microsoft.com/office/drawing/2018/hyperlinkcolor" val="tx"/>
                    </a:ext>
                  </a:extLst>
                </a:hlinkClick>
              </a:rPr>
              <a:t>Data wrangling</a:t>
            </a:r>
            <a:endParaRPr lang="en-IN" sz="2800" b="1" dirty="0">
              <a:solidFill>
                <a:schemeClr val="tx1">
                  <a:lumMod val="65000"/>
                  <a:lumOff val="35000"/>
                </a:schemeClr>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52231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ECA3D3-93CD-4450-96B6-40E33F5F6E78}"/>
              </a:ext>
            </a:extLst>
          </p:cNvPr>
          <p:cNvSpPr txBox="1"/>
          <p:nvPr/>
        </p:nvSpPr>
        <p:spPr>
          <a:xfrm>
            <a:off x="199745" y="578141"/>
            <a:ext cx="10529864" cy="923330"/>
          </a:xfrm>
          <a:prstGeom prst="rect">
            <a:avLst/>
          </a:prstGeom>
          <a:noFill/>
        </p:spPr>
        <p:txBody>
          <a:bodyPr wrap="square">
            <a:spAutoFit/>
          </a:bodyPr>
          <a:lstStyle/>
          <a:p>
            <a:pPr marL="359410" marR="358140">
              <a:spcBef>
                <a:spcPts val="300"/>
              </a:spcBef>
              <a:spcAft>
                <a:spcPts val="0"/>
              </a:spcAft>
            </a:pPr>
            <a:r>
              <a:rPr lang="en-IN" sz="5400" b="1" dirty="0">
                <a:solidFill>
                  <a:srgbClr val="00B0F0"/>
                </a:solidFill>
                <a:latin typeface="Arial" panose="020B0604020202020204" pitchFamily="34" charset="0"/>
                <a:ea typeface="Times New Roman" panose="02020603050405020304" pitchFamily="18" charset="0"/>
                <a:cs typeface="Arial" panose="020B0604020202020204" pitchFamily="34" charset="0"/>
              </a:rPr>
              <a:t>Short-Time Fourier transform</a:t>
            </a:r>
            <a:endParaRPr lang="en-IN" sz="5400" b="1" dirty="0">
              <a:solidFill>
                <a:schemeClr val="tx1">
                  <a:lumMod val="75000"/>
                  <a:lumOff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pic>
        <p:nvPicPr>
          <p:cNvPr id="5" name="Picture 4" descr="scipy.signal.hamming — SciPy v0.19.1 Reference Guide">
            <a:extLst>
              <a:ext uri="{FF2B5EF4-FFF2-40B4-BE49-F238E27FC236}">
                <a16:creationId xmlns:a16="http://schemas.microsoft.com/office/drawing/2014/main" id="{EDC4EDC7-3B50-4B35-BB95-44498D60A6CD}"/>
              </a:ext>
            </a:extLst>
          </p:cNvPr>
          <p:cNvPicPr/>
          <p:nvPr/>
        </p:nvPicPr>
        <p:blipFill rotWithShape="1">
          <a:blip r:embed="rId2">
            <a:extLst>
              <a:ext uri="{28A0092B-C50C-407E-A947-70E740481C1C}">
                <a14:useLocalDpi xmlns:a14="http://schemas.microsoft.com/office/drawing/2010/main" val="0"/>
              </a:ext>
            </a:extLst>
          </a:blip>
          <a:srcRect l="7244" t="4747" r="6601" b="5963"/>
          <a:stretch/>
        </p:blipFill>
        <p:spPr bwMode="auto">
          <a:xfrm>
            <a:off x="7023370" y="1966223"/>
            <a:ext cx="4786009" cy="3161490"/>
          </a:xfrm>
          <a:prstGeom prst="rect">
            <a:avLst/>
          </a:prstGeom>
          <a:noFill/>
          <a:ln>
            <a:noFill/>
          </a:ln>
        </p:spPr>
      </p:pic>
      <p:sp>
        <p:nvSpPr>
          <p:cNvPr id="6" name="TextBox 5">
            <a:extLst>
              <a:ext uri="{FF2B5EF4-FFF2-40B4-BE49-F238E27FC236}">
                <a16:creationId xmlns:a16="http://schemas.microsoft.com/office/drawing/2014/main" id="{7CF29B91-7F4F-4E7F-8D8F-87692D2F997F}"/>
              </a:ext>
            </a:extLst>
          </p:cNvPr>
          <p:cNvSpPr txBox="1"/>
          <p:nvPr/>
        </p:nvSpPr>
        <p:spPr>
          <a:xfrm>
            <a:off x="634730" y="1966223"/>
            <a:ext cx="6094378" cy="3046988"/>
          </a:xfrm>
          <a:prstGeom prst="rect">
            <a:avLst/>
          </a:prstGeom>
          <a:noFill/>
        </p:spPr>
        <p:txBody>
          <a:bodyPr wrap="square">
            <a:spAutoFit/>
          </a:bodyPr>
          <a:lstStyle/>
          <a:p>
            <a:pPr marL="0" lvl="0" indent="0" algn="l" rtl="0">
              <a:lnSpc>
                <a:spcPct val="100000"/>
              </a:lnSpc>
              <a:spcBef>
                <a:spcPts val="0"/>
              </a:spcBef>
              <a:spcAft>
                <a:spcPts val="0"/>
              </a:spcAft>
              <a:buNone/>
            </a:pPr>
            <a:r>
              <a:rPr lang="en-US" sz="2400" b="1" dirty="0">
                <a:solidFill>
                  <a:srgbClr val="000000"/>
                </a:solidFill>
                <a:highlight>
                  <a:schemeClr val="lt1"/>
                </a:highlight>
                <a:latin typeface="Arial" panose="020B0604020202020204" pitchFamily="34" charset="0"/>
                <a:ea typeface="Arial"/>
                <a:cs typeface="Arial" panose="020B0604020202020204" pitchFamily="34" charset="0"/>
                <a:sym typeface="Arial"/>
              </a:rPr>
              <a:t>The STFT represents a signal in the time-frequency domain by computing discrete Fourier transforms (DFT) over short overlapping windows.</a:t>
            </a:r>
          </a:p>
          <a:p>
            <a:pPr marL="0" lvl="0" indent="0" algn="l" rtl="0">
              <a:lnSpc>
                <a:spcPct val="100000"/>
              </a:lnSpc>
              <a:spcBef>
                <a:spcPts val="0"/>
              </a:spcBef>
              <a:spcAft>
                <a:spcPts val="0"/>
              </a:spcAft>
              <a:buNone/>
            </a:pPr>
            <a:endParaRPr lang="en-US" sz="2400" b="1" dirty="0">
              <a:solidFill>
                <a:srgbClr val="000000"/>
              </a:solidFill>
              <a:highlight>
                <a:schemeClr val="lt1"/>
              </a:highlight>
              <a:latin typeface="Arial" panose="020B0604020202020204" pitchFamily="34" charset="0"/>
              <a:ea typeface="Arial"/>
              <a:cs typeface="Arial" panose="020B0604020202020204" pitchFamily="34" charset="0"/>
              <a:sym typeface="Arial"/>
            </a:endParaRPr>
          </a:p>
          <a:p>
            <a:pPr marL="0" lvl="0" indent="0" algn="l" rtl="0">
              <a:lnSpc>
                <a:spcPct val="100000"/>
              </a:lnSpc>
              <a:spcBef>
                <a:spcPts val="0"/>
              </a:spcBef>
              <a:spcAft>
                <a:spcPts val="0"/>
              </a:spcAft>
              <a:buNone/>
            </a:pPr>
            <a:r>
              <a:rPr lang="en-US" sz="2400" b="1" dirty="0">
                <a:solidFill>
                  <a:schemeClr val="tx1">
                    <a:lumMod val="50000"/>
                    <a:lumOff val="50000"/>
                  </a:schemeClr>
                </a:solidFill>
                <a:highlight>
                  <a:schemeClr val="lt1"/>
                </a:highlight>
                <a:latin typeface="Arial" panose="020B0604020202020204" pitchFamily="34" charset="0"/>
                <a:ea typeface="Arial"/>
                <a:cs typeface="Arial" panose="020B0604020202020204" pitchFamily="34" charset="0"/>
                <a:sym typeface="Arial"/>
              </a:rPr>
              <a:t>The window function used also plays a crucial role, in our application we have used Hann window. </a:t>
            </a:r>
          </a:p>
        </p:txBody>
      </p:sp>
      <p:sp>
        <p:nvSpPr>
          <p:cNvPr id="3" name="Rectangle 2">
            <a:extLst>
              <a:ext uri="{FF2B5EF4-FFF2-40B4-BE49-F238E27FC236}">
                <a16:creationId xmlns:a16="http://schemas.microsoft.com/office/drawing/2014/main" id="{7DA0175B-C57D-4B0D-A97A-F9C6A7718460}"/>
              </a:ext>
            </a:extLst>
          </p:cNvPr>
          <p:cNvSpPr/>
          <p:nvPr/>
        </p:nvSpPr>
        <p:spPr>
          <a:xfrm>
            <a:off x="8959176" y="6449436"/>
            <a:ext cx="2986392" cy="350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CREDITS: Electronics Related</a:t>
            </a:r>
          </a:p>
        </p:txBody>
      </p:sp>
    </p:spTree>
    <p:extLst>
      <p:ext uri="{BB962C8B-B14F-4D97-AF65-F5344CB8AC3E}">
        <p14:creationId xmlns:p14="http://schemas.microsoft.com/office/powerpoint/2010/main" val="2266293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ECA3D3-93CD-4450-96B6-40E33F5F6E78}"/>
              </a:ext>
            </a:extLst>
          </p:cNvPr>
          <p:cNvSpPr txBox="1"/>
          <p:nvPr/>
        </p:nvSpPr>
        <p:spPr>
          <a:xfrm>
            <a:off x="199745" y="578141"/>
            <a:ext cx="10529864" cy="923330"/>
          </a:xfrm>
          <a:prstGeom prst="rect">
            <a:avLst/>
          </a:prstGeom>
          <a:noFill/>
        </p:spPr>
        <p:txBody>
          <a:bodyPr wrap="square">
            <a:spAutoFit/>
          </a:bodyPr>
          <a:lstStyle/>
          <a:p>
            <a:pPr marL="359410" marR="358140">
              <a:spcBef>
                <a:spcPts val="300"/>
              </a:spcBef>
              <a:spcAft>
                <a:spcPts val="0"/>
              </a:spcAft>
            </a:pPr>
            <a:r>
              <a:rPr lang="en-IN" sz="5400" b="1" dirty="0">
                <a:solidFill>
                  <a:srgbClr val="00B0F0"/>
                </a:solidFill>
                <a:latin typeface="Arial" panose="020B0604020202020204" pitchFamily="34" charset="0"/>
                <a:ea typeface="Times New Roman" panose="02020603050405020304" pitchFamily="18" charset="0"/>
                <a:cs typeface="Arial" panose="020B0604020202020204" pitchFamily="34" charset="0"/>
              </a:rPr>
              <a:t>Short-Time Fourier transform</a:t>
            </a:r>
            <a:endParaRPr lang="en-IN" sz="5400" b="1" dirty="0">
              <a:solidFill>
                <a:schemeClr val="tx1">
                  <a:lumMod val="75000"/>
                  <a:lumOff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6" name="TextBox 5">
            <a:extLst>
              <a:ext uri="{FF2B5EF4-FFF2-40B4-BE49-F238E27FC236}">
                <a16:creationId xmlns:a16="http://schemas.microsoft.com/office/drawing/2014/main" id="{7CF29B91-7F4F-4E7F-8D8F-87692D2F997F}"/>
              </a:ext>
            </a:extLst>
          </p:cNvPr>
          <p:cNvSpPr txBox="1"/>
          <p:nvPr/>
        </p:nvSpPr>
        <p:spPr>
          <a:xfrm>
            <a:off x="1140569" y="2277507"/>
            <a:ext cx="6094378" cy="523220"/>
          </a:xfrm>
          <a:prstGeom prst="rect">
            <a:avLst/>
          </a:prstGeom>
          <a:noFill/>
        </p:spPr>
        <p:txBody>
          <a:bodyPr wrap="square">
            <a:spAutoFit/>
          </a:bodyPr>
          <a:lstStyle/>
          <a:p>
            <a:pPr marL="0" lvl="0" indent="0" algn="l" rtl="0">
              <a:lnSpc>
                <a:spcPct val="100000"/>
              </a:lnSpc>
              <a:spcBef>
                <a:spcPts val="0"/>
              </a:spcBef>
              <a:spcAft>
                <a:spcPts val="0"/>
              </a:spcAft>
              <a:buNone/>
            </a:pPr>
            <a:r>
              <a:rPr lang="en-US" sz="2800" b="1" dirty="0">
                <a:solidFill>
                  <a:srgbClr val="000000"/>
                </a:solidFill>
                <a:highlight>
                  <a:schemeClr val="lt1"/>
                </a:highlight>
                <a:latin typeface="Arial" panose="020B0604020202020204" pitchFamily="34" charset="0"/>
                <a:ea typeface="Arial"/>
                <a:cs typeface="Arial" panose="020B0604020202020204" pitchFamily="34" charset="0"/>
                <a:sym typeface="Arial"/>
              </a:rPr>
              <a:t>Applications</a:t>
            </a:r>
          </a:p>
        </p:txBody>
      </p:sp>
      <p:sp>
        <p:nvSpPr>
          <p:cNvPr id="7" name="TextBox 6">
            <a:extLst>
              <a:ext uri="{FF2B5EF4-FFF2-40B4-BE49-F238E27FC236}">
                <a16:creationId xmlns:a16="http://schemas.microsoft.com/office/drawing/2014/main" id="{8BD407FE-BBB3-429D-88AD-520784A1B097}"/>
              </a:ext>
            </a:extLst>
          </p:cNvPr>
          <p:cNvSpPr txBox="1"/>
          <p:nvPr/>
        </p:nvSpPr>
        <p:spPr>
          <a:xfrm>
            <a:off x="702823" y="2892640"/>
            <a:ext cx="8370650" cy="1938992"/>
          </a:xfrm>
          <a:prstGeom prst="rect">
            <a:avLst/>
          </a:prstGeom>
          <a:noFill/>
        </p:spPr>
        <p:txBody>
          <a:bodyPr wrap="square">
            <a:spAutoFit/>
          </a:bodyPr>
          <a:lstStyle/>
          <a:p>
            <a:pPr marL="457200" lvl="0" indent="-342900" algn="l" rtl="0">
              <a:lnSpc>
                <a:spcPct val="100000"/>
              </a:lnSpc>
              <a:spcBef>
                <a:spcPts val="1600"/>
              </a:spcBef>
              <a:spcAft>
                <a:spcPts val="0"/>
              </a:spcAft>
              <a:buClr>
                <a:srgbClr val="202122"/>
              </a:buClr>
              <a:buSzPts val="1800"/>
              <a:buFont typeface="Wingdings" panose="05000000000000000000" pitchFamily="2" charset="2"/>
              <a:buChar char="q"/>
            </a:pPr>
            <a:r>
              <a:rPr lang="en-US" sz="2400" dirty="0">
                <a:solidFill>
                  <a:schemeClr val="tx1">
                    <a:lumMod val="50000"/>
                    <a:lumOff val="50000"/>
                  </a:schemeClr>
                </a:solidFill>
                <a:highlight>
                  <a:schemeClr val="lt1"/>
                </a:highlight>
                <a:latin typeface="Arial"/>
                <a:ea typeface="Arial"/>
                <a:cs typeface="Arial"/>
                <a:sym typeface="Arial"/>
              </a:rPr>
              <a:t>Analysis of speech signal for efficient denoising</a:t>
            </a:r>
          </a:p>
          <a:p>
            <a:pPr marL="457200" lvl="0" indent="-342900" algn="l" rtl="0">
              <a:lnSpc>
                <a:spcPct val="100000"/>
              </a:lnSpc>
              <a:spcBef>
                <a:spcPts val="0"/>
              </a:spcBef>
              <a:spcAft>
                <a:spcPts val="0"/>
              </a:spcAft>
              <a:buClr>
                <a:srgbClr val="202122"/>
              </a:buClr>
              <a:buSzPts val="1800"/>
              <a:buFont typeface="Wingdings" panose="05000000000000000000" pitchFamily="2" charset="2"/>
              <a:buChar char="q"/>
            </a:pPr>
            <a:r>
              <a:rPr lang="en-US" sz="2400" dirty="0">
                <a:solidFill>
                  <a:schemeClr val="tx1">
                    <a:lumMod val="50000"/>
                    <a:lumOff val="50000"/>
                  </a:schemeClr>
                </a:solidFill>
                <a:highlight>
                  <a:schemeClr val="lt1"/>
                </a:highlight>
                <a:latin typeface="Arial"/>
                <a:ea typeface="Arial"/>
                <a:cs typeface="Arial"/>
                <a:sym typeface="Arial"/>
              </a:rPr>
              <a:t>Used in audio engineering [mixing, equalization, etc.]</a:t>
            </a:r>
          </a:p>
          <a:p>
            <a:pPr marL="457200" lvl="0" indent="-342900" algn="l" rtl="0">
              <a:lnSpc>
                <a:spcPct val="100000"/>
              </a:lnSpc>
              <a:spcBef>
                <a:spcPts val="0"/>
              </a:spcBef>
              <a:spcAft>
                <a:spcPts val="0"/>
              </a:spcAft>
              <a:buClr>
                <a:srgbClr val="202122"/>
              </a:buClr>
              <a:buSzPts val="1800"/>
              <a:buFont typeface="Wingdings" panose="05000000000000000000" pitchFamily="2" charset="2"/>
              <a:buChar char="q"/>
            </a:pPr>
            <a:r>
              <a:rPr lang="en-US" sz="2400" dirty="0">
                <a:solidFill>
                  <a:schemeClr val="tx1">
                    <a:lumMod val="50000"/>
                    <a:lumOff val="50000"/>
                  </a:schemeClr>
                </a:solidFill>
                <a:highlight>
                  <a:schemeClr val="lt1"/>
                </a:highlight>
                <a:latin typeface="Arial"/>
                <a:ea typeface="Arial"/>
                <a:cs typeface="Arial"/>
                <a:sym typeface="Arial"/>
              </a:rPr>
              <a:t>Analysing and filtering music compositions</a:t>
            </a:r>
          </a:p>
          <a:p>
            <a:pPr marL="457200" lvl="0" indent="-342900" algn="l" rtl="0">
              <a:lnSpc>
                <a:spcPct val="100000"/>
              </a:lnSpc>
              <a:spcBef>
                <a:spcPts val="0"/>
              </a:spcBef>
              <a:spcAft>
                <a:spcPts val="0"/>
              </a:spcAft>
              <a:buClr>
                <a:srgbClr val="202122"/>
              </a:buClr>
              <a:buSzPts val="1800"/>
              <a:buFont typeface="Wingdings" panose="05000000000000000000" pitchFamily="2" charset="2"/>
              <a:buChar char="q"/>
            </a:pPr>
            <a:r>
              <a:rPr lang="en-US" sz="2400" dirty="0">
                <a:solidFill>
                  <a:schemeClr val="tx1">
                    <a:lumMod val="50000"/>
                    <a:lumOff val="50000"/>
                  </a:schemeClr>
                </a:solidFill>
                <a:highlight>
                  <a:schemeClr val="lt1"/>
                </a:highlight>
                <a:latin typeface="Arial"/>
                <a:ea typeface="Arial"/>
                <a:cs typeface="Arial"/>
                <a:sym typeface="Arial"/>
              </a:rPr>
              <a:t>Capable of being utilized in every possible audio processing application</a:t>
            </a:r>
          </a:p>
        </p:txBody>
      </p:sp>
      <p:pic>
        <p:nvPicPr>
          <p:cNvPr id="8" name="Google Shape;152;p22">
            <a:extLst>
              <a:ext uri="{FF2B5EF4-FFF2-40B4-BE49-F238E27FC236}">
                <a16:creationId xmlns:a16="http://schemas.microsoft.com/office/drawing/2014/main" id="{1E22162C-6BB6-314B-A3C0-985FE6A91DDD}"/>
              </a:ext>
            </a:extLst>
          </p:cNvPr>
          <p:cNvPicPr preferRelativeResize="0"/>
          <p:nvPr/>
        </p:nvPicPr>
        <p:blipFill>
          <a:blip r:embed="rId2">
            <a:alphaModFix/>
          </a:blip>
          <a:stretch>
            <a:fillRect/>
          </a:stretch>
        </p:blipFill>
        <p:spPr>
          <a:xfrm>
            <a:off x="8233529" y="4328828"/>
            <a:ext cx="3701624" cy="178012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Rectangle 8">
            <a:extLst>
              <a:ext uri="{FF2B5EF4-FFF2-40B4-BE49-F238E27FC236}">
                <a16:creationId xmlns:a16="http://schemas.microsoft.com/office/drawing/2014/main" id="{4A70874B-CA6A-46F6-B44A-EACF2ACED057}"/>
              </a:ext>
            </a:extLst>
          </p:cNvPr>
          <p:cNvSpPr/>
          <p:nvPr/>
        </p:nvSpPr>
        <p:spPr>
          <a:xfrm>
            <a:off x="8959176" y="6449436"/>
            <a:ext cx="2986392" cy="350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CREDITS: Audio Science</a:t>
            </a:r>
          </a:p>
        </p:txBody>
      </p:sp>
    </p:spTree>
    <p:extLst>
      <p:ext uri="{BB962C8B-B14F-4D97-AF65-F5344CB8AC3E}">
        <p14:creationId xmlns:p14="http://schemas.microsoft.com/office/powerpoint/2010/main" val="2279558226"/>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126</TotalTime>
  <Words>1602</Words>
  <Application>Microsoft Office PowerPoint</Application>
  <PresentationFormat>Widescreen</PresentationFormat>
  <Paragraphs>123</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Adobe Ming Std L</vt:lpstr>
      <vt:lpstr>Arial</vt:lpstr>
      <vt:lpstr>Calibri</vt:lpstr>
      <vt:lpstr>Calibri Light</vt:lpstr>
      <vt:lpstr>LM Roman Dunhill 10</vt:lpstr>
      <vt:lpstr>MathJax_Main</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Shahbaz Alam</dc:creator>
  <cp:lastModifiedBy>Shahbaz Alam</cp:lastModifiedBy>
  <cp:revision>32</cp:revision>
  <dcterms:created xsi:type="dcterms:W3CDTF">2021-06-24T11:33:42Z</dcterms:created>
  <dcterms:modified xsi:type="dcterms:W3CDTF">2021-06-24T13:40:35Z</dcterms:modified>
</cp:coreProperties>
</file>