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9" r:id="rId19"/>
    <p:sldId id="280" r:id="rId20"/>
    <p:sldId id="277" r:id="rId21"/>
    <p:sldId id="261"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59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400181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340144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7322F-41E4-45A9-A09D-EA230C2637FD}"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78449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7322F-41E4-45A9-A09D-EA230C2637FD}"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5DBA84-6948-47D7-9884-898AC5A6A9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56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7322F-41E4-45A9-A09D-EA230C2637FD}"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107696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7322F-41E4-45A9-A09D-EA230C2637FD}" type="datetimeFigureOut">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82057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7322F-41E4-45A9-A09D-EA230C2637FD}"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400883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37322F-41E4-45A9-A09D-EA230C2637FD}" type="datetimeFigureOut">
              <a:rPr lang="en-IN" smtClean="0"/>
              <a:t>25-06-2021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345062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37322F-41E4-45A9-A09D-EA230C2637FD}" type="datetimeFigureOut">
              <a:rPr lang="en-IN" smtClean="0"/>
              <a:t>25-06-2021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5DBA84-6948-47D7-9884-898AC5A6A9CA}" type="slidenum">
              <a:rPr lang="en-IN" smtClean="0"/>
              <a:t>‹#›</a:t>
            </a:fld>
            <a:endParaRPr lang="en-IN"/>
          </a:p>
        </p:txBody>
      </p:sp>
    </p:spTree>
    <p:extLst>
      <p:ext uri="{BB962C8B-B14F-4D97-AF65-F5344CB8AC3E}">
        <p14:creationId xmlns:p14="http://schemas.microsoft.com/office/powerpoint/2010/main" val="18245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7322F-41E4-45A9-A09D-EA230C2637FD}"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5DBA84-6948-47D7-9884-898AC5A6A9CA}" type="slidenum">
              <a:rPr lang="en-IN" smtClean="0"/>
              <a:t>‹#›</a:t>
            </a:fld>
            <a:endParaRPr lang="en-IN"/>
          </a:p>
        </p:txBody>
      </p:sp>
    </p:spTree>
    <p:extLst>
      <p:ext uri="{BB962C8B-B14F-4D97-AF65-F5344CB8AC3E}">
        <p14:creationId xmlns:p14="http://schemas.microsoft.com/office/powerpoint/2010/main" val="21304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37322F-41E4-45A9-A09D-EA230C2637FD}" type="datetimeFigureOut">
              <a:rPr lang="en-IN" smtClean="0"/>
              <a:t>25-06-2021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5DBA84-6948-47D7-9884-898AC5A6A9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40449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ijarcce.com/upload/2016/si/SITES-16/IJARCCE-SITES%206.pdf" TargetMode="External"/><Relationship Id="rId3" Type="http://schemas.openxmlformats.org/officeDocument/2006/relationships/hyperlink" Target="https://arxiv.org/abs/1603.04779" TargetMode="External"/><Relationship Id="rId7" Type="http://schemas.openxmlformats.org/officeDocument/2006/relationships/hyperlink" Target="https://www.dataversity.net/brief-history-deep-learning/" TargetMode="External"/><Relationship Id="rId12" Type="http://schemas.openxmlformats.org/officeDocument/2006/relationships/hyperlink" Target="https://towardsdatascience.com/speech-enhancement-with-deep-learning-36a1991d3d8d" TargetMode="External"/><Relationship Id="rId2" Type="http://schemas.openxmlformats.org/officeDocument/2006/relationships/hyperlink" Target="https://arxiv.org/abs/1806.10522" TargetMode="External"/><Relationship Id="rId1" Type="http://schemas.openxmlformats.org/officeDocument/2006/relationships/slideLayout" Target="../slideLayouts/slideLayout2.xml"/><Relationship Id="rId6" Type="http://schemas.openxmlformats.org/officeDocument/2006/relationships/hyperlink" Target="https://www.deeplearningbook.org/contents/convnets.html" TargetMode="External"/><Relationship Id="rId11" Type="http://schemas.openxmlformats.org/officeDocument/2006/relationships/hyperlink" Target="https://sthalles.github.io/practical-deep-learning-audio-denoising/" TargetMode="External"/><Relationship Id="rId5" Type="http://schemas.openxmlformats.org/officeDocument/2006/relationships/hyperlink" Target="https://ieeexplore.ieee.org/document/9057895" TargetMode="External"/><Relationship Id="rId10" Type="http://schemas.openxmlformats.org/officeDocument/2006/relationships/hyperlink" Target="https://drive.google.com/drive/folders/1plJFLtRjicWFF-wzKs2PFmmXunpkxsC3?usp=sharing" TargetMode="External"/><Relationship Id="rId4" Type="http://schemas.openxmlformats.org/officeDocument/2006/relationships/hyperlink" Target="https://www.sciencedirect.com/topics/engineering/short-time-fourier-transform" TargetMode="External"/><Relationship Id="rId9" Type="http://schemas.openxmlformats.org/officeDocument/2006/relationships/hyperlink" Target="https://github.com/shaharpit809/Speech-Denoising-using-DNN-CNN-and-RNN/blob/master/CNN/1D-CNN.ipynb"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ata_editing" TargetMode="External"/><Relationship Id="rId2" Type="http://schemas.openxmlformats.org/officeDocument/2006/relationships/hyperlink" Target="https://en.wikipedia.org/wiki/Data_cleansing" TargetMode="External"/><Relationship Id="rId1" Type="http://schemas.openxmlformats.org/officeDocument/2006/relationships/slideLayout" Target="../slideLayouts/slideLayout2.xml"/><Relationship Id="rId5" Type="http://schemas.openxmlformats.org/officeDocument/2006/relationships/hyperlink" Target="https://en.wikipedia.org/wiki/Data_wrangling" TargetMode="External"/><Relationship Id="rId4" Type="http://schemas.openxmlformats.org/officeDocument/2006/relationships/hyperlink" Target="https://en.wikipedia.org/wiki/Data_reduc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74248-5051-4011-BD3B-A7F441785FD1}"/>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5" name="TextBox 4">
            <a:extLst>
              <a:ext uri="{FF2B5EF4-FFF2-40B4-BE49-F238E27FC236}">
                <a16:creationId xmlns:a16="http://schemas.microsoft.com/office/drawing/2014/main" id="{27BA50F6-D51A-4AB4-898F-664B53F59240}"/>
              </a:ext>
            </a:extLst>
          </p:cNvPr>
          <p:cNvSpPr txBox="1"/>
          <p:nvPr/>
        </p:nvSpPr>
        <p:spPr>
          <a:xfrm>
            <a:off x="297025" y="827134"/>
            <a:ext cx="11597950" cy="992579"/>
          </a:xfrm>
          <a:prstGeom prst="rect">
            <a:avLst/>
          </a:prstGeom>
          <a:noFill/>
        </p:spPr>
        <p:txBody>
          <a:bodyPr wrap="square">
            <a:spAutoFit/>
          </a:bodyPr>
          <a:lstStyle/>
          <a:p>
            <a:pPr marL="359410" marR="358140" algn="ctr">
              <a:spcBef>
                <a:spcPts val="300"/>
              </a:spcBef>
              <a:spcAft>
                <a:spcPts val="0"/>
              </a:spcAft>
            </a:pPr>
            <a:r>
              <a:rPr lang="en-US"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Pune Vidyarthi Griha's College of Engineering and Technology</a:t>
            </a:r>
            <a:endParaRPr lang="en-IN" sz="2800" b="1"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359410" marR="358140" algn="ctr">
              <a:spcBef>
                <a:spcPts val="300"/>
              </a:spcBef>
              <a:spcAft>
                <a:spcPts val="0"/>
              </a:spcAft>
            </a:pPr>
            <a:r>
              <a:rPr lang="en-US"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Department of E&amp;TC AY: 2020-21</a:t>
            </a:r>
            <a:endParaRPr lang="en-IN"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C0B8E006-1260-4DB6-91F8-386730345951}"/>
              </a:ext>
            </a:extLst>
          </p:cNvPr>
          <p:cNvSpPr txBox="1"/>
          <p:nvPr/>
        </p:nvSpPr>
        <p:spPr>
          <a:xfrm>
            <a:off x="782216" y="3035921"/>
            <a:ext cx="10627567" cy="954107"/>
          </a:xfrm>
          <a:prstGeom prst="rect">
            <a:avLst/>
          </a:prstGeom>
          <a:noFill/>
          <a:ln>
            <a:solidFill>
              <a:schemeClr val="bg1"/>
            </a:solidFill>
          </a:ln>
        </p:spPr>
        <p:txBody>
          <a:bodyPr wrap="square">
            <a:spAutoFit/>
          </a:bodyPr>
          <a:lstStyle/>
          <a:p>
            <a:r>
              <a:rPr lang="en-IN" sz="5600" b="1" dirty="0">
                <a:solidFill>
                  <a:schemeClr val="bg1"/>
                </a:solidFill>
                <a:latin typeface="Arial" panose="020B0604020202020204" pitchFamily="34" charset="0"/>
                <a:cs typeface="Arial" panose="020B0604020202020204" pitchFamily="34" charset="0"/>
              </a:rPr>
              <a:t> IIT B DSP MOOC INTERNSHIP</a:t>
            </a:r>
          </a:p>
        </p:txBody>
      </p:sp>
      <p:sp>
        <p:nvSpPr>
          <p:cNvPr id="10" name="TextBox 9">
            <a:extLst>
              <a:ext uri="{FF2B5EF4-FFF2-40B4-BE49-F238E27FC236}">
                <a16:creationId xmlns:a16="http://schemas.microsoft.com/office/drawing/2014/main" id="{4012ACF6-30EA-4F6B-A113-C93323538AE8}"/>
              </a:ext>
            </a:extLst>
          </p:cNvPr>
          <p:cNvSpPr txBox="1"/>
          <p:nvPr/>
        </p:nvSpPr>
        <p:spPr>
          <a:xfrm>
            <a:off x="5826866" y="4077246"/>
            <a:ext cx="5889767" cy="523220"/>
          </a:xfrm>
          <a:prstGeom prst="rect">
            <a:avLst/>
          </a:prstGeom>
          <a:noFill/>
        </p:spPr>
        <p:txBody>
          <a:bodyPr wrap="square">
            <a:spAutoFit/>
          </a:bodyPr>
          <a:lstStyle/>
          <a:p>
            <a:pPr marL="359410" marR="358140" algn="ctr">
              <a:spcBef>
                <a:spcPts val="300"/>
              </a:spcBef>
              <a:spcAft>
                <a:spcPts val="0"/>
              </a:spcAft>
            </a:pPr>
            <a:r>
              <a:rPr lang="en-IN" sz="2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Guided By: Vikram Gadre Sir</a:t>
            </a:r>
          </a:p>
        </p:txBody>
      </p:sp>
    </p:spTree>
    <p:extLst>
      <p:ext uri="{BB962C8B-B14F-4D97-AF65-F5344CB8AC3E}">
        <p14:creationId xmlns:p14="http://schemas.microsoft.com/office/powerpoint/2010/main" val="369676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F29B91-7F4F-4E7F-8D8F-87692D2F997F}"/>
              </a:ext>
            </a:extLst>
          </p:cNvPr>
          <p:cNvSpPr txBox="1"/>
          <p:nvPr/>
        </p:nvSpPr>
        <p:spPr>
          <a:xfrm>
            <a:off x="712548" y="2316423"/>
            <a:ext cx="7935339" cy="1523494"/>
          </a:xfrm>
          <a:prstGeom prst="rect">
            <a:avLst/>
          </a:prstGeom>
          <a:noFill/>
        </p:spPr>
        <p:txBody>
          <a:bodyPr wrap="square">
            <a:spAutoFit/>
          </a:bodyPr>
          <a:lstStyle/>
          <a:p>
            <a:pPr marL="0" lvl="0" indent="0" algn="just" rtl="0">
              <a:spcBef>
                <a:spcPts val="0"/>
              </a:spcBef>
              <a:spcAft>
                <a:spcPts val="0"/>
              </a:spcAft>
              <a:buNone/>
            </a:pPr>
            <a:r>
              <a:rPr lang="en-US" sz="2800" b="1" dirty="0">
                <a:latin typeface="Arial" panose="020B0604020202020204" pitchFamily="34" charset="0"/>
                <a:cs typeface="Arial" panose="020B0604020202020204" pitchFamily="34" charset="0"/>
              </a:rPr>
              <a:t>Advantages</a:t>
            </a:r>
            <a:r>
              <a:rPr lang="en-US" sz="2800" dirty="0">
                <a:latin typeface="Arial" panose="020B0604020202020204" pitchFamily="34" charset="0"/>
                <a:cs typeface="Arial" panose="020B0604020202020204" pitchFamily="34" charset="0"/>
              </a:rPr>
              <a:t>: </a:t>
            </a:r>
          </a:p>
          <a:p>
            <a:pPr marL="0" lvl="0" indent="0" algn="just" rtl="0">
              <a:spcBef>
                <a:spcPts val="0"/>
              </a:spcBef>
              <a:spcAft>
                <a:spcPts val="0"/>
              </a:spcAft>
              <a:buNone/>
            </a:pPr>
            <a:endParaRPr lang="en-US" sz="500" dirty="0">
              <a:latin typeface="Arial" panose="020B0604020202020204" pitchFamily="34" charset="0"/>
              <a:cs typeface="Arial" panose="020B0604020202020204" pitchFamily="34" charset="0"/>
            </a:endParaRPr>
          </a:p>
          <a:p>
            <a:pPr marL="342900" lvl="0" indent="-342900" algn="just" rtl="0">
              <a:spcBef>
                <a:spcPts val="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As a time-dependent transform, widely used in the analysis of non-stationary signals such as speech signals. </a:t>
            </a:r>
          </a:p>
          <a:p>
            <a:pPr marL="342900" lvl="0" indent="-342900" algn="just" rtl="0">
              <a:spcBef>
                <a:spcPts val="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Provides information of signal in both frequency and time domain</a:t>
            </a:r>
          </a:p>
        </p:txBody>
      </p:sp>
      <p:sp>
        <p:nvSpPr>
          <p:cNvPr id="7" name="TextBox 6">
            <a:extLst>
              <a:ext uri="{FF2B5EF4-FFF2-40B4-BE49-F238E27FC236}">
                <a16:creationId xmlns:a16="http://schemas.microsoft.com/office/drawing/2014/main" id="{8DD4663F-9DF0-41C6-8F08-3D220502F863}"/>
              </a:ext>
            </a:extLst>
          </p:cNvPr>
          <p:cNvSpPr txBox="1"/>
          <p:nvPr/>
        </p:nvSpPr>
        <p:spPr>
          <a:xfrm>
            <a:off x="712549" y="4134454"/>
            <a:ext cx="8081255" cy="1651734"/>
          </a:xfrm>
          <a:prstGeom prst="rect">
            <a:avLst/>
          </a:prstGeom>
          <a:noFill/>
        </p:spPr>
        <p:txBody>
          <a:bodyPr wrap="square">
            <a:spAutoFit/>
          </a:bodyPr>
          <a:lstStyle/>
          <a:p>
            <a:pPr marL="0" lvl="0" indent="0" algn="just" rtl="0">
              <a:spcBef>
                <a:spcPts val="0"/>
              </a:spcBef>
              <a:spcAft>
                <a:spcPts val="0"/>
              </a:spcAft>
              <a:buNone/>
            </a:pPr>
            <a:r>
              <a:rPr lang="en-US" sz="2800" b="1" dirty="0">
                <a:latin typeface="Arial" panose="020B0604020202020204" pitchFamily="34" charset="0"/>
                <a:cs typeface="Arial" panose="020B0604020202020204" pitchFamily="34" charset="0"/>
              </a:rPr>
              <a:t>Shortcomings</a:t>
            </a:r>
            <a:endParaRPr lang="en-US" sz="2800" dirty="0">
              <a:latin typeface="Arial" panose="020B0604020202020204" pitchFamily="34" charset="0"/>
              <a:cs typeface="Arial" panose="020B0604020202020204" pitchFamily="34" charset="0"/>
            </a:endParaRPr>
          </a:p>
          <a:p>
            <a:pPr marL="285750" lvl="0" indent="-285750" algn="just" rtl="0">
              <a:spcBef>
                <a:spcPts val="1600"/>
              </a:spcBef>
              <a:spcAft>
                <a:spcPts val="0"/>
              </a:spcAft>
              <a:buFont typeface="Wingdings" panose="05000000000000000000" pitchFamily="2" charset="2"/>
              <a:buChar char="q"/>
            </a:pPr>
            <a:r>
              <a:rPr lang="en-US" sz="2000" dirty="0">
                <a:latin typeface="Arial" panose="020B0604020202020204" pitchFamily="34" charset="0"/>
                <a:cs typeface="Arial" panose="020B0604020202020204" pitchFamily="34" charset="0"/>
              </a:rPr>
              <a:t>Trade-off involved between the time and frequency resolutions, making it less efficient for analysis of non-periodic signals with fast transient features</a:t>
            </a:r>
          </a:p>
        </p:txBody>
      </p:sp>
    </p:spTree>
    <p:extLst>
      <p:ext uri="{BB962C8B-B14F-4D97-AF65-F5344CB8AC3E}">
        <p14:creationId xmlns:p14="http://schemas.microsoft.com/office/powerpoint/2010/main" val="194151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Deep Learning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D71289E1-7136-4587-866F-7D031EAB60FD}"/>
              </a:ext>
            </a:extLst>
          </p:cNvPr>
          <p:cNvSpPr txBox="1"/>
          <p:nvPr/>
        </p:nvSpPr>
        <p:spPr>
          <a:xfrm>
            <a:off x="454768" y="1992990"/>
            <a:ext cx="5868211" cy="3508653"/>
          </a:xfrm>
          <a:prstGeom prst="rect">
            <a:avLst/>
          </a:prstGeom>
          <a:noFill/>
        </p:spPr>
        <p:txBody>
          <a:bodyPr wrap="square">
            <a:spAutoFit/>
          </a:bodyPr>
          <a:lstStyle/>
          <a:p>
            <a:pPr marL="285750" indent="-285750">
              <a:buFont typeface="Wingdings" panose="05000000000000000000" pitchFamily="2" charset="2"/>
              <a:buChar char="q"/>
            </a:pPr>
            <a:r>
              <a:rPr lang="en-US" sz="2400" b="1" spc="-45" dirty="0">
                <a:effectLst/>
                <a:latin typeface="Arial" panose="020B0604020202020204" pitchFamily="34" charset="0"/>
                <a:cs typeface="Arial" panose="020B0604020202020204" pitchFamily="34" charset="0"/>
              </a:rPr>
              <a:t> </a:t>
            </a:r>
            <a:r>
              <a:rPr lang="en-US" sz="2200" b="1" spc="-45" dirty="0">
                <a:solidFill>
                  <a:schemeClr val="tx1">
                    <a:lumMod val="75000"/>
                    <a:lumOff val="25000"/>
                  </a:schemeClr>
                </a:solidFill>
                <a:effectLst/>
                <a:latin typeface="Arial" panose="020B0604020202020204" pitchFamily="34" charset="0"/>
                <a:cs typeface="Arial" panose="020B0604020202020204" pitchFamily="34" charset="0"/>
              </a:rPr>
              <a:t>We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now introduce deep learning into the picture. Neural networks </a:t>
            </a:r>
            <a:r>
              <a:rPr lang="en-US" sz="2200" b="1" spc="-15" dirty="0">
                <a:solidFill>
                  <a:schemeClr val="tx1">
                    <a:lumMod val="75000"/>
                    <a:lumOff val="25000"/>
                  </a:schemeClr>
                </a:solidFill>
                <a:effectLst/>
                <a:latin typeface="Arial" panose="020B0604020202020204" pitchFamily="34" charset="0"/>
                <a:cs typeface="Arial" panose="020B0604020202020204" pitchFamily="34" charset="0"/>
              </a:rPr>
              <a:t>have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been widely used in the past to tackle a </a:t>
            </a:r>
            <a:r>
              <a:rPr lang="en-US" sz="2200" b="1" spc="-20" dirty="0">
                <a:solidFill>
                  <a:schemeClr val="tx1">
                    <a:lumMod val="75000"/>
                    <a:lumOff val="25000"/>
                  </a:schemeClr>
                </a:solidFill>
                <a:effectLst/>
                <a:latin typeface="Arial" panose="020B0604020202020204" pitchFamily="34" charset="0"/>
                <a:cs typeface="Arial" panose="020B0604020202020204" pitchFamily="34" charset="0"/>
              </a:rPr>
              <a:t>variety </a:t>
            </a:r>
            <a:r>
              <a:rPr lang="en-US" sz="2200" b="1" dirty="0">
                <a:solidFill>
                  <a:schemeClr val="tx1">
                    <a:lumMod val="75000"/>
                    <a:lumOff val="25000"/>
                  </a:schemeClr>
                </a:solidFill>
                <a:effectLst/>
                <a:latin typeface="Arial" panose="020B0604020202020204" pitchFamily="34" charset="0"/>
                <a:cs typeface="Arial" panose="020B0604020202020204" pitchFamily="34" charset="0"/>
              </a:rPr>
              <a:t>of problems in the fields of audio processing, image processing &amp; video processing. </a:t>
            </a:r>
          </a:p>
          <a:p>
            <a:endParaRPr lang="en-US" sz="2200"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200" b="1" dirty="0">
                <a:solidFill>
                  <a:schemeClr val="tx1">
                    <a:lumMod val="75000"/>
                    <a:lumOff val="25000"/>
                  </a:schemeClr>
                </a:solidFill>
                <a:effectLst/>
                <a:latin typeface="Arial" panose="020B0604020202020204" pitchFamily="34" charset="0"/>
                <a:cs typeface="Arial" panose="020B0604020202020204" pitchFamily="34" charset="0"/>
              </a:rPr>
              <a:t> </a:t>
            </a:r>
            <a:r>
              <a:rPr lang="en-US" sz="2200" b="1" dirty="0">
                <a:solidFill>
                  <a:schemeClr val="tx1">
                    <a:lumMod val="50000"/>
                    <a:lumOff val="50000"/>
                  </a:schemeClr>
                </a:solidFill>
                <a:effectLst/>
                <a:latin typeface="Arial" panose="020B0604020202020204" pitchFamily="34" charset="0"/>
                <a:cs typeface="Arial" panose="020B0604020202020204" pitchFamily="34" charset="0"/>
              </a:rPr>
              <a:t>They provide us a </a:t>
            </a:r>
            <a:r>
              <a:rPr lang="en-US" sz="2200" b="1" spc="-20" dirty="0">
                <a:solidFill>
                  <a:schemeClr val="tx1">
                    <a:lumMod val="50000"/>
                    <a:lumOff val="50000"/>
                  </a:schemeClr>
                </a:solidFill>
                <a:effectLst/>
                <a:latin typeface="Arial" panose="020B0604020202020204" pitchFamily="34" charset="0"/>
                <a:cs typeface="Arial" panose="020B0604020202020204" pitchFamily="34" charset="0"/>
              </a:rPr>
              <a:t>way </a:t>
            </a:r>
            <a:r>
              <a:rPr lang="en-US" sz="2200" b="1" dirty="0">
                <a:solidFill>
                  <a:schemeClr val="tx1">
                    <a:lumMod val="50000"/>
                    <a:lumOff val="50000"/>
                  </a:schemeClr>
                </a:solidFill>
                <a:effectLst/>
                <a:latin typeface="Arial" panose="020B0604020202020204" pitchFamily="34" charset="0"/>
                <a:cs typeface="Arial" panose="020B0604020202020204" pitchFamily="34" charset="0"/>
              </a:rPr>
              <a:t>to possible learn a nonlinear mapping relationship between the inputs and the outputs.</a:t>
            </a:r>
            <a:endParaRPr lang="en-IN" sz="2200" b="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9" name="Picture 8" descr="Training Deep Neural Networks. Deep Learning Accessories | by Ravindra  Parmar | Towards Data Science">
            <a:extLst>
              <a:ext uri="{FF2B5EF4-FFF2-40B4-BE49-F238E27FC236}">
                <a16:creationId xmlns:a16="http://schemas.microsoft.com/office/drawing/2014/main" id="{A799BBEB-D4EB-402F-85AF-9E43BA753967}"/>
              </a:ext>
            </a:extLst>
          </p:cNvPr>
          <p:cNvPicPr/>
          <p:nvPr/>
        </p:nvPicPr>
        <p:blipFill rotWithShape="1">
          <a:blip r:embed="rId2">
            <a:extLst>
              <a:ext uri="{28A0092B-C50C-407E-A947-70E740481C1C}">
                <a14:useLocalDpi xmlns:a14="http://schemas.microsoft.com/office/drawing/2010/main" val="0"/>
              </a:ext>
            </a:extLst>
          </a:blip>
          <a:srcRect l="8673" r="10808" b="4918"/>
          <a:stretch/>
        </p:blipFill>
        <p:spPr bwMode="auto">
          <a:xfrm>
            <a:off x="6251642" y="2422262"/>
            <a:ext cx="5722620" cy="2811145"/>
          </a:xfrm>
          <a:prstGeom prst="rect">
            <a:avLst/>
          </a:prstGeom>
          <a:noFill/>
          <a:ln>
            <a:no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id="{82DADA65-C651-4292-881E-2A2EBEFE3AD4}"/>
              </a:ext>
            </a:extLst>
          </p:cNvPr>
          <p:cNvSpPr/>
          <p:nvPr/>
        </p:nvSpPr>
        <p:spPr>
          <a:xfrm>
            <a:off x="8735438" y="6449436"/>
            <a:ext cx="3210130"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Towards Data science</a:t>
            </a:r>
          </a:p>
        </p:txBody>
      </p:sp>
    </p:spTree>
    <p:extLst>
      <p:ext uri="{BB962C8B-B14F-4D97-AF65-F5344CB8AC3E}">
        <p14:creationId xmlns:p14="http://schemas.microsoft.com/office/powerpoint/2010/main" val="299346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99125" y="305765"/>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Algorithm Used</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99525005-0A92-460C-8A71-3F9FC1E90E94}"/>
              </a:ext>
            </a:extLst>
          </p:cNvPr>
          <p:cNvSpPr txBox="1"/>
          <p:nvPr/>
        </p:nvSpPr>
        <p:spPr>
          <a:xfrm>
            <a:off x="299125" y="1229095"/>
            <a:ext cx="11593750" cy="4955396"/>
          </a:xfrm>
          <a:prstGeom prst="rect">
            <a:avLst/>
          </a:prstGeom>
          <a:noFill/>
        </p:spPr>
        <p:txBody>
          <a:bodyPr wrap="square">
            <a:spAutoFit/>
          </a:bodyPr>
          <a:lstStyle/>
          <a:p>
            <a:pPr marL="228600" marR="902970" indent="-444500">
              <a:spcAft>
                <a:spcPts val="0"/>
              </a:spcAft>
              <a:tabLst>
                <a:tab pos="520065" algn="l"/>
                <a:tab pos="520700" algn="l"/>
              </a:tabLst>
            </a:pPr>
            <a:r>
              <a:rPr lang="en-US" sz="1400" b="1" dirty="0">
                <a:effectLst/>
                <a:latin typeface="Adobe Ming Std L" panose="02020300000000000000" pitchFamily="18" charset="-128"/>
                <a:ea typeface="MathJax_Main"/>
                <a:cs typeface="Calibri Light" panose="020F0302020204030204" pitchFamily="34" charset="0"/>
              </a:rPr>
              <a:t> </a:t>
            </a:r>
            <a:endParaRPr lang="en-IN" sz="1000" b="1" dirty="0">
              <a:effectLst/>
              <a:latin typeface="MathJax_Main"/>
              <a:ea typeface="MathJax_Main"/>
              <a:cs typeface="MathJax_Main"/>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Loading training and testing input audio files using load() function of librosa by which audio files are converted into NumPy array.</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Computing short time fourier transform on all those input audio files array, using stft() function of librosa which transforms this array   (consisting amplitude in time domain) to frequency domain. This helps in removing high frequency noise.</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Calculate magnitude of all input files using NumPy.</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Defining CNN model specifications like learning rate, epochs, no. of layers, filters, kernels. After every convolutional layer we are adding pooling layer. Non linearity ReLu has been applied to feature maps output by convolutional layer. </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We defined mean square loss function with Adam optimizer to minimize the loss between expected and model output to train deep learning model</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LM Roman Dunhill 10"/>
              </a:rPr>
              <a:t>We use neural networks to find a transformation between the already pre-processed noisy clip and the clean clip.</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Then we performed maxpooling and added a fully connected layer at the end to reduce the dimensionality and get the desired dimensions.</a:t>
            </a:r>
            <a:endParaRPr lang="en-IN" sz="1100" dirty="0">
              <a:effectLst/>
              <a:latin typeface="LM Roman Dunhill 10"/>
              <a:ea typeface="LM Roman Dunhill 10"/>
              <a:cs typeface="LM Roman Dunhill 10"/>
            </a:endParaRPr>
          </a:p>
          <a:p>
            <a:pPr marL="342900" marR="902970" lvl="0" indent="-342900" algn="just">
              <a:lnSpc>
                <a:spcPct val="115000"/>
              </a:lnSpc>
              <a:spcAft>
                <a:spcPts val="0"/>
              </a:spcAft>
              <a:buFont typeface="+mj-lt"/>
              <a:buAutoNum type="arabicParenR"/>
            </a:pPr>
            <a:r>
              <a:rPr lang="en-US" sz="1600" dirty="0">
                <a:effectLst/>
                <a:latin typeface="Adobe Ming Std L" panose="02020300000000000000" pitchFamily="18" charset="-128"/>
                <a:ea typeface="LM Roman Dunhill 10"/>
                <a:cs typeface="Calibri Light" panose="020F0302020204030204" pitchFamily="34" charset="0"/>
              </a:rPr>
              <a:t>After training the model, we tested the performance of the model by calculating the Signal-to-Noise Ratio (SNR) value and performed ISTFT to check how the audio sounded.</a:t>
            </a:r>
            <a:endParaRPr lang="en-IN" sz="1100" dirty="0">
              <a:effectLst/>
              <a:latin typeface="LM Roman Dunhill 10"/>
              <a:ea typeface="LM Roman Dunhill 10"/>
              <a:cs typeface="LM Roman Dunhill 10"/>
            </a:endParaRPr>
          </a:p>
        </p:txBody>
      </p:sp>
    </p:spTree>
    <p:extLst>
      <p:ext uri="{BB962C8B-B14F-4D97-AF65-F5344CB8AC3E}">
        <p14:creationId xmlns:p14="http://schemas.microsoft.com/office/powerpoint/2010/main" val="250929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99125"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 using 1D CNN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9F811306-6C03-4436-B376-F16F9299053E}"/>
              </a:ext>
            </a:extLst>
          </p:cNvPr>
          <p:cNvSpPr txBox="1"/>
          <p:nvPr/>
        </p:nvSpPr>
        <p:spPr>
          <a:xfrm>
            <a:off x="741732" y="1670827"/>
            <a:ext cx="11233018" cy="2210862"/>
          </a:xfrm>
          <a:prstGeom prst="rect">
            <a:avLst/>
          </a:prstGeom>
          <a:noFill/>
        </p:spPr>
        <p:txBody>
          <a:bodyPr wrap="square">
            <a:spAutoFit/>
          </a:bodyPr>
          <a:lstStyle/>
          <a:p>
            <a:pPr marL="76200" marR="912495" algn="just">
              <a:spcBef>
                <a:spcPts val="695"/>
              </a:spcBef>
            </a:pPr>
            <a:r>
              <a:rPr lang="en-US" b="0" i="0" dirty="0">
                <a:solidFill>
                  <a:srgbClr val="292929"/>
                </a:solidFill>
                <a:effectLst/>
                <a:latin typeface="Adobe Ming Std L" panose="02020300000000000000" pitchFamily="18" charset="-128"/>
                <a:ea typeface="Adobe Ming Std L" panose="02020300000000000000" pitchFamily="18" charset="-128"/>
              </a:rPr>
              <a:t>In </a:t>
            </a:r>
            <a:r>
              <a:rPr lang="en-US" b="1" i="0" dirty="0">
                <a:solidFill>
                  <a:srgbClr val="292929"/>
                </a:solidFill>
                <a:effectLst/>
                <a:latin typeface="Adobe Ming Std L" panose="02020300000000000000" pitchFamily="18" charset="-128"/>
                <a:ea typeface="Adobe Ming Std L" panose="02020300000000000000" pitchFamily="18" charset="-128"/>
              </a:rPr>
              <a:t>1D CNN</a:t>
            </a:r>
            <a:r>
              <a:rPr lang="en-US" b="0" i="0" dirty="0">
                <a:solidFill>
                  <a:srgbClr val="292929"/>
                </a:solidFill>
                <a:effectLst/>
                <a:latin typeface="Adobe Ming Std L" panose="02020300000000000000" pitchFamily="18" charset="-128"/>
                <a:ea typeface="Adobe Ming Std L" panose="02020300000000000000" pitchFamily="18" charset="-128"/>
              </a:rPr>
              <a:t>, kernel moves in </a:t>
            </a:r>
            <a:r>
              <a:rPr lang="en-US" b="1" i="0" dirty="0">
                <a:solidFill>
                  <a:srgbClr val="292929"/>
                </a:solidFill>
                <a:effectLst/>
                <a:latin typeface="Adobe Ming Std L" panose="02020300000000000000" pitchFamily="18" charset="-128"/>
                <a:ea typeface="Adobe Ming Std L" panose="02020300000000000000" pitchFamily="18" charset="-128"/>
              </a:rPr>
              <a:t>1</a:t>
            </a:r>
            <a:r>
              <a:rPr lang="en-US" b="0" i="0" dirty="0">
                <a:solidFill>
                  <a:srgbClr val="292929"/>
                </a:solidFill>
                <a:effectLst/>
                <a:latin typeface="Adobe Ming Std L" panose="02020300000000000000" pitchFamily="18" charset="-128"/>
                <a:ea typeface="Adobe Ming Std L" panose="02020300000000000000" pitchFamily="18" charset="-128"/>
              </a:rPr>
              <a:t> direction. Input and output data of 1D CNN is </a:t>
            </a:r>
            <a:r>
              <a:rPr lang="en-US" b="1" i="0" dirty="0">
                <a:solidFill>
                  <a:srgbClr val="292929"/>
                </a:solidFill>
                <a:effectLst/>
                <a:latin typeface="Adobe Ming Std L" panose="02020300000000000000" pitchFamily="18" charset="-128"/>
                <a:ea typeface="Adobe Ming Std L" panose="02020300000000000000" pitchFamily="18" charset="-128"/>
              </a:rPr>
              <a:t>2</a:t>
            </a:r>
            <a:r>
              <a:rPr lang="en-US" b="0" i="0" dirty="0">
                <a:solidFill>
                  <a:srgbClr val="292929"/>
                </a:solidFill>
                <a:effectLst/>
                <a:latin typeface="Adobe Ming Std L" panose="02020300000000000000" pitchFamily="18" charset="-128"/>
                <a:ea typeface="Adobe Ming Std L" panose="02020300000000000000" pitchFamily="18" charset="-128"/>
              </a:rPr>
              <a:t> dimensional. Mostly used on </a:t>
            </a:r>
            <a:r>
              <a:rPr lang="en-US" b="1" i="0" dirty="0">
                <a:solidFill>
                  <a:srgbClr val="292929"/>
                </a:solidFill>
                <a:effectLst/>
                <a:latin typeface="Adobe Ming Std L" panose="02020300000000000000" pitchFamily="18" charset="-128"/>
                <a:ea typeface="Adobe Ming Std L" panose="02020300000000000000" pitchFamily="18" charset="-128"/>
              </a:rPr>
              <a:t>Time-Series</a:t>
            </a:r>
            <a:r>
              <a:rPr lang="en-US" b="0" i="0" dirty="0">
                <a:solidFill>
                  <a:srgbClr val="292929"/>
                </a:solidFill>
                <a:effectLst/>
                <a:latin typeface="Adobe Ming Std L" panose="02020300000000000000" pitchFamily="18" charset="-128"/>
                <a:ea typeface="Adobe Ming Std L" panose="02020300000000000000" pitchFamily="18" charset="-128"/>
              </a:rPr>
              <a:t> data.</a:t>
            </a:r>
            <a:endParaRPr lang="en-US" sz="100" dirty="0">
              <a:effectLst/>
              <a:latin typeface="Adobe Ming Std L" panose="02020300000000000000" pitchFamily="18" charset="-128"/>
              <a:ea typeface="LM Roman Dunhill 10"/>
              <a:cs typeface="Calibri Light" panose="020F0302020204030204" pitchFamily="34" charset="0"/>
            </a:endParaRPr>
          </a:p>
          <a:p>
            <a:pPr marL="76200" marR="912495" algn="just">
              <a:spcBef>
                <a:spcPts val="695"/>
              </a:spcBef>
              <a:spcAft>
                <a:spcPts val="0"/>
              </a:spcAft>
            </a:pPr>
            <a:r>
              <a:rPr lang="en-US" dirty="0">
                <a:effectLst/>
                <a:latin typeface="Adobe Ming Std L" panose="02020300000000000000" pitchFamily="18" charset="-128"/>
                <a:ea typeface="LM Roman Dunhill 10"/>
                <a:cs typeface="Calibri Light" panose="020F0302020204030204" pitchFamily="34" charset="0"/>
              </a:rPr>
              <a:t>In this problem, we have implemented a 1D CNN that does speech denoising in the STFT magnitude domain. 1D CNN here means a variant of CNN which does the convolution operation along only one of the axis. In this case it's the frequency axis. </a:t>
            </a:r>
            <a:endParaRPr lang="en-US" sz="1000" dirty="0">
              <a:effectLst/>
              <a:latin typeface="Adobe Ming Std L" panose="02020300000000000000" pitchFamily="18" charset="-128"/>
              <a:ea typeface="LM Roman Dunhill 10"/>
              <a:cs typeface="Calibri Light" panose="020F0302020204030204" pitchFamily="34" charset="0"/>
            </a:endParaRPr>
          </a:p>
          <a:p>
            <a:pPr marL="76200" marR="912495" algn="just">
              <a:spcBef>
                <a:spcPts val="695"/>
              </a:spcBef>
              <a:spcAft>
                <a:spcPts val="0"/>
              </a:spcAft>
            </a:pPr>
            <a:r>
              <a:rPr lang="en-US" dirty="0">
                <a:effectLst/>
                <a:latin typeface="Adobe Ming Std L" panose="02020300000000000000" pitchFamily="18" charset="-128"/>
                <a:ea typeface="LM Roman Dunhill 10"/>
                <a:cs typeface="Calibri Light" panose="020F0302020204030204" pitchFamily="34" charset="0"/>
              </a:rPr>
              <a:t>After training the model, we tested the performance of the model by calculating the Signal-to-Noise Ratio (SNR) value and performed ISTFT to check how the audio sounded.</a:t>
            </a:r>
            <a:endParaRPr lang="en-IN" sz="1200" dirty="0">
              <a:effectLst/>
              <a:latin typeface="LM Roman Dunhill 10"/>
              <a:ea typeface="LM Roman Dunhill 10"/>
              <a:cs typeface="LM Roman Dunhill 10"/>
            </a:endParaRPr>
          </a:p>
        </p:txBody>
      </p:sp>
    </p:spTree>
    <p:extLst>
      <p:ext uri="{BB962C8B-B14F-4D97-AF65-F5344CB8AC3E}">
        <p14:creationId xmlns:p14="http://schemas.microsoft.com/office/powerpoint/2010/main" val="8198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1D CNN Design implemented:</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2A2E9BCB-1888-40AD-B505-D0E75A45AE7A}"/>
              </a:ext>
            </a:extLst>
          </p:cNvPr>
          <p:cNvSpPr txBox="1"/>
          <p:nvPr/>
        </p:nvSpPr>
        <p:spPr>
          <a:xfrm>
            <a:off x="671208" y="1799141"/>
            <a:ext cx="10379412" cy="2585323"/>
          </a:xfrm>
          <a:prstGeom prst="rect">
            <a:avLst/>
          </a:prstGeom>
          <a:noFill/>
        </p:spPr>
        <p:txBody>
          <a:bodyPr wrap="square">
            <a:spAutoFit/>
          </a:bodyPr>
          <a:lstStyle/>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Two convolution layers with filters 16 and 32 respectively.</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Also kernel sizes of 16, 8 respectively.</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Same padding is used.</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ReLU activation function is used in all the convolution layers.</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Max pooling layers are implemented one each after the convolution layer.</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Flattening is implemented for the last max pooling layer.</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A dense layer of 513 units with a ReLU activation.</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Adam optimizer, mean squared error loss function are used.</a:t>
            </a:r>
            <a:endParaRPr lang="en-IN" dirty="0">
              <a:effectLst/>
              <a:latin typeface="LM Roman Dunhill 10"/>
              <a:ea typeface="LM Roman Dunhill 10"/>
              <a:cs typeface="LM Roman Dunhill 10"/>
            </a:endParaRPr>
          </a:p>
          <a:p>
            <a:pPr marL="76200" marR="912495" algn="just">
              <a:spcAft>
                <a:spcPts val="0"/>
              </a:spcAft>
            </a:pPr>
            <a:r>
              <a:rPr lang="en-US" dirty="0">
                <a:effectLst/>
                <a:latin typeface="Adobe Ming Std L" panose="02020300000000000000" pitchFamily="18" charset="-128"/>
                <a:ea typeface="LM Roman Dunhill 10"/>
                <a:cs typeface="Calibri Light" panose="020F0302020204030204" pitchFamily="34" charset="0"/>
              </a:rPr>
              <a:t>- 1000 epochs are used for training.</a:t>
            </a:r>
            <a:endParaRPr lang="en-IN" dirty="0">
              <a:effectLst/>
              <a:latin typeface="LM Roman Dunhill 10"/>
              <a:ea typeface="LM Roman Dunhill 10"/>
              <a:cs typeface="LM Roman Dunhill 10"/>
            </a:endParaRPr>
          </a:p>
        </p:txBody>
      </p:sp>
    </p:spTree>
    <p:extLst>
      <p:ext uri="{BB962C8B-B14F-4D97-AF65-F5344CB8AC3E}">
        <p14:creationId xmlns:p14="http://schemas.microsoft.com/office/powerpoint/2010/main" val="238188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 2D CNN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1615827"/>
          </a:xfrm>
          <a:prstGeom prst="rect">
            <a:avLst/>
          </a:prstGeom>
          <a:noFill/>
        </p:spPr>
        <p:txBody>
          <a:bodyPr wrap="square">
            <a:spAutoFit/>
          </a:bodyPr>
          <a:lstStyle/>
          <a:p>
            <a:r>
              <a:rPr lang="en-US" i="0" dirty="0">
                <a:solidFill>
                  <a:srgbClr val="292929"/>
                </a:solidFill>
                <a:effectLst/>
                <a:latin typeface="Adobe Ming Std L" panose="02020300000000000000" pitchFamily="18" charset="-128"/>
                <a:ea typeface="Adobe Ming Std L" panose="02020300000000000000" pitchFamily="18" charset="-128"/>
              </a:rPr>
              <a:t>In 2D CNN, kernel moves in 2 directions. Input and output data of 2D CNN is 3 dimensional. Mostly used on Image data.</a:t>
            </a:r>
            <a:endParaRPr lang="en-IN" dirty="0">
              <a:latin typeface="Adobe Ming Std L" panose="02020300000000000000" pitchFamily="18" charset="-128"/>
              <a:ea typeface="Adobe Ming Std L" panose="02020300000000000000" pitchFamily="18" charset="-128"/>
            </a:endParaRPr>
          </a:p>
          <a:p>
            <a:endParaRPr lang="en-IN" sz="300" dirty="0">
              <a:latin typeface="Adobe Ming Std L" panose="02020300000000000000" pitchFamily="18" charset="-128"/>
              <a:ea typeface="Adobe Ming Std L" panose="02020300000000000000" pitchFamily="18" charset="-128"/>
            </a:endParaRPr>
          </a:p>
          <a:p>
            <a:r>
              <a:rPr lang="en-IN" dirty="0">
                <a:latin typeface="Adobe Ming Std L" panose="02020300000000000000" pitchFamily="18" charset="-128"/>
                <a:ea typeface="Adobe Ming Std L" panose="02020300000000000000" pitchFamily="18" charset="-128"/>
              </a:rPr>
              <a:t>In this problem, since we are using a 2D CNN, we will consider both time and frequency of the audio. </a:t>
            </a:r>
          </a:p>
          <a:p>
            <a:endParaRPr lang="en-IN" sz="600" dirty="0">
              <a:latin typeface="Adobe Ming Std L" panose="02020300000000000000" pitchFamily="18" charset="-128"/>
              <a:ea typeface="Adobe Ming Std L" panose="02020300000000000000" pitchFamily="18" charset="-128"/>
            </a:endParaRPr>
          </a:p>
          <a:p>
            <a:r>
              <a:rPr lang="en-IN" dirty="0">
                <a:latin typeface="Adobe Ming Std L" panose="02020300000000000000" pitchFamily="18" charset="-128"/>
                <a:ea typeface="Adobe Ming Std L" panose="02020300000000000000" pitchFamily="18" charset="-128"/>
              </a:rPr>
              <a:t>Once the model is built, we can test its performance on the test audio by calculating SNR and listening to check if the noise is removed or not.</a:t>
            </a:r>
          </a:p>
        </p:txBody>
      </p:sp>
    </p:spTree>
    <p:extLst>
      <p:ext uri="{BB962C8B-B14F-4D97-AF65-F5344CB8AC3E}">
        <p14:creationId xmlns:p14="http://schemas.microsoft.com/office/powerpoint/2010/main" val="194887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2D CNN Design implemented</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2585323"/>
          </a:xfrm>
          <a:prstGeom prst="rect">
            <a:avLst/>
          </a:prstGeom>
          <a:noFill/>
        </p:spPr>
        <p:txBody>
          <a:bodyPr wrap="square">
            <a:spAutoFit/>
          </a:bodyPr>
          <a:lstStyle/>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Input layer with Tensor Shape as (-1,20,513,1).</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Two convolution layers used with filters of 16,32 are used respectively.</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Also kernel size of (4,4) for all of the above layers.</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ReLU activation is used in all the convolution layers.</a:t>
            </a:r>
            <a:endParaRPr lang="en-IN" sz="1800" b="1" dirty="0">
              <a:effectLst/>
              <a:latin typeface="MathJax_Main"/>
              <a:ea typeface="MathJax_Main"/>
              <a:cs typeface="MathJax_Main"/>
            </a:endParaRPr>
          </a:p>
          <a:p>
            <a:pPr marL="90170" marR="633095"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Max pooling layers are used after each convolution layer, with pool size of (2,2).</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Final max pooling layer is flattened.</a:t>
            </a:r>
            <a:endParaRPr lang="en-IN" sz="1800" b="1" dirty="0">
              <a:effectLst/>
              <a:latin typeface="MathJax_Main"/>
              <a:ea typeface="MathJax_Main"/>
              <a:cs typeface="MathJax_Main"/>
            </a:endParaRPr>
          </a:p>
          <a:p>
            <a:pPr marL="90170" marR="99314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 dense layer is used with 513 hidden units with ReLU activation function.</a:t>
            </a:r>
            <a:endParaRPr lang="en-IN" sz="1800" b="1" dirty="0">
              <a:effectLst/>
              <a:latin typeface="MathJax_Main"/>
              <a:ea typeface="MathJax_Main"/>
              <a:cs typeface="MathJax_Main"/>
            </a:endParaRPr>
          </a:p>
          <a:p>
            <a:pPr marL="90170" marR="453390" indent="-444500">
              <a:spcAft>
                <a:spcPts val="0"/>
              </a:spcAft>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Adam optimizer (0.0002 learning rate) and Mean squared error Loss function are used.</a:t>
            </a:r>
            <a:endParaRPr lang="en-IN" sz="1800" b="1" dirty="0">
              <a:effectLst/>
              <a:latin typeface="MathJax_Main"/>
              <a:ea typeface="MathJax_Main"/>
              <a:cs typeface="MathJax_Main"/>
            </a:endParaRPr>
          </a:p>
          <a:p>
            <a:pPr marL="520065" marR="993140" indent="-444500">
              <a:tabLst>
                <a:tab pos="520065" algn="l"/>
                <a:tab pos="520700" algn="l"/>
              </a:tabLst>
            </a:pPr>
            <a:r>
              <a:rPr lang="en-US" sz="1800" b="0" dirty="0">
                <a:effectLst/>
                <a:latin typeface="Adobe Ming Std L" panose="02020300000000000000" pitchFamily="18" charset="-128"/>
                <a:ea typeface="MathJax_Main"/>
                <a:cs typeface="Calibri Light" panose="020F0302020204030204" pitchFamily="34" charset="0"/>
              </a:rPr>
              <a:t>- Batch size of 64 and 500 epochs for training.</a:t>
            </a:r>
            <a:r>
              <a:rPr lang="en-US" sz="1800" b="1" dirty="0">
                <a:effectLst/>
                <a:latin typeface="MathJax_Main"/>
                <a:ea typeface="MathJax_Main"/>
                <a:cs typeface="MathJax_Main"/>
              </a:rPr>
              <a:t>  </a:t>
            </a:r>
            <a:endParaRPr lang="en-IN" sz="1800" b="1" dirty="0">
              <a:effectLst/>
              <a:latin typeface="MathJax_Main"/>
              <a:ea typeface="MathJax_Main"/>
              <a:cs typeface="MathJax_Main"/>
            </a:endParaRPr>
          </a:p>
        </p:txBody>
      </p:sp>
    </p:spTree>
    <p:extLst>
      <p:ext uri="{BB962C8B-B14F-4D97-AF65-F5344CB8AC3E}">
        <p14:creationId xmlns:p14="http://schemas.microsoft.com/office/powerpoint/2010/main" val="248748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Observations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603116" y="1720840"/>
            <a:ext cx="10612876" cy="646331"/>
          </a:xfrm>
          <a:prstGeom prst="rect">
            <a:avLst/>
          </a:prstGeom>
          <a:noFill/>
        </p:spPr>
        <p:txBody>
          <a:bodyPr wrap="square">
            <a:spAutoFit/>
          </a:bodyPr>
          <a:lstStyle/>
          <a:p>
            <a:pPr marL="76200" marR="899160">
              <a:spcBef>
                <a:spcPts val="625"/>
              </a:spcBef>
              <a:spcAft>
                <a:spcPts val="0"/>
              </a:spcAft>
            </a:pPr>
            <a:r>
              <a:rPr lang="en-IN" sz="18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Here,</a:t>
            </a:r>
            <a:r>
              <a:rPr lang="en-US" sz="1800" spc="-80" dirty="0">
                <a:effectLst/>
                <a:latin typeface="Adobe Ming Std L" panose="02020300000000000000" pitchFamily="18" charset="-128"/>
                <a:ea typeface="LM Roman Dunhill 10"/>
                <a:cs typeface="Calibri Light" panose="020F0302020204030204" pitchFamily="34" charset="0"/>
              </a:rPr>
              <a:t> </a:t>
            </a:r>
            <a:r>
              <a:rPr lang="en-US" sz="1800" spc="-15" dirty="0">
                <a:effectLst/>
                <a:latin typeface="Adobe Ming Std L" panose="02020300000000000000" pitchFamily="18" charset="-128"/>
                <a:ea typeface="LM Roman Dunhill 10"/>
                <a:cs typeface="Calibri Light" panose="020F0302020204030204" pitchFamily="34" charset="0"/>
              </a:rPr>
              <a:t>we</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compare</a:t>
            </a:r>
            <a:r>
              <a:rPr lang="en-US" sz="1800" spc="-95"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the</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performances</a:t>
            </a:r>
            <a:r>
              <a:rPr lang="en-US" sz="1800" spc="-95"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of</a:t>
            </a:r>
            <a:r>
              <a:rPr lang="en-US" sz="1800" spc="-100" dirty="0">
                <a:effectLst/>
                <a:latin typeface="Adobe Ming Std L" panose="02020300000000000000" pitchFamily="18" charset="-128"/>
                <a:ea typeface="LM Roman Dunhill 10"/>
                <a:cs typeface="Calibri Light" panose="020F0302020204030204" pitchFamily="34" charset="0"/>
              </a:rPr>
              <a:t> </a:t>
            </a:r>
            <a:r>
              <a:rPr lang="en-US" sz="1800" dirty="0">
                <a:effectLst/>
                <a:latin typeface="Adobe Ming Std L" panose="02020300000000000000" pitchFamily="18" charset="-128"/>
                <a:ea typeface="LM Roman Dunhill 10"/>
                <a:cs typeface="Calibri Light" panose="020F0302020204030204" pitchFamily="34" charset="0"/>
              </a:rPr>
              <a:t>speech denoising first computing stft then    applying deep learning model by 1D CNN &amp; 2D CNN.</a:t>
            </a:r>
            <a:endParaRPr lang="en-IN" sz="1800" dirty="0">
              <a:effectLst/>
              <a:latin typeface="LM Roman Dunhill 10"/>
              <a:ea typeface="LM Roman Dunhill 10"/>
              <a:cs typeface="LM Roman Dunhill 10"/>
            </a:endParaRPr>
          </a:p>
        </p:txBody>
      </p:sp>
      <p:pic>
        <p:nvPicPr>
          <p:cNvPr id="5" name="Picture 4">
            <a:extLst>
              <a:ext uri="{FF2B5EF4-FFF2-40B4-BE49-F238E27FC236}">
                <a16:creationId xmlns:a16="http://schemas.microsoft.com/office/drawing/2014/main" id="{2504C7B0-3B4A-4075-8CE3-7D387507BE75}"/>
              </a:ext>
            </a:extLst>
          </p:cNvPr>
          <p:cNvPicPr>
            <a:picLocks noChangeAspect="1"/>
          </p:cNvPicPr>
          <p:nvPr/>
        </p:nvPicPr>
        <p:blipFill>
          <a:blip r:embed="rId2"/>
          <a:stretch>
            <a:fillRect/>
          </a:stretch>
        </p:blipFill>
        <p:spPr>
          <a:xfrm>
            <a:off x="1500416" y="2701520"/>
            <a:ext cx="7323455" cy="2758679"/>
          </a:xfrm>
          <a:prstGeom prst="rect">
            <a:avLst/>
          </a:prstGeom>
        </p:spPr>
      </p:pic>
    </p:spTree>
    <p:extLst>
      <p:ext uri="{BB962C8B-B14F-4D97-AF65-F5344CB8AC3E}">
        <p14:creationId xmlns:p14="http://schemas.microsoft.com/office/powerpoint/2010/main" val="325553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40760"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Waveforms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466927" y="1729559"/>
            <a:ext cx="3044758"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Noisy Audio</a:t>
            </a:r>
            <a:endParaRPr lang="en-IN" sz="1800" b="1" dirty="0">
              <a:effectLst/>
              <a:latin typeface="LM Roman Dunhill 10"/>
              <a:ea typeface="LM Roman Dunhill 10"/>
              <a:cs typeface="LM Roman Dunhill 10"/>
            </a:endParaRPr>
          </a:p>
        </p:txBody>
      </p:sp>
      <p:pic>
        <p:nvPicPr>
          <p:cNvPr id="6" name="Picture 5">
            <a:extLst>
              <a:ext uri="{FF2B5EF4-FFF2-40B4-BE49-F238E27FC236}">
                <a16:creationId xmlns:a16="http://schemas.microsoft.com/office/drawing/2014/main" id="{B28D26C7-9BA7-4749-A944-20FF6646590D}"/>
              </a:ext>
            </a:extLst>
          </p:cNvPr>
          <p:cNvPicPr/>
          <p:nvPr/>
        </p:nvPicPr>
        <p:blipFill rotWithShape="1">
          <a:blip r:embed="rId2"/>
          <a:srcRect l="18233" t="29137" r="30861" b="2157"/>
          <a:stretch/>
        </p:blipFill>
        <p:spPr>
          <a:xfrm>
            <a:off x="606357" y="2363821"/>
            <a:ext cx="3346315" cy="2130357"/>
          </a:xfrm>
          <a:prstGeom prst="rect">
            <a:avLst/>
          </a:prstGeom>
        </p:spPr>
      </p:pic>
      <p:pic>
        <p:nvPicPr>
          <p:cNvPr id="7" name="Picture 6">
            <a:extLst>
              <a:ext uri="{FF2B5EF4-FFF2-40B4-BE49-F238E27FC236}">
                <a16:creationId xmlns:a16="http://schemas.microsoft.com/office/drawing/2014/main" id="{368780DE-49FA-46B2-8939-10E6279EDC40}"/>
              </a:ext>
            </a:extLst>
          </p:cNvPr>
          <p:cNvPicPr/>
          <p:nvPr/>
        </p:nvPicPr>
        <p:blipFill rotWithShape="1">
          <a:blip r:embed="rId3"/>
          <a:srcRect l="18676" t="30533" r="30417" b="2328"/>
          <a:stretch/>
        </p:blipFill>
        <p:spPr>
          <a:xfrm>
            <a:off x="6096000" y="2363821"/>
            <a:ext cx="3346315" cy="2227951"/>
          </a:xfrm>
          <a:prstGeom prst="rect">
            <a:avLst/>
          </a:prstGeom>
        </p:spPr>
      </p:pic>
      <p:sp>
        <p:nvSpPr>
          <p:cNvPr id="8" name="TextBox 7">
            <a:extLst>
              <a:ext uri="{FF2B5EF4-FFF2-40B4-BE49-F238E27FC236}">
                <a16:creationId xmlns:a16="http://schemas.microsoft.com/office/drawing/2014/main" id="{8A490AF5-1EC4-4539-A486-ED992C2FBFBD}"/>
              </a:ext>
            </a:extLst>
          </p:cNvPr>
          <p:cNvSpPr txBox="1"/>
          <p:nvPr/>
        </p:nvSpPr>
        <p:spPr>
          <a:xfrm>
            <a:off x="5930629" y="1824563"/>
            <a:ext cx="4614154"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Denoised Audio by 1D CNN</a:t>
            </a:r>
            <a:endParaRPr lang="en-IN" sz="1800" b="1" dirty="0">
              <a:effectLst/>
              <a:latin typeface="LM Roman Dunhill 10"/>
              <a:ea typeface="LM Roman Dunhill 10"/>
              <a:cs typeface="LM Roman Dunhill 10"/>
            </a:endParaRPr>
          </a:p>
        </p:txBody>
      </p:sp>
      <p:sp>
        <p:nvSpPr>
          <p:cNvPr id="2" name="Arrow: Right 1">
            <a:extLst>
              <a:ext uri="{FF2B5EF4-FFF2-40B4-BE49-F238E27FC236}">
                <a16:creationId xmlns:a16="http://schemas.microsoft.com/office/drawing/2014/main" id="{2C3BE0D1-2694-487B-BDF8-FB512D2AD096}"/>
              </a:ext>
            </a:extLst>
          </p:cNvPr>
          <p:cNvSpPr/>
          <p:nvPr/>
        </p:nvSpPr>
        <p:spPr>
          <a:xfrm>
            <a:off x="4503906" y="3312584"/>
            <a:ext cx="1040859" cy="428017"/>
          </a:xfrm>
          <a:prstGeom prst="rightArrow">
            <a:avLst>
              <a:gd name="adj1" fmla="val 3181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998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40760" y="305765"/>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Waveforms</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C010B0FD-F4B6-4E71-B4CB-8B44E5CEADD7}"/>
              </a:ext>
            </a:extLst>
          </p:cNvPr>
          <p:cNvSpPr txBox="1"/>
          <p:nvPr/>
        </p:nvSpPr>
        <p:spPr>
          <a:xfrm>
            <a:off x="466927" y="1729559"/>
            <a:ext cx="3044758"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Noisy Audio</a:t>
            </a:r>
            <a:endParaRPr lang="en-IN" sz="1800" b="1" dirty="0">
              <a:effectLst/>
              <a:latin typeface="LM Roman Dunhill 10"/>
              <a:ea typeface="LM Roman Dunhill 10"/>
              <a:cs typeface="LM Roman Dunhill 10"/>
            </a:endParaRPr>
          </a:p>
        </p:txBody>
      </p:sp>
      <p:pic>
        <p:nvPicPr>
          <p:cNvPr id="6" name="Picture 5">
            <a:extLst>
              <a:ext uri="{FF2B5EF4-FFF2-40B4-BE49-F238E27FC236}">
                <a16:creationId xmlns:a16="http://schemas.microsoft.com/office/drawing/2014/main" id="{B28D26C7-9BA7-4749-A944-20FF6646590D}"/>
              </a:ext>
            </a:extLst>
          </p:cNvPr>
          <p:cNvPicPr/>
          <p:nvPr/>
        </p:nvPicPr>
        <p:blipFill rotWithShape="1">
          <a:blip r:embed="rId2"/>
          <a:srcRect l="18233" t="29137" r="30861" b="2157"/>
          <a:stretch/>
        </p:blipFill>
        <p:spPr>
          <a:xfrm>
            <a:off x="606357" y="2363821"/>
            <a:ext cx="3346315" cy="2130357"/>
          </a:xfrm>
          <a:prstGeom prst="rect">
            <a:avLst/>
          </a:prstGeom>
        </p:spPr>
      </p:pic>
      <p:sp>
        <p:nvSpPr>
          <p:cNvPr id="8" name="TextBox 7">
            <a:extLst>
              <a:ext uri="{FF2B5EF4-FFF2-40B4-BE49-F238E27FC236}">
                <a16:creationId xmlns:a16="http://schemas.microsoft.com/office/drawing/2014/main" id="{8A490AF5-1EC4-4539-A486-ED992C2FBFBD}"/>
              </a:ext>
            </a:extLst>
          </p:cNvPr>
          <p:cNvSpPr txBox="1"/>
          <p:nvPr/>
        </p:nvSpPr>
        <p:spPr>
          <a:xfrm>
            <a:off x="5930629" y="1824563"/>
            <a:ext cx="4614154" cy="369332"/>
          </a:xfrm>
          <a:prstGeom prst="rect">
            <a:avLst/>
          </a:prstGeom>
          <a:noFill/>
        </p:spPr>
        <p:txBody>
          <a:bodyPr wrap="square">
            <a:spAutoFit/>
          </a:bodyPr>
          <a:lstStyle/>
          <a:p>
            <a:pPr marL="76200" marR="899160">
              <a:spcBef>
                <a:spcPts val="625"/>
              </a:spcBef>
              <a:spcAft>
                <a:spcPts val="0"/>
              </a:spcAft>
            </a:pPr>
            <a:r>
              <a:rPr lang="en-IN" sz="1800" b="1" dirty="0">
                <a:effectLst/>
                <a:latin typeface="Adobe Ming Std L" panose="02020300000000000000" pitchFamily="18" charset="-128"/>
                <a:ea typeface="LM Roman Dunhill 10"/>
                <a:cs typeface="Calibri Light" panose="020F0302020204030204" pitchFamily="34" charset="0"/>
              </a:rPr>
              <a:t>      Denoised Audio by 2D CNN</a:t>
            </a:r>
            <a:endParaRPr lang="en-IN" sz="1800" b="1" dirty="0">
              <a:effectLst/>
              <a:latin typeface="LM Roman Dunhill 10"/>
              <a:ea typeface="LM Roman Dunhill 10"/>
              <a:cs typeface="LM Roman Dunhill 10"/>
            </a:endParaRPr>
          </a:p>
        </p:txBody>
      </p:sp>
      <p:sp>
        <p:nvSpPr>
          <p:cNvPr id="2" name="Arrow: Right 1">
            <a:extLst>
              <a:ext uri="{FF2B5EF4-FFF2-40B4-BE49-F238E27FC236}">
                <a16:creationId xmlns:a16="http://schemas.microsoft.com/office/drawing/2014/main" id="{2C3BE0D1-2694-487B-BDF8-FB512D2AD096}"/>
              </a:ext>
            </a:extLst>
          </p:cNvPr>
          <p:cNvSpPr/>
          <p:nvPr/>
        </p:nvSpPr>
        <p:spPr>
          <a:xfrm>
            <a:off x="4503906" y="3312584"/>
            <a:ext cx="1040859" cy="428017"/>
          </a:xfrm>
          <a:prstGeom prst="rightArrow">
            <a:avLst>
              <a:gd name="adj1" fmla="val 3181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3FEEE95-8845-49B1-A94D-9395143123DD}"/>
              </a:ext>
            </a:extLst>
          </p:cNvPr>
          <p:cNvPicPr/>
          <p:nvPr/>
        </p:nvPicPr>
        <p:blipFill rotWithShape="1">
          <a:blip r:embed="rId3"/>
          <a:srcRect l="18529" t="29670" r="30565" b="4367"/>
          <a:stretch/>
        </p:blipFill>
        <p:spPr>
          <a:xfrm>
            <a:off x="6095999" y="2363821"/>
            <a:ext cx="3346315" cy="2130357"/>
          </a:xfrm>
          <a:prstGeom prst="rect">
            <a:avLst/>
          </a:prstGeom>
        </p:spPr>
      </p:pic>
    </p:spTree>
    <p:extLst>
      <p:ext uri="{BB962C8B-B14F-4D97-AF65-F5344CB8AC3E}">
        <p14:creationId xmlns:p14="http://schemas.microsoft.com/office/powerpoint/2010/main" val="70653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74248-5051-4011-BD3B-A7F441785FD1}"/>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5" name="TextBox 4">
            <a:extLst>
              <a:ext uri="{FF2B5EF4-FFF2-40B4-BE49-F238E27FC236}">
                <a16:creationId xmlns:a16="http://schemas.microsoft.com/office/drawing/2014/main" id="{27BA50F6-D51A-4AB4-898F-664B53F59240}"/>
              </a:ext>
            </a:extLst>
          </p:cNvPr>
          <p:cNvSpPr txBox="1"/>
          <p:nvPr/>
        </p:nvSpPr>
        <p:spPr>
          <a:xfrm>
            <a:off x="199745" y="2463351"/>
            <a:ext cx="6697165" cy="2423740"/>
          </a:xfrm>
          <a:prstGeom prst="rect">
            <a:avLst/>
          </a:prstGeom>
          <a:noFill/>
        </p:spPr>
        <p:txBody>
          <a:bodyPr wrap="square">
            <a:spAutoFit/>
          </a:bodyPr>
          <a:lstStyle/>
          <a:p>
            <a:pPr marL="359410" marR="358140">
              <a:spcBef>
                <a:spcPts val="300"/>
              </a:spcBef>
              <a:spcAft>
                <a:spcPts val="0"/>
              </a:spcAft>
            </a:pPr>
            <a:r>
              <a:rPr lang="en-IN" sz="3600" b="1"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Submitted By</a:t>
            </a:r>
          </a:p>
          <a:p>
            <a:pPr marL="359410" marR="358140">
              <a:spcBef>
                <a:spcPts val="300"/>
              </a:spcBef>
              <a:spcAft>
                <a:spcPts val="0"/>
              </a:spcAft>
            </a:pPr>
            <a:r>
              <a:rPr lang="en-IN"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Mohammad Shahbaz Alam</a:t>
            </a:r>
          </a:p>
          <a:p>
            <a:pPr marL="359410" marR="358140">
              <a:spcBef>
                <a:spcPts val="300"/>
              </a:spcBef>
              <a:spcAft>
                <a:spcPts val="0"/>
              </a:spcAft>
            </a:pPr>
            <a:r>
              <a:rPr lang="en-IN"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Devidas Ingale</a:t>
            </a:r>
          </a:p>
          <a:p>
            <a:pPr marL="359410" marR="358140">
              <a:spcBef>
                <a:spcPts val="300"/>
              </a:spcBef>
              <a:spcAft>
                <a:spcPts val="0"/>
              </a:spcAft>
            </a:pPr>
            <a:r>
              <a:rPr lang="en-IN" sz="3600" b="1" dirty="0">
                <a:solidFill>
                  <a:schemeClr val="bg1"/>
                </a:solidFill>
                <a:latin typeface="Arial" panose="020B0604020202020204" pitchFamily="34" charset="0"/>
                <a:ea typeface="Times New Roman" panose="02020603050405020304" pitchFamily="18" charset="0"/>
                <a:cs typeface="Arial" panose="020B0604020202020204" pitchFamily="34" charset="0"/>
              </a:rPr>
              <a:t>Avdhoot Patil</a:t>
            </a:r>
            <a:endParaRPr lang="en-IN"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C0B8E006-1260-4DB6-91F8-386730345951}"/>
              </a:ext>
            </a:extLst>
          </p:cNvPr>
          <p:cNvSpPr txBox="1"/>
          <p:nvPr/>
        </p:nvSpPr>
        <p:spPr>
          <a:xfrm>
            <a:off x="597010" y="846955"/>
            <a:ext cx="10997980" cy="769441"/>
          </a:xfrm>
          <a:prstGeom prst="rect">
            <a:avLst/>
          </a:prstGeom>
          <a:noFill/>
          <a:ln>
            <a:solidFill>
              <a:schemeClr val="bg1"/>
            </a:solidFill>
          </a:ln>
        </p:spPr>
        <p:txBody>
          <a:bodyPr wrap="square">
            <a:spAutoFit/>
          </a:bodyPr>
          <a:lstStyle/>
          <a:p>
            <a:r>
              <a:rPr lang="en-IN" sz="4400" b="1" dirty="0">
                <a:solidFill>
                  <a:schemeClr val="bg1"/>
                </a:solidFill>
                <a:latin typeface="Arial" panose="020B0604020202020204" pitchFamily="34" charset="0"/>
                <a:cs typeface="Arial" panose="020B0604020202020204" pitchFamily="34" charset="0"/>
              </a:rPr>
              <a:t> Speech Denoising using Deep Learning</a:t>
            </a:r>
          </a:p>
        </p:txBody>
      </p:sp>
    </p:spTree>
    <p:extLst>
      <p:ext uri="{BB962C8B-B14F-4D97-AF65-F5344CB8AC3E}">
        <p14:creationId xmlns:p14="http://schemas.microsoft.com/office/powerpoint/2010/main" val="227384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289398" y="617050"/>
            <a:ext cx="10529864" cy="769441"/>
          </a:xfrm>
          <a:prstGeom prst="rect">
            <a:avLst/>
          </a:prstGeom>
          <a:noFill/>
        </p:spPr>
        <p:txBody>
          <a:bodyPr wrap="square">
            <a:spAutoFit/>
          </a:bodyPr>
          <a:lstStyle/>
          <a:p>
            <a:pPr marL="359410" marR="358140">
              <a:spcBef>
                <a:spcPts val="300"/>
              </a:spcBef>
              <a:spcAft>
                <a:spcPts val="0"/>
              </a:spcAft>
            </a:pPr>
            <a:r>
              <a:rPr lang="en-IN" sz="4400" b="1" dirty="0">
                <a:solidFill>
                  <a:srgbClr val="00B0F0"/>
                </a:solidFill>
                <a:latin typeface="Arial" panose="020B0604020202020204" pitchFamily="34" charset="0"/>
                <a:ea typeface="Times New Roman" panose="02020603050405020304" pitchFamily="18" charset="0"/>
                <a:cs typeface="Arial" panose="020B0604020202020204" pitchFamily="34" charset="0"/>
              </a:rPr>
              <a:t>Conclusion</a:t>
            </a:r>
            <a:endParaRPr lang="en-IN" sz="4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49E1BB9-3E0A-4F04-B71F-EA75C268E582}"/>
              </a:ext>
            </a:extLst>
          </p:cNvPr>
          <p:cNvSpPr txBox="1"/>
          <p:nvPr/>
        </p:nvSpPr>
        <p:spPr>
          <a:xfrm>
            <a:off x="593388" y="1962218"/>
            <a:ext cx="9144811" cy="1631216"/>
          </a:xfrm>
          <a:prstGeom prst="rect">
            <a:avLst/>
          </a:prstGeom>
          <a:noFill/>
        </p:spPr>
        <p:txBody>
          <a:bodyPr wrap="square">
            <a:spAutoFit/>
          </a:bodyPr>
          <a:lstStyle/>
          <a:p>
            <a:pPr marL="76200" marR="912495" algn="just">
              <a:spcAft>
                <a:spcPts val="0"/>
              </a:spcAft>
            </a:pPr>
            <a:r>
              <a:rPr lang="en-US" sz="2000" dirty="0">
                <a:effectLst/>
                <a:latin typeface="Adobe Ming Std L" panose="02020300000000000000" pitchFamily="18" charset="-128"/>
                <a:ea typeface="LM Roman Dunhill 10"/>
                <a:cs typeface="Calibri Light" panose="020F0302020204030204" pitchFamily="34" charset="0"/>
              </a:rPr>
              <a:t>Hence it is evident from the results that using (1D CNN + stft) gives better result compared to (2D CNN + stft) for speech denoising by removal of noise from noisy speech and speech enhancement. </a:t>
            </a:r>
          </a:p>
          <a:p>
            <a:pPr marL="76200" marR="912495" algn="just">
              <a:spcAft>
                <a:spcPts val="0"/>
              </a:spcAft>
            </a:pPr>
            <a:r>
              <a:rPr lang="en-US" sz="2000" dirty="0">
                <a:effectLst/>
                <a:latin typeface="Adobe Ming Std L" panose="02020300000000000000" pitchFamily="18" charset="-128"/>
                <a:ea typeface="LM Roman Dunhill 10"/>
                <a:cs typeface="Calibri Light" panose="020F0302020204030204" pitchFamily="34" charset="0"/>
              </a:rPr>
              <a:t>By having SNR of 17.64 DB by 1D CNN compared to 14.632 DB by 2D CNN.</a:t>
            </a:r>
            <a:endParaRPr lang="en-IN" sz="1200" dirty="0">
              <a:effectLst/>
              <a:latin typeface="LM Roman Dunhill 10"/>
              <a:ea typeface="LM Roman Dunhill 10"/>
              <a:cs typeface="LM Roman Dunhill 10"/>
            </a:endParaRPr>
          </a:p>
        </p:txBody>
      </p:sp>
    </p:spTree>
    <p:extLst>
      <p:ext uri="{BB962C8B-B14F-4D97-AF65-F5344CB8AC3E}">
        <p14:creationId xmlns:p14="http://schemas.microsoft.com/office/powerpoint/2010/main" val="338243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C164AB-3B95-4BDC-8DD0-B831F6146858}"/>
              </a:ext>
            </a:extLst>
          </p:cNvPr>
          <p:cNvSpPr txBox="1"/>
          <p:nvPr/>
        </p:nvSpPr>
        <p:spPr>
          <a:xfrm>
            <a:off x="551234" y="377049"/>
            <a:ext cx="11089532" cy="5278368"/>
          </a:xfrm>
          <a:prstGeom prst="rect">
            <a:avLst/>
          </a:prstGeom>
          <a:noFill/>
        </p:spPr>
        <p:txBody>
          <a:bodyPr wrap="square">
            <a:spAutoFit/>
          </a:bodyPr>
          <a:lstStyle/>
          <a:p>
            <a:pPr lvl="2">
              <a:tabLst>
                <a:tab pos="520065" algn="l"/>
                <a:tab pos="520700" algn="l"/>
              </a:tabLst>
            </a:pPr>
            <a:r>
              <a:rPr lang="en-IN" sz="4000" b="1" dirty="0">
                <a:effectLst/>
                <a:latin typeface="Adobe Ming Std L" panose="02020300000000000000" pitchFamily="18" charset="-128"/>
                <a:ea typeface="MathJax_Main"/>
                <a:cs typeface="Calibri Light" panose="020F0302020204030204" pitchFamily="34" charset="0"/>
              </a:rPr>
              <a:t>                     Reference</a:t>
            </a:r>
            <a:endParaRPr lang="en-IN" sz="2000" b="1" dirty="0">
              <a:effectLst/>
              <a:latin typeface="MathJax_Main"/>
              <a:ea typeface="MathJax_Main"/>
              <a:cs typeface="MathJax_Main"/>
            </a:endParaRPr>
          </a:p>
          <a:p>
            <a:pPr marL="685800" indent="-444500">
              <a:tabLst>
                <a:tab pos="520065" algn="l"/>
                <a:tab pos="520700" algn="l"/>
              </a:tabLst>
            </a:pPr>
            <a:r>
              <a:rPr lang="en-US" sz="1200" b="1" dirty="0">
                <a:effectLst/>
                <a:latin typeface="Adobe Ming Std L" panose="02020300000000000000" pitchFamily="18" charset="-128"/>
                <a:ea typeface="MathJax_Main"/>
                <a:cs typeface="Calibri Light" panose="020F0302020204030204" pitchFamily="34" charset="0"/>
              </a:rPr>
              <a:t> </a:t>
            </a:r>
            <a:endParaRPr lang="en-IN" sz="800" b="1" dirty="0">
              <a:effectLst/>
              <a:latin typeface="MathJax_Main"/>
              <a:ea typeface="MathJax_Main"/>
              <a:cs typeface="MathJax_Main"/>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P. C. </a:t>
            </a:r>
            <a:r>
              <a:rPr lang="en-US" sz="1400" dirty="0" err="1">
                <a:effectLst/>
                <a:latin typeface="Calibri Light" panose="020F0302020204030204" pitchFamily="34" charset="0"/>
                <a:ea typeface="LM Roman Dunhill 10"/>
                <a:cs typeface="LM Roman Dunhill 10"/>
              </a:rPr>
              <a:t>Loizou</a:t>
            </a:r>
            <a:r>
              <a:rPr lang="en-US" sz="1400" dirty="0">
                <a:effectLst/>
                <a:latin typeface="Calibri Light" panose="020F0302020204030204" pitchFamily="34" charset="0"/>
                <a:ea typeface="LM Roman Dunhill 10"/>
                <a:cs typeface="LM Roman Dunhill 10"/>
              </a:rPr>
              <a:t>, Speech Enhancement: Theory and Practice, 2nd ed. CRC Press, 2013. </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M. </a:t>
            </a:r>
            <a:r>
              <a:rPr lang="en-US" sz="1400" dirty="0" err="1">
                <a:effectLst/>
                <a:latin typeface="Calibri Light" panose="020F0302020204030204" pitchFamily="34" charset="0"/>
                <a:ea typeface="LM Roman Dunhill 10"/>
                <a:cs typeface="LM Roman Dunhill 10"/>
              </a:rPr>
              <a:t>Bosi</a:t>
            </a:r>
            <a:r>
              <a:rPr lang="en-US" sz="1400" dirty="0">
                <a:effectLst/>
                <a:latin typeface="Calibri Light" panose="020F0302020204030204" pitchFamily="34" charset="0"/>
                <a:ea typeface="LM Roman Dunhill 10"/>
                <a:cs typeface="LM Roman Dunhill 10"/>
              </a:rPr>
              <a:t> and R. E. Goldberg, Introduction to Digital Audio Coding and Standards. Springer, 2002.</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F. G. Germain, Q. Chen, and V. </a:t>
            </a:r>
            <a:r>
              <a:rPr lang="en-US" sz="1400" dirty="0" err="1">
                <a:effectLst/>
                <a:latin typeface="Calibri Light" panose="020F0302020204030204" pitchFamily="34" charset="0"/>
                <a:ea typeface="LM Roman Dunhill 10"/>
                <a:cs typeface="LM Roman Dunhill 10"/>
              </a:rPr>
              <a:t>Koltun</a:t>
            </a:r>
            <a:r>
              <a:rPr lang="en-US" sz="1400" dirty="0">
                <a:effectLst/>
                <a:latin typeface="Calibri Light" panose="020F0302020204030204" pitchFamily="34" charset="0"/>
                <a:ea typeface="LM Roman Dunhill 10"/>
                <a:cs typeface="LM Roman Dunhill 10"/>
              </a:rPr>
              <a:t>. Speech Denoising with Deep Feature Losses. 2018.</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A. Kumar and D. Florencio: Speech Enhancement in Multiple Noise Conditions using Deep Neural Networks. 2016.</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Shi, Y., Rong, W., &amp; Zheng, N. (2018). Speech Enhancement using Convolutional Neural Network with Skip Connections. 2018 11th International Symposium on Chinese Spoken Language Processing (ISCSLP). "DOI":10.1109/iscslp.2018.8706591 </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Ouyang, Z., Yu, H., Zhu, W.-P., &amp; Champagne, B. (2019). A Fully Convolutional Neural Network for Complex Spectrogram Processing in Speech Enhancement. ICASSP 2019 - 2019 IEEE International Conference on Acoustics, Speech and Signal Processing (ICASSP). doi:10.1109/icassp.2019.8683423 </a:t>
            </a:r>
            <a:endParaRPr lang="en-IN" sz="1400" dirty="0">
              <a:effectLst/>
              <a:latin typeface="LM Roman Dunhill 10"/>
              <a:ea typeface="LM Roman Dunhill 10"/>
              <a:cs typeface="LM Roman Dunhill 10"/>
            </a:endParaRPr>
          </a:p>
          <a:p>
            <a:pPr marL="342900" marR="723265" lvl="0" indent="-342900">
              <a:spcBef>
                <a:spcPts val="165"/>
              </a:spcBef>
              <a:spcAft>
                <a:spcPts val="0"/>
              </a:spcAft>
              <a:buFont typeface="+mj-lt"/>
              <a:buAutoNum type="arabicPeriod"/>
              <a:tabLst>
                <a:tab pos="210820" algn="l"/>
              </a:tabLst>
            </a:pPr>
            <a:r>
              <a:rPr lang="en-US" sz="1400" dirty="0">
                <a:effectLst/>
                <a:latin typeface="Calibri Light" panose="020F0302020204030204" pitchFamily="34" charset="0"/>
                <a:ea typeface="LM Roman Dunhill 10"/>
                <a:cs typeface="LM Roman Dunhill 10"/>
              </a:rPr>
              <a:t>L1 loss for speech</a:t>
            </a:r>
            <a:r>
              <a:rPr lang="en-US" sz="1400" spc="-25" dirty="0">
                <a:effectLst/>
                <a:latin typeface="Calibri Light" panose="020F0302020204030204" pitchFamily="34" charset="0"/>
                <a:ea typeface="LM Roman Dunhill 10"/>
                <a:cs typeface="LM Roman Dunhill 10"/>
              </a:rPr>
              <a:t> </a:t>
            </a:r>
            <a:r>
              <a:rPr lang="en-US" sz="1400" dirty="0">
                <a:effectLst/>
                <a:latin typeface="Calibri Light" panose="020F0302020204030204" pitchFamily="34" charset="0"/>
                <a:ea typeface="LM Roman Dunhill 10"/>
                <a:cs typeface="LM Roman Dunhill 10"/>
              </a:rPr>
              <a:t>denoising: </a:t>
            </a:r>
            <a:r>
              <a:rPr lang="en-US" sz="1400" u="sng" dirty="0">
                <a:solidFill>
                  <a:srgbClr val="0000FF"/>
                </a:solidFill>
                <a:effectLst/>
                <a:latin typeface="Calibri Light" panose="020F0302020204030204" pitchFamily="34" charset="0"/>
                <a:ea typeface="LM Roman Dunhill 10"/>
                <a:cs typeface="LM Roman Dunhill 10"/>
                <a:hlinkClick r:id="rId2"/>
              </a:rPr>
              <a:t>https://arxiv.org/abs/1806.10522</a:t>
            </a:r>
            <a:endParaRPr lang="en-IN" sz="1400" dirty="0">
              <a:effectLst/>
              <a:latin typeface="LM Roman Dunhill 10"/>
              <a:ea typeface="LM Roman Dunhill 10"/>
              <a:cs typeface="LM Roman Dunhill 10"/>
            </a:endParaRPr>
          </a:p>
          <a:p>
            <a:pPr marL="342900" marR="723265" lvl="0" indent="-342900">
              <a:spcBef>
                <a:spcPts val="165"/>
              </a:spcBef>
              <a:spcAft>
                <a:spcPts val="0"/>
              </a:spcAft>
              <a:buFont typeface="+mj-lt"/>
              <a:buAutoNum type="arabicPeriod"/>
              <a:tabLst>
                <a:tab pos="273685" algn="l"/>
              </a:tabLst>
            </a:pPr>
            <a:r>
              <a:rPr lang="en-US" sz="1400" dirty="0">
                <a:effectLst/>
                <a:latin typeface="Calibri Light" panose="020F0302020204030204" pitchFamily="34" charset="0"/>
                <a:ea typeface="LM Roman Dunhill 10"/>
                <a:cs typeface="LM Roman Dunhill 10"/>
              </a:rPr>
              <a:t>Adaptive Batch</a:t>
            </a:r>
            <a:r>
              <a:rPr lang="en-US" sz="1400" spc="-10" dirty="0">
                <a:effectLst/>
                <a:latin typeface="Calibri Light" panose="020F0302020204030204" pitchFamily="34" charset="0"/>
                <a:ea typeface="LM Roman Dunhill 10"/>
                <a:cs typeface="LM Roman Dunhill 10"/>
              </a:rPr>
              <a:t> </a:t>
            </a:r>
            <a:r>
              <a:rPr lang="en-US" sz="1400" dirty="0">
                <a:effectLst/>
                <a:latin typeface="Calibri Light" panose="020F0302020204030204" pitchFamily="34" charset="0"/>
                <a:ea typeface="LM Roman Dunhill 10"/>
                <a:cs typeface="LM Roman Dunhill 10"/>
              </a:rPr>
              <a:t>Normalization: </a:t>
            </a:r>
            <a:r>
              <a:rPr lang="en-US" sz="1400" u="sng" dirty="0">
                <a:solidFill>
                  <a:srgbClr val="0000FF"/>
                </a:solidFill>
                <a:effectLst/>
                <a:latin typeface="Calibri Light" panose="020F0302020204030204" pitchFamily="34" charset="0"/>
                <a:ea typeface="LM Roman Dunhill 10"/>
                <a:cs typeface="LM Roman Dunhill 10"/>
                <a:hlinkClick r:id="rId3"/>
              </a:rPr>
              <a:t>https://arxiv.org/abs/1603.04779</a:t>
            </a:r>
            <a:endParaRPr lang="en-IN" sz="1400" dirty="0">
              <a:effectLst/>
              <a:latin typeface="LM Roman Dunhill 10"/>
              <a:ea typeface="LM Roman Dunhill 10"/>
              <a:cs typeface="LM Roman Dunhill 10"/>
            </a:endParaRPr>
          </a:p>
          <a:p>
            <a:pPr marL="342900" marR="723265" lvl="0" indent="-342900">
              <a:spcBef>
                <a:spcPts val="200"/>
              </a:spcBef>
              <a:spcAft>
                <a:spcPts val="0"/>
              </a:spcAft>
              <a:buFont typeface="+mj-lt"/>
              <a:buAutoNum type="arabicPeriod"/>
              <a:tabLst>
                <a:tab pos="210820" algn="l"/>
              </a:tabLst>
            </a:pPr>
            <a:r>
              <a:rPr lang="en-US" sz="1400" dirty="0">
                <a:effectLst/>
                <a:latin typeface="Calibri Light" panose="020F0302020204030204" pitchFamily="34" charset="0"/>
                <a:ea typeface="LM Roman Dunhill 10"/>
                <a:cs typeface="LM Roman Dunhill 10"/>
              </a:rPr>
              <a:t>Short Time </a:t>
            </a:r>
            <a:r>
              <a:rPr lang="en-US" sz="1400" spc="-20" dirty="0">
                <a:effectLst/>
                <a:latin typeface="Calibri Light" panose="020F0302020204030204" pitchFamily="34" charset="0"/>
                <a:ea typeface="LM Roman Dunhill 10"/>
                <a:cs typeface="LM Roman Dunhill 10"/>
              </a:rPr>
              <a:t>Fourier</a:t>
            </a:r>
            <a:r>
              <a:rPr lang="en-US" sz="1400" spc="-15" dirty="0">
                <a:effectLst/>
                <a:latin typeface="Calibri Light" panose="020F0302020204030204" pitchFamily="34" charset="0"/>
                <a:ea typeface="LM Roman Dunhill 10"/>
                <a:cs typeface="LM Roman Dunhill 10"/>
              </a:rPr>
              <a:t> Transform: </a:t>
            </a:r>
            <a:r>
              <a:rPr lang="en-US" sz="1400" u="sng" dirty="0">
                <a:solidFill>
                  <a:srgbClr val="0000FF"/>
                </a:solidFill>
                <a:effectLst/>
                <a:latin typeface="Calibri Light" panose="020F0302020204030204" pitchFamily="34" charset="0"/>
                <a:ea typeface="LM Roman Dunhill 10"/>
                <a:cs typeface="LM Roman Dunhill 10"/>
                <a:hlinkClick r:id="rId4"/>
              </a:rPr>
              <a:t>https://www.sciencedirect.com/topics/engineering/short-time-fourier-transform</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5"/>
              </a:rPr>
              <a:t>https://ieeexplore.ieee.org/document/9057895</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6"/>
              </a:rPr>
              <a:t>https://www.deeplearningbook.org/contents/convnets.html</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dirty="0">
                <a:effectLst/>
                <a:latin typeface="Calibri Light" panose="020F0302020204030204" pitchFamily="34" charset="0"/>
                <a:ea typeface="LM Roman Dunhill 10"/>
                <a:cs typeface="LM Roman Dunhill 10"/>
              </a:rPr>
              <a:t> </a:t>
            </a:r>
            <a:r>
              <a:rPr lang="en-US" sz="1400" u="sng" dirty="0">
                <a:solidFill>
                  <a:srgbClr val="0000FF"/>
                </a:solidFill>
                <a:effectLst/>
                <a:latin typeface="Calibri Light" panose="020F0302020204030204" pitchFamily="34" charset="0"/>
                <a:ea typeface="LM Roman Dunhill 10"/>
                <a:cs typeface="LM Roman Dunhill 10"/>
                <a:hlinkClick r:id="rId7"/>
              </a:rPr>
              <a:t>https://www.dataversity.net/brief-history-deep-learning/#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8"/>
              </a:rPr>
              <a:t>https://www.ijarcce.com/upload/2016/si/SITES-16/IJARCCE-SITES%206.pdf</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9"/>
              </a:rPr>
              <a:t>https://github.com/shaharpit809/Speech-Denoising-using-DNN-CNN-and-RNN/blob/master/CNN/1D-CNN.ipynb</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0"/>
              </a:rPr>
              <a:t>https://drive.google.com/drive/folders/1plJFLtRjicWFF-wzKs2PFmmXunpkxsC3?usp=sharing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1"/>
              </a:rPr>
              <a:t>https://sthalles.github.io/practical-deep-learning-audio-denoising/</a:t>
            </a:r>
            <a:endParaRPr lang="en-IN" sz="1400" dirty="0">
              <a:effectLst/>
              <a:latin typeface="LM Roman Dunhill 10"/>
              <a:ea typeface="LM Roman Dunhill 10"/>
              <a:cs typeface="LM Roman Dunhill 10"/>
            </a:endParaRPr>
          </a:p>
          <a:p>
            <a:pPr marL="342900" marR="723265" lvl="0" indent="-342900">
              <a:spcAft>
                <a:spcPts val="0"/>
              </a:spcAft>
              <a:buFont typeface="+mj-lt"/>
              <a:buAutoNum type="arabicPeriod"/>
            </a:pPr>
            <a:r>
              <a:rPr lang="en-US" sz="1400" u="sng" dirty="0">
                <a:solidFill>
                  <a:srgbClr val="0000FF"/>
                </a:solidFill>
                <a:effectLst/>
                <a:latin typeface="Calibri Light" panose="020F0302020204030204" pitchFamily="34" charset="0"/>
                <a:ea typeface="LM Roman Dunhill 10"/>
                <a:cs typeface="LM Roman Dunhill 10"/>
                <a:hlinkClick r:id="rId12"/>
              </a:rPr>
              <a:t>https://towardsdatascience.com/speech-enhancement-with-deep-learning-36a1991d3d8d</a:t>
            </a:r>
            <a:endParaRPr lang="en-IN" sz="1400" dirty="0">
              <a:effectLst/>
              <a:latin typeface="LM Roman Dunhill 10"/>
              <a:ea typeface="LM Roman Dunhill 10"/>
              <a:cs typeface="LM Roman Dunhill 10"/>
            </a:endParaRPr>
          </a:p>
        </p:txBody>
      </p:sp>
    </p:spTree>
    <p:extLst>
      <p:ext uri="{BB962C8B-B14F-4D97-AF65-F5344CB8AC3E}">
        <p14:creationId xmlns:p14="http://schemas.microsoft.com/office/powerpoint/2010/main" val="144058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3644-559C-4641-A935-7497B99FFEB9}"/>
              </a:ext>
            </a:extLst>
          </p:cNvPr>
          <p:cNvPicPr>
            <a:picLocks noChangeAspect="1"/>
          </p:cNvPicPr>
          <p:nvPr/>
        </p:nvPicPr>
        <p:blipFill rotWithShape="1">
          <a:blip r:embed="rId2"/>
          <a:srcRect t="993" b="1"/>
          <a:stretch/>
        </p:blipFill>
        <p:spPr>
          <a:xfrm>
            <a:off x="0" y="0"/>
            <a:ext cx="12192000" cy="6858000"/>
          </a:xfrm>
          <a:prstGeom prst="rect">
            <a:avLst/>
          </a:prstGeom>
        </p:spPr>
      </p:pic>
      <p:sp>
        <p:nvSpPr>
          <p:cNvPr id="4" name="TextBox 3">
            <a:extLst>
              <a:ext uri="{FF2B5EF4-FFF2-40B4-BE49-F238E27FC236}">
                <a16:creationId xmlns:a16="http://schemas.microsoft.com/office/drawing/2014/main" id="{C4ECA3D3-93CD-4450-96B6-40E33F5F6E78}"/>
              </a:ext>
            </a:extLst>
          </p:cNvPr>
          <p:cNvSpPr txBox="1"/>
          <p:nvPr/>
        </p:nvSpPr>
        <p:spPr>
          <a:xfrm>
            <a:off x="831068" y="2027561"/>
            <a:ext cx="10529864" cy="2215991"/>
          </a:xfrm>
          <a:prstGeom prst="rect">
            <a:avLst/>
          </a:prstGeom>
          <a:noFill/>
        </p:spPr>
        <p:txBody>
          <a:bodyPr wrap="square">
            <a:spAutoFit/>
          </a:bodyPr>
          <a:lstStyle/>
          <a:p>
            <a:pPr marL="359410" marR="358140">
              <a:spcBef>
                <a:spcPts val="300"/>
              </a:spcBef>
              <a:spcAft>
                <a:spcPts val="0"/>
              </a:spcAft>
            </a:pPr>
            <a:r>
              <a:rPr lang="en-IN" sz="13800" b="1" dirty="0">
                <a:solidFill>
                  <a:srgbClr val="00B0F0"/>
                </a:solidFill>
                <a:latin typeface="Arial" panose="020B0604020202020204" pitchFamily="34" charset="0"/>
                <a:ea typeface="Times New Roman" panose="02020603050405020304" pitchFamily="18" charset="0"/>
                <a:cs typeface="Arial" panose="020B0604020202020204" pitchFamily="34" charset="0"/>
              </a:rPr>
              <a:t>Thank </a:t>
            </a:r>
            <a:r>
              <a:rPr lang="en-IN" sz="13800" b="1" dirty="0">
                <a:solidFill>
                  <a:schemeClr val="bg1"/>
                </a:solidFill>
                <a:latin typeface="Arial" panose="020B0604020202020204" pitchFamily="34" charset="0"/>
                <a:ea typeface="Times New Roman" panose="02020603050405020304" pitchFamily="18" charset="0"/>
                <a:cs typeface="Arial" panose="020B0604020202020204" pitchFamily="34" charset="0"/>
              </a:rPr>
              <a:t>You</a:t>
            </a:r>
            <a:endParaRPr lang="en-IN" sz="13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7581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4EB421-8187-4789-8866-4B07014FC90D}"/>
              </a:ext>
            </a:extLst>
          </p:cNvPr>
          <p:cNvSpPr txBox="1"/>
          <p:nvPr/>
        </p:nvSpPr>
        <p:spPr>
          <a:xfrm>
            <a:off x="491575" y="1731768"/>
            <a:ext cx="6415063" cy="3816429"/>
          </a:xfrm>
          <a:prstGeom prst="rect">
            <a:avLst/>
          </a:prstGeom>
          <a:noFill/>
        </p:spPr>
        <p:txBody>
          <a:bodyPr wrap="square">
            <a:spAutoFit/>
          </a:bodyPr>
          <a:lstStyle/>
          <a:p>
            <a:pPr marL="0" indent="0">
              <a:buFont typeface="Arial"/>
              <a:buNone/>
            </a:pPr>
            <a:r>
              <a:rPr lang="en-GB" sz="2200" b="1" dirty="0">
                <a:solidFill>
                  <a:schemeClr val="tx1">
                    <a:lumMod val="75000"/>
                    <a:lumOff val="25000"/>
                  </a:schemeClr>
                </a:solidFill>
                <a:highlight>
                  <a:schemeClr val="lt1"/>
                </a:highlight>
                <a:latin typeface="Arial" panose="020B0604020202020204" pitchFamily="34" charset="0"/>
                <a:cs typeface="Arial" panose="020B0604020202020204" pitchFamily="34" charset="0"/>
              </a:rPr>
              <a:t>Speech signal denoising (or enhancement), is the removal of noise and distortions present in the signal for recovering back the original signal, free from noise. The objective is to improve the Signal-to-Noise Ratio (SNR) of the incoming speech audio. </a:t>
            </a:r>
          </a:p>
          <a:p>
            <a:pPr marL="0" indent="0">
              <a:buFont typeface="Arial"/>
              <a:buNone/>
            </a:pPr>
            <a:endParaRPr lang="en-GB" sz="2200" b="1" dirty="0">
              <a:solidFill>
                <a:schemeClr val="tx1">
                  <a:lumMod val="75000"/>
                  <a:lumOff val="25000"/>
                </a:schemeClr>
              </a:solidFill>
              <a:highlight>
                <a:schemeClr val="lt1"/>
              </a:highlight>
              <a:latin typeface="Arial" panose="020B0604020202020204" pitchFamily="34" charset="0"/>
              <a:cs typeface="Arial" panose="020B0604020202020204" pitchFamily="34" charset="0"/>
            </a:endParaRPr>
          </a:p>
          <a:p>
            <a:pPr marL="0" indent="0">
              <a:buFont typeface="Arial"/>
              <a:buNone/>
            </a:pPr>
            <a:r>
              <a:rPr lang="en-GB" sz="2200" b="1" dirty="0">
                <a:solidFill>
                  <a:schemeClr val="bg1">
                    <a:lumMod val="65000"/>
                  </a:schemeClr>
                </a:solidFill>
                <a:highlight>
                  <a:schemeClr val="lt1"/>
                </a:highlight>
                <a:latin typeface="Arial" panose="020B0604020202020204" pitchFamily="34" charset="0"/>
                <a:cs typeface="Arial" panose="020B0604020202020204" pitchFamily="34" charset="0"/>
              </a:rPr>
              <a:t>This is an important application of Digital Signal Processing, which has various uses such as in cellular phones, hearing aids, teleconferencing etc.</a:t>
            </a:r>
            <a:endParaRPr lang="en-IN" sz="2200" b="1" dirty="0">
              <a:solidFill>
                <a:schemeClr val="bg1">
                  <a:lumMod val="6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Speech Denoising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Google Shape;93;p14">
            <a:extLst>
              <a:ext uri="{FF2B5EF4-FFF2-40B4-BE49-F238E27FC236}">
                <a16:creationId xmlns:a16="http://schemas.microsoft.com/office/drawing/2014/main" id="{A8175E04-376D-5C4F-87A0-92CE5B36DAC8}"/>
              </a:ext>
            </a:extLst>
          </p:cNvPr>
          <p:cNvPicPr preferRelativeResize="0"/>
          <p:nvPr/>
        </p:nvPicPr>
        <p:blipFill>
          <a:blip r:embed="rId2">
            <a:alphaModFix/>
          </a:blip>
          <a:stretch>
            <a:fillRect/>
          </a:stretch>
        </p:blipFill>
        <p:spPr>
          <a:xfrm>
            <a:off x="6960946" y="1731768"/>
            <a:ext cx="4927600" cy="3219365"/>
          </a:xfrm>
          <a:prstGeom prst="rect">
            <a:avLst/>
          </a:prstGeom>
          <a:ln>
            <a:noFill/>
          </a:ln>
          <a:effectLst>
            <a:softEdge rad="112500"/>
          </a:effectLst>
        </p:spPr>
      </p:pic>
    </p:spTree>
    <p:extLst>
      <p:ext uri="{BB962C8B-B14F-4D97-AF65-F5344CB8AC3E}">
        <p14:creationId xmlns:p14="http://schemas.microsoft.com/office/powerpoint/2010/main" val="177283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Block Diagram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F95AFB95-3D5F-C14D-83F2-DC3F974F26FA}"/>
              </a:ext>
            </a:extLst>
          </p:cNvPr>
          <p:cNvPicPr/>
          <p:nvPr/>
        </p:nvPicPr>
        <p:blipFill>
          <a:blip r:embed="rId2"/>
          <a:stretch>
            <a:fillRect/>
          </a:stretch>
        </p:blipFill>
        <p:spPr>
          <a:xfrm>
            <a:off x="688977" y="1618203"/>
            <a:ext cx="9459311" cy="4537075"/>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703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Major steps in our project</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199744" y="2086225"/>
            <a:ext cx="9948543" cy="2793072"/>
          </a:xfrm>
          <a:prstGeom prst="rect">
            <a:avLst/>
          </a:prstGeom>
          <a:noFill/>
        </p:spPr>
        <p:txBody>
          <a:bodyPr wrap="square">
            <a:spAutoFit/>
          </a:bodyPr>
          <a:lstStyle/>
          <a:p>
            <a:pPr marL="816610" marR="358140" indent="-457200">
              <a:spcBef>
                <a:spcPts val="300"/>
              </a:spcBef>
              <a:spcAft>
                <a:spcPts val="0"/>
              </a:spcAft>
              <a:buFont typeface="Wingdings" panose="05000000000000000000" pitchFamily="2" charset="2"/>
              <a:buChar char="q"/>
            </a:pPr>
            <a:r>
              <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rPr>
              <a:t>Pre-processing using short term Fourier transform</a:t>
            </a:r>
          </a:p>
          <a:p>
            <a:pPr marL="816610" marR="358140" indent="-457200">
              <a:spcBef>
                <a:spcPts val="300"/>
              </a:spcBef>
              <a:spcAft>
                <a:spcPts val="0"/>
              </a:spcAft>
              <a:buFont typeface="Wingdings" panose="05000000000000000000" pitchFamily="2" charset="2"/>
              <a:buChar char="q"/>
            </a:pPr>
            <a:r>
              <a:rPr lang="en-IN" sz="2800" b="1"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rPr>
              <a:t>Use of Convolutional neural network model</a:t>
            </a:r>
          </a:p>
          <a:p>
            <a:pPr marL="816610" marR="358140" indent="-457200">
              <a:spcBef>
                <a:spcPts val="300"/>
              </a:spcBef>
              <a:spcAft>
                <a:spcPts val="0"/>
              </a:spcAft>
              <a:buFont typeface="Wingdings" panose="05000000000000000000" pitchFamily="2" charset="2"/>
              <a:buChar char="q"/>
            </a:pPr>
            <a:endPar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a:p>
            <a:pPr marL="359410" marR="358140">
              <a:spcBef>
                <a:spcPts val="300"/>
              </a:spcBef>
              <a:spcAft>
                <a:spcPts val="0"/>
              </a:spcAft>
            </a:pPr>
            <a:r>
              <a:rPr lang="en-IN" sz="2800" b="1" dirty="0">
                <a:solidFill>
                  <a:schemeClr val="bg1">
                    <a:lumMod val="50000"/>
                  </a:schemeClr>
                </a:solidFill>
                <a:effectLst/>
                <a:latin typeface="Arial" panose="020B0604020202020204" pitchFamily="34" charset="0"/>
                <a:ea typeface="Times New Roman" panose="02020603050405020304" pitchFamily="18" charset="0"/>
                <a:cs typeface="Arial" panose="020B0604020202020204" pitchFamily="34" charset="0"/>
              </a:rPr>
              <a:t>Our project takes input noisy signal and two noisy &amp; clean signals for training then gives back denoised audio signals.</a:t>
            </a:r>
          </a:p>
        </p:txBody>
      </p:sp>
    </p:spTree>
    <p:extLst>
      <p:ext uri="{BB962C8B-B14F-4D97-AF65-F5344CB8AC3E}">
        <p14:creationId xmlns:p14="http://schemas.microsoft.com/office/powerpoint/2010/main" val="79409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Pre-processing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199744" y="2086225"/>
            <a:ext cx="9948543" cy="2446824"/>
          </a:xfrm>
          <a:prstGeom prst="rect">
            <a:avLst/>
          </a:prstGeom>
          <a:noFill/>
        </p:spPr>
        <p:txBody>
          <a:bodyPr wrap="square">
            <a:spAutoFit/>
          </a:bodyPr>
          <a:lstStyle/>
          <a:p>
            <a:pPr marL="816610" marR="358140" indent="-457200">
              <a:spcBef>
                <a:spcPts val="300"/>
              </a:spcBef>
              <a:spcAft>
                <a:spcPts val="0"/>
              </a:spcAft>
              <a:buFont typeface="Wingdings" panose="05000000000000000000" pitchFamily="2" charset="2"/>
              <a:buChar char="q"/>
            </a:pPr>
            <a:r>
              <a:rPr lang="en-IN" sz="26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rPr>
              <a:t>In pre-processing the raw input signal is taken and converts it into a form, which can be effectively used by the processing system.</a:t>
            </a:r>
          </a:p>
          <a:p>
            <a:pPr marL="359410" marR="358140">
              <a:spcBef>
                <a:spcPts val="300"/>
              </a:spcBef>
              <a:spcAft>
                <a:spcPts val="0"/>
              </a:spcAft>
            </a:pPr>
            <a:endParaRPr lang="en-IN" sz="14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a:p>
            <a:pPr marL="816610" marR="358140" indent="-457200">
              <a:spcBef>
                <a:spcPts val="300"/>
              </a:spcBef>
              <a:spcAft>
                <a:spcPts val="0"/>
              </a:spcAft>
              <a:buFont typeface="Wingdings" panose="05000000000000000000" pitchFamily="2" charset="2"/>
              <a:buChar char="q"/>
            </a:pPr>
            <a:r>
              <a:rPr lang="en-IN" sz="2600" b="1" dirty="0">
                <a:solidFill>
                  <a:schemeClr val="bg1">
                    <a:lumMod val="50000"/>
                  </a:schemeClr>
                </a:solidFill>
                <a:latin typeface="Arial" panose="020B0604020202020204" pitchFamily="34" charset="0"/>
                <a:ea typeface="Times New Roman" panose="02020603050405020304" pitchFamily="18" charset="0"/>
                <a:cs typeface="Arial" panose="020B0604020202020204" pitchFamily="34" charset="0"/>
              </a:rPr>
              <a:t>In our project we transformed the raw input signal using Short-Time Fourier Transform</a:t>
            </a:r>
          </a:p>
        </p:txBody>
      </p:sp>
    </p:spTree>
    <p:extLst>
      <p:ext uri="{BB962C8B-B14F-4D97-AF65-F5344CB8AC3E}">
        <p14:creationId xmlns:p14="http://schemas.microsoft.com/office/powerpoint/2010/main" val="318831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9948543"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Pre-processing</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E1C93706-2229-48CE-A2B0-B313C2333EC8}"/>
              </a:ext>
            </a:extLst>
          </p:cNvPr>
          <p:cNvSpPr txBox="1"/>
          <p:nvPr/>
        </p:nvSpPr>
        <p:spPr>
          <a:xfrm>
            <a:off x="471144" y="1716573"/>
            <a:ext cx="11249711" cy="3949799"/>
          </a:xfrm>
          <a:prstGeom prst="rect">
            <a:avLst/>
          </a:prstGeom>
          <a:noFill/>
        </p:spPr>
        <p:txBody>
          <a:bodyPr wrap="square">
            <a:spAutoFit/>
          </a:bodyPr>
          <a:lstStyle/>
          <a:p>
            <a:pPr marL="0" lvl="0" indent="0" algn="just" rtl="0">
              <a:spcBef>
                <a:spcPts val="0"/>
              </a:spcBef>
              <a:spcAft>
                <a:spcPts val="0"/>
              </a:spcAft>
              <a:buNone/>
            </a:pPr>
            <a:r>
              <a:rPr lang="en-IN" sz="2800" b="1" dirty="0">
                <a:solidFill>
                  <a:schemeClr val="tx1">
                    <a:lumMod val="85000"/>
                    <a:lumOff val="15000"/>
                  </a:schemeClr>
                </a:solidFill>
                <a:latin typeface="Arial" panose="020B0604020202020204" pitchFamily="34" charset="0"/>
                <a:ea typeface="Times New Roman" panose="02020603050405020304" pitchFamily="18" charset="0"/>
                <a:cs typeface="Arial" panose="020B0604020202020204" pitchFamily="34" charset="0"/>
              </a:rPr>
              <a:t>In </a:t>
            </a:r>
            <a:r>
              <a:rPr lang="en-US" sz="2800" b="1" dirty="0">
                <a:solidFill>
                  <a:schemeClr val="tx1">
                    <a:lumMod val="85000"/>
                    <a:lumOff val="15000"/>
                  </a:schemeClr>
                </a:solidFill>
                <a:latin typeface="Arial" panose="020B0604020202020204" pitchFamily="34" charset="0"/>
                <a:cs typeface="Arial" panose="020B0604020202020204" pitchFamily="34" charset="0"/>
              </a:rPr>
              <a:t>Preprocessing is an essential step for removal of noise and distortion present in the signal, due to corruption caused by various sources such as channel medium, receiving antenna etc. </a:t>
            </a:r>
          </a:p>
          <a:p>
            <a:pPr marL="0" lvl="0" indent="0" algn="just" rtl="0">
              <a:spcBef>
                <a:spcPts val="1600"/>
              </a:spcBef>
              <a:spcAft>
                <a:spcPts val="0"/>
              </a:spcAft>
              <a:buNone/>
            </a:pPr>
            <a:r>
              <a:rPr lang="en-US" sz="2800" b="1" dirty="0">
                <a:solidFill>
                  <a:schemeClr val="tx1">
                    <a:lumMod val="50000"/>
                    <a:lumOff val="50000"/>
                  </a:schemeClr>
                </a:solidFill>
                <a:latin typeface="Arial" panose="020B0604020202020204" pitchFamily="34" charset="0"/>
                <a:cs typeface="Arial" panose="020B0604020202020204" pitchFamily="34" charset="0"/>
              </a:rPr>
              <a:t>In case of deep learning, it has the tasks of: </a:t>
            </a:r>
          </a:p>
          <a:p>
            <a:pPr marL="596900" lvl="0" indent="-457200" algn="l" rtl="0">
              <a:spcBef>
                <a:spcPts val="160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2">
                  <a:extLst>
                    <a:ext uri="{A12FA001-AC4F-418D-AE19-62706E023703}">
                      <ahyp:hlinkClr xmlns:ahyp="http://schemas.microsoft.com/office/drawing/2018/hyperlinkcolor" val="tx"/>
                    </a:ext>
                  </a:extLst>
                </a:hlinkClick>
              </a:rPr>
              <a:t>Data cleansing</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Data editing</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Data reduction</a:t>
            </a:r>
            <a:endParaRPr lang="en-US" sz="2800" b="1" dirty="0">
              <a:solidFill>
                <a:schemeClr val="tx1">
                  <a:lumMod val="50000"/>
                  <a:lumOff val="50000"/>
                </a:schemeClr>
              </a:solidFill>
              <a:highlight>
                <a:srgbClr val="FFFFFF"/>
              </a:highlight>
              <a:latin typeface="Arial" panose="020B0604020202020204" pitchFamily="34" charset="0"/>
              <a:ea typeface="Arial"/>
              <a:cs typeface="Arial" panose="020B0604020202020204" pitchFamily="34" charset="0"/>
              <a:sym typeface="Arial"/>
            </a:endParaRPr>
          </a:p>
          <a:p>
            <a:pPr marL="596900" lvl="0" indent="-457200" algn="l" rtl="0">
              <a:spcBef>
                <a:spcPts val="0"/>
              </a:spcBef>
              <a:spcAft>
                <a:spcPts val="0"/>
              </a:spcAft>
              <a:buClr>
                <a:srgbClr val="202122"/>
              </a:buClr>
              <a:buSzPts val="1400"/>
              <a:buFont typeface="Wingdings" panose="05000000000000000000" pitchFamily="2" charset="2"/>
              <a:buChar char="q"/>
            </a:pPr>
            <a:r>
              <a:rPr lang="en-US" sz="2800" b="1" dirty="0">
                <a:solidFill>
                  <a:schemeClr val="tx1">
                    <a:lumMod val="50000"/>
                    <a:lumOff val="50000"/>
                  </a:schemeClr>
                </a:solidFill>
                <a:highlight>
                  <a:srgbClr val="FFFFFF"/>
                </a:highlight>
                <a:uFill>
                  <a:noFill/>
                </a:uFill>
                <a:latin typeface="Arial" panose="020B0604020202020204" pitchFamily="34" charset="0"/>
                <a:ea typeface="Arial"/>
                <a:cs typeface="Arial" panose="020B0604020202020204" pitchFamily="34" charset="0"/>
                <a:sym typeface="Arial"/>
                <a:hlinkClick r:id="rId5">
                  <a:extLst>
                    <a:ext uri="{A12FA001-AC4F-418D-AE19-62706E023703}">
                      <ahyp:hlinkClr xmlns:ahyp="http://schemas.microsoft.com/office/drawing/2018/hyperlinkcolor" val="tx"/>
                    </a:ext>
                  </a:extLst>
                </a:hlinkClick>
              </a:rPr>
              <a:t>Data wrangling</a:t>
            </a:r>
            <a:endParaRPr lang="en-IN" sz="2800" b="1" dirty="0">
              <a:solidFill>
                <a:schemeClr val="tx1">
                  <a:lumMod val="65000"/>
                  <a:lumOff val="35000"/>
                </a:schemeClr>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5223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F29B91-7F4F-4E7F-8D8F-87692D2F997F}"/>
              </a:ext>
            </a:extLst>
          </p:cNvPr>
          <p:cNvSpPr txBox="1"/>
          <p:nvPr/>
        </p:nvSpPr>
        <p:spPr>
          <a:xfrm>
            <a:off x="634730" y="1966223"/>
            <a:ext cx="6094378" cy="3046988"/>
          </a:xfrm>
          <a:prstGeom prst="rect">
            <a:avLst/>
          </a:prstGeom>
          <a:noFill/>
        </p:spPr>
        <p:txBody>
          <a:bodyPr wrap="square">
            <a:spAutoFit/>
          </a:bodyPr>
          <a:lstStyle/>
          <a:p>
            <a:pPr marL="0" lvl="0" indent="0" algn="l" rtl="0">
              <a:lnSpc>
                <a:spcPct val="100000"/>
              </a:lnSpc>
              <a:spcBef>
                <a:spcPts val="0"/>
              </a:spcBef>
              <a:spcAft>
                <a:spcPts val="0"/>
              </a:spcAft>
              <a:buNone/>
            </a:pPr>
            <a:r>
              <a:rPr lang="en-US" sz="2400" b="1" dirty="0">
                <a:solidFill>
                  <a:srgbClr val="000000"/>
                </a:solidFill>
                <a:highlight>
                  <a:schemeClr val="lt1"/>
                </a:highlight>
                <a:latin typeface="Arial" panose="020B0604020202020204" pitchFamily="34" charset="0"/>
                <a:ea typeface="Arial"/>
                <a:cs typeface="Arial" panose="020B0604020202020204" pitchFamily="34" charset="0"/>
                <a:sym typeface="Arial"/>
              </a:rPr>
              <a:t>The STFT represents a signal in the time-frequency domain by computing discrete Fourier transforms (DFT) over short overlapping windows.</a:t>
            </a:r>
          </a:p>
          <a:p>
            <a:pPr marL="0" lvl="0" indent="0" algn="l" rtl="0">
              <a:lnSpc>
                <a:spcPct val="100000"/>
              </a:lnSpc>
              <a:spcBef>
                <a:spcPts val="0"/>
              </a:spcBef>
              <a:spcAft>
                <a:spcPts val="0"/>
              </a:spcAft>
              <a:buNone/>
            </a:pPr>
            <a:endParaRPr lang="en-US" sz="2400" b="1" dirty="0">
              <a:solidFill>
                <a:srgbClr val="000000"/>
              </a:solidFill>
              <a:highlight>
                <a:schemeClr val="lt1"/>
              </a:highlight>
              <a:latin typeface="Arial" panose="020B0604020202020204" pitchFamily="34" charset="0"/>
              <a:ea typeface="Arial"/>
              <a:cs typeface="Arial" panose="020B0604020202020204" pitchFamily="34" charset="0"/>
              <a:sym typeface="Arial"/>
            </a:endParaRPr>
          </a:p>
          <a:p>
            <a:pPr marL="0" lvl="0" indent="0" algn="l" rtl="0">
              <a:lnSpc>
                <a:spcPct val="100000"/>
              </a:lnSpc>
              <a:spcBef>
                <a:spcPts val="0"/>
              </a:spcBef>
              <a:spcAft>
                <a:spcPts val="0"/>
              </a:spcAft>
              <a:buNone/>
            </a:pPr>
            <a:r>
              <a:rPr lang="en-US" sz="2400" b="1" dirty="0">
                <a:solidFill>
                  <a:schemeClr val="tx1">
                    <a:lumMod val="50000"/>
                    <a:lumOff val="50000"/>
                  </a:schemeClr>
                </a:solidFill>
                <a:highlight>
                  <a:schemeClr val="lt1"/>
                </a:highlight>
                <a:latin typeface="Arial" panose="020B0604020202020204" pitchFamily="34" charset="0"/>
                <a:ea typeface="Arial"/>
                <a:cs typeface="Arial" panose="020B0604020202020204" pitchFamily="34" charset="0"/>
                <a:sym typeface="Arial"/>
              </a:rPr>
              <a:t>The window function used also plays a crucial role, in our application we have used Hann window. </a:t>
            </a:r>
          </a:p>
        </p:txBody>
      </p:sp>
      <p:sp>
        <p:nvSpPr>
          <p:cNvPr id="3" name="Rectangle 2">
            <a:extLst>
              <a:ext uri="{FF2B5EF4-FFF2-40B4-BE49-F238E27FC236}">
                <a16:creationId xmlns:a16="http://schemas.microsoft.com/office/drawing/2014/main" id="{7DA0175B-C57D-4B0D-A97A-F9C6A7718460}"/>
              </a:ext>
            </a:extLst>
          </p:cNvPr>
          <p:cNvSpPr/>
          <p:nvPr/>
        </p:nvSpPr>
        <p:spPr>
          <a:xfrm>
            <a:off x="8959176" y="6449436"/>
            <a:ext cx="2986392"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Electronics Related</a:t>
            </a:r>
          </a:p>
        </p:txBody>
      </p:sp>
      <p:pic>
        <p:nvPicPr>
          <p:cNvPr id="1026" name="Picture 2" descr="Plot of the Hann window function (left) and its image at a resolution... |  Download Scientific Diagram">
            <a:extLst>
              <a:ext uri="{FF2B5EF4-FFF2-40B4-BE49-F238E27FC236}">
                <a16:creationId xmlns:a16="http://schemas.microsoft.com/office/drawing/2014/main" id="{73523C32-D2ED-41B1-A647-D8A4F6E06C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439"/>
          <a:stretch/>
        </p:blipFill>
        <p:spPr bwMode="auto">
          <a:xfrm>
            <a:off x="6962373" y="2006441"/>
            <a:ext cx="4402312" cy="300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CA3D3-93CD-4450-96B6-40E33F5F6E78}"/>
              </a:ext>
            </a:extLst>
          </p:cNvPr>
          <p:cNvSpPr txBox="1"/>
          <p:nvPr/>
        </p:nvSpPr>
        <p:spPr>
          <a:xfrm>
            <a:off x="199745" y="578141"/>
            <a:ext cx="10529864" cy="923330"/>
          </a:xfrm>
          <a:prstGeom prst="rect">
            <a:avLst/>
          </a:prstGeom>
          <a:noFill/>
        </p:spPr>
        <p:txBody>
          <a:bodyPr wrap="square">
            <a:spAutoFit/>
          </a:bodyPr>
          <a:lstStyle/>
          <a:p>
            <a:pPr marL="359410" marR="358140">
              <a:spcBef>
                <a:spcPts val="300"/>
              </a:spcBef>
              <a:spcAft>
                <a:spcPts val="0"/>
              </a:spcAft>
            </a:pPr>
            <a:r>
              <a:rPr lang="en-IN" sz="5400" b="1" dirty="0">
                <a:solidFill>
                  <a:srgbClr val="00B0F0"/>
                </a:solidFill>
                <a:latin typeface="Arial" panose="020B0604020202020204" pitchFamily="34" charset="0"/>
                <a:ea typeface="Times New Roman" panose="02020603050405020304" pitchFamily="18" charset="0"/>
                <a:cs typeface="Arial" panose="020B0604020202020204" pitchFamily="34" charset="0"/>
              </a:rPr>
              <a:t>Short-Time Fourier transform</a:t>
            </a:r>
            <a:endParaRPr lang="en-IN" sz="5400" b="1"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F29B91-7F4F-4E7F-8D8F-87692D2F997F}"/>
              </a:ext>
            </a:extLst>
          </p:cNvPr>
          <p:cNvSpPr txBox="1"/>
          <p:nvPr/>
        </p:nvSpPr>
        <p:spPr>
          <a:xfrm>
            <a:off x="1140569" y="2277507"/>
            <a:ext cx="6094378" cy="523220"/>
          </a:xfrm>
          <a:prstGeom prst="rect">
            <a:avLst/>
          </a:prstGeom>
          <a:noFill/>
        </p:spPr>
        <p:txBody>
          <a:bodyPr wrap="square">
            <a:spAutoFit/>
          </a:bodyPr>
          <a:lstStyle/>
          <a:p>
            <a:pPr marL="0" lvl="0" indent="0" algn="l" rtl="0">
              <a:lnSpc>
                <a:spcPct val="100000"/>
              </a:lnSpc>
              <a:spcBef>
                <a:spcPts val="0"/>
              </a:spcBef>
              <a:spcAft>
                <a:spcPts val="0"/>
              </a:spcAft>
              <a:buNone/>
            </a:pPr>
            <a:r>
              <a:rPr lang="en-US" sz="2800" b="1" dirty="0">
                <a:solidFill>
                  <a:srgbClr val="000000"/>
                </a:solidFill>
                <a:highlight>
                  <a:schemeClr val="lt1"/>
                </a:highlight>
                <a:latin typeface="Arial" panose="020B0604020202020204" pitchFamily="34" charset="0"/>
                <a:ea typeface="Arial"/>
                <a:cs typeface="Arial" panose="020B0604020202020204" pitchFamily="34" charset="0"/>
                <a:sym typeface="Arial"/>
              </a:rPr>
              <a:t>Applications</a:t>
            </a:r>
          </a:p>
        </p:txBody>
      </p:sp>
      <p:sp>
        <p:nvSpPr>
          <p:cNvPr id="7" name="TextBox 6">
            <a:extLst>
              <a:ext uri="{FF2B5EF4-FFF2-40B4-BE49-F238E27FC236}">
                <a16:creationId xmlns:a16="http://schemas.microsoft.com/office/drawing/2014/main" id="{8BD407FE-BBB3-429D-88AD-520784A1B097}"/>
              </a:ext>
            </a:extLst>
          </p:cNvPr>
          <p:cNvSpPr txBox="1"/>
          <p:nvPr/>
        </p:nvSpPr>
        <p:spPr>
          <a:xfrm>
            <a:off x="702823" y="2892640"/>
            <a:ext cx="8370650" cy="1938992"/>
          </a:xfrm>
          <a:prstGeom prst="rect">
            <a:avLst/>
          </a:prstGeom>
          <a:noFill/>
        </p:spPr>
        <p:txBody>
          <a:bodyPr wrap="square">
            <a:spAutoFit/>
          </a:bodyPr>
          <a:lstStyle/>
          <a:p>
            <a:pPr marL="457200" lvl="0" indent="-342900" algn="l" rtl="0">
              <a:lnSpc>
                <a:spcPct val="100000"/>
              </a:lnSpc>
              <a:spcBef>
                <a:spcPts val="160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Analysis of speech signal for efficient denoising</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Used in audio engineering [mixing, equalization, etc.]</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Analysing and filtering music compositions</a:t>
            </a:r>
          </a:p>
          <a:p>
            <a:pPr marL="457200" lvl="0" indent="-342900" algn="l" rtl="0">
              <a:lnSpc>
                <a:spcPct val="100000"/>
              </a:lnSpc>
              <a:spcBef>
                <a:spcPts val="0"/>
              </a:spcBef>
              <a:spcAft>
                <a:spcPts val="0"/>
              </a:spcAft>
              <a:buClr>
                <a:srgbClr val="202122"/>
              </a:buClr>
              <a:buSzPts val="1800"/>
              <a:buFont typeface="Wingdings" panose="05000000000000000000" pitchFamily="2" charset="2"/>
              <a:buChar char="q"/>
            </a:pPr>
            <a:r>
              <a:rPr lang="en-US" sz="2400" dirty="0">
                <a:solidFill>
                  <a:schemeClr val="tx1">
                    <a:lumMod val="50000"/>
                    <a:lumOff val="50000"/>
                  </a:schemeClr>
                </a:solidFill>
                <a:highlight>
                  <a:schemeClr val="lt1"/>
                </a:highlight>
                <a:latin typeface="Arial"/>
                <a:ea typeface="Arial"/>
                <a:cs typeface="Arial"/>
                <a:sym typeface="Arial"/>
              </a:rPr>
              <a:t>Capable of being utilized in every possible audio processing application</a:t>
            </a:r>
          </a:p>
        </p:txBody>
      </p:sp>
      <p:pic>
        <p:nvPicPr>
          <p:cNvPr id="8" name="Google Shape;152;p22">
            <a:extLst>
              <a:ext uri="{FF2B5EF4-FFF2-40B4-BE49-F238E27FC236}">
                <a16:creationId xmlns:a16="http://schemas.microsoft.com/office/drawing/2014/main" id="{1E22162C-6BB6-314B-A3C0-985FE6A91DDD}"/>
              </a:ext>
            </a:extLst>
          </p:cNvPr>
          <p:cNvPicPr preferRelativeResize="0"/>
          <p:nvPr/>
        </p:nvPicPr>
        <p:blipFill>
          <a:blip r:embed="rId2">
            <a:alphaModFix/>
          </a:blip>
          <a:stretch>
            <a:fillRect/>
          </a:stretch>
        </p:blipFill>
        <p:spPr>
          <a:xfrm>
            <a:off x="8233529" y="4328828"/>
            <a:ext cx="3701624" cy="17801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4A70874B-CA6A-46F6-B44A-EACF2ACED057}"/>
              </a:ext>
            </a:extLst>
          </p:cNvPr>
          <p:cNvSpPr/>
          <p:nvPr/>
        </p:nvSpPr>
        <p:spPr>
          <a:xfrm>
            <a:off x="8959176" y="6449436"/>
            <a:ext cx="2986392" cy="35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CREDITS: Audio Science</a:t>
            </a:r>
          </a:p>
        </p:txBody>
      </p:sp>
    </p:spTree>
    <p:extLst>
      <p:ext uri="{BB962C8B-B14F-4D97-AF65-F5344CB8AC3E}">
        <p14:creationId xmlns:p14="http://schemas.microsoft.com/office/powerpoint/2010/main" val="22795582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310</TotalTime>
  <Words>1550</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Adobe Ming Std L</vt:lpstr>
      <vt:lpstr>Arial</vt:lpstr>
      <vt:lpstr>Calibri</vt:lpstr>
      <vt:lpstr>Calibri Light</vt:lpstr>
      <vt:lpstr>LM Roman Dunhill 10</vt:lpstr>
      <vt:lpstr>MathJax_Main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Shahbaz Alam</dc:creator>
  <cp:lastModifiedBy>Shahbaz Alam</cp:lastModifiedBy>
  <cp:revision>39</cp:revision>
  <dcterms:created xsi:type="dcterms:W3CDTF">2021-06-24T11:33:42Z</dcterms:created>
  <dcterms:modified xsi:type="dcterms:W3CDTF">2021-06-25T14:57:06Z</dcterms:modified>
</cp:coreProperties>
</file>