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6" r:id="rId3"/>
    <p:sldId id="284" r:id="rId4"/>
    <p:sldId id="268" r:id="rId5"/>
    <p:sldId id="269" r:id="rId6"/>
    <p:sldId id="267" r:id="rId7"/>
    <p:sldId id="285" r:id="rId8"/>
    <p:sldId id="286"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62" autoAdjust="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66D46-70A7-4C8A-B28C-67D759E33FCA}"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D8D08-8F6C-4E57-BD49-2EFBC70F247C}" type="slidenum">
              <a:rPr lang="en-US" smtClean="0"/>
              <a:t>‹#›</a:t>
            </a:fld>
            <a:endParaRPr lang="en-US"/>
          </a:p>
        </p:txBody>
      </p:sp>
    </p:spTree>
    <p:extLst>
      <p:ext uri="{BB962C8B-B14F-4D97-AF65-F5344CB8AC3E}">
        <p14:creationId xmlns:p14="http://schemas.microsoft.com/office/powerpoint/2010/main" val="200145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0D343-0813-435C-8C56-8BF5E046839D}" type="slidenum">
              <a:rPr lang="en-US" smtClean="0"/>
              <a:t>1</a:t>
            </a:fld>
            <a:endParaRPr lang="en-US"/>
          </a:p>
        </p:txBody>
      </p:sp>
    </p:spTree>
    <p:extLst>
      <p:ext uri="{BB962C8B-B14F-4D97-AF65-F5344CB8AC3E}">
        <p14:creationId xmlns:p14="http://schemas.microsoft.com/office/powerpoint/2010/main" val="388902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0D343-0813-435C-8C56-8BF5E046839D}" type="slidenum">
              <a:rPr lang="en-US" smtClean="0"/>
              <a:t>2</a:t>
            </a:fld>
            <a:endParaRPr lang="en-US"/>
          </a:p>
        </p:txBody>
      </p:sp>
    </p:spTree>
    <p:extLst>
      <p:ext uri="{BB962C8B-B14F-4D97-AF65-F5344CB8AC3E}">
        <p14:creationId xmlns:p14="http://schemas.microsoft.com/office/powerpoint/2010/main" val="62601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0D343-0813-435C-8C56-8BF5E046839D}" type="slidenum">
              <a:rPr lang="en-US" smtClean="0"/>
              <a:t>3</a:t>
            </a:fld>
            <a:endParaRPr lang="en-US"/>
          </a:p>
        </p:txBody>
      </p:sp>
    </p:spTree>
    <p:extLst>
      <p:ext uri="{BB962C8B-B14F-4D97-AF65-F5344CB8AC3E}">
        <p14:creationId xmlns:p14="http://schemas.microsoft.com/office/powerpoint/2010/main" val="1308140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Kabanero</a:t>
            </a:r>
            <a:r>
              <a:rPr lang="en-US" dirty="0"/>
              <a:t> stack, </a:t>
            </a:r>
            <a:r>
              <a:rPr lang="en-US" dirty="0" err="1"/>
              <a:t>Kabanero</a:t>
            </a:r>
            <a:r>
              <a:rPr lang="en-US" dirty="0"/>
              <a:t> Operator, Local hub,.</a:t>
            </a:r>
          </a:p>
        </p:txBody>
      </p:sp>
      <p:sp>
        <p:nvSpPr>
          <p:cNvPr id="4" name="Slide Number Placeholder 3"/>
          <p:cNvSpPr>
            <a:spLocks noGrp="1"/>
          </p:cNvSpPr>
          <p:nvPr>
            <p:ph type="sldNum" sz="quarter" idx="5"/>
          </p:nvPr>
        </p:nvSpPr>
        <p:spPr/>
        <p:txBody>
          <a:bodyPr/>
          <a:lstStyle/>
          <a:p>
            <a:fld id="{0DB0D343-0813-435C-8C56-8BF5E046839D}" type="slidenum">
              <a:rPr lang="en-US" smtClean="0"/>
              <a:t>4</a:t>
            </a:fld>
            <a:endParaRPr lang="en-US"/>
          </a:p>
        </p:txBody>
      </p:sp>
    </p:spTree>
    <p:extLst>
      <p:ext uri="{BB962C8B-B14F-4D97-AF65-F5344CB8AC3E}">
        <p14:creationId xmlns:p14="http://schemas.microsoft.com/office/powerpoint/2010/main" val="71294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0D343-0813-435C-8C56-8BF5E046839D}" type="slidenum">
              <a:rPr lang="en-US" smtClean="0"/>
              <a:t>5</a:t>
            </a:fld>
            <a:endParaRPr lang="en-US"/>
          </a:p>
        </p:txBody>
      </p:sp>
    </p:spTree>
    <p:extLst>
      <p:ext uri="{BB962C8B-B14F-4D97-AF65-F5344CB8AC3E}">
        <p14:creationId xmlns:p14="http://schemas.microsoft.com/office/powerpoint/2010/main" val="243874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https://github.com/appsody/stacks/tree/master/incubator/java-spring-boot2</a:t>
            </a:r>
          </a:p>
        </p:txBody>
      </p:sp>
      <p:sp>
        <p:nvSpPr>
          <p:cNvPr id="4" name="Slide Number Placeholder 3"/>
          <p:cNvSpPr>
            <a:spLocks noGrp="1"/>
          </p:cNvSpPr>
          <p:nvPr>
            <p:ph type="sldNum" sz="quarter" idx="5"/>
          </p:nvPr>
        </p:nvSpPr>
        <p:spPr/>
        <p:txBody>
          <a:bodyPr/>
          <a:lstStyle/>
          <a:p>
            <a:fld id="{A95D8D08-8F6C-4E57-BD49-2EFBC70F247C}" type="slidenum">
              <a:rPr lang="en-US" smtClean="0"/>
              <a:t>6</a:t>
            </a:fld>
            <a:endParaRPr lang="en-US"/>
          </a:p>
        </p:txBody>
      </p:sp>
    </p:spTree>
    <p:extLst>
      <p:ext uri="{BB962C8B-B14F-4D97-AF65-F5344CB8AC3E}">
        <p14:creationId xmlns:p14="http://schemas.microsoft.com/office/powerpoint/2010/main" val="398807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B0D343-0813-435C-8C56-8BF5E04683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036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B0D343-0813-435C-8C56-8BF5E04683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73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6836-C716-4CC4-8899-3DB7BA2B11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FA671-0B51-49AD-8737-B883F42F2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5FE6D0-1921-4DD2-9A98-143BD5781DD0}"/>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15909E64-598A-40DC-AF54-BD2457592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BFEBC-221D-4063-BCE8-1527915BFF3F}"/>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318511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98E-C3D8-4C73-A63D-C4BDE38B0E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C360E0-5075-4129-9FC0-3792565FA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2B496-F4B7-42F6-B4A6-B5E9D5A3F5C5}"/>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EE204AF0-D7AC-465C-BAB6-8126CA4C9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7B540-124C-4923-8978-BBED4DA3873C}"/>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177072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F3190-0B0A-4503-853C-7162523C5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5E833-EE22-495E-871B-5EBFC2922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92B57-0CC9-4B8E-974C-36349D781EC2}"/>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9F7B7B0A-FE0B-4FCF-BE7E-819E04EEC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8337C-3FCA-4496-A8CE-AD8218CD0002}"/>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1756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D7FD-739A-497C-8D81-3A23693A2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43349-097E-4801-BC0B-27D842D6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0368B-2CEF-4883-BFFE-21A3F0335D19}"/>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57374E7B-B793-4CF5-9588-8FFCAC71D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62679-513D-4645-9296-40D57EAFBDA8}"/>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377870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F19-0A29-4872-BAA5-4118715D8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013BD9-6553-4BE2-B600-C8E7AFD6B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F7D71-FE19-4A0D-ADCB-00B0AD9F27B0}"/>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93D92F3F-9578-4A3E-BCB3-704D165B7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00F6F-2898-4B57-9264-E6BAF1BA40EC}"/>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270241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863F-CB93-471B-A57B-EAFE170D4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B5B00-CB15-4305-A67C-36CC1DC44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41FEC-D203-488E-BA65-BE924BF2A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3D5DD-252D-48DC-B6A9-1A21337F3EE0}"/>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6" name="Footer Placeholder 5">
            <a:extLst>
              <a:ext uri="{FF2B5EF4-FFF2-40B4-BE49-F238E27FC236}">
                <a16:creationId xmlns:a16="http://schemas.microsoft.com/office/drawing/2014/main" id="{948067B7-CEAD-4421-9E3F-40877ACD2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D01EB-4571-45D7-BF47-3AD55A8D92F3}"/>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330248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83AB-489C-4929-852B-0DDF57308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5BDAF-E2E6-4734-84BF-628546F65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C70195-FB0A-42F4-BA27-D4C4F343E3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9001-FF01-424E-8EE0-48306D897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D9722-9806-4C30-BB5C-21FB2920D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16173-DDBD-458D-A9ED-0792398898B0}"/>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8" name="Footer Placeholder 7">
            <a:extLst>
              <a:ext uri="{FF2B5EF4-FFF2-40B4-BE49-F238E27FC236}">
                <a16:creationId xmlns:a16="http://schemas.microsoft.com/office/drawing/2014/main" id="{FC7F7FA2-ABDA-492E-9700-0101BAEEAF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70C38-EE90-4575-AEA7-F71989C6E46D}"/>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416056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CD09-DDFF-4DE6-9677-54455FAFA6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37B52C-2CC9-4AAC-9BDA-CABAA901AD00}"/>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4" name="Footer Placeholder 3">
            <a:extLst>
              <a:ext uri="{FF2B5EF4-FFF2-40B4-BE49-F238E27FC236}">
                <a16:creationId xmlns:a16="http://schemas.microsoft.com/office/drawing/2014/main" id="{B45BDA7D-F7ED-46FB-9F7C-3E10F406A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FA642-FE5C-4826-887A-A43B212546B1}"/>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48676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37F10-050C-440A-A985-5455C9C9D1C8}"/>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3" name="Footer Placeholder 2">
            <a:extLst>
              <a:ext uri="{FF2B5EF4-FFF2-40B4-BE49-F238E27FC236}">
                <a16:creationId xmlns:a16="http://schemas.microsoft.com/office/drawing/2014/main" id="{C9221AE1-A249-46E9-B842-A3DEEC8FE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2EFE18-5811-4475-BCD6-741FBF003470}"/>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351949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7800-1907-4674-A76D-253D4AC9B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4A42F-C92C-40F7-A7C0-C3BCC53AE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B4DB29-DBD9-4434-B199-64C1A3F4F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7A23B-2B08-47E2-BBEE-419FDDE37D8E}"/>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6" name="Footer Placeholder 5">
            <a:extLst>
              <a:ext uri="{FF2B5EF4-FFF2-40B4-BE49-F238E27FC236}">
                <a16:creationId xmlns:a16="http://schemas.microsoft.com/office/drawing/2014/main" id="{C4365928-73C6-41E5-B329-95FC74DF0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87D14-F03F-4315-9D92-1255F3A8C1AE}"/>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53149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962D-484E-4A10-96CF-66280E125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338B2-50A6-4924-9B27-AFFEAE7E4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FDA9B-7181-42F6-8341-697010FF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EA8EC-AAEA-4C8E-AD49-105F3BE10A4C}"/>
              </a:ext>
            </a:extLst>
          </p:cNvPr>
          <p:cNvSpPr>
            <a:spLocks noGrp="1"/>
          </p:cNvSpPr>
          <p:nvPr>
            <p:ph type="dt" sz="half" idx="10"/>
          </p:nvPr>
        </p:nvSpPr>
        <p:spPr/>
        <p:txBody>
          <a:bodyPr/>
          <a:lstStyle/>
          <a:p>
            <a:fld id="{AB63E93F-4825-4B49-B403-93BA708DD110}" type="datetimeFigureOut">
              <a:rPr lang="en-US" smtClean="0"/>
              <a:t>9/8/2020</a:t>
            </a:fld>
            <a:endParaRPr lang="en-US"/>
          </a:p>
        </p:txBody>
      </p:sp>
      <p:sp>
        <p:nvSpPr>
          <p:cNvPr id="6" name="Footer Placeholder 5">
            <a:extLst>
              <a:ext uri="{FF2B5EF4-FFF2-40B4-BE49-F238E27FC236}">
                <a16:creationId xmlns:a16="http://schemas.microsoft.com/office/drawing/2014/main" id="{5027D0D8-759D-4A9E-B403-7F648602B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BF7B4-BCC8-4D24-BBD2-CDB2C0268878}"/>
              </a:ext>
            </a:extLst>
          </p:cNvPr>
          <p:cNvSpPr>
            <a:spLocks noGrp="1"/>
          </p:cNvSpPr>
          <p:nvPr>
            <p:ph type="sldNum" sz="quarter" idx="12"/>
          </p:nvPr>
        </p:nvSpPr>
        <p:spPr/>
        <p:txBody>
          <a:bodyPr/>
          <a:lstStyle/>
          <a:p>
            <a:fld id="{B943715A-CFBB-45AA-95E5-5B637F087A6E}" type="slidenum">
              <a:rPr lang="en-US" smtClean="0"/>
              <a:t>‹#›</a:t>
            </a:fld>
            <a:endParaRPr lang="en-US"/>
          </a:p>
        </p:txBody>
      </p:sp>
    </p:spTree>
    <p:extLst>
      <p:ext uri="{BB962C8B-B14F-4D97-AF65-F5344CB8AC3E}">
        <p14:creationId xmlns:p14="http://schemas.microsoft.com/office/powerpoint/2010/main" val="23898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FE78C0-FE79-42CC-95FF-99F743D68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0687C-C71B-4853-BBE3-5180FF62D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4132D-DCFE-4E6C-9BE5-74416ED44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3E93F-4825-4B49-B403-93BA708DD110}" type="datetimeFigureOut">
              <a:rPr lang="en-US" smtClean="0"/>
              <a:t>9/8/2020</a:t>
            </a:fld>
            <a:endParaRPr lang="en-US"/>
          </a:p>
        </p:txBody>
      </p:sp>
      <p:sp>
        <p:nvSpPr>
          <p:cNvPr id="5" name="Footer Placeholder 4">
            <a:extLst>
              <a:ext uri="{FF2B5EF4-FFF2-40B4-BE49-F238E27FC236}">
                <a16:creationId xmlns:a16="http://schemas.microsoft.com/office/drawing/2014/main" id="{4D00EBC2-CF27-416D-80F2-B98824B2F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D7EE63-F540-4ECE-8B77-E5F3C1971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3715A-CFBB-45AA-95E5-5B637F087A6E}" type="slidenum">
              <a:rPr lang="en-US" smtClean="0"/>
              <a:t>‹#›</a:t>
            </a:fld>
            <a:endParaRPr lang="en-US"/>
          </a:p>
        </p:txBody>
      </p:sp>
    </p:spTree>
    <p:extLst>
      <p:ext uri="{BB962C8B-B14F-4D97-AF65-F5344CB8AC3E}">
        <p14:creationId xmlns:p14="http://schemas.microsoft.com/office/powerpoint/2010/main" val="306870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ektoncd/pipeline/blob/master/README.m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ibm.com/garage/method/practices/learn/ibm-transformation-adviso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ibm.com/components/cloud-pak-for-applications/articles/introduction-to-accelerators-for-cloud-native-solution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kern="1200" dirty="0">
                <a:solidFill>
                  <a:schemeClr val="tx1"/>
                </a:solidFill>
                <a:highlight>
                  <a:srgbClr val="C0C0C0"/>
                </a:highlight>
                <a:latin typeface="+mj-lt"/>
                <a:ea typeface="+mj-ea"/>
                <a:cs typeface="+mj-cs"/>
              </a:rPr>
              <a:t>IBM Cloud Pak For Applications</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643467" y="1782981"/>
            <a:ext cx="10905066" cy="4393982"/>
          </a:xfrm>
        </p:spPr>
        <p:txBody>
          <a:bodyPr vert="horz" lIns="91440" tIns="45720" rIns="91440" bIns="45720" rtlCol="0">
            <a:normAutofit/>
          </a:bodyPr>
          <a:lstStyle/>
          <a:p>
            <a:pPr marL="285750" indent="-228600" algn="l">
              <a:buFont typeface="Arial" panose="020B0604020202020204" pitchFamily="34" charset="0"/>
              <a:buChar char="•"/>
            </a:pPr>
            <a:r>
              <a:rPr lang="en-US" sz="2000" dirty="0"/>
              <a:t>Overview</a:t>
            </a:r>
          </a:p>
          <a:p>
            <a:pPr marL="285750" indent="-228600" algn="l">
              <a:buFont typeface="Arial" panose="020B0604020202020204" pitchFamily="34" charset="0"/>
              <a:buChar char="•"/>
            </a:pPr>
            <a:r>
              <a:rPr lang="en-US" sz="2000" dirty="0"/>
              <a:t>Key offerings included with IBM Cloud Pak for Applications</a:t>
            </a:r>
          </a:p>
          <a:p>
            <a:pPr marL="285750" indent="-228600" algn="l">
              <a:buFont typeface="Arial" panose="020B0604020202020204" pitchFamily="34" charset="0"/>
              <a:buChar char="•"/>
            </a:pPr>
            <a:r>
              <a:rPr lang="en-US" sz="2000" dirty="0"/>
              <a:t>Cloud Native Application Development Flow</a:t>
            </a:r>
          </a:p>
          <a:p>
            <a:pPr marL="285750" indent="-228600" algn="l">
              <a:buFont typeface="Arial" panose="020B0604020202020204" pitchFamily="34" charset="0"/>
              <a:buChar char="•"/>
            </a:pPr>
            <a:r>
              <a:rPr lang="en-US" sz="2000" dirty="0"/>
              <a:t>Demo</a:t>
            </a:r>
          </a:p>
          <a:p>
            <a:pPr marL="285750" indent="-228600" algn="l">
              <a:buFont typeface="Arial" panose="020B0604020202020204" pitchFamily="34" charset="0"/>
              <a:buChar char="•"/>
            </a:pPr>
            <a:r>
              <a:rPr lang="en-US" sz="2000" dirty="0"/>
              <a:t>Summary</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561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299029" y="262708"/>
            <a:ext cx="9144000" cy="740637"/>
          </a:xfrm>
        </p:spPr>
        <p:txBody>
          <a:bodyPr>
            <a:normAutofit/>
          </a:bodyPr>
          <a:lstStyle/>
          <a:p>
            <a:r>
              <a:rPr lang="en-US" sz="3600" dirty="0"/>
              <a:t>IBM Cloud Paks</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1167908" y="1003345"/>
            <a:ext cx="9856184" cy="5687741"/>
          </a:xfrm>
        </p:spPr>
        <p:txBody>
          <a:bodyPr>
            <a:normAutofit/>
          </a:bodyPr>
          <a:lstStyle/>
          <a:p>
            <a:pPr algn="l"/>
            <a:r>
              <a:rPr lang="en-US" sz="2200" b="1" dirty="0">
                <a:highlight>
                  <a:srgbClr val="C0C0C0"/>
                </a:highlight>
              </a:rPr>
              <a:t>Overview</a:t>
            </a:r>
          </a:p>
          <a:p>
            <a:pPr marL="285750" indent="-285750" algn="l">
              <a:buFont typeface="Arial" panose="020B0604020202020204" pitchFamily="34" charset="0"/>
              <a:buChar char="•"/>
            </a:pPr>
            <a:r>
              <a:rPr lang="en-US" sz="1800" dirty="0"/>
              <a:t>IBM Cloud® Paks are </a:t>
            </a:r>
            <a:r>
              <a:rPr lang="en-US" sz="1800" b="1" i="1" dirty="0"/>
              <a:t>enterprise-ready, containerized software solutions </a:t>
            </a:r>
            <a:r>
              <a:rPr lang="en-US" sz="1800" dirty="0"/>
              <a:t>that give clients an open, faster and more secure way to move core business applications to any cloud. Each IBM Cloud Pak® includes </a:t>
            </a:r>
            <a:r>
              <a:rPr lang="en-US" sz="1800" b="1" i="1" dirty="0"/>
              <a:t>containerized IBM middleware </a:t>
            </a:r>
            <a:r>
              <a:rPr lang="en-US" sz="1800" dirty="0"/>
              <a:t>and </a:t>
            </a:r>
            <a:r>
              <a:rPr lang="en-US" sz="1800" b="1" i="1" dirty="0"/>
              <a:t>common software services </a:t>
            </a:r>
            <a:r>
              <a:rPr lang="en-US" sz="1800" dirty="0"/>
              <a:t>for development and management.</a:t>
            </a:r>
          </a:p>
          <a:p>
            <a:pPr marL="285750" indent="-285750" algn="l">
              <a:buFont typeface="Arial" panose="020B0604020202020204" pitchFamily="34" charset="0"/>
              <a:buChar char="•"/>
            </a:pPr>
            <a:r>
              <a:rPr lang="en-US" sz="1800" dirty="0"/>
              <a:t>Consistent added capabilities for deployment, lifecycle management, and production quality of service – logging, monitoring, version upgrade and roll-back, vulnerability assessment and testing.</a:t>
            </a:r>
          </a:p>
          <a:p>
            <a:pPr marL="285750" indent="-285750" algn="l">
              <a:buFont typeface="Arial" panose="020B0604020202020204" pitchFamily="34" charset="0"/>
              <a:buChar char="•"/>
            </a:pPr>
            <a:r>
              <a:rPr lang="en-US" sz="1800" b="1" i="1" dirty="0"/>
              <a:t>Designed to run anywhere</a:t>
            </a:r>
            <a:r>
              <a:rPr lang="en-US" sz="1800" dirty="0"/>
              <a:t>, on public clouds, on premises or on a private cloud .</a:t>
            </a:r>
          </a:p>
          <a:p>
            <a:pPr algn="l"/>
            <a:endParaRPr lang="en-US" sz="1800" dirty="0"/>
          </a:p>
          <a:p>
            <a:pPr algn="l"/>
            <a:endParaRPr lang="en-US" sz="1800" dirty="0"/>
          </a:p>
          <a:p>
            <a:pPr algn="l"/>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359731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313543" y="248193"/>
            <a:ext cx="9144000" cy="740637"/>
          </a:xfrm>
        </p:spPr>
        <p:txBody>
          <a:bodyPr>
            <a:normAutofit/>
          </a:bodyPr>
          <a:lstStyle/>
          <a:p>
            <a:r>
              <a:rPr lang="en-US" sz="3600" dirty="0"/>
              <a:t>IBM Cloud Paks</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1167908" y="988830"/>
            <a:ext cx="9856184" cy="5477284"/>
          </a:xfrm>
        </p:spPr>
        <p:txBody>
          <a:bodyPr>
            <a:normAutofit/>
          </a:bodyPr>
          <a:lstStyle/>
          <a:p>
            <a:pPr marL="285750" indent="-285750" algn="l">
              <a:buFont typeface="Arial" panose="020B0604020202020204" pitchFamily="34" charset="0"/>
              <a:buChar char="•"/>
            </a:pPr>
            <a:endParaRPr lang="en-US" sz="1800" b="1" i="1" dirty="0"/>
          </a:p>
          <a:p>
            <a:pPr marL="285750" indent="-285750" algn="l">
              <a:buFont typeface="Arial" panose="020B0604020202020204" pitchFamily="34" charset="0"/>
              <a:buChar char="•"/>
            </a:pPr>
            <a:r>
              <a:rPr lang="en-US" sz="1800" b="1" i="1" dirty="0"/>
              <a:t>IBM Cloud Pak® for Applications </a:t>
            </a:r>
            <a:r>
              <a:rPr lang="en-US" sz="1800" dirty="0"/>
              <a:t>It offers cloud-native development solutions to quickly build, test, deploy application. develop new apps</a:t>
            </a:r>
            <a:r>
              <a:rPr lang="en-US" sz="1800" b="1" i="1" dirty="0"/>
              <a:t> </a:t>
            </a:r>
            <a:r>
              <a:rPr lang="en-US" sz="1800" dirty="0"/>
              <a:t>or modernize existing applications.</a:t>
            </a:r>
          </a:p>
          <a:p>
            <a:pPr marL="285750" indent="-285750" algn="l">
              <a:buFont typeface="Arial" panose="020B0604020202020204" pitchFamily="34" charset="0"/>
              <a:buChar char="•"/>
            </a:pPr>
            <a:r>
              <a:rPr lang="en-US" sz="1800" b="1" i="1" dirty="0"/>
              <a:t>IBM Cloud Pak® for Data </a:t>
            </a:r>
            <a:r>
              <a:rPr lang="en-US" sz="1800" dirty="0"/>
              <a:t> is a fully-integrated data and AI platform that modernizes how businesses collect, organize and analyze data and infuse AI throughout their organizations.</a:t>
            </a:r>
          </a:p>
          <a:p>
            <a:pPr marL="285750" indent="-285750" algn="l">
              <a:buFont typeface="Arial" panose="020B0604020202020204" pitchFamily="34" charset="0"/>
              <a:buChar char="•"/>
            </a:pPr>
            <a:r>
              <a:rPr lang="en-US" sz="1800" b="1" i="1" dirty="0"/>
              <a:t>IBM Cloud Pak® for Integration </a:t>
            </a:r>
            <a:r>
              <a:rPr lang="en-US" sz="1800" dirty="0"/>
              <a:t>comes pre-integrated with a set of capabilities including API lifecycle, application and data integration, messaging and events, high-speed transfer and integration security.</a:t>
            </a:r>
          </a:p>
          <a:p>
            <a:pPr marL="285750" indent="-285750" algn="l">
              <a:buFont typeface="Arial" panose="020B0604020202020204" pitchFamily="34" charset="0"/>
              <a:buChar char="•"/>
            </a:pPr>
            <a:r>
              <a:rPr lang="en-US" sz="1800" b="1" i="1" dirty="0"/>
              <a:t>IBM Cloud Pak® for Automation  </a:t>
            </a:r>
            <a:r>
              <a:rPr lang="en-US" sz="1800" dirty="0"/>
              <a:t>is design, build and run automation applications and services on any cloud where Kubernetes is supported , using pre-integrated automation technologies and low-code tools.</a:t>
            </a:r>
          </a:p>
          <a:p>
            <a:pPr marL="285750" indent="-285750" algn="l" fontAlgn="base">
              <a:buFont typeface="Arial" panose="020B0604020202020204" pitchFamily="34" charset="0"/>
              <a:buChar char="•"/>
            </a:pPr>
            <a:r>
              <a:rPr lang="en-US" sz="1800" b="1" i="1" dirty="0"/>
              <a:t>IBM Cloud Pak® for Multicloud Management </a:t>
            </a:r>
            <a:r>
              <a:rPr lang="en-US" sz="1800" dirty="0"/>
              <a:t>is an application-centric, AI infused platform for IT automation designed to provide full visibility and control</a:t>
            </a:r>
          </a:p>
          <a:p>
            <a:pPr marL="285750" indent="-285750" algn="l" fontAlgn="base">
              <a:buFont typeface="Arial" panose="020B0604020202020204" pitchFamily="34" charset="0"/>
              <a:buChar char="•"/>
            </a:pPr>
            <a:r>
              <a:rPr lang="en-US" sz="1800" b="1" i="1" dirty="0"/>
              <a:t>IBM Cloud Pak® for Security </a:t>
            </a:r>
            <a:r>
              <a:rPr lang="en-US" sz="1800" dirty="0"/>
              <a:t>helps to uncover hidden threats, make informed decisions about the risks they pose, and then respond faster to those threats — while leaving data where it is.</a:t>
            </a:r>
          </a:p>
          <a:p>
            <a:pPr algn="l"/>
            <a:endParaRPr lang="en-US" sz="1800" dirty="0"/>
          </a:p>
          <a:p>
            <a:pPr algn="l"/>
            <a:endParaRPr lang="en-US" sz="1800" dirty="0"/>
          </a:p>
          <a:p>
            <a:pPr algn="l"/>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32128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343555" y="159632"/>
            <a:ext cx="9144000" cy="740637"/>
          </a:xfrm>
        </p:spPr>
        <p:txBody>
          <a:bodyPr>
            <a:normAutofit/>
          </a:bodyPr>
          <a:lstStyle/>
          <a:p>
            <a:r>
              <a:rPr lang="en-US" sz="3600" dirty="0"/>
              <a:t>IBM Cloud Pak For Applications</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449451" y="900269"/>
            <a:ext cx="10988298" cy="5957731"/>
          </a:xfrm>
        </p:spPr>
        <p:txBody>
          <a:bodyPr>
            <a:normAutofit fontScale="92500" lnSpcReduction="10000"/>
          </a:bodyPr>
          <a:lstStyle/>
          <a:p>
            <a:pPr fontAlgn="base"/>
            <a:r>
              <a:rPr lang="en-US" b="1" dirty="0">
                <a:highlight>
                  <a:srgbClr val="C0C0C0"/>
                </a:highlight>
              </a:rPr>
              <a:t>Key offerings included with IBM Cloud Pak for Applications</a:t>
            </a:r>
          </a:p>
          <a:p>
            <a:pPr lvl="1" algn="l" fontAlgn="base"/>
            <a:r>
              <a:rPr lang="en-US" sz="1900" dirty="0"/>
              <a:t>IBM Cloud Pak for Applications provides several software offerings in one bundle. You can choose to deploy some or all the purchased software.</a:t>
            </a:r>
            <a:endParaRPr lang="en-US" sz="1900" b="1" dirty="0">
              <a:highlight>
                <a:srgbClr val="C0C0C0"/>
              </a:highlight>
            </a:endParaRPr>
          </a:p>
          <a:p>
            <a:pPr marL="742950" lvl="1" indent="-285750" algn="l" fontAlgn="t">
              <a:buFont typeface="Arial" panose="020B0604020202020204" pitchFamily="34" charset="0"/>
              <a:buChar char="•"/>
            </a:pPr>
            <a:r>
              <a:rPr lang="en-US" b="1" dirty="0"/>
              <a:t>IBM Accelerators for Teams</a:t>
            </a:r>
          </a:p>
          <a:p>
            <a:pPr lvl="1" algn="just" fontAlgn="t">
              <a:lnSpc>
                <a:spcPct val="100000"/>
              </a:lnSpc>
            </a:pPr>
            <a:r>
              <a:rPr lang="en-US" b="1" dirty="0"/>
              <a:t>	</a:t>
            </a:r>
            <a:r>
              <a:rPr lang="en-US" sz="1800" dirty="0"/>
              <a:t>Enterprise-ready and fully supported implementation of the </a:t>
            </a:r>
            <a:r>
              <a:rPr lang="en-US" sz="1800" b="1" i="1" dirty="0"/>
              <a:t>Kabanero</a:t>
            </a:r>
            <a:r>
              <a:rPr lang="en-US" sz="1800" dirty="0"/>
              <a:t> open source community project.</a:t>
            </a:r>
          </a:p>
          <a:p>
            <a:pPr lvl="2" algn="just" fontAlgn="t">
              <a:lnSpc>
                <a:spcPct val="100000"/>
              </a:lnSpc>
            </a:pPr>
            <a:r>
              <a:rPr lang="en-US" dirty="0"/>
              <a:t>Generate required source with scaffolded microservices that are continuously built in containers.</a:t>
            </a:r>
          </a:p>
          <a:p>
            <a:pPr lvl="1" algn="just" fontAlgn="t">
              <a:lnSpc>
                <a:spcPct val="100000"/>
              </a:lnSpc>
            </a:pPr>
            <a:r>
              <a:rPr lang="en-US" dirty="0"/>
              <a:t>	</a:t>
            </a:r>
            <a:r>
              <a:rPr lang="en-US" sz="1900" b="1" dirty="0"/>
              <a:t>Kabanero</a:t>
            </a:r>
            <a:r>
              <a:rPr lang="en-US" sz="1800" dirty="0"/>
              <a:t>:- Kabanero offers open source technologies in a microservices-based framework that simplifies 	development, build, and deployment of applications for both Kubernetes and Knative (serverless).</a:t>
            </a:r>
          </a:p>
          <a:p>
            <a:pPr lvl="2" algn="just" fontAlgn="t">
              <a:lnSpc>
                <a:spcPct val="100000"/>
              </a:lnSpc>
            </a:pPr>
            <a:r>
              <a:rPr lang="en-US" sz="1900" b="1" dirty="0"/>
              <a:t>Appsody</a:t>
            </a:r>
            <a:r>
              <a:rPr lang="en-US" sz="2100" b="1" dirty="0"/>
              <a:t>:- </a:t>
            </a:r>
            <a:r>
              <a:rPr lang="en-US" dirty="0"/>
              <a:t>offers pre-defined/custom code stacks that minimize the initial effort of creating a project.</a:t>
            </a:r>
            <a:endParaRPr lang="en-US" sz="2100" b="1" dirty="0"/>
          </a:p>
          <a:p>
            <a:pPr lvl="2" algn="just" fontAlgn="t">
              <a:lnSpc>
                <a:spcPct val="100000"/>
              </a:lnSpc>
            </a:pPr>
            <a:r>
              <a:rPr lang="en-US" sz="1900" b="1" dirty="0"/>
              <a:t>CodeWind</a:t>
            </a:r>
            <a:r>
              <a:rPr lang="en-US" sz="2100" b="1" dirty="0"/>
              <a:t>:-</a:t>
            </a:r>
            <a:r>
              <a:rPr lang="en-US" dirty="0"/>
              <a:t> is an IDE extension that can be used to build, test, and deploy applications within containers (right now there’s support for Eclipse, Eclipse Che, and VSCode), you don’t even have to be familiar with container environment.</a:t>
            </a:r>
            <a:endParaRPr lang="en-US" sz="2100" b="1" dirty="0"/>
          </a:p>
          <a:p>
            <a:pPr lvl="2" algn="just" fontAlgn="t">
              <a:lnSpc>
                <a:spcPct val="100000"/>
              </a:lnSpc>
            </a:pPr>
            <a:r>
              <a:rPr lang="en-US" sz="1900" b="1" dirty="0"/>
              <a:t>Tekton</a:t>
            </a:r>
            <a:r>
              <a:rPr lang="en-US" sz="2100" b="1" dirty="0"/>
              <a:t>:- </a:t>
            </a:r>
            <a:r>
              <a:rPr lang="en-US" dirty="0"/>
              <a:t>The </a:t>
            </a:r>
            <a:r>
              <a:rPr lang="en-US" dirty="0">
                <a:hlinkClick r:id="rId3"/>
              </a:rPr>
              <a:t>Tekton project</a:t>
            </a:r>
            <a:r>
              <a:rPr lang="en-US" dirty="0"/>
              <a:t> provides Kubernetes-style resources for declaring CI/CD-style pipelines.</a:t>
            </a:r>
            <a:endParaRPr lang="en-US" b="1" dirty="0"/>
          </a:p>
          <a:p>
            <a:pPr lvl="2" algn="just" fontAlgn="t">
              <a:lnSpc>
                <a:spcPct val="100000"/>
              </a:lnSpc>
            </a:pPr>
            <a:r>
              <a:rPr lang="en-US" sz="1900" b="1" dirty="0"/>
              <a:t>Knative</a:t>
            </a:r>
            <a:r>
              <a:rPr lang="en-US" sz="2100" b="1" dirty="0"/>
              <a:t>:- </a:t>
            </a:r>
            <a:r>
              <a:rPr lang="en-US" dirty="0"/>
              <a:t>Knative is an open source software layer for running serverless containers on Kubernetes.</a:t>
            </a:r>
          </a:p>
          <a:p>
            <a:pPr lvl="2" algn="just" fontAlgn="t">
              <a:lnSpc>
                <a:spcPct val="100000"/>
              </a:lnSpc>
            </a:pPr>
            <a:endParaRPr lang="en-US" dirty="0"/>
          </a:p>
          <a:p>
            <a:pPr marL="742950" lvl="1" indent="-285750" algn="l" fontAlgn="t">
              <a:buFont typeface="Arial" panose="020B0604020202020204" pitchFamily="34" charset="0"/>
              <a:buChar char="•"/>
            </a:pPr>
            <a:r>
              <a:rPr lang="en-US" b="1" dirty="0"/>
              <a:t>IBM Cloud Transformation Advisor</a:t>
            </a:r>
          </a:p>
          <a:p>
            <a:pPr lvl="2" algn="l" fontAlgn="t"/>
            <a:r>
              <a:rPr lang="en-US" dirty="0"/>
              <a:t>With </a:t>
            </a:r>
            <a:r>
              <a:rPr lang="en-US" dirty="0">
                <a:hlinkClick r:id="rId4"/>
              </a:rPr>
              <a:t>IBM Transformation Advisor</a:t>
            </a:r>
            <a:r>
              <a:rPr lang="en-US" dirty="0"/>
              <a:t>, you can determine which WebSphere® applications to move to the cloud and gain insights into how to accelerate your move to the cloud.</a:t>
            </a:r>
          </a:p>
          <a:p>
            <a:pPr lvl="2" algn="l" fontAlgn="t"/>
            <a:r>
              <a:rPr lang="en-US" dirty="0"/>
              <a:t>After you upload the results of the data collector, you can review recommendations for migrating your applications to different cloud platforms and the estimated complexity (simple, medium, complex) .	</a:t>
            </a:r>
            <a:endParaRPr lang="en-US" b="1" dirty="0"/>
          </a:p>
          <a:p>
            <a:pPr algn="l"/>
            <a:endParaRPr lang="en-US" sz="1800" dirty="0"/>
          </a:p>
          <a:p>
            <a:pPr algn="l"/>
            <a:endParaRPr lang="en-US" sz="1800" dirty="0"/>
          </a:p>
          <a:p>
            <a:pPr algn="l"/>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328407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343555" y="159632"/>
            <a:ext cx="9144000" cy="740637"/>
          </a:xfrm>
        </p:spPr>
        <p:txBody>
          <a:bodyPr>
            <a:normAutofit/>
          </a:bodyPr>
          <a:lstStyle/>
          <a:p>
            <a:r>
              <a:rPr lang="en-US" sz="3600" dirty="0"/>
              <a:t>IBM Cloud Pak For Applications</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421406" y="894253"/>
            <a:ext cx="10988298" cy="5804115"/>
          </a:xfrm>
        </p:spPr>
        <p:txBody>
          <a:bodyPr>
            <a:normAutofit/>
          </a:bodyPr>
          <a:lstStyle/>
          <a:p>
            <a:pPr fontAlgn="base"/>
            <a:r>
              <a:rPr lang="en-US" sz="2200" b="1" dirty="0">
                <a:highlight>
                  <a:srgbClr val="C0C0C0"/>
                </a:highlight>
              </a:rPr>
              <a:t>Key offerings included with IBM Cloud Pak for Applications</a:t>
            </a:r>
          </a:p>
          <a:p>
            <a:pPr marL="742950" lvl="1" indent="-285750" algn="l" fontAlgn="t">
              <a:buFont typeface="Arial" panose="020B0604020202020204" pitchFamily="34" charset="0"/>
              <a:buChar char="•"/>
            </a:pPr>
            <a:r>
              <a:rPr lang="en-US" sz="1900" b="1" dirty="0"/>
              <a:t>IBM Application Navigator</a:t>
            </a:r>
          </a:p>
          <a:p>
            <a:pPr lvl="2" algn="l" fontAlgn="t"/>
            <a:r>
              <a:rPr lang="en-US" sz="1700" dirty="0"/>
              <a:t>Tool that helps you visualize, inspect, and monitor the deployed resources in applications, with a single view across hybrid deployments.</a:t>
            </a:r>
          </a:p>
          <a:p>
            <a:pPr marL="742950" lvl="1" indent="-285750" algn="l" fontAlgn="t">
              <a:buFont typeface="Arial" panose="020B0604020202020204" pitchFamily="34" charset="0"/>
              <a:buChar char="•"/>
            </a:pPr>
            <a:r>
              <a:rPr lang="en-US" sz="1900" b="1" dirty="0"/>
              <a:t>IBM WebSphere Application Server</a:t>
            </a:r>
          </a:p>
          <a:p>
            <a:pPr lvl="2" algn="l" fontAlgn="t"/>
            <a:r>
              <a:rPr lang="en-US" sz="1700" dirty="0"/>
              <a:t>WebSphere Application Server, with its traditional and Liberty runtimes, offers production-ready, standards-based Java™ EE compliant architectures. </a:t>
            </a:r>
          </a:p>
          <a:p>
            <a:pPr marL="742950" lvl="1" indent="-285750" algn="l" fontAlgn="t">
              <a:buFont typeface="Arial" panose="020B0604020202020204" pitchFamily="34" charset="0"/>
              <a:buChar char="•"/>
            </a:pPr>
            <a:r>
              <a:rPr lang="en-US" sz="1900" b="1" dirty="0"/>
              <a:t>IBM Mobile Foundation</a:t>
            </a:r>
          </a:p>
          <a:p>
            <a:pPr lvl="2" algn="l" fontAlgn="t"/>
            <a:r>
              <a:rPr lang="en-US" sz="1700" dirty="0"/>
              <a:t> Rapidly build and deploy the next generation of digital apps, including mobile, wearables, conversation, web, and PWAs. With Mobile Foundation, developers get containerized mobile back-end services covering comprehensive security, application lifecycle management, push notifications, feature toggle, offline sync, and back-end integration.</a:t>
            </a:r>
          </a:p>
          <a:p>
            <a:pPr lvl="1" algn="l" fontAlgn="t"/>
            <a:endParaRPr lang="en-US" sz="1200" dirty="0">
              <a:hlinkClick r:id="rId3"/>
            </a:endParaRPr>
          </a:p>
          <a:p>
            <a:pPr marL="742950" lvl="1" indent="-285750" algn="l" fontAlgn="t">
              <a:buFont typeface="Arial" panose="020B0604020202020204" pitchFamily="34" charset="0"/>
              <a:buChar char="•"/>
            </a:pPr>
            <a:endParaRPr lang="en-US" sz="1200" dirty="0">
              <a:hlinkClick r:id="rId3"/>
            </a:endParaRPr>
          </a:p>
          <a:p>
            <a:pPr algn="l"/>
            <a:endParaRPr lang="en-US" sz="1800" dirty="0"/>
          </a:p>
          <a:p>
            <a:pPr algn="l"/>
            <a:endParaRPr lang="en-US" sz="1800" dirty="0"/>
          </a:p>
          <a:p>
            <a:pPr algn="l"/>
            <a:endParaRPr lang="en-US" sz="1800" dirty="0"/>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27039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C1D7915-83A2-4C78-A6D1-C1BD38A3736B}"/>
              </a:ext>
            </a:extLst>
          </p:cNvPr>
          <p:cNvPicPr>
            <a:picLocks noChangeAspect="1"/>
          </p:cNvPicPr>
          <p:nvPr/>
        </p:nvPicPr>
        <p:blipFill>
          <a:blip r:embed="rId3"/>
          <a:stretch>
            <a:fillRect/>
          </a:stretch>
        </p:blipFill>
        <p:spPr>
          <a:xfrm>
            <a:off x="3171011" y="4589502"/>
            <a:ext cx="1398455" cy="457200"/>
          </a:xfrm>
          <a:prstGeom prst="rect">
            <a:avLst/>
          </a:prstGeom>
        </p:spPr>
      </p:pic>
      <p:sp>
        <p:nvSpPr>
          <p:cNvPr id="2" name="Title 1"/>
          <p:cNvSpPr>
            <a:spLocks noGrp="1"/>
          </p:cNvSpPr>
          <p:nvPr>
            <p:ph type="title"/>
          </p:nvPr>
        </p:nvSpPr>
        <p:spPr>
          <a:xfrm>
            <a:off x="326570" y="235132"/>
            <a:ext cx="10951029" cy="447403"/>
          </a:xfrm>
        </p:spPr>
        <p:txBody>
          <a:bodyPr>
            <a:noAutofit/>
          </a:bodyPr>
          <a:lstStyle/>
          <a:p>
            <a:r>
              <a:rPr lang="en-US" sz="2200" b="1" dirty="0">
                <a:highlight>
                  <a:srgbClr val="C0C0C0"/>
                </a:highlight>
                <a:latin typeface="+mn-lt"/>
                <a:ea typeface="+mn-ea"/>
                <a:cs typeface="+mn-cs"/>
              </a:rPr>
              <a:t>Cloud Native Application Development Flow on IBM Cloud Pak For Applications (CP4Apps)</a:t>
            </a:r>
          </a:p>
        </p:txBody>
      </p:sp>
      <p:sp>
        <p:nvSpPr>
          <p:cNvPr id="4" name="Content Placeholder 3"/>
          <p:cNvSpPr>
            <a:spLocks noGrp="1"/>
          </p:cNvSpPr>
          <p:nvPr>
            <p:ph idx="1"/>
          </p:nvPr>
        </p:nvSpPr>
        <p:spPr>
          <a:xfrm>
            <a:off x="85579" y="859956"/>
            <a:ext cx="11417372" cy="615479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12" descr="Blog – Developer hints"/>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300" r="-3300"/>
          <a:stretch/>
        </p:blipFill>
        <p:spPr bwMode="auto">
          <a:xfrm>
            <a:off x="507404" y="2849500"/>
            <a:ext cx="805577" cy="906843"/>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p:cNvSpPr/>
          <p:nvPr/>
        </p:nvSpPr>
        <p:spPr>
          <a:xfrm>
            <a:off x="326570" y="3631350"/>
            <a:ext cx="11672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Developer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p:cNvCxnSpPr>
            <a:stCxn id="52" idx="3"/>
          </p:cNvCxnSpPr>
          <p:nvPr/>
        </p:nvCxnSpPr>
        <p:spPr>
          <a:xfrm flipV="1">
            <a:off x="2646017" y="3432001"/>
            <a:ext cx="1064042" cy="1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11089" y="3216398"/>
            <a:ext cx="9982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Appsody CLI</a:t>
            </a:r>
          </a:p>
        </p:txBody>
      </p:sp>
      <p:sp>
        <p:nvSpPr>
          <p:cNvPr id="52" name="Rounded Rectangle 51"/>
          <p:cNvSpPr/>
          <p:nvPr/>
        </p:nvSpPr>
        <p:spPr>
          <a:xfrm>
            <a:off x="1254910" y="3301132"/>
            <a:ext cx="1391107" cy="28175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Appsody CLI</a:t>
            </a:r>
          </a:p>
        </p:txBody>
      </p:sp>
      <p:sp>
        <p:nvSpPr>
          <p:cNvPr id="59" name="TextBox 58"/>
          <p:cNvSpPr txBox="1"/>
          <p:nvPr/>
        </p:nvSpPr>
        <p:spPr>
          <a:xfrm>
            <a:off x="2499846" y="3429000"/>
            <a:ext cx="134608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Appsody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init</a:t>
            </a:r>
            <a:endPar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Rounded Rectangle 59"/>
          <p:cNvSpPr/>
          <p:nvPr/>
        </p:nvSpPr>
        <p:spPr>
          <a:xfrm>
            <a:off x="3696229" y="3043554"/>
            <a:ext cx="833591" cy="574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TextBox 61"/>
          <p:cNvSpPr txBox="1"/>
          <p:nvPr/>
        </p:nvSpPr>
        <p:spPr>
          <a:xfrm>
            <a:off x="3696229" y="3613910"/>
            <a:ext cx="85202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Dev App</a:t>
            </a:r>
          </a:p>
        </p:txBody>
      </p:sp>
      <p:cxnSp>
        <p:nvCxnSpPr>
          <p:cNvPr id="63" name="Straight Arrow Connector 62"/>
          <p:cNvCxnSpPr/>
          <p:nvPr/>
        </p:nvCxnSpPr>
        <p:spPr>
          <a:xfrm>
            <a:off x="4505362" y="3289755"/>
            <a:ext cx="682388" cy="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urved Left Arrow 2"/>
          <p:cNvSpPr/>
          <p:nvPr/>
        </p:nvSpPr>
        <p:spPr>
          <a:xfrm>
            <a:off x="6287585" y="2668176"/>
            <a:ext cx="762901" cy="12343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Curved Left Arrow 30"/>
          <p:cNvSpPr/>
          <p:nvPr/>
        </p:nvSpPr>
        <p:spPr>
          <a:xfrm flipH="1">
            <a:off x="5259196" y="2700027"/>
            <a:ext cx="677486" cy="120247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TextBox 31"/>
          <p:cNvSpPr txBox="1"/>
          <p:nvPr/>
        </p:nvSpPr>
        <p:spPr>
          <a:xfrm>
            <a:off x="5647640" y="2928558"/>
            <a:ext cx="85202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Test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Debug</a:t>
            </a:r>
          </a:p>
        </p:txBody>
      </p:sp>
      <p:sp>
        <p:nvSpPr>
          <p:cNvPr id="36" name="TextBox 35"/>
          <p:cNvSpPr txBox="1"/>
          <p:nvPr/>
        </p:nvSpPr>
        <p:spPr>
          <a:xfrm>
            <a:off x="4451291" y="3274869"/>
            <a:ext cx="85202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IDE</a:t>
            </a:r>
          </a:p>
        </p:txBody>
      </p:sp>
      <p:sp>
        <p:nvSpPr>
          <p:cNvPr id="39" name="Rounded Rectangle 38"/>
          <p:cNvSpPr/>
          <p:nvPr/>
        </p:nvSpPr>
        <p:spPr>
          <a:xfrm>
            <a:off x="5731675" y="4468893"/>
            <a:ext cx="833591" cy="574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Arrow Connector 39"/>
          <p:cNvCxnSpPr>
            <a:cxnSpLocks/>
          </p:cNvCxnSpPr>
          <p:nvPr/>
        </p:nvCxnSpPr>
        <p:spPr>
          <a:xfrm flipH="1">
            <a:off x="6096000" y="3611242"/>
            <a:ext cx="6" cy="54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02349" y="4074953"/>
            <a:ext cx="85202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Save Changes</a:t>
            </a:r>
          </a:p>
        </p:txBody>
      </p:sp>
      <p:sp>
        <p:nvSpPr>
          <p:cNvPr id="46" name="TextBox 45"/>
          <p:cNvSpPr txBox="1"/>
          <p:nvPr/>
        </p:nvSpPr>
        <p:spPr>
          <a:xfrm>
            <a:off x="5702349" y="4588979"/>
            <a:ext cx="85202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Dev App</a:t>
            </a:r>
          </a:p>
        </p:txBody>
      </p:sp>
      <p:sp>
        <p:nvSpPr>
          <p:cNvPr id="48" name="TextBox 47"/>
          <p:cNvSpPr txBox="1"/>
          <p:nvPr/>
        </p:nvSpPr>
        <p:spPr>
          <a:xfrm>
            <a:off x="6874167" y="4722085"/>
            <a:ext cx="85202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Git</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Commit</a:t>
            </a:r>
          </a:p>
        </p:txBody>
      </p:sp>
      <p:cxnSp>
        <p:nvCxnSpPr>
          <p:cNvPr id="51" name="Straight Arrow Connector 50"/>
          <p:cNvCxnSpPr/>
          <p:nvPr/>
        </p:nvCxnSpPr>
        <p:spPr>
          <a:xfrm>
            <a:off x="6814401" y="4722086"/>
            <a:ext cx="962979" cy="10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267202" y="4544665"/>
            <a:ext cx="246862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 Project ( webhook )</a:t>
            </a:r>
          </a:p>
        </p:txBody>
      </p:sp>
      <p:pic>
        <p:nvPicPr>
          <p:cNvPr id="18" name="Picture 17"/>
          <p:cNvPicPr>
            <a:picLocks noChangeAspect="1"/>
          </p:cNvPicPr>
          <p:nvPr/>
        </p:nvPicPr>
        <p:blipFill>
          <a:blip r:embed="rId5"/>
          <a:stretch>
            <a:fillRect/>
          </a:stretch>
        </p:blipFill>
        <p:spPr>
          <a:xfrm>
            <a:off x="8768459" y="5277481"/>
            <a:ext cx="1547386" cy="1580519"/>
          </a:xfrm>
          <a:prstGeom prst="rect">
            <a:avLst/>
          </a:prstGeom>
        </p:spPr>
      </p:pic>
      <p:pic>
        <p:nvPicPr>
          <p:cNvPr id="70" name="Picture 69"/>
          <p:cNvPicPr>
            <a:picLocks noChangeAspect="1"/>
          </p:cNvPicPr>
          <p:nvPr/>
        </p:nvPicPr>
        <p:blipFill>
          <a:blip r:embed="rId6"/>
          <a:stretch>
            <a:fillRect/>
          </a:stretch>
        </p:blipFill>
        <p:spPr>
          <a:xfrm>
            <a:off x="7820069" y="4373764"/>
            <a:ext cx="872561" cy="765829"/>
          </a:xfrm>
          <a:prstGeom prst="rect">
            <a:avLst/>
          </a:prstGeom>
        </p:spPr>
      </p:pic>
      <p:pic>
        <p:nvPicPr>
          <p:cNvPr id="83" name="Picture 82"/>
          <p:cNvPicPr>
            <a:picLocks noChangeAspect="1"/>
          </p:cNvPicPr>
          <p:nvPr/>
        </p:nvPicPr>
        <p:blipFill>
          <a:blip r:embed="rId7"/>
          <a:stretch>
            <a:fillRect/>
          </a:stretch>
        </p:blipFill>
        <p:spPr>
          <a:xfrm>
            <a:off x="9566330" y="4816216"/>
            <a:ext cx="1304670" cy="446220"/>
          </a:xfrm>
          <a:prstGeom prst="rect">
            <a:avLst/>
          </a:prstGeom>
        </p:spPr>
      </p:pic>
      <p:sp>
        <p:nvSpPr>
          <p:cNvPr id="84" name="TextBox 83"/>
          <p:cNvSpPr txBox="1"/>
          <p:nvPr/>
        </p:nvSpPr>
        <p:spPr>
          <a:xfrm>
            <a:off x="10142706" y="5563979"/>
            <a:ext cx="118624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Microservice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5" name="Picture 84"/>
          <p:cNvPicPr>
            <a:picLocks noChangeAspect="1"/>
          </p:cNvPicPr>
          <p:nvPr/>
        </p:nvPicPr>
        <p:blipFill>
          <a:blip r:embed="rId8"/>
          <a:stretch>
            <a:fillRect/>
          </a:stretch>
        </p:blipFill>
        <p:spPr>
          <a:xfrm>
            <a:off x="1518882" y="3631350"/>
            <a:ext cx="831225" cy="834026"/>
          </a:xfrm>
          <a:prstGeom prst="rect">
            <a:avLst/>
          </a:prstGeom>
        </p:spPr>
      </p:pic>
      <p:sp>
        <p:nvSpPr>
          <p:cNvPr id="86" name="TextBox 85"/>
          <p:cNvSpPr txBox="1"/>
          <p:nvPr/>
        </p:nvSpPr>
        <p:spPr>
          <a:xfrm>
            <a:off x="1457320" y="4411964"/>
            <a:ext cx="85202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rPr>
              <a:t>Codewind</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 IDE</a:t>
            </a:r>
          </a:p>
        </p:txBody>
      </p:sp>
      <p:pic>
        <p:nvPicPr>
          <p:cNvPr id="87" name="Picture 86"/>
          <p:cNvPicPr>
            <a:picLocks noChangeAspect="1"/>
          </p:cNvPicPr>
          <p:nvPr/>
        </p:nvPicPr>
        <p:blipFill>
          <a:blip r:embed="rId3"/>
          <a:stretch>
            <a:fillRect/>
          </a:stretch>
        </p:blipFill>
        <p:spPr>
          <a:xfrm>
            <a:off x="10315845" y="6083542"/>
            <a:ext cx="1398455" cy="457200"/>
          </a:xfrm>
          <a:prstGeom prst="rect">
            <a:avLst/>
          </a:prstGeom>
        </p:spPr>
      </p:pic>
      <p:cxnSp>
        <p:nvCxnSpPr>
          <p:cNvPr id="64" name="Straight Arrow Connector 63">
            <a:extLst>
              <a:ext uri="{FF2B5EF4-FFF2-40B4-BE49-F238E27FC236}">
                <a16:creationId xmlns:a16="http://schemas.microsoft.com/office/drawing/2014/main" id="{A78C98CE-F9C1-47DB-905C-8D1600C1E1F7}"/>
              </a:ext>
            </a:extLst>
          </p:cNvPr>
          <p:cNvCxnSpPr>
            <a:cxnSpLocks/>
          </p:cNvCxnSpPr>
          <p:nvPr/>
        </p:nvCxnSpPr>
        <p:spPr>
          <a:xfrm>
            <a:off x="9501515" y="4834682"/>
            <a:ext cx="0" cy="41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FE037B1-47FB-419E-B383-3D3242F47441}"/>
              </a:ext>
            </a:extLst>
          </p:cNvPr>
          <p:cNvSpPr txBox="1"/>
          <p:nvPr/>
        </p:nvSpPr>
        <p:spPr>
          <a:xfrm>
            <a:off x="4469000" y="4732869"/>
            <a:ext cx="126266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Appsody deploy CLI</a:t>
            </a:r>
          </a:p>
        </p:txBody>
      </p:sp>
      <p:pic>
        <p:nvPicPr>
          <p:cNvPr id="8" name="Picture 7">
            <a:extLst>
              <a:ext uri="{FF2B5EF4-FFF2-40B4-BE49-F238E27FC236}">
                <a16:creationId xmlns:a16="http://schemas.microsoft.com/office/drawing/2014/main" id="{D918D0A3-9807-4460-9CE6-2FEE85835400}"/>
              </a:ext>
            </a:extLst>
          </p:cNvPr>
          <p:cNvPicPr>
            <a:picLocks noChangeAspect="1"/>
          </p:cNvPicPr>
          <p:nvPr/>
        </p:nvPicPr>
        <p:blipFill>
          <a:blip r:embed="rId9"/>
          <a:stretch>
            <a:fillRect/>
          </a:stretch>
        </p:blipFill>
        <p:spPr>
          <a:xfrm>
            <a:off x="2649848" y="5665235"/>
            <a:ext cx="2120422" cy="784384"/>
          </a:xfrm>
          <a:prstGeom prst="rect">
            <a:avLst/>
          </a:prstGeom>
        </p:spPr>
      </p:pic>
      <p:cxnSp>
        <p:nvCxnSpPr>
          <p:cNvPr id="38" name="Straight Arrow Connector 37">
            <a:extLst>
              <a:ext uri="{FF2B5EF4-FFF2-40B4-BE49-F238E27FC236}">
                <a16:creationId xmlns:a16="http://schemas.microsoft.com/office/drawing/2014/main" id="{32B2CF58-9718-4912-B398-E947F7F5A189}"/>
              </a:ext>
            </a:extLst>
          </p:cNvPr>
          <p:cNvCxnSpPr>
            <a:cxnSpLocks/>
          </p:cNvCxnSpPr>
          <p:nvPr/>
        </p:nvCxnSpPr>
        <p:spPr>
          <a:xfrm>
            <a:off x="3739690" y="4963701"/>
            <a:ext cx="0" cy="627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1D24CC3-953B-42C9-81B8-6308335B333C}"/>
              </a:ext>
            </a:extLst>
          </p:cNvPr>
          <p:cNvSpPr txBox="1"/>
          <p:nvPr/>
        </p:nvSpPr>
        <p:spPr>
          <a:xfrm>
            <a:off x="3021377" y="6484368"/>
            <a:ext cx="134970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Platform</a:t>
            </a:r>
          </a:p>
        </p:txBody>
      </p:sp>
      <p:cxnSp>
        <p:nvCxnSpPr>
          <p:cNvPr id="66" name="Straight Arrow Connector 65">
            <a:extLst>
              <a:ext uri="{FF2B5EF4-FFF2-40B4-BE49-F238E27FC236}">
                <a16:creationId xmlns:a16="http://schemas.microsoft.com/office/drawing/2014/main" id="{FC0CD7C9-20AC-4355-BAFD-D7D004084CAA}"/>
              </a:ext>
            </a:extLst>
          </p:cNvPr>
          <p:cNvCxnSpPr>
            <a:cxnSpLocks/>
          </p:cNvCxnSpPr>
          <p:nvPr/>
        </p:nvCxnSpPr>
        <p:spPr>
          <a:xfrm flipH="1">
            <a:off x="4415942" y="4719281"/>
            <a:ext cx="1098876" cy="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FD2FC0C7-902D-4AE6-8AFF-1ADCC186B61B}"/>
              </a:ext>
            </a:extLst>
          </p:cNvPr>
          <p:cNvPicPr>
            <a:picLocks noChangeAspect="1"/>
          </p:cNvPicPr>
          <p:nvPr/>
        </p:nvPicPr>
        <p:blipFill>
          <a:blip r:embed="rId10"/>
          <a:stretch>
            <a:fillRect/>
          </a:stretch>
        </p:blipFill>
        <p:spPr>
          <a:xfrm>
            <a:off x="5123457" y="1118354"/>
            <a:ext cx="5019249" cy="931866"/>
          </a:xfrm>
          <a:prstGeom prst="rect">
            <a:avLst/>
          </a:prstGeom>
        </p:spPr>
      </p:pic>
      <p:cxnSp>
        <p:nvCxnSpPr>
          <p:cNvPr id="49" name="Straight Arrow Connector 48">
            <a:extLst>
              <a:ext uri="{FF2B5EF4-FFF2-40B4-BE49-F238E27FC236}">
                <a16:creationId xmlns:a16="http://schemas.microsoft.com/office/drawing/2014/main" id="{ADCCDFBA-C740-4E2F-B8BA-9409CAE6F601}"/>
              </a:ext>
            </a:extLst>
          </p:cNvPr>
          <p:cNvCxnSpPr/>
          <p:nvPr/>
        </p:nvCxnSpPr>
        <p:spPr>
          <a:xfrm flipV="1">
            <a:off x="1096655" y="1709416"/>
            <a:ext cx="1687488" cy="1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534D2B5-4383-4C68-87C3-7975B1247B32}"/>
              </a:ext>
            </a:extLst>
          </p:cNvPr>
          <p:cNvCxnSpPr/>
          <p:nvPr/>
        </p:nvCxnSpPr>
        <p:spPr>
          <a:xfrm>
            <a:off x="4503761" y="1677203"/>
            <a:ext cx="682388" cy="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849A898-2434-4503-BE30-54EA410B4F1C}"/>
              </a:ext>
            </a:extLst>
          </p:cNvPr>
          <p:cNvSpPr/>
          <p:nvPr/>
        </p:nvSpPr>
        <p:spPr>
          <a:xfrm>
            <a:off x="2855076" y="1112203"/>
            <a:ext cx="1604897" cy="1069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ounded Rectangle 22">
            <a:extLst>
              <a:ext uri="{FF2B5EF4-FFF2-40B4-BE49-F238E27FC236}">
                <a16:creationId xmlns:a16="http://schemas.microsoft.com/office/drawing/2014/main" id="{AFE86CBC-2254-4243-B78F-ED5ACFE170B1}"/>
              </a:ext>
            </a:extLst>
          </p:cNvPr>
          <p:cNvSpPr/>
          <p:nvPr/>
        </p:nvSpPr>
        <p:spPr>
          <a:xfrm>
            <a:off x="2954922" y="1233565"/>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ounded Rectangle 24">
            <a:extLst>
              <a:ext uri="{FF2B5EF4-FFF2-40B4-BE49-F238E27FC236}">
                <a16:creationId xmlns:a16="http://schemas.microsoft.com/office/drawing/2014/main" id="{8CF0D6E6-8A53-446C-8784-E3E1D02F3839}"/>
              </a:ext>
            </a:extLst>
          </p:cNvPr>
          <p:cNvSpPr/>
          <p:nvPr/>
        </p:nvSpPr>
        <p:spPr>
          <a:xfrm>
            <a:off x="4010301" y="1223656"/>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ounded Rectangle 25">
            <a:extLst>
              <a:ext uri="{FF2B5EF4-FFF2-40B4-BE49-F238E27FC236}">
                <a16:creationId xmlns:a16="http://schemas.microsoft.com/office/drawing/2014/main" id="{23DA4E9A-CA90-4610-96F5-4310C408A7DC}"/>
              </a:ext>
            </a:extLst>
          </p:cNvPr>
          <p:cNvSpPr/>
          <p:nvPr/>
        </p:nvSpPr>
        <p:spPr>
          <a:xfrm>
            <a:off x="2954922" y="1710975"/>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ounded Rectangle 26">
            <a:extLst>
              <a:ext uri="{FF2B5EF4-FFF2-40B4-BE49-F238E27FC236}">
                <a16:creationId xmlns:a16="http://schemas.microsoft.com/office/drawing/2014/main" id="{F4633E64-7C35-4251-A52B-974D9F5F9934}"/>
              </a:ext>
            </a:extLst>
          </p:cNvPr>
          <p:cNvSpPr/>
          <p:nvPr/>
        </p:nvSpPr>
        <p:spPr>
          <a:xfrm>
            <a:off x="3474772" y="1710974"/>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ounded Rectangle 27">
            <a:extLst>
              <a:ext uri="{FF2B5EF4-FFF2-40B4-BE49-F238E27FC236}">
                <a16:creationId xmlns:a16="http://schemas.microsoft.com/office/drawing/2014/main" id="{CD726B45-1382-45E6-851D-236F194789C8}"/>
              </a:ext>
            </a:extLst>
          </p:cNvPr>
          <p:cNvSpPr/>
          <p:nvPr/>
        </p:nvSpPr>
        <p:spPr>
          <a:xfrm>
            <a:off x="4010301" y="1710975"/>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ounded Rectangle 28">
            <a:extLst>
              <a:ext uri="{FF2B5EF4-FFF2-40B4-BE49-F238E27FC236}">
                <a16:creationId xmlns:a16="http://schemas.microsoft.com/office/drawing/2014/main" id="{4B06685E-5797-4FF5-A48E-F4C12AEB268A}"/>
              </a:ext>
            </a:extLst>
          </p:cNvPr>
          <p:cNvSpPr/>
          <p:nvPr/>
        </p:nvSpPr>
        <p:spPr>
          <a:xfrm>
            <a:off x="3474772" y="1223657"/>
            <a:ext cx="327746" cy="333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6371BBA2-47E7-46B4-B45A-7A812EDB3372}"/>
              </a:ext>
            </a:extLst>
          </p:cNvPr>
          <p:cNvSpPr txBox="1"/>
          <p:nvPr/>
        </p:nvSpPr>
        <p:spPr>
          <a:xfrm>
            <a:off x="5874822" y="2105947"/>
            <a:ext cx="465754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Architect creates customized application Stack mange by Kabanero</a:t>
            </a:r>
          </a:p>
        </p:txBody>
      </p:sp>
      <p:sp>
        <p:nvSpPr>
          <p:cNvPr id="71" name="TextBox 70">
            <a:extLst>
              <a:ext uri="{FF2B5EF4-FFF2-40B4-BE49-F238E27FC236}">
                <a16:creationId xmlns:a16="http://schemas.microsoft.com/office/drawing/2014/main" id="{6284F423-936A-4F63-AB45-6838177B3F06}"/>
              </a:ext>
            </a:extLst>
          </p:cNvPr>
          <p:cNvSpPr txBox="1"/>
          <p:nvPr/>
        </p:nvSpPr>
        <p:spPr>
          <a:xfrm>
            <a:off x="1421839" y="1728620"/>
            <a:ext cx="85202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Create</a:t>
            </a:r>
          </a:p>
        </p:txBody>
      </p:sp>
      <p:pic>
        <p:nvPicPr>
          <p:cNvPr id="72" name="Picture 71">
            <a:extLst>
              <a:ext uri="{FF2B5EF4-FFF2-40B4-BE49-F238E27FC236}">
                <a16:creationId xmlns:a16="http://schemas.microsoft.com/office/drawing/2014/main" id="{8B3FFC36-0A43-4FB7-ADCF-A7C4F998091D}"/>
              </a:ext>
            </a:extLst>
          </p:cNvPr>
          <p:cNvPicPr>
            <a:picLocks noChangeAspect="1"/>
          </p:cNvPicPr>
          <p:nvPr/>
        </p:nvPicPr>
        <p:blipFill>
          <a:blip r:embed="rId11"/>
          <a:stretch>
            <a:fillRect/>
          </a:stretch>
        </p:blipFill>
        <p:spPr>
          <a:xfrm>
            <a:off x="10559704" y="1457750"/>
            <a:ext cx="1504466" cy="438906"/>
          </a:xfrm>
          <a:prstGeom prst="rect">
            <a:avLst/>
          </a:prstGeom>
        </p:spPr>
      </p:pic>
      <p:pic>
        <p:nvPicPr>
          <p:cNvPr id="73" name="Picture 12" descr="Blog – Developer hints">
            <a:extLst>
              <a:ext uri="{FF2B5EF4-FFF2-40B4-BE49-F238E27FC236}">
                <a16:creationId xmlns:a16="http://schemas.microsoft.com/office/drawing/2014/main" id="{0B8362F0-A7F1-4756-B519-9120F398B4C1}"/>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3300" r="-3300"/>
          <a:stretch/>
        </p:blipFill>
        <p:spPr bwMode="auto">
          <a:xfrm>
            <a:off x="121906" y="1179980"/>
            <a:ext cx="974749" cy="1084108"/>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48FF0DD2-A602-4D0E-98C7-D77A3AD12108}"/>
              </a:ext>
            </a:extLst>
          </p:cNvPr>
          <p:cNvSpPr/>
          <p:nvPr/>
        </p:nvSpPr>
        <p:spPr>
          <a:xfrm>
            <a:off x="85578" y="2059780"/>
            <a:ext cx="104740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Architect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5" name="Straight Arrow Connector 74">
            <a:extLst>
              <a:ext uri="{FF2B5EF4-FFF2-40B4-BE49-F238E27FC236}">
                <a16:creationId xmlns:a16="http://schemas.microsoft.com/office/drawing/2014/main" id="{622510CD-F6B4-4488-9A07-31C9B91F02CE}"/>
              </a:ext>
            </a:extLst>
          </p:cNvPr>
          <p:cNvCxnSpPr>
            <a:cxnSpLocks/>
          </p:cNvCxnSpPr>
          <p:nvPr/>
        </p:nvCxnSpPr>
        <p:spPr>
          <a:xfrm flipV="1">
            <a:off x="1132981" y="2142422"/>
            <a:ext cx="1678307" cy="80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493B52B-E264-483C-A738-7563B71BBAC2}"/>
              </a:ext>
            </a:extLst>
          </p:cNvPr>
          <p:cNvSpPr/>
          <p:nvPr/>
        </p:nvSpPr>
        <p:spPr>
          <a:xfrm rot="20076982">
            <a:off x="864853" y="2555549"/>
            <a:ext cx="2355008"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Developers discover require Stack</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F0D39565-4EC6-47E9-A888-98EA1491495B}"/>
              </a:ext>
            </a:extLst>
          </p:cNvPr>
          <p:cNvSpPr txBox="1"/>
          <p:nvPr/>
        </p:nvSpPr>
        <p:spPr>
          <a:xfrm>
            <a:off x="3054899" y="2225233"/>
            <a:ext cx="13752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Technology stack</a:t>
            </a:r>
          </a:p>
        </p:txBody>
      </p:sp>
    </p:spTree>
    <p:extLst>
      <p:ext uri="{BB962C8B-B14F-4D97-AF65-F5344CB8AC3E}">
        <p14:creationId xmlns:p14="http://schemas.microsoft.com/office/powerpoint/2010/main" val="176373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328058" y="284122"/>
            <a:ext cx="9144000" cy="740637"/>
          </a:xfrm>
        </p:spPr>
        <p:txBody>
          <a:bodyPr>
            <a:normAutofit/>
          </a:bodyPr>
          <a:lstStyle/>
          <a:p>
            <a:r>
              <a:rPr lang="en-US" sz="3600" dirty="0"/>
              <a:t>Demo</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795384" y="1280160"/>
            <a:ext cx="10046787" cy="5159829"/>
          </a:xfrm>
        </p:spPr>
        <p:txBody>
          <a:bodyPr>
            <a:normAutofit/>
          </a:bodyPr>
          <a:lstStyle/>
          <a:p>
            <a:pPr marL="514350" indent="-514350" algn="l">
              <a:buFont typeface="+mj-lt"/>
              <a:buAutoNum type="arabicPeriod"/>
            </a:pPr>
            <a:r>
              <a:rPr lang="en-US" dirty="0"/>
              <a:t>Set up Dev tools.</a:t>
            </a:r>
          </a:p>
          <a:p>
            <a:pPr marL="457200" lvl="1" indent="0" algn="l">
              <a:buNone/>
            </a:pPr>
            <a:r>
              <a:rPr lang="en-US" dirty="0"/>
              <a:t>	</a:t>
            </a:r>
            <a:r>
              <a:rPr lang="en-US" sz="2000" dirty="0">
                <a:solidFill>
                  <a:schemeClr val="accent1">
                    <a:lumMod val="75000"/>
                  </a:schemeClr>
                </a:solidFill>
              </a:rPr>
              <a:t>- Install</a:t>
            </a:r>
            <a:r>
              <a:rPr lang="en-US" sz="2000" dirty="0"/>
              <a:t> </a:t>
            </a:r>
            <a:r>
              <a:rPr lang="en-US" sz="2000" dirty="0">
                <a:solidFill>
                  <a:schemeClr val="accent1">
                    <a:lumMod val="75000"/>
                  </a:schemeClr>
                </a:solidFill>
              </a:rPr>
              <a:t>Appsody, Codewind.</a:t>
            </a:r>
          </a:p>
          <a:p>
            <a:pPr marL="514350" indent="-514350" algn="l">
              <a:buFont typeface="+mj-lt"/>
              <a:buAutoNum type="arabicPeriod"/>
            </a:pPr>
            <a:r>
              <a:rPr lang="en-US" dirty="0"/>
              <a:t>Initialize, build, run Application Locally.</a:t>
            </a:r>
          </a:p>
          <a:p>
            <a:pPr marL="457200" lvl="1" indent="0" algn="l">
              <a:buNone/>
            </a:pPr>
            <a:r>
              <a:rPr lang="en-US" dirty="0"/>
              <a:t>	</a:t>
            </a:r>
            <a:r>
              <a:rPr lang="en-US" sz="2000" dirty="0">
                <a:solidFill>
                  <a:schemeClr val="accent1">
                    <a:lumMod val="75000"/>
                  </a:schemeClr>
                </a:solidFill>
              </a:rPr>
              <a:t>- initialize project, run/debug locally (containerized application)</a:t>
            </a:r>
          </a:p>
          <a:p>
            <a:pPr marL="514350" indent="-514350" algn="l">
              <a:buFont typeface="+mj-lt"/>
              <a:buAutoNum type="arabicPeriod"/>
            </a:pPr>
            <a:r>
              <a:rPr lang="en-US" dirty="0"/>
              <a:t>Deploy to IBM Cloud Pak.</a:t>
            </a:r>
          </a:p>
          <a:p>
            <a:pPr marL="457200" lvl="1" indent="0" algn="l">
              <a:buNone/>
            </a:pPr>
            <a:r>
              <a:rPr lang="en-US" dirty="0"/>
              <a:t>	</a:t>
            </a:r>
            <a:r>
              <a:rPr lang="en-US" sz="2000" dirty="0"/>
              <a:t>- Tekton pipeline </a:t>
            </a:r>
            <a:r>
              <a:rPr lang="en-US" sz="1800" dirty="0">
                <a:solidFill>
                  <a:schemeClr val="accent1">
                    <a:lumMod val="75000"/>
                  </a:schemeClr>
                </a:solidFill>
              </a:rPr>
              <a:t>(Firewall issue , private cluster: not able to connect from public sites) </a:t>
            </a:r>
          </a:p>
          <a:p>
            <a:pPr marL="457200" lvl="1" indent="0" algn="l">
              <a:buNone/>
            </a:pPr>
            <a:r>
              <a:rPr lang="en-US" dirty="0">
                <a:solidFill>
                  <a:schemeClr val="accent1">
                    <a:lumMod val="75000"/>
                  </a:schemeClr>
                </a:solidFill>
              </a:rPr>
              <a:t>	</a:t>
            </a:r>
            <a:r>
              <a:rPr lang="en-US" sz="2000" dirty="0"/>
              <a:t>- Appsody command.</a:t>
            </a:r>
          </a:p>
          <a:p>
            <a:pPr marL="457200" lvl="1" indent="0" algn="l">
              <a:buNone/>
            </a:pPr>
            <a:r>
              <a:rPr lang="en-US" dirty="0">
                <a:solidFill>
                  <a:schemeClr val="accent1">
                    <a:lumMod val="75000"/>
                  </a:schemeClr>
                </a:solidFill>
              </a:rPr>
              <a:t>	</a:t>
            </a:r>
            <a:r>
              <a:rPr lang="en-US" sz="1800" dirty="0">
                <a:solidFill>
                  <a:schemeClr val="accent1">
                    <a:lumMod val="75000"/>
                  </a:schemeClr>
                </a:solidFill>
              </a:rPr>
              <a:t> &gt;</a:t>
            </a:r>
            <a:r>
              <a:rPr lang="en-US" sz="1800" dirty="0" err="1">
                <a:solidFill>
                  <a:schemeClr val="accent1">
                    <a:lumMod val="75000"/>
                  </a:schemeClr>
                </a:solidFill>
              </a:rPr>
              <a:t>appsody</a:t>
            </a:r>
            <a:r>
              <a:rPr lang="en-US" sz="1800" dirty="0">
                <a:solidFill>
                  <a:schemeClr val="accent1">
                    <a:lumMod val="75000"/>
                  </a:schemeClr>
                </a:solidFill>
              </a:rPr>
              <a:t> deploy --push-</a:t>
            </a:r>
            <a:r>
              <a:rPr lang="en-US" sz="1800" dirty="0" err="1">
                <a:solidFill>
                  <a:schemeClr val="accent1">
                    <a:lumMod val="75000"/>
                  </a:schemeClr>
                </a:solidFill>
              </a:rPr>
              <a:t>url</a:t>
            </a:r>
            <a:r>
              <a:rPr lang="en-US" sz="1800" dirty="0">
                <a:solidFill>
                  <a:schemeClr val="accent1">
                    <a:lumMod val="75000"/>
                  </a:schemeClr>
                </a:solidFill>
              </a:rPr>
              <a:t> &lt;&gt; --push -- pull-</a:t>
            </a:r>
            <a:r>
              <a:rPr lang="en-US" sz="1800" dirty="0" err="1">
                <a:solidFill>
                  <a:schemeClr val="accent1">
                    <a:lumMod val="75000"/>
                  </a:schemeClr>
                </a:solidFill>
              </a:rPr>
              <a:t>url</a:t>
            </a:r>
            <a:r>
              <a:rPr lang="en-US" sz="1800" dirty="0">
                <a:solidFill>
                  <a:schemeClr val="accent1">
                    <a:lumMod val="75000"/>
                  </a:schemeClr>
                </a:solidFill>
              </a:rPr>
              <a:t> --namespace kabanero-samples1</a:t>
            </a:r>
          </a:p>
        </p:txBody>
      </p:sp>
    </p:spTree>
    <p:extLst>
      <p:ext uri="{BB962C8B-B14F-4D97-AF65-F5344CB8AC3E}">
        <p14:creationId xmlns:p14="http://schemas.microsoft.com/office/powerpoint/2010/main" val="85599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D18B-961C-45EC-938E-71BF640E7197}"/>
              </a:ext>
            </a:extLst>
          </p:cNvPr>
          <p:cNvSpPr>
            <a:spLocks noGrp="1"/>
          </p:cNvSpPr>
          <p:nvPr>
            <p:ph type="ctrTitle"/>
          </p:nvPr>
        </p:nvSpPr>
        <p:spPr>
          <a:xfrm>
            <a:off x="1328058" y="284122"/>
            <a:ext cx="9144000" cy="740637"/>
          </a:xfrm>
        </p:spPr>
        <p:txBody>
          <a:bodyPr>
            <a:normAutofit/>
          </a:bodyPr>
          <a:lstStyle/>
          <a:p>
            <a:pPr algn="l"/>
            <a:r>
              <a:rPr lang="en-US" sz="3600" dirty="0"/>
              <a:t>Summary</a:t>
            </a:r>
          </a:p>
        </p:txBody>
      </p:sp>
      <p:sp>
        <p:nvSpPr>
          <p:cNvPr id="3" name="Subtitle 2">
            <a:extLst>
              <a:ext uri="{FF2B5EF4-FFF2-40B4-BE49-F238E27FC236}">
                <a16:creationId xmlns:a16="http://schemas.microsoft.com/office/drawing/2014/main" id="{5661958F-E359-4CCA-85D2-6E667985674E}"/>
              </a:ext>
            </a:extLst>
          </p:cNvPr>
          <p:cNvSpPr>
            <a:spLocks noGrp="1"/>
          </p:cNvSpPr>
          <p:nvPr>
            <p:ph type="subTitle" idx="1"/>
          </p:nvPr>
        </p:nvSpPr>
        <p:spPr>
          <a:xfrm>
            <a:off x="795384" y="1280160"/>
            <a:ext cx="10046787" cy="5159829"/>
          </a:xfrm>
        </p:spPr>
        <p:txBody>
          <a:bodyPr>
            <a:normAutofit/>
          </a:bodyPr>
          <a:lstStyle/>
          <a:p>
            <a:pPr marL="514350" indent="-514350" algn="l">
              <a:buFont typeface="+mj-lt"/>
              <a:buAutoNum type="arabicPeriod"/>
            </a:pPr>
            <a:r>
              <a:rPr lang="en-US" dirty="0"/>
              <a:t>IBM Cloud Pak</a:t>
            </a:r>
          </a:p>
          <a:p>
            <a:pPr lvl="1" algn="l"/>
            <a:r>
              <a:rPr lang="en-US" dirty="0"/>
              <a:t>	- </a:t>
            </a:r>
            <a:r>
              <a:rPr lang="en-US" dirty="0">
                <a:solidFill>
                  <a:schemeClr val="accent1">
                    <a:lumMod val="75000"/>
                  </a:schemeClr>
                </a:solidFill>
              </a:rPr>
              <a:t>Overview, Subpacks</a:t>
            </a:r>
          </a:p>
          <a:p>
            <a:pPr marL="514350" indent="-514350" algn="l">
              <a:buFont typeface="+mj-lt"/>
              <a:buAutoNum type="arabicPeriod"/>
            </a:pPr>
            <a:r>
              <a:rPr lang="en-US" dirty="0"/>
              <a:t>Cloud Pak for Application offerings.</a:t>
            </a:r>
          </a:p>
          <a:p>
            <a:pPr lvl="1" algn="l"/>
            <a:r>
              <a:rPr lang="en-US" dirty="0">
                <a:solidFill>
                  <a:schemeClr val="accent1">
                    <a:lumMod val="75000"/>
                  </a:schemeClr>
                </a:solidFill>
              </a:rPr>
              <a:t>	- IBM Accelerators, Transformation Advisor, Application Navigator.</a:t>
            </a:r>
          </a:p>
          <a:p>
            <a:pPr marL="514350" indent="-514350" algn="l">
              <a:buFont typeface="+mj-lt"/>
              <a:buAutoNum type="arabicPeriod"/>
            </a:pPr>
            <a:r>
              <a:rPr lang="en-US" dirty="0"/>
              <a:t>Cloud-Native development flow.</a:t>
            </a:r>
          </a:p>
          <a:p>
            <a:pPr lvl="1" algn="l"/>
            <a:r>
              <a:rPr lang="en-US" dirty="0">
                <a:solidFill>
                  <a:schemeClr val="accent1">
                    <a:lumMod val="75000"/>
                  </a:schemeClr>
                </a:solidFill>
              </a:rPr>
              <a:t>	- Appsody Stack, Codewind, Tekton.</a:t>
            </a:r>
          </a:p>
          <a:p>
            <a:pPr lvl="1" algn="l"/>
            <a:r>
              <a:rPr lang="en-US" dirty="0">
                <a:solidFill>
                  <a:schemeClr val="accent1">
                    <a:lumMod val="75000"/>
                  </a:schemeClr>
                </a:solidFill>
              </a:rPr>
              <a:t>	- Architects, Developers, Devops.</a:t>
            </a:r>
          </a:p>
          <a:p>
            <a:pPr marL="514350" indent="-514350" algn="l">
              <a:buFont typeface="+mj-lt"/>
              <a:buAutoNum type="arabicPeriod"/>
            </a:pPr>
            <a:r>
              <a:rPr lang="en-US" dirty="0"/>
              <a:t>Demo </a:t>
            </a:r>
          </a:p>
          <a:p>
            <a:pPr lvl="1" algn="l"/>
            <a:r>
              <a:rPr lang="en-US" dirty="0">
                <a:solidFill>
                  <a:schemeClr val="accent1">
                    <a:lumMod val="75000"/>
                  </a:schemeClr>
                </a:solidFill>
              </a:rPr>
              <a:t>	- Appsody CLI, Codewind, application navigator.</a:t>
            </a:r>
          </a:p>
          <a:p>
            <a:pPr algn="l"/>
            <a:endParaRPr lang="en-US" dirty="0"/>
          </a:p>
        </p:txBody>
      </p:sp>
    </p:spTree>
    <p:extLst>
      <p:ext uri="{BB962C8B-B14F-4D97-AF65-F5344CB8AC3E}">
        <p14:creationId xmlns:p14="http://schemas.microsoft.com/office/powerpoint/2010/main" val="218166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B8FB2-334C-48C3-A23D-1C1A9B780187}"/>
              </a:ext>
            </a:extLst>
          </p:cNvPr>
          <p:cNvPicPr>
            <a:picLocks noChangeAspect="1"/>
          </p:cNvPicPr>
          <p:nvPr/>
        </p:nvPicPr>
        <p:blipFill>
          <a:blip r:embed="rId2"/>
          <a:stretch>
            <a:fillRect/>
          </a:stretch>
        </p:blipFill>
        <p:spPr>
          <a:xfrm>
            <a:off x="445783" y="442778"/>
            <a:ext cx="11300434" cy="5972444"/>
          </a:xfrm>
          <a:prstGeom prst="rect">
            <a:avLst/>
          </a:prstGeom>
        </p:spPr>
      </p:pic>
      <p:sp>
        <p:nvSpPr>
          <p:cNvPr id="4" name="Rectangle 3">
            <a:extLst>
              <a:ext uri="{FF2B5EF4-FFF2-40B4-BE49-F238E27FC236}">
                <a16:creationId xmlns:a16="http://schemas.microsoft.com/office/drawing/2014/main" id="{41DC6F59-4912-4421-AE2B-D173733FDF1E}"/>
              </a:ext>
            </a:extLst>
          </p:cNvPr>
          <p:cNvSpPr/>
          <p:nvPr/>
        </p:nvSpPr>
        <p:spPr>
          <a:xfrm>
            <a:off x="-1719943" y="4343175"/>
            <a:ext cx="7815943"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i="0" u="none" strike="noStrike" kern="1200" cap="none" spc="0" normalizeH="0" baseline="0" noProof="0" dirty="0">
                <a:ln>
                  <a:noFill/>
                </a:ln>
                <a:solidFill>
                  <a:schemeClr val="bg1"/>
                </a:solidFill>
                <a:effectLst/>
                <a:uLnTx/>
                <a:uFillTx/>
                <a:latin typeface="Calibri Light" panose="020F0302020204030204"/>
                <a:ea typeface="+mn-ea"/>
                <a:cs typeface="+mn-cs"/>
              </a:rPr>
              <a:t>Thank You</a:t>
            </a:r>
          </a:p>
        </p:txBody>
      </p:sp>
    </p:spTree>
    <p:extLst>
      <p:ext uri="{BB962C8B-B14F-4D97-AF65-F5344CB8AC3E}">
        <p14:creationId xmlns:p14="http://schemas.microsoft.com/office/powerpoint/2010/main" val="3644966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930</Words>
  <Application>Microsoft Office PowerPoint</Application>
  <PresentationFormat>Widescreen</PresentationFormat>
  <Paragraphs>110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IBM Cloud Pak For Applications</vt:lpstr>
      <vt:lpstr>IBM Cloud Paks</vt:lpstr>
      <vt:lpstr>IBM Cloud Paks</vt:lpstr>
      <vt:lpstr>IBM Cloud Pak For Applications</vt:lpstr>
      <vt:lpstr>IBM Cloud Pak For Applications</vt:lpstr>
      <vt:lpstr>Cloud Native Application Development Flow on IBM Cloud Pak For Applications (CP4Apps)</vt:lpstr>
      <vt:lpstr>Demo</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Pak For Applications</dc:title>
  <dc:creator>MOHD Tabish</dc:creator>
  <cp:lastModifiedBy>MOHD Tabish</cp:lastModifiedBy>
  <cp:revision>42</cp:revision>
  <dcterms:created xsi:type="dcterms:W3CDTF">2020-08-27T11:14:29Z</dcterms:created>
  <dcterms:modified xsi:type="dcterms:W3CDTF">2020-09-08T13:15:03Z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07b99abf-77a3-40c2-b9c0-2f3c067c2372</vt:lpwstr>
  </property>
  <property fmtid="{D5CDD505-2E9C-101B-9397-08002B2CF9AE}" pid="3" name="HCL_Cla5s_D6">
    <vt:lpwstr>False</vt:lpwstr>
  </property>
  <property fmtid="{D5CDD505-2E9C-101B-9397-08002B2CF9AE}" pid="4" name="HCLClassification">
    <vt:lpwstr>HCL_Cla5s_1nt3rnal</vt:lpwstr>
  </property>
  <property fmtid="{D5CDD505-2E9C-101B-9397-08002B2CF9AE}" pid="5" name="HCLClassD6">
    <vt:lpwstr>False</vt:lpwstr>
  </property>
</Properties>
</file>