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5" r:id="rId6"/>
    <p:sldId id="260" r:id="rId7"/>
    <p:sldId id="261" r:id="rId8"/>
    <p:sldId id="264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howGuides="1">
      <p:cViewPr varScale="1">
        <p:scale>
          <a:sx n="75" d="100"/>
          <a:sy n="75" d="100"/>
        </p:scale>
        <p:origin x="72" y="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3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5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7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0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8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2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3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F73-0701-461C-9EDD-09B302B30E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4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8BF73-0701-461C-9EDD-09B302B30E9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FA23-E59E-4AAD-ACAC-BFCCB4F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6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Server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components</a:t>
            </a:r>
          </a:p>
          <a:p>
            <a:r>
              <a:rPr lang="en-US" dirty="0" smtClean="0"/>
              <a:t>Client</a:t>
            </a:r>
          </a:p>
          <a:p>
            <a:r>
              <a:rPr lang="en-US" dirty="0" smtClean="0"/>
              <a:t>Server</a:t>
            </a:r>
          </a:p>
          <a:p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Communication link</a:t>
            </a:r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Port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6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31640" y="332656"/>
            <a:ext cx="7200800" cy="38884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01456" y="1628800"/>
            <a:ext cx="122413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92802" y="918012"/>
            <a:ext cx="2300877" cy="2582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55776" y="2143656"/>
            <a:ext cx="3600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32040" y="2060848"/>
            <a:ext cx="8229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2222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442" y="118050"/>
            <a:ext cx="4572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does create a socket mean?</a:t>
            </a:r>
          </a:p>
          <a:p>
            <a:r>
              <a:rPr lang="en-US" dirty="0" smtClean="0"/>
              <a:t>CS1 must listen to the port 2222</a:t>
            </a:r>
          </a:p>
          <a:p>
            <a:r>
              <a:rPr lang="en-US" dirty="0" smtClean="0"/>
              <a:t>And if a client is trying to connect to the server</a:t>
            </a:r>
          </a:p>
          <a:p>
            <a:r>
              <a:rPr lang="en-US" dirty="0" smtClean="0"/>
              <a:t>Please accept the connection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952701" y="933438"/>
            <a:ext cx="1368152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Echoserver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19902" y="1581510"/>
            <a:ext cx="1368152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5" idx="6"/>
          </p:cNvCxnSpPr>
          <p:nvPr/>
        </p:nvCxnSpPr>
        <p:spPr>
          <a:xfrm flipH="1">
            <a:off x="5754980" y="1725526"/>
            <a:ext cx="864922" cy="55134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2" idx="0"/>
          </p:cNvCxnSpPr>
          <p:nvPr/>
        </p:nvCxnSpPr>
        <p:spPr>
          <a:xfrm>
            <a:off x="6825967" y="1236896"/>
            <a:ext cx="478011" cy="3446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6"/>
            <a:endCxn id="5" idx="2"/>
          </p:cNvCxnSpPr>
          <p:nvPr/>
        </p:nvCxnSpPr>
        <p:spPr>
          <a:xfrm flipV="1">
            <a:off x="2915816" y="2276872"/>
            <a:ext cx="2016224" cy="828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720360" y="1742789"/>
            <a:ext cx="71177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CSA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2" idx="3"/>
            <a:endCxn id="4" idx="1"/>
          </p:cNvCxnSpPr>
          <p:nvPr/>
        </p:nvCxnSpPr>
        <p:spPr>
          <a:xfrm>
            <a:off x="2432130" y="1886805"/>
            <a:ext cx="176373" cy="3201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2103" y="4282904"/>
            <a:ext cx="3636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Socket </a:t>
            </a:r>
            <a:r>
              <a:rPr lang="en-GB" dirty="0" smtClean="0"/>
              <a:t>CSA </a:t>
            </a:r>
            <a:r>
              <a:rPr lang="en-GB" dirty="0"/>
              <a:t>= null</a:t>
            </a:r>
            <a:r>
              <a:rPr lang="en-GB" dirty="0" smtClean="0"/>
              <a:t>;</a:t>
            </a:r>
          </a:p>
          <a:p>
            <a:r>
              <a:rPr lang="en-GB" dirty="0" smtClean="0"/>
              <a:t>CSA = new Socket (“localhost”,2222);</a:t>
            </a:r>
            <a:endParaRPr lang="en-GB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9238" y="2252538"/>
            <a:ext cx="2440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connection</a:t>
            </a:r>
          </a:p>
          <a:p>
            <a:r>
              <a:rPr lang="en-US" dirty="0" smtClean="0"/>
              <a:t>Localhost, my port 4000</a:t>
            </a:r>
            <a:endParaRPr lang="en-US" dirty="0"/>
          </a:p>
        </p:txBody>
      </p:sp>
      <p:cxnSp>
        <p:nvCxnSpPr>
          <p:cNvPr id="18" name="Elbow Connector 17"/>
          <p:cNvCxnSpPr>
            <a:stCxn id="5" idx="5"/>
            <a:endCxn id="4" idx="4"/>
          </p:cNvCxnSpPr>
          <p:nvPr/>
        </p:nvCxnSpPr>
        <p:spPr>
          <a:xfrm rot="5400000">
            <a:off x="4112090" y="1053331"/>
            <a:ext cx="146080" cy="2898667"/>
          </a:xfrm>
          <a:prstGeom prst="bentConnector3">
            <a:avLst>
              <a:gd name="adj1" fmla="val 53668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3888" y="3167562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8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 Loop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7381" y="2147234"/>
            <a:ext cx="4136582" cy="267765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CS1 </a:t>
            </a:r>
            <a:r>
              <a:rPr lang="en-US" sz="2400" dirty="0"/>
              <a:t>= </a:t>
            </a:r>
            <a:r>
              <a:rPr lang="en-US" sz="2400" dirty="0" err="1"/>
              <a:t>echoServer.accept</a:t>
            </a:r>
            <a:r>
              <a:rPr lang="en-US" sz="2400" dirty="0"/>
              <a:t>();</a:t>
            </a:r>
          </a:p>
          <a:p>
            <a:endParaRPr lang="en-US" sz="2400" dirty="0" smtClean="0"/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Listen to port 2222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If there is a request to connect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Accept and Exit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4424" y="4824890"/>
            <a:ext cx="31599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CS2 </a:t>
            </a:r>
            <a:r>
              <a:rPr lang="en-US" dirty="0"/>
              <a:t>= </a:t>
            </a:r>
            <a:r>
              <a:rPr lang="en-US" dirty="0" err="1"/>
              <a:t>echoServer.accept</a:t>
            </a:r>
            <a:r>
              <a:rPr lang="en-US" dirty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Listen to port 2222</a:t>
            </a:r>
          </a:p>
          <a:p>
            <a:r>
              <a:rPr lang="en-US" dirty="0"/>
              <a:t> </a:t>
            </a:r>
            <a:r>
              <a:rPr lang="en-US" dirty="0" smtClean="0"/>
              <a:t> If there is a request to connect</a:t>
            </a:r>
          </a:p>
          <a:p>
            <a:r>
              <a:rPr lang="en-US" dirty="0"/>
              <a:t> </a:t>
            </a:r>
            <a:r>
              <a:rPr lang="en-US" dirty="0" smtClean="0"/>
              <a:t> Accept and Exit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9672" y="16757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CS2 </a:t>
            </a:r>
            <a:r>
              <a:rPr lang="en-US" dirty="0"/>
              <a:t>= </a:t>
            </a:r>
            <a:r>
              <a:rPr lang="en-US" dirty="0" err="1"/>
              <a:t>echoServer.accept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3908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844824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1844824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Ecoserver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5616" y="2636912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04048" y="2564904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48064" y="2606824"/>
            <a:ext cx="45720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</a:rPr>
              <a:t>ServerSocket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echoServer</a:t>
            </a:r>
            <a:r>
              <a:rPr lang="en-US" sz="2400" dirty="0">
                <a:latin typeface="Courier New" panose="02070309020205020404" pitchFamily="49" charset="0"/>
              </a:rPr>
              <a:t> = null;</a:t>
            </a:r>
          </a:p>
          <a:p>
            <a:r>
              <a:rPr lang="en-US" dirty="0"/>
              <a:t>Socket CS1 = null;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echoServer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ServerSocket</a:t>
            </a:r>
            <a:r>
              <a:rPr lang="ar-JO" dirty="0"/>
              <a:t> </a:t>
            </a:r>
            <a:r>
              <a:rPr lang="en-US" dirty="0"/>
              <a:t>(2222);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System.out.print</a:t>
            </a:r>
            <a:r>
              <a:rPr lang="en-US" dirty="0" smtClean="0">
                <a:solidFill>
                  <a:srgbClr val="FF0000"/>
                </a:solidFill>
              </a:rPr>
              <a:t> (“waiting to connect”);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       CS1 </a:t>
            </a:r>
            <a:r>
              <a:rPr lang="en-US" dirty="0"/>
              <a:t>= </a:t>
            </a:r>
            <a:r>
              <a:rPr lang="en-US" dirty="0" err="1"/>
              <a:t>echoServer.accept</a:t>
            </a:r>
            <a:r>
              <a:rPr lang="en-US" dirty="0" smtClean="0"/>
              <a:t>();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</a:t>
            </a:r>
            <a:r>
              <a:rPr lang="en-US" dirty="0" err="1" smtClean="0">
                <a:solidFill>
                  <a:srgbClr val="FF0000"/>
                </a:solidFill>
              </a:rPr>
              <a:t>System.out.print</a:t>
            </a:r>
            <a:r>
              <a:rPr lang="en-US" dirty="0" smtClean="0">
                <a:solidFill>
                  <a:srgbClr val="FF0000"/>
                </a:solidFill>
              </a:rPr>
              <a:t> (“accepted”);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0" y="4437112"/>
            <a:ext cx="8229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2222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817385"/>
            <a:ext cx="4302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Socket </a:t>
            </a:r>
            <a:r>
              <a:rPr lang="en-GB" dirty="0" smtClean="0"/>
              <a:t>CSA </a:t>
            </a:r>
            <a:r>
              <a:rPr lang="en-GB" dirty="0"/>
              <a:t>= null</a:t>
            </a:r>
            <a:r>
              <a:rPr lang="en-GB" dirty="0" smtClean="0"/>
              <a:t>;</a:t>
            </a:r>
          </a:p>
          <a:p>
            <a:endParaRPr lang="en-GB" dirty="0" smtClean="0"/>
          </a:p>
          <a:p>
            <a:r>
              <a:rPr lang="en-GB" dirty="0" smtClean="0"/>
              <a:t>Socket CSA </a:t>
            </a:r>
            <a:r>
              <a:rPr lang="en-GB" dirty="0" smtClean="0"/>
              <a:t>= new Socket (“localhost”,2222);</a:t>
            </a:r>
            <a:endParaRPr lang="en-GB" dirty="0"/>
          </a:p>
          <a:p>
            <a:endParaRPr lang="en-US" dirty="0"/>
          </a:p>
        </p:txBody>
      </p:sp>
      <p:cxnSp>
        <p:nvCxnSpPr>
          <p:cNvPr id="12" name="Straight Arrow Connector 11"/>
          <p:cNvCxnSpPr>
            <a:stCxn id="13" idx="6"/>
            <a:endCxn id="9" idx="2"/>
          </p:cNvCxnSpPr>
          <p:nvPr/>
        </p:nvCxnSpPr>
        <p:spPr>
          <a:xfrm>
            <a:off x="1535092" y="4054171"/>
            <a:ext cx="3036908" cy="5989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2152" y="3838147"/>
            <a:ext cx="8229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1720" y="4353653"/>
            <a:ext cx="2265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to connect</a:t>
            </a:r>
          </a:p>
          <a:p>
            <a:r>
              <a:rPr lang="en-US" dirty="0" smtClean="0"/>
              <a:t>My port# 4000</a:t>
            </a:r>
          </a:p>
          <a:p>
            <a:r>
              <a:rPr lang="en-US" dirty="0" smtClean="0"/>
              <a:t>My IP: Localhost</a:t>
            </a:r>
          </a:p>
          <a:p>
            <a:r>
              <a:rPr lang="en-US" dirty="0" smtClean="0"/>
              <a:t>Destination: Localhost</a:t>
            </a:r>
          </a:p>
          <a:p>
            <a:r>
              <a:rPr lang="en-US" dirty="0" smtClean="0"/>
              <a:t>Destination port 2222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613156" y="5673898"/>
            <a:ext cx="8229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2222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5580111" y="4869160"/>
            <a:ext cx="501343" cy="10207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42661" y="519487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 to accept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2"/>
            <a:endCxn id="23" idx="6"/>
          </p:cNvCxnSpPr>
          <p:nvPr/>
        </p:nvCxnSpPr>
        <p:spPr>
          <a:xfrm flipH="1">
            <a:off x="1485932" y="5889922"/>
            <a:ext cx="3127224" cy="347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62992" y="6021288"/>
            <a:ext cx="8229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1851" y="6208399"/>
            <a:ext cx="18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297" y="999379"/>
            <a:ext cx="8229600" cy="1143000"/>
          </a:xfrm>
        </p:spPr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844824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1844824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Ecoserver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5616" y="2636912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04048" y="2564904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48064" y="2606824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</a:rPr>
              <a:t>ServerSocket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echoServer</a:t>
            </a:r>
            <a:r>
              <a:rPr lang="en-US" sz="2400" dirty="0">
                <a:latin typeface="Courier New" panose="02070309020205020404" pitchFamily="49" charset="0"/>
              </a:rPr>
              <a:t> = null;</a:t>
            </a:r>
          </a:p>
          <a:p>
            <a:r>
              <a:rPr lang="en-US" dirty="0"/>
              <a:t>Socket CS1 = null;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echoServer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ServerSocket</a:t>
            </a:r>
            <a:r>
              <a:rPr lang="ar-JO" dirty="0"/>
              <a:t> </a:t>
            </a:r>
            <a:r>
              <a:rPr lang="en-US" dirty="0"/>
              <a:t>(2222);</a:t>
            </a:r>
          </a:p>
          <a:p>
            <a:endParaRPr lang="en-US" dirty="0"/>
          </a:p>
          <a:p>
            <a:r>
              <a:rPr lang="en-US" dirty="0" smtClean="0"/>
              <a:t>         </a:t>
            </a:r>
            <a:r>
              <a:rPr lang="en-US" b="1" dirty="0" smtClean="0">
                <a:solidFill>
                  <a:srgbClr val="FF0000"/>
                </a:solidFill>
              </a:rPr>
              <a:t>CS1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err="1">
                <a:solidFill>
                  <a:srgbClr val="FF0000"/>
                </a:solidFill>
              </a:rPr>
              <a:t>echoServer.accept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9" name="Oval 8"/>
          <p:cNvSpPr/>
          <p:nvPr/>
        </p:nvSpPr>
        <p:spPr>
          <a:xfrm>
            <a:off x="4572000" y="4437112"/>
            <a:ext cx="8229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2222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817385"/>
            <a:ext cx="4302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Socket </a:t>
            </a:r>
            <a:r>
              <a:rPr lang="en-GB" dirty="0" smtClean="0"/>
              <a:t>CSA </a:t>
            </a:r>
            <a:r>
              <a:rPr lang="en-GB" dirty="0"/>
              <a:t>= null</a:t>
            </a:r>
            <a:r>
              <a:rPr lang="en-GB" dirty="0" smtClean="0"/>
              <a:t>;</a:t>
            </a:r>
          </a:p>
          <a:p>
            <a:endParaRPr lang="en-GB" dirty="0" smtClean="0"/>
          </a:p>
          <a:p>
            <a:r>
              <a:rPr lang="en-GB" dirty="0" smtClean="0"/>
              <a:t>Socket CSA </a:t>
            </a:r>
            <a:r>
              <a:rPr lang="en-GB" dirty="0" smtClean="0"/>
              <a:t>= new Socket (“localhost”,2222);</a:t>
            </a:r>
            <a:endParaRPr lang="en-GB" dirty="0"/>
          </a:p>
          <a:p>
            <a:endParaRPr lang="en-US" dirty="0"/>
          </a:p>
        </p:txBody>
      </p:sp>
      <p:cxnSp>
        <p:nvCxnSpPr>
          <p:cNvPr id="12" name="Straight Arrow Connector 11"/>
          <p:cNvCxnSpPr>
            <a:stCxn id="13" idx="6"/>
          </p:cNvCxnSpPr>
          <p:nvPr/>
        </p:nvCxnSpPr>
        <p:spPr>
          <a:xfrm flipV="1">
            <a:off x="1535092" y="4017714"/>
            <a:ext cx="3450808" cy="364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2152" y="3838147"/>
            <a:ext cx="8229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4000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8156" y="4054171"/>
            <a:ext cx="2265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to connect</a:t>
            </a:r>
          </a:p>
          <a:p>
            <a:r>
              <a:rPr lang="en-US" dirty="0" smtClean="0"/>
              <a:t>My port# 4000</a:t>
            </a:r>
          </a:p>
          <a:p>
            <a:r>
              <a:rPr lang="en-US" dirty="0" smtClean="0"/>
              <a:t>My IP: Localhost</a:t>
            </a:r>
          </a:p>
          <a:p>
            <a:r>
              <a:rPr lang="en-US" dirty="0" smtClean="0"/>
              <a:t>Destination: Localhost</a:t>
            </a:r>
          </a:p>
          <a:p>
            <a:r>
              <a:rPr lang="en-US" dirty="0" smtClean="0"/>
              <a:t>Destination port 2222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5580111" y="4869160"/>
            <a:ext cx="501343" cy="10207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42661" y="519487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 to accept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1851" y="6208399"/>
            <a:ext cx="18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statement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4473569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9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Server runs first and ready to accept</a:t>
            </a:r>
          </a:p>
          <a:p>
            <a:pPr lvl="1"/>
            <a:r>
              <a:rPr lang="en-US" dirty="0" smtClean="0"/>
              <a:t>Client runs next and connect successfully</a:t>
            </a:r>
          </a:p>
          <a:p>
            <a:r>
              <a:rPr lang="en-US" dirty="0" smtClean="0"/>
              <a:t>Client runs first </a:t>
            </a:r>
          </a:p>
          <a:p>
            <a:pPr lvl="1"/>
            <a:r>
              <a:rPr lang="en-US" dirty="0" smtClean="0"/>
              <a:t>Request to connect</a:t>
            </a:r>
          </a:p>
          <a:p>
            <a:pPr lvl="1"/>
            <a:r>
              <a:rPr lang="en-US" dirty="0" smtClean="0"/>
              <a:t>Server is not there</a:t>
            </a:r>
          </a:p>
          <a:p>
            <a:pPr lvl="1"/>
            <a:r>
              <a:rPr lang="en-US" dirty="0" smtClean="0"/>
              <a:t>Client will wait for T time units</a:t>
            </a:r>
          </a:p>
          <a:p>
            <a:pPr lvl="1"/>
            <a:r>
              <a:rPr lang="en-US" dirty="0"/>
              <a:t>Exception on the client side</a:t>
            </a:r>
          </a:p>
          <a:p>
            <a:r>
              <a:rPr lang="en-US" dirty="0" smtClean="0"/>
              <a:t>Server runs</a:t>
            </a:r>
          </a:p>
          <a:p>
            <a:pPr lvl="1"/>
            <a:r>
              <a:rPr lang="en-US" dirty="0" smtClean="0"/>
              <a:t>Before accept statement “Make a delay loop”</a:t>
            </a:r>
          </a:p>
          <a:p>
            <a:pPr lvl="1"/>
            <a:r>
              <a:rPr lang="en-US" dirty="0" smtClean="0"/>
              <a:t>Run client </a:t>
            </a:r>
            <a:r>
              <a:rPr lang="en-US" dirty="0" smtClean="0">
                <a:sym typeface="Wingdings" panose="05000000000000000000" pitchFamily="2" charset="2"/>
              </a:rPr>
              <a:t> you will get exception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9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Scenarios for connection</a:t>
            </a:r>
            <a:br>
              <a:rPr lang="en-US" dirty="0" smtClean="0"/>
            </a:br>
            <a:r>
              <a:rPr lang="en-US" dirty="0" smtClean="0"/>
              <a:t>Synchronization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runs</a:t>
            </a:r>
          </a:p>
          <a:p>
            <a:pPr lvl="1"/>
            <a:r>
              <a:rPr lang="en-US" dirty="0" smtClean="0"/>
              <a:t>Before accept statement “Make a delay loop”</a:t>
            </a:r>
          </a:p>
          <a:p>
            <a:pPr lvl="1"/>
            <a:r>
              <a:rPr lang="en-US" dirty="0" smtClean="0"/>
              <a:t>Run client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Request to connect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Did not receive accept</a:t>
            </a:r>
          </a:p>
          <a:p>
            <a:r>
              <a:rPr lang="en-US" dirty="0" smtClean="0"/>
              <a:t>TCP/IP Session time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87824" y="486916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94536" y="509665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>
            <a:off x="3563888" y="5121188"/>
            <a:ext cx="1730648" cy="22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H="1">
            <a:off x="3347864" y="5526895"/>
            <a:ext cx="2031035" cy="78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870947" y="624127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2411760" y="5013176"/>
            <a:ext cx="576064" cy="961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10980" y="5013246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TCP Wait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4444" y="4569294"/>
            <a:ext cx="383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thinks it accepted client request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21512" y="495468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52459" y="584593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26019" y="560517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4004" y="5269318"/>
            <a:ext cx="914400" cy="11840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Use timeout method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1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IP Session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95736" y="2420888"/>
            <a:ext cx="72008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39952" y="2430264"/>
            <a:ext cx="72008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907704" y="2924944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35696" y="1916832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6968" y="191683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81768" y="3174628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  <a:endCxn id="10" idx="2"/>
          </p:cNvCxnSpPr>
          <p:nvPr/>
        </p:nvCxnSpPr>
        <p:spPr>
          <a:xfrm>
            <a:off x="2483768" y="3140968"/>
            <a:ext cx="1398000" cy="24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 flipH="1">
            <a:off x="2231740" y="3543404"/>
            <a:ext cx="1734391" cy="317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1800" y="354340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77414" y="3237344"/>
            <a:ext cx="3318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 sends </a:t>
            </a:r>
            <a:r>
              <a:rPr lang="en-US" dirty="0" err="1" smtClean="0"/>
              <a:t>ack</a:t>
            </a:r>
            <a:r>
              <a:rPr lang="en-US" dirty="0" smtClean="0"/>
              <a:t> statement to client</a:t>
            </a:r>
          </a:p>
          <a:p>
            <a:r>
              <a:rPr lang="en-US" dirty="0" smtClean="0"/>
              <a:t>Server sends accept message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4"/>
          </p:cNvCxnSpPr>
          <p:nvPr/>
        </p:nvCxnSpPr>
        <p:spPr>
          <a:xfrm flipH="1">
            <a:off x="2231740" y="3606676"/>
            <a:ext cx="1938060" cy="52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11221" y="3930392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457200" y="3237344"/>
            <a:ext cx="1378496" cy="693048"/>
          </a:xfrm>
          <a:prstGeom prst="leftBrace">
            <a:avLst>
              <a:gd name="adj1" fmla="val 8333"/>
              <a:gd name="adj2" fmla="val 45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TCP session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59061" y="1381240"/>
            <a:ext cx="285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TCP session = 50 </a:t>
            </a:r>
            <a:r>
              <a:rPr lang="en-US" dirty="0" err="1" smtClean="0"/>
              <a:t>msec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11221" y="292494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25928" y="346619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50264" y="4115058"/>
            <a:ext cx="3502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T1+t2 = 100 </a:t>
            </a:r>
            <a:r>
              <a:rPr lang="en-US" dirty="0" err="1" smtClean="0"/>
              <a:t>msec</a:t>
            </a:r>
            <a:endParaRPr lang="en-US" dirty="0" smtClean="0"/>
          </a:p>
          <a:p>
            <a:r>
              <a:rPr lang="en-US" dirty="0" smtClean="0"/>
              <a:t>Client exits –</a:t>
            </a:r>
          </a:p>
          <a:p>
            <a:r>
              <a:rPr lang="en-US" dirty="0" smtClean="0"/>
              <a:t>  Will not see the accept statement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1197" y="5983644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Socket new (REQUEST – TIMEOUT) </a:t>
            </a:r>
            <a:r>
              <a:rPr lang="en-US" dirty="0" smtClean="0">
                <a:sym typeface="Wingdings" panose="05000000000000000000" pitchFamily="2" charset="2"/>
              </a:rPr>
              <a:t> 75 </a:t>
            </a:r>
            <a:r>
              <a:rPr lang="en-US" dirty="0" err="1" smtClean="0">
                <a:sym typeface="Wingdings" panose="05000000000000000000" pitchFamily="2" charset="2"/>
              </a:rPr>
              <a:t>msec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59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458"/>
            <a:ext cx="8229600" cy="1143000"/>
          </a:xfrm>
        </p:spPr>
        <p:txBody>
          <a:bodyPr/>
          <a:lstStyle/>
          <a:p>
            <a:r>
              <a:rPr lang="en-US" dirty="0" smtClean="0"/>
              <a:t>Example: Echo Server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370748" y="1480368"/>
            <a:ext cx="7369604" cy="5044976"/>
            <a:chOff x="370748" y="1480368"/>
            <a:chExt cx="7369604" cy="5044976"/>
          </a:xfrm>
        </p:grpSpPr>
        <p:grpSp>
          <p:nvGrpSpPr>
            <p:cNvPr id="88" name="Group 87"/>
            <p:cNvGrpSpPr/>
            <p:nvPr/>
          </p:nvGrpSpPr>
          <p:grpSpPr>
            <a:xfrm>
              <a:off x="370748" y="1480368"/>
              <a:ext cx="7369604" cy="5044976"/>
              <a:chOff x="370748" y="1480368"/>
              <a:chExt cx="7369604" cy="504497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21591" y="2540338"/>
                <a:ext cx="1602137" cy="165618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81736" y="2171006"/>
                <a:ext cx="792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Host 1</a:t>
                </a:r>
                <a:endParaRPr lang="en-US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92079" y="2360608"/>
                <a:ext cx="1912057" cy="16561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572359" y="1988840"/>
                <a:ext cx="792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Host 2</a:t>
                </a:r>
                <a:endParaRPr lang="en-US" b="1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880266" y="2941028"/>
                <a:ext cx="710462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S1</a:t>
                </a:r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868401" y="2900668"/>
                <a:ext cx="710462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S2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27584" y="2684644"/>
                <a:ext cx="64807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Out</a:t>
                </a:r>
                <a:endParaRPr lang="en-US" sz="2000" b="1" dirty="0"/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6" idx="1"/>
              </p:cNvCxnSpPr>
              <p:nvPr/>
            </p:nvCxnSpPr>
            <p:spPr>
              <a:xfrm>
                <a:off x="1475656" y="2900668"/>
                <a:ext cx="508655" cy="12472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6" idx="6"/>
                <a:endCxn id="17" idx="2"/>
              </p:cNvCxnSpPr>
              <p:nvPr/>
            </p:nvCxnSpPr>
            <p:spPr>
              <a:xfrm flipV="1">
                <a:off x="2590728" y="3188700"/>
                <a:ext cx="2277673" cy="4036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6084168" y="3332426"/>
                <a:ext cx="64807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>
                <a:stCxn id="17" idx="5"/>
                <a:endCxn id="25" idx="1"/>
              </p:cNvCxnSpPr>
              <p:nvPr/>
            </p:nvCxnSpPr>
            <p:spPr>
              <a:xfrm>
                <a:off x="5474818" y="3392369"/>
                <a:ext cx="609350" cy="15608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6084168" y="2499978"/>
                <a:ext cx="64807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Out</a:t>
                </a:r>
                <a:endParaRPr lang="en-US" dirty="0"/>
              </a:p>
            </p:txBody>
          </p:sp>
          <p:cxnSp>
            <p:nvCxnSpPr>
              <p:cNvPr id="35" name="Straight Arrow Connector 34"/>
              <p:cNvCxnSpPr>
                <a:stCxn id="29" idx="3"/>
                <a:endCxn id="44" idx="1"/>
              </p:cNvCxnSpPr>
              <p:nvPr/>
            </p:nvCxnSpPr>
            <p:spPr>
              <a:xfrm>
                <a:off x="6732240" y="2716002"/>
                <a:ext cx="401695" cy="22129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827584" y="3645024"/>
                <a:ext cx="648072" cy="43204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</a:t>
                </a:r>
                <a:endParaRPr lang="en-US" dirty="0"/>
              </a:p>
            </p:txBody>
          </p:sp>
          <p:cxnSp>
            <p:nvCxnSpPr>
              <p:cNvPr id="43" name="Straight Arrow Connector 42"/>
              <p:cNvCxnSpPr>
                <a:stCxn id="16" idx="3"/>
                <a:endCxn id="42" idx="3"/>
              </p:cNvCxnSpPr>
              <p:nvPr/>
            </p:nvCxnSpPr>
            <p:spPr>
              <a:xfrm flipH="1">
                <a:off x="1475656" y="3432729"/>
                <a:ext cx="508655" cy="42831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370748" y="1907540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8920" y="1480368"/>
                <a:ext cx="1294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X= 0;</a:t>
                </a:r>
              </a:p>
              <a:p>
                <a:r>
                  <a:rPr lang="en-US" dirty="0" smtClean="0"/>
                  <a:t>X++ : X=X+1</a:t>
                </a:r>
                <a:endParaRPr lang="en-US" dirty="0"/>
              </a:p>
            </p:txBody>
          </p:sp>
          <p:cxnSp>
            <p:nvCxnSpPr>
              <p:cNvPr id="66" name="Straight Arrow Connector 65"/>
              <p:cNvCxnSpPr>
                <a:endCxn id="18" idx="1"/>
              </p:cNvCxnSpPr>
              <p:nvPr/>
            </p:nvCxnSpPr>
            <p:spPr>
              <a:xfrm>
                <a:off x="445520" y="2216955"/>
                <a:ext cx="382064" cy="683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7029890" y="2852936"/>
                <a:ext cx="710462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S3</a:t>
                </a:r>
                <a:endParaRPr lang="en-US" dirty="0"/>
              </a:p>
            </p:txBody>
          </p:sp>
          <p:cxnSp>
            <p:nvCxnSpPr>
              <p:cNvPr id="6" name="Straight Arrow Connector 5"/>
              <p:cNvCxnSpPr>
                <a:stCxn id="25" idx="0"/>
                <a:endCxn id="29" idx="2"/>
              </p:cNvCxnSpPr>
              <p:nvPr/>
            </p:nvCxnSpPr>
            <p:spPr>
              <a:xfrm flipV="1">
                <a:off x="6408204" y="2932026"/>
                <a:ext cx="0" cy="4004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283968" y="4869160"/>
                <a:ext cx="1602137" cy="165618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633592" y="4455287"/>
                <a:ext cx="792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Host 3</a:t>
                </a:r>
                <a:endParaRPr lang="en-US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642643" y="5269850"/>
                <a:ext cx="710462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S4</a:t>
                </a:r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589961" y="5013466"/>
                <a:ext cx="64807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Out</a:t>
                </a:r>
                <a:endParaRPr lang="en-US" sz="2000" b="1" dirty="0"/>
              </a:p>
            </p:txBody>
          </p:sp>
          <p:cxnSp>
            <p:nvCxnSpPr>
              <p:cNvPr id="58" name="Straight Arrow Connector 57"/>
              <p:cNvCxnSpPr>
                <a:stCxn id="57" idx="3"/>
                <a:endCxn id="56" idx="1"/>
              </p:cNvCxnSpPr>
              <p:nvPr/>
            </p:nvCxnSpPr>
            <p:spPr>
              <a:xfrm>
                <a:off x="5238033" y="5229490"/>
                <a:ext cx="508655" cy="12472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4589961" y="5845914"/>
                <a:ext cx="648072" cy="43204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</a:t>
                </a:r>
                <a:endParaRPr lang="en-US" dirty="0"/>
              </a:p>
            </p:txBody>
          </p:sp>
          <p:cxnSp>
            <p:nvCxnSpPr>
              <p:cNvPr id="60" name="Straight Arrow Connector 59"/>
              <p:cNvCxnSpPr>
                <a:stCxn id="56" idx="3"/>
                <a:endCxn id="59" idx="3"/>
              </p:cNvCxnSpPr>
              <p:nvPr/>
            </p:nvCxnSpPr>
            <p:spPr>
              <a:xfrm flipH="1">
                <a:off x="5238033" y="5761551"/>
                <a:ext cx="508655" cy="30038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>
                <a:stCxn id="44" idx="5"/>
                <a:endCxn id="56" idx="6"/>
              </p:cNvCxnSpPr>
              <p:nvPr/>
            </p:nvCxnSpPr>
            <p:spPr>
              <a:xfrm rot="5400000">
                <a:off x="5888084" y="3809658"/>
                <a:ext cx="2213245" cy="1283202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3635896" y="5348260"/>
                <a:ext cx="710462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S5</a:t>
                </a:r>
                <a:endParaRPr lang="en-US" dirty="0"/>
              </a:p>
            </p:txBody>
          </p:sp>
          <p:cxnSp>
            <p:nvCxnSpPr>
              <p:cNvPr id="64" name="Straight Arrow Connector 63"/>
              <p:cNvCxnSpPr>
                <a:stCxn id="57" idx="1"/>
                <a:endCxn id="62" idx="6"/>
              </p:cNvCxnSpPr>
              <p:nvPr/>
            </p:nvCxnSpPr>
            <p:spPr>
              <a:xfrm flipH="1">
                <a:off x="4346358" y="5229490"/>
                <a:ext cx="243603" cy="40680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62" idx="1"/>
                <a:endCxn id="16" idx="4"/>
              </p:cNvCxnSpPr>
              <p:nvPr/>
            </p:nvCxnSpPr>
            <p:spPr>
              <a:xfrm flipH="1" flipV="1">
                <a:off x="2235497" y="3517092"/>
                <a:ext cx="1504444" cy="191553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42" idx="0"/>
                <a:endCxn id="18" idx="2"/>
              </p:cNvCxnSpPr>
              <p:nvPr/>
            </p:nvCxnSpPr>
            <p:spPr>
              <a:xfrm flipV="1">
                <a:off x="1151620" y="3116692"/>
                <a:ext cx="0" cy="5283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5868144" y="2941028"/>
                <a:ext cx="537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X++</a:t>
                </a:r>
                <a:endParaRPr lang="en-US" dirty="0"/>
              </a:p>
            </p:txBody>
          </p:sp>
          <p:cxnSp>
            <p:nvCxnSpPr>
              <p:cNvPr id="84" name="Straight Arrow Connector 83"/>
              <p:cNvCxnSpPr>
                <a:stCxn id="59" idx="0"/>
                <a:endCxn id="57" idx="2"/>
              </p:cNvCxnSpPr>
              <p:nvPr/>
            </p:nvCxnSpPr>
            <p:spPr>
              <a:xfrm flipV="1">
                <a:off x="4913997" y="5445514"/>
                <a:ext cx="0" cy="4004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970713" y="5507940"/>
                <a:ext cx="537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X++</a:t>
                </a:r>
                <a:endParaRPr lang="en-US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636552" y="23556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534010" y="25556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334210" y="28193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487453" y="34603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434087" y="29943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04248" y="24115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366658" y="44998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08104" y="58052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72000" y="54765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225304" y="50038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131840" y="43651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68920" y="32129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8748464" y="836712"/>
            <a:ext cx="38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Q1: At step # 2, Socket S1 has the value</a:t>
            </a:r>
          </a:p>
          <a:p>
            <a:r>
              <a:rPr lang="en-US" dirty="0" smtClean="0"/>
              <a:t>1, 2, 3, 4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0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5916" y="1412777"/>
            <a:ext cx="1476164" cy="1569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Port </a:t>
            </a:r>
            <a:r>
              <a:rPr lang="en-US" sz="4800" dirty="0" err="1" smtClean="0"/>
              <a:t>wifi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5292080" y="404664"/>
            <a:ext cx="252028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Computer</a:t>
            </a:r>
            <a:endParaRPr lang="en-US" sz="3600" dirty="0"/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1187624" y="1828275"/>
            <a:ext cx="2628292" cy="36933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501543" y="1173480"/>
            <a:ext cx="1251057" cy="1798320"/>
          </a:xfrm>
          <a:custGeom>
            <a:avLst/>
            <a:gdLst>
              <a:gd name="connsiteX0" fmla="*/ 31857 w 1251057"/>
              <a:gd name="connsiteY0" fmla="*/ 1706880 h 1798320"/>
              <a:gd name="connsiteX1" fmla="*/ 31857 w 1251057"/>
              <a:gd name="connsiteY1" fmla="*/ 1706880 h 1798320"/>
              <a:gd name="connsiteX2" fmla="*/ 1377 w 1251057"/>
              <a:gd name="connsiteY2" fmla="*/ 1524000 h 1798320"/>
              <a:gd name="connsiteX3" fmla="*/ 16617 w 1251057"/>
              <a:gd name="connsiteY3" fmla="*/ 1021080 h 1798320"/>
              <a:gd name="connsiteX4" fmla="*/ 62337 w 1251057"/>
              <a:gd name="connsiteY4" fmla="*/ 868680 h 1798320"/>
              <a:gd name="connsiteX5" fmla="*/ 214737 w 1251057"/>
              <a:gd name="connsiteY5" fmla="*/ 594360 h 1798320"/>
              <a:gd name="connsiteX6" fmla="*/ 306177 w 1251057"/>
              <a:gd name="connsiteY6" fmla="*/ 472440 h 1798320"/>
              <a:gd name="connsiteX7" fmla="*/ 550017 w 1251057"/>
              <a:gd name="connsiteY7" fmla="*/ 259080 h 1798320"/>
              <a:gd name="connsiteX8" fmla="*/ 671937 w 1251057"/>
              <a:gd name="connsiteY8" fmla="*/ 152400 h 1798320"/>
              <a:gd name="connsiteX9" fmla="*/ 778617 w 1251057"/>
              <a:gd name="connsiteY9" fmla="*/ 91440 h 1798320"/>
              <a:gd name="connsiteX10" fmla="*/ 839577 w 1251057"/>
              <a:gd name="connsiteY10" fmla="*/ 60960 h 1798320"/>
              <a:gd name="connsiteX11" fmla="*/ 931017 w 1251057"/>
              <a:gd name="connsiteY11" fmla="*/ 0 h 1798320"/>
              <a:gd name="connsiteX12" fmla="*/ 976737 w 1251057"/>
              <a:gd name="connsiteY12" fmla="*/ 45720 h 1798320"/>
              <a:gd name="connsiteX13" fmla="*/ 1068177 w 1251057"/>
              <a:gd name="connsiteY13" fmla="*/ 167640 h 1798320"/>
              <a:gd name="connsiteX14" fmla="*/ 1098657 w 1251057"/>
              <a:gd name="connsiteY14" fmla="*/ 259080 h 1798320"/>
              <a:gd name="connsiteX15" fmla="*/ 1129137 w 1251057"/>
              <a:gd name="connsiteY15" fmla="*/ 426720 h 1798320"/>
              <a:gd name="connsiteX16" fmla="*/ 1144377 w 1251057"/>
              <a:gd name="connsiteY16" fmla="*/ 533400 h 1798320"/>
              <a:gd name="connsiteX17" fmla="*/ 1190097 w 1251057"/>
              <a:gd name="connsiteY17" fmla="*/ 670560 h 1798320"/>
              <a:gd name="connsiteX18" fmla="*/ 1251057 w 1251057"/>
              <a:gd name="connsiteY18" fmla="*/ 944880 h 1798320"/>
              <a:gd name="connsiteX19" fmla="*/ 1205337 w 1251057"/>
              <a:gd name="connsiteY19" fmla="*/ 1097280 h 1798320"/>
              <a:gd name="connsiteX20" fmla="*/ 1129137 w 1251057"/>
              <a:gd name="connsiteY20" fmla="*/ 1234440 h 1798320"/>
              <a:gd name="connsiteX21" fmla="*/ 1037697 w 1251057"/>
              <a:gd name="connsiteY21" fmla="*/ 1325880 h 1798320"/>
              <a:gd name="connsiteX22" fmla="*/ 854817 w 1251057"/>
              <a:gd name="connsiteY22" fmla="*/ 1493520 h 1798320"/>
              <a:gd name="connsiteX23" fmla="*/ 687177 w 1251057"/>
              <a:gd name="connsiteY23" fmla="*/ 1630680 h 1798320"/>
              <a:gd name="connsiteX24" fmla="*/ 519537 w 1251057"/>
              <a:gd name="connsiteY24" fmla="*/ 1737360 h 1798320"/>
              <a:gd name="connsiteX25" fmla="*/ 473817 w 1251057"/>
              <a:gd name="connsiteY25" fmla="*/ 1767840 h 1798320"/>
              <a:gd name="connsiteX26" fmla="*/ 412857 w 1251057"/>
              <a:gd name="connsiteY26" fmla="*/ 1783080 h 1798320"/>
              <a:gd name="connsiteX27" fmla="*/ 367137 w 1251057"/>
              <a:gd name="connsiteY27" fmla="*/ 1798320 h 1798320"/>
              <a:gd name="connsiteX28" fmla="*/ 229977 w 1251057"/>
              <a:gd name="connsiteY28" fmla="*/ 1783080 h 1798320"/>
              <a:gd name="connsiteX29" fmla="*/ 184257 w 1251057"/>
              <a:gd name="connsiteY29" fmla="*/ 1722120 h 1798320"/>
              <a:gd name="connsiteX30" fmla="*/ 138537 w 1251057"/>
              <a:gd name="connsiteY30" fmla="*/ 1691640 h 1798320"/>
              <a:gd name="connsiteX31" fmla="*/ 108057 w 1251057"/>
              <a:gd name="connsiteY31" fmla="*/ 1645920 h 1798320"/>
              <a:gd name="connsiteX32" fmla="*/ 47097 w 1251057"/>
              <a:gd name="connsiteY32" fmla="*/ 1584960 h 1798320"/>
              <a:gd name="connsiteX33" fmla="*/ 31857 w 1251057"/>
              <a:gd name="connsiteY33" fmla="*/ 1584960 h 1798320"/>
              <a:gd name="connsiteX34" fmla="*/ 31857 w 1251057"/>
              <a:gd name="connsiteY34" fmla="*/ 158496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51057" h="1798320">
                <a:moveTo>
                  <a:pt x="31857" y="1706880"/>
                </a:moveTo>
                <a:lnTo>
                  <a:pt x="31857" y="1706880"/>
                </a:lnTo>
                <a:cubicBezTo>
                  <a:pt x="21697" y="1645920"/>
                  <a:pt x="2750" y="1585786"/>
                  <a:pt x="1377" y="1524000"/>
                </a:cubicBezTo>
                <a:cubicBezTo>
                  <a:pt x="-2349" y="1356324"/>
                  <a:pt x="1082" y="1188076"/>
                  <a:pt x="16617" y="1021080"/>
                </a:cubicBezTo>
                <a:cubicBezTo>
                  <a:pt x="21529" y="968271"/>
                  <a:pt x="44002" y="918447"/>
                  <a:pt x="62337" y="868680"/>
                </a:cubicBezTo>
                <a:cubicBezTo>
                  <a:pt x="108848" y="742436"/>
                  <a:pt x="135923" y="706013"/>
                  <a:pt x="214737" y="594360"/>
                </a:cubicBezTo>
                <a:cubicBezTo>
                  <a:pt x="244033" y="552858"/>
                  <a:pt x="270256" y="508361"/>
                  <a:pt x="306177" y="472440"/>
                </a:cubicBezTo>
                <a:cubicBezTo>
                  <a:pt x="382546" y="396071"/>
                  <a:pt x="468737" y="330200"/>
                  <a:pt x="550017" y="259080"/>
                </a:cubicBezTo>
                <a:cubicBezTo>
                  <a:pt x="590657" y="223520"/>
                  <a:pt x="625051" y="179192"/>
                  <a:pt x="671937" y="152400"/>
                </a:cubicBezTo>
                <a:cubicBezTo>
                  <a:pt x="707497" y="132080"/>
                  <a:pt x="742662" y="111052"/>
                  <a:pt x="778617" y="91440"/>
                </a:cubicBezTo>
                <a:cubicBezTo>
                  <a:pt x="798561" y="80561"/>
                  <a:pt x="821090" y="74165"/>
                  <a:pt x="839577" y="60960"/>
                </a:cubicBezTo>
                <a:cubicBezTo>
                  <a:pt x="939466" y="-10389"/>
                  <a:pt x="832942" y="32692"/>
                  <a:pt x="931017" y="0"/>
                </a:cubicBezTo>
                <a:cubicBezTo>
                  <a:pt x="946257" y="15240"/>
                  <a:pt x="963089" y="29039"/>
                  <a:pt x="976737" y="45720"/>
                </a:cubicBezTo>
                <a:cubicBezTo>
                  <a:pt x="1008905" y="85037"/>
                  <a:pt x="1068177" y="167640"/>
                  <a:pt x="1068177" y="167640"/>
                </a:cubicBezTo>
                <a:cubicBezTo>
                  <a:pt x="1078337" y="198120"/>
                  <a:pt x="1090203" y="228083"/>
                  <a:pt x="1098657" y="259080"/>
                </a:cubicBezTo>
                <a:cubicBezTo>
                  <a:pt x="1107049" y="289851"/>
                  <a:pt x="1125037" y="400069"/>
                  <a:pt x="1129137" y="426720"/>
                </a:cubicBezTo>
                <a:cubicBezTo>
                  <a:pt x="1134599" y="462223"/>
                  <a:pt x="1135665" y="498551"/>
                  <a:pt x="1144377" y="533400"/>
                </a:cubicBezTo>
                <a:cubicBezTo>
                  <a:pt x="1156066" y="580154"/>
                  <a:pt x="1178408" y="623806"/>
                  <a:pt x="1190097" y="670560"/>
                </a:cubicBezTo>
                <a:cubicBezTo>
                  <a:pt x="1287838" y="1061524"/>
                  <a:pt x="1201141" y="795131"/>
                  <a:pt x="1251057" y="944880"/>
                </a:cubicBezTo>
                <a:cubicBezTo>
                  <a:pt x="1235817" y="995680"/>
                  <a:pt x="1223959" y="1047620"/>
                  <a:pt x="1205337" y="1097280"/>
                </a:cubicBezTo>
                <a:cubicBezTo>
                  <a:pt x="1176507" y="1174161"/>
                  <a:pt x="1165039" y="1176996"/>
                  <a:pt x="1129137" y="1234440"/>
                </a:cubicBezTo>
                <a:cubicBezTo>
                  <a:pt x="1072311" y="1325362"/>
                  <a:pt x="1113059" y="1300759"/>
                  <a:pt x="1037697" y="1325880"/>
                </a:cubicBezTo>
                <a:cubicBezTo>
                  <a:pt x="970277" y="1427010"/>
                  <a:pt x="1024551" y="1355612"/>
                  <a:pt x="854817" y="1493520"/>
                </a:cubicBezTo>
                <a:cubicBezTo>
                  <a:pt x="846075" y="1500623"/>
                  <a:pt x="706074" y="1618655"/>
                  <a:pt x="687177" y="1630680"/>
                </a:cubicBezTo>
                <a:cubicBezTo>
                  <a:pt x="631297" y="1666240"/>
                  <a:pt x="574648" y="1700619"/>
                  <a:pt x="519537" y="1737360"/>
                </a:cubicBezTo>
                <a:cubicBezTo>
                  <a:pt x="504297" y="1747520"/>
                  <a:pt x="490652" y="1760625"/>
                  <a:pt x="473817" y="1767840"/>
                </a:cubicBezTo>
                <a:cubicBezTo>
                  <a:pt x="454565" y="1776091"/>
                  <a:pt x="432996" y="1777326"/>
                  <a:pt x="412857" y="1783080"/>
                </a:cubicBezTo>
                <a:cubicBezTo>
                  <a:pt x="397411" y="1787493"/>
                  <a:pt x="382377" y="1793240"/>
                  <a:pt x="367137" y="1798320"/>
                </a:cubicBezTo>
                <a:cubicBezTo>
                  <a:pt x="321417" y="1793240"/>
                  <a:pt x="272440" y="1800773"/>
                  <a:pt x="229977" y="1783080"/>
                </a:cubicBezTo>
                <a:cubicBezTo>
                  <a:pt x="206531" y="1773311"/>
                  <a:pt x="202218" y="1740081"/>
                  <a:pt x="184257" y="1722120"/>
                </a:cubicBezTo>
                <a:cubicBezTo>
                  <a:pt x="171305" y="1709168"/>
                  <a:pt x="153777" y="1701800"/>
                  <a:pt x="138537" y="1691640"/>
                </a:cubicBezTo>
                <a:cubicBezTo>
                  <a:pt x="128377" y="1676400"/>
                  <a:pt x="119783" y="1659991"/>
                  <a:pt x="108057" y="1645920"/>
                </a:cubicBezTo>
                <a:lnTo>
                  <a:pt x="47097" y="1584960"/>
                </a:lnTo>
                <a:lnTo>
                  <a:pt x="31857" y="1584960"/>
                </a:lnTo>
                <a:lnTo>
                  <a:pt x="31857" y="15849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19672" y="1173480"/>
            <a:ext cx="2196244" cy="38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3" idx="5"/>
            <a:endCxn id="20" idx="1"/>
          </p:cNvCxnSpPr>
          <p:nvPr/>
        </p:nvCxnSpPr>
        <p:spPr>
          <a:xfrm>
            <a:off x="1472038" y="2495934"/>
            <a:ext cx="2496278" cy="214065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32240" y="2243774"/>
            <a:ext cx="648072" cy="321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84640" y="1772816"/>
            <a:ext cx="648072" cy="321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84640" y="1268760"/>
            <a:ext cx="648072" cy="321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15916" y="1556792"/>
            <a:ext cx="3068724" cy="376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1"/>
            <a:endCxn id="13" idx="2"/>
          </p:cNvCxnSpPr>
          <p:nvPr/>
        </p:nvCxnSpPr>
        <p:spPr>
          <a:xfrm flipV="1">
            <a:off x="3815916" y="1429325"/>
            <a:ext cx="3068724" cy="768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2"/>
          </p:cNvCxnSpPr>
          <p:nvPr/>
        </p:nvCxnSpPr>
        <p:spPr>
          <a:xfrm>
            <a:off x="3815916" y="2072640"/>
            <a:ext cx="2916324" cy="33169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8316" y="4221089"/>
            <a:ext cx="1476164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Port</a:t>
            </a:r>
            <a:endParaRPr lang="en-US" sz="4800" dirty="0"/>
          </a:p>
        </p:txBody>
      </p:sp>
      <p:sp>
        <p:nvSpPr>
          <p:cNvPr id="21" name="Rectangle 20"/>
          <p:cNvSpPr/>
          <p:nvPr/>
        </p:nvSpPr>
        <p:spPr>
          <a:xfrm>
            <a:off x="5444480" y="3212976"/>
            <a:ext cx="252028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Computer</a:t>
            </a:r>
            <a:endParaRPr lang="en-US" sz="3600" dirty="0"/>
          </a:p>
        </p:txBody>
      </p:sp>
      <p:sp>
        <p:nvSpPr>
          <p:cNvPr id="22" name="Oval 21"/>
          <p:cNvSpPr/>
          <p:nvPr/>
        </p:nvSpPr>
        <p:spPr>
          <a:xfrm>
            <a:off x="6884640" y="5052086"/>
            <a:ext cx="648072" cy="321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037040" y="4581128"/>
            <a:ext cx="648072" cy="321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037040" y="4077072"/>
            <a:ext cx="648072" cy="321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868144" y="3861048"/>
            <a:ext cx="684076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8000800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868144" y="4077072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68144" y="4229472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68144" y="4437112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868144" y="4725144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68144" y="5013176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</p:cNvCxnSpPr>
          <p:nvPr/>
        </p:nvCxnSpPr>
        <p:spPr>
          <a:xfrm flipV="1">
            <a:off x="5444480" y="4007706"/>
            <a:ext cx="423664" cy="62888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1"/>
          </p:cNvCxnSpPr>
          <p:nvPr/>
        </p:nvCxnSpPr>
        <p:spPr>
          <a:xfrm flipV="1">
            <a:off x="5444480" y="4617132"/>
            <a:ext cx="423664" cy="10801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44480" y="4725144"/>
            <a:ext cx="423664" cy="48750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5536" y="3787199"/>
            <a:ext cx="3100529" cy="2451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Socket is a memory location</a:t>
            </a:r>
          </a:p>
          <a:p>
            <a:r>
              <a:rPr lang="en-US" sz="2000" dirty="0" smtClean="0"/>
              <a:t>The address of a socket is</a:t>
            </a:r>
          </a:p>
          <a:p>
            <a:r>
              <a:rPr lang="en-US" sz="2000" dirty="0" smtClean="0"/>
              <a:t>16 bits in length</a:t>
            </a:r>
          </a:p>
          <a:p>
            <a:r>
              <a:rPr lang="en-US" sz="2000" dirty="0" smtClean="0"/>
              <a:t>Means</a:t>
            </a:r>
          </a:p>
          <a:p>
            <a:r>
              <a:rPr lang="en-US" sz="2000" dirty="0" smtClean="0"/>
              <a:t>The total number of sockets</a:t>
            </a:r>
          </a:p>
          <a:p>
            <a:r>
              <a:rPr lang="en-US" sz="2000" dirty="0" smtClean="0"/>
              <a:t>Is 2 </a:t>
            </a:r>
            <a:r>
              <a:rPr lang="en-US" sz="2000" baseline="30000" dirty="0" smtClean="0"/>
              <a:t>16 </a:t>
            </a:r>
            <a:r>
              <a:rPr lang="en-US" sz="2000" dirty="0" smtClean="0"/>
              <a:t>entries</a:t>
            </a:r>
          </a:p>
          <a:p>
            <a:r>
              <a:rPr lang="en-US" sz="2000" dirty="0" smtClean="0"/>
              <a:t>65535 sockets / ports</a:t>
            </a:r>
          </a:p>
          <a:p>
            <a:endParaRPr lang="en-US" sz="2000" baseline="30000" dirty="0"/>
          </a:p>
        </p:txBody>
      </p:sp>
      <p:cxnSp>
        <p:nvCxnSpPr>
          <p:cNvPr id="47" name="Straight Arrow Connector 46"/>
          <p:cNvCxnSpPr>
            <a:stCxn id="20" idx="1"/>
            <a:endCxn id="20" idx="3"/>
          </p:cNvCxnSpPr>
          <p:nvPr/>
        </p:nvCxnSpPr>
        <p:spPr>
          <a:xfrm>
            <a:off x="3968316" y="4636588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07026" y="3738645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78.101.3.25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5868144" y="37890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7000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24" idx="3"/>
          </p:cNvCxnSpPr>
          <p:nvPr/>
        </p:nvCxnSpPr>
        <p:spPr>
          <a:xfrm>
            <a:off x="6552220" y="4030483"/>
            <a:ext cx="579728" cy="32069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1561" y="2093946"/>
            <a:ext cx="1008112" cy="470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00779" y="631776"/>
            <a:ext cx="440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Ports/sockets numbered 0-1023 are reserved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226308" y="2476428"/>
            <a:ext cx="1008112" cy="4709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0" y="0"/>
            <a:ext cx="5006516" cy="5307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Introducing Sockets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5816" y="6021288"/>
            <a:ext cx="28803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 bits socket address</a:t>
            </a:r>
            <a:endParaRPr lang="en-US" dirty="0"/>
          </a:p>
        </p:txBody>
      </p:sp>
      <p:cxnSp>
        <p:nvCxnSpPr>
          <p:cNvPr id="9" name="Straight Arrow Connector 8"/>
          <p:cNvCxnSpPr>
            <a:endCxn id="23" idx="2"/>
          </p:cNvCxnSpPr>
          <p:nvPr/>
        </p:nvCxnSpPr>
        <p:spPr>
          <a:xfrm>
            <a:off x="6552220" y="4636588"/>
            <a:ext cx="484820" cy="105105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34420" y="5949280"/>
            <a:ext cx="22260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0-1023 sockets are reserved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414756" y="4799377"/>
            <a:ext cx="579728" cy="32069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22113" y="2116478"/>
            <a:ext cx="1376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(C1): 80.22.31.5</a:t>
            </a:r>
          </a:p>
          <a:p>
            <a:r>
              <a:rPr lang="en-US" dirty="0" smtClean="0"/>
              <a:t>Socket (C1): 9000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0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51520" y="2996952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493162" y="3045985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6"/>
          </p:cNvCxnSpPr>
          <p:nvPr/>
        </p:nvCxnSpPr>
        <p:spPr>
          <a:xfrm>
            <a:off x="1259632" y="350100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35696" y="2996952"/>
            <a:ext cx="7920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Socket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43808" y="2996952"/>
            <a:ext cx="7920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Port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2627784" y="3429000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35896" y="349818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3498182"/>
            <a:ext cx="100811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64088" y="349818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13940" y="3117993"/>
            <a:ext cx="7920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Port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22052" y="3117993"/>
            <a:ext cx="7920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socket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6306028" y="3550041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  <a:endCxn id="4" idx="2"/>
          </p:cNvCxnSpPr>
          <p:nvPr/>
        </p:nvCxnSpPr>
        <p:spPr>
          <a:xfrm>
            <a:off x="7314140" y="3550041"/>
            <a:ext cx="179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14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27584" y="1063236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Client 1</a:t>
            </a:r>
            <a:endParaRPr lang="en-US" sz="32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950680" y="1794600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Client 2</a:t>
            </a:r>
            <a:endParaRPr lang="en-US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943472" y="2348880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Client 3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364088" y="764704"/>
            <a:ext cx="2664296" cy="23402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04248" y="1063236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76256" y="1495284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56648" y="1927332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7078" y="194628"/>
            <a:ext cx="2513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Service s host - Server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1556792"/>
            <a:ext cx="792088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Port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2" idx="3"/>
            <a:endCxn id="50" idx="1"/>
          </p:cNvCxnSpPr>
          <p:nvPr/>
        </p:nvCxnSpPr>
        <p:spPr>
          <a:xfrm>
            <a:off x="2555776" y="1441278"/>
            <a:ext cx="2168624" cy="331987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6" idx="2"/>
          </p:cNvCxnSpPr>
          <p:nvPr/>
        </p:nvCxnSpPr>
        <p:spPr>
          <a:xfrm flipV="1">
            <a:off x="5364088" y="1310014"/>
            <a:ext cx="1440160" cy="64282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</p:cNvCxnSpPr>
          <p:nvPr/>
        </p:nvCxnSpPr>
        <p:spPr>
          <a:xfrm>
            <a:off x="2678872" y="2172642"/>
            <a:ext cx="1969348" cy="249863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2"/>
          </p:cNvCxnSpPr>
          <p:nvPr/>
        </p:nvCxnSpPr>
        <p:spPr>
          <a:xfrm flipV="1">
            <a:off x="5364088" y="2174110"/>
            <a:ext cx="1592560" cy="78683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558190" y="2564904"/>
            <a:ext cx="792088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Port</a:t>
            </a:r>
            <a:endParaRPr lang="en-US" sz="2000" b="1" dirty="0"/>
          </a:p>
        </p:txBody>
      </p:sp>
      <p:cxnSp>
        <p:nvCxnSpPr>
          <p:cNvPr id="32" name="Straight Arrow Connector 31"/>
          <p:cNvCxnSpPr>
            <a:stCxn id="38" idx="1"/>
            <a:endCxn id="38" idx="3"/>
          </p:cNvCxnSpPr>
          <p:nvPr/>
        </p:nvCxnSpPr>
        <p:spPr>
          <a:xfrm>
            <a:off x="4558190" y="2960948"/>
            <a:ext cx="79208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15816" y="594738"/>
            <a:ext cx="261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Inefficient Solution</a:t>
            </a:r>
            <a:endParaRPr lang="en-US" sz="24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5516488" y="3537012"/>
            <a:ext cx="2664296" cy="23402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99920" y="3871548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371928" y="4303596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452320" y="4735644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724400" y="4365104"/>
            <a:ext cx="792088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Port</a:t>
            </a:r>
            <a:endParaRPr lang="en-US" sz="20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6084168" y="3835543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6084168" y="4077071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084168" y="4334349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2000</a:t>
            </a:r>
            <a:endParaRPr lang="en-US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6084168" y="4622381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84168" y="4869159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084168" y="5342462"/>
            <a:ext cx="944488" cy="246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65534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11560" y="3958933"/>
            <a:ext cx="4011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socket is a memory location</a:t>
            </a:r>
          </a:p>
          <a:p>
            <a:r>
              <a:rPr lang="en-US" dirty="0" smtClean="0"/>
              <a:t>Has 16 bits address</a:t>
            </a:r>
          </a:p>
          <a:p>
            <a:r>
              <a:rPr lang="en-US" dirty="0" smtClean="0"/>
              <a:t>There are 2 </a:t>
            </a:r>
            <a:r>
              <a:rPr lang="en-US" baseline="30000" dirty="0" smtClean="0"/>
              <a:t>16</a:t>
            </a:r>
            <a:r>
              <a:rPr lang="en-US" dirty="0" smtClean="0"/>
              <a:t>  memory locations</a:t>
            </a:r>
          </a:p>
          <a:p>
            <a:r>
              <a:rPr lang="en-US" dirty="0" smtClean="0"/>
              <a:t>Or 65535 sockets or virtual ports</a:t>
            </a:r>
          </a:p>
          <a:p>
            <a:endParaRPr lang="en-US" dirty="0"/>
          </a:p>
          <a:p>
            <a:r>
              <a:rPr lang="en-US" dirty="0" smtClean="0"/>
              <a:t>0-1023 : Reserved ports ; used by system</a:t>
            </a:r>
          </a:p>
          <a:p>
            <a:r>
              <a:rPr lang="en-US" dirty="0" smtClean="0"/>
              <a:t>1024 – 65534 : accessible by users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0" idx="3"/>
            <a:endCxn id="51" idx="1"/>
          </p:cNvCxnSpPr>
          <p:nvPr/>
        </p:nvCxnSpPr>
        <p:spPr>
          <a:xfrm flipV="1">
            <a:off x="5516488" y="3975059"/>
            <a:ext cx="567680" cy="786089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0" idx="3"/>
            <a:endCxn id="53" idx="1"/>
          </p:cNvCxnSpPr>
          <p:nvPr/>
        </p:nvCxnSpPr>
        <p:spPr>
          <a:xfrm flipV="1">
            <a:off x="5516488" y="4473865"/>
            <a:ext cx="567680" cy="28728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4" idx="1"/>
          </p:cNvCxnSpPr>
          <p:nvPr/>
        </p:nvCxnSpPr>
        <p:spPr>
          <a:xfrm>
            <a:off x="5516488" y="4707142"/>
            <a:ext cx="567680" cy="88209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39952" y="389240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78.32.77.3</a:t>
            </a:r>
            <a:endParaRPr lang="en-US" sz="20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48220" y="4671276"/>
            <a:ext cx="79208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3"/>
          </p:cNvCxnSpPr>
          <p:nvPr/>
        </p:nvCxnSpPr>
        <p:spPr>
          <a:xfrm>
            <a:off x="2671664" y="2726922"/>
            <a:ext cx="2128956" cy="209675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1" idx="3"/>
            <a:endCxn id="45" idx="2"/>
          </p:cNvCxnSpPr>
          <p:nvPr/>
        </p:nvCxnSpPr>
        <p:spPr>
          <a:xfrm>
            <a:off x="6848636" y="3975059"/>
            <a:ext cx="451284" cy="143267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3" idx="3"/>
            <a:endCxn id="47" idx="2"/>
          </p:cNvCxnSpPr>
          <p:nvPr/>
        </p:nvCxnSpPr>
        <p:spPr>
          <a:xfrm>
            <a:off x="6848636" y="4473865"/>
            <a:ext cx="603684" cy="508557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46" idx="2"/>
          </p:cNvCxnSpPr>
          <p:nvPr/>
        </p:nvCxnSpPr>
        <p:spPr>
          <a:xfrm flipV="1">
            <a:off x="7074278" y="4550374"/>
            <a:ext cx="297650" cy="915477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56"/>
          <p:cNvSpPr txBox="1">
            <a:spLocks/>
          </p:cNvSpPr>
          <p:nvPr/>
        </p:nvSpPr>
        <p:spPr>
          <a:xfrm>
            <a:off x="0" y="76578"/>
            <a:ext cx="5006516" cy="53071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Introducing 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27584" y="1063236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Client 1</a:t>
            </a:r>
            <a:endParaRPr lang="en-US" sz="32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950680" y="1794600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Client 2</a:t>
            </a:r>
            <a:endParaRPr lang="en-US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943472" y="2348880"/>
            <a:ext cx="172819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Client 3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364088" y="764704"/>
            <a:ext cx="2664296" cy="23402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04248" y="1063236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76256" y="1495284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56648" y="1927332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7078" y="194628"/>
            <a:ext cx="2513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Service s host - Server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1556792"/>
            <a:ext cx="792088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Port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2" idx="3"/>
            <a:endCxn id="50" idx="1"/>
          </p:cNvCxnSpPr>
          <p:nvPr/>
        </p:nvCxnSpPr>
        <p:spPr>
          <a:xfrm>
            <a:off x="2555776" y="1441278"/>
            <a:ext cx="2168624" cy="331987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6" idx="2"/>
          </p:cNvCxnSpPr>
          <p:nvPr/>
        </p:nvCxnSpPr>
        <p:spPr>
          <a:xfrm flipV="1">
            <a:off x="5364088" y="1310014"/>
            <a:ext cx="1440160" cy="64282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</p:cNvCxnSpPr>
          <p:nvPr/>
        </p:nvCxnSpPr>
        <p:spPr>
          <a:xfrm>
            <a:off x="2678872" y="2172642"/>
            <a:ext cx="1969348" cy="249863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2"/>
          </p:cNvCxnSpPr>
          <p:nvPr/>
        </p:nvCxnSpPr>
        <p:spPr>
          <a:xfrm flipV="1">
            <a:off x="5364088" y="2174110"/>
            <a:ext cx="1592560" cy="78683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558190" y="2564904"/>
            <a:ext cx="792088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Port</a:t>
            </a:r>
            <a:endParaRPr lang="en-US" sz="2000" b="1" dirty="0"/>
          </a:p>
        </p:txBody>
      </p:sp>
      <p:cxnSp>
        <p:nvCxnSpPr>
          <p:cNvPr id="32" name="Straight Arrow Connector 31"/>
          <p:cNvCxnSpPr>
            <a:stCxn id="38" idx="1"/>
            <a:endCxn id="38" idx="3"/>
          </p:cNvCxnSpPr>
          <p:nvPr/>
        </p:nvCxnSpPr>
        <p:spPr>
          <a:xfrm>
            <a:off x="4558190" y="2960948"/>
            <a:ext cx="79208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15816" y="594738"/>
            <a:ext cx="261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Inefficient Solution</a:t>
            </a:r>
            <a:endParaRPr lang="en-US" sz="24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5516488" y="3537012"/>
            <a:ext cx="2664296" cy="23402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99920" y="3871548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371928" y="4303596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452320" y="4735644"/>
            <a:ext cx="720080" cy="4935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724400" y="4365104"/>
            <a:ext cx="792088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Port</a:t>
            </a:r>
            <a:endParaRPr lang="en-US" sz="20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6084168" y="3835543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6084168" y="4077071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084168" y="4334349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2000</a:t>
            </a:r>
            <a:endParaRPr lang="en-US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6084168" y="4622381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84168" y="4869159"/>
            <a:ext cx="764468" cy="279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084168" y="5342462"/>
            <a:ext cx="944488" cy="246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65534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11560" y="3958933"/>
            <a:ext cx="4011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socket is a memory location</a:t>
            </a:r>
          </a:p>
          <a:p>
            <a:r>
              <a:rPr lang="en-US" dirty="0" smtClean="0"/>
              <a:t>Has 16 bits address</a:t>
            </a:r>
          </a:p>
          <a:p>
            <a:r>
              <a:rPr lang="en-US" dirty="0" smtClean="0"/>
              <a:t>There are 2 </a:t>
            </a:r>
            <a:r>
              <a:rPr lang="en-US" baseline="30000" dirty="0" smtClean="0"/>
              <a:t>16</a:t>
            </a:r>
            <a:r>
              <a:rPr lang="en-US" dirty="0" smtClean="0"/>
              <a:t>  memory locations</a:t>
            </a:r>
          </a:p>
          <a:p>
            <a:r>
              <a:rPr lang="en-US" dirty="0" smtClean="0"/>
              <a:t>Or 65535 sockets or virtual ports</a:t>
            </a:r>
          </a:p>
          <a:p>
            <a:endParaRPr lang="en-US" dirty="0"/>
          </a:p>
          <a:p>
            <a:r>
              <a:rPr lang="en-US" dirty="0" smtClean="0"/>
              <a:t>0-1023 : Reserved ports ; used by system</a:t>
            </a:r>
          </a:p>
          <a:p>
            <a:r>
              <a:rPr lang="en-US" dirty="0" smtClean="0"/>
              <a:t>1024 – 65534 : accessible by users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0" idx="3"/>
            <a:endCxn id="51" idx="1"/>
          </p:cNvCxnSpPr>
          <p:nvPr/>
        </p:nvCxnSpPr>
        <p:spPr>
          <a:xfrm flipV="1">
            <a:off x="5516488" y="3975059"/>
            <a:ext cx="567680" cy="786089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0" idx="3"/>
            <a:endCxn id="53" idx="1"/>
          </p:cNvCxnSpPr>
          <p:nvPr/>
        </p:nvCxnSpPr>
        <p:spPr>
          <a:xfrm flipV="1">
            <a:off x="5516488" y="4473865"/>
            <a:ext cx="567680" cy="28728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4" idx="1"/>
          </p:cNvCxnSpPr>
          <p:nvPr/>
        </p:nvCxnSpPr>
        <p:spPr>
          <a:xfrm>
            <a:off x="5516488" y="4707142"/>
            <a:ext cx="567680" cy="88209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39952" y="389240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78.32.77.3</a:t>
            </a:r>
            <a:endParaRPr lang="en-US" sz="20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48220" y="4671276"/>
            <a:ext cx="79208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3"/>
          </p:cNvCxnSpPr>
          <p:nvPr/>
        </p:nvCxnSpPr>
        <p:spPr>
          <a:xfrm>
            <a:off x="2671664" y="2726922"/>
            <a:ext cx="2128956" cy="209675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1" idx="3"/>
            <a:endCxn id="45" idx="2"/>
          </p:cNvCxnSpPr>
          <p:nvPr/>
        </p:nvCxnSpPr>
        <p:spPr>
          <a:xfrm>
            <a:off x="6848636" y="3975059"/>
            <a:ext cx="451284" cy="143267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3" idx="3"/>
            <a:endCxn id="47" idx="2"/>
          </p:cNvCxnSpPr>
          <p:nvPr/>
        </p:nvCxnSpPr>
        <p:spPr>
          <a:xfrm>
            <a:off x="6848636" y="4473865"/>
            <a:ext cx="603684" cy="508557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46" idx="2"/>
          </p:cNvCxnSpPr>
          <p:nvPr/>
        </p:nvCxnSpPr>
        <p:spPr>
          <a:xfrm flipV="1">
            <a:off x="7074278" y="4550374"/>
            <a:ext cx="297650" cy="915477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56"/>
          <p:cNvSpPr txBox="1">
            <a:spLocks/>
          </p:cNvSpPr>
          <p:nvPr/>
        </p:nvSpPr>
        <p:spPr>
          <a:xfrm>
            <a:off x="0" y="76578"/>
            <a:ext cx="5006516" cy="53071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Introducing 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2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Sockets: IPC Descriptor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Socket as interface to the IPC</a:t>
            </a:r>
          </a:p>
          <a:p>
            <a:pPr lvl="1"/>
            <a:r>
              <a:rPr lang="en-US" dirty="0" smtClean="0"/>
              <a:t>Creation?? Open a socket</a:t>
            </a:r>
          </a:p>
          <a:p>
            <a:pPr lvl="1"/>
            <a:r>
              <a:rPr lang="en-US" dirty="0" smtClean="0"/>
              <a:t>Read data from socket; </a:t>
            </a:r>
          </a:p>
          <a:p>
            <a:pPr lvl="1"/>
            <a:r>
              <a:rPr lang="en-US" dirty="0" smtClean="0"/>
              <a:t>Write data into sockets</a:t>
            </a:r>
          </a:p>
          <a:p>
            <a:pPr lvl="1"/>
            <a:r>
              <a:rPr lang="en-US" dirty="0" smtClean="0"/>
              <a:t>Destroy a socket</a:t>
            </a:r>
          </a:p>
          <a:p>
            <a:r>
              <a:rPr lang="en-US" dirty="0" smtClean="0"/>
              <a:t>TCP” Transport control protocol</a:t>
            </a:r>
          </a:p>
          <a:p>
            <a:r>
              <a:rPr lang="en-US" dirty="0" smtClean="0"/>
              <a:t>UDP </a:t>
            </a:r>
          </a:p>
          <a:p>
            <a:r>
              <a:rPr lang="en-US" dirty="0" smtClean="0"/>
              <a:t>Sockets are identified by: Port address (IP address or the Localhost) and by a port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6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458"/>
            <a:ext cx="8229600" cy="1143000"/>
          </a:xfrm>
        </p:spPr>
        <p:txBody>
          <a:bodyPr/>
          <a:lstStyle/>
          <a:p>
            <a:r>
              <a:rPr lang="en-US" dirty="0" smtClean="0"/>
              <a:t>Example: Echo Server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43960" y="1741458"/>
            <a:ext cx="144016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8144" y="1741458"/>
            <a:ext cx="1440160" cy="936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2684120" y="2209510"/>
            <a:ext cx="31840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50020" y="155679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NAME IS MOHAMMAD</a:t>
            </a:r>
            <a:endParaRPr lang="en-US" dirty="0"/>
          </a:p>
        </p:txBody>
      </p:sp>
      <p:cxnSp>
        <p:nvCxnSpPr>
          <p:cNvPr id="10" name="Elbow Connector 9"/>
          <p:cNvCxnSpPr>
            <a:stCxn id="5" idx="4"/>
            <a:endCxn id="4" idx="4"/>
          </p:cNvCxnSpPr>
          <p:nvPr/>
        </p:nvCxnSpPr>
        <p:spPr>
          <a:xfrm rot="5400000">
            <a:off x="4276132" y="365470"/>
            <a:ext cx="12700" cy="4624184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1659" y="251193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NAME IS MOHAMMAD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7584" y="3836482"/>
            <a:ext cx="1296144" cy="16561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81736" y="346715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292080" y="3656752"/>
            <a:ext cx="1440160" cy="16561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72359" y="32849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1880266" y="4237172"/>
            <a:ext cx="71046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868401" y="4196812"/>
            <a:ext cx="71046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7584" y="398078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</a:t>
            </a:r>
            <a:endParaRPr lang="en-US" sz="2000" b="1" dirty="0"/>
          </a:p>
        </p:txBody>
      </p:sp>
      <p:cxnSp>
        <p:nvCxnSpPr>
          <p:cNvPr id="20" name="Straight Arrow Connector 19"/>
          <p:cNvCxnSpPr>
            <a:stCxn id="18" idx="3"/>
            <a:endCxn id="16" idx="1"/>
          </p:cNvCxnSpPr>
          <p:nvPr/>
        </p:nvCxnSpPr>
        <p:spPr>
          <a:xfrm>
            <a:off x="1475656" y="4196812"/>
            <a:ext cx="508655" cy="1247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554" y="3143767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6"/>
            <a:endCxn id="17" idx="2"/>
          </p:cNvCxnSpPr>
          <p:nvPr/>
        </p:nvCxnSpPr>
        <p:spPr>
          <a:xfrm flipV="1">
            <a:off x="2590728" y="4484844"/>
            <a:ext cx="2277673" cy="40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63909" y="4133188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868144" y="462857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6"/>
            <a:endCxn id="25" idx="1"/>
          </p:cNvCxnSpPr>
          <p:nvPr/>
        </p:nvCxnSpPr>
        <p:spPr>
          <a:xfrm>
            <a:off x="5578863" y="4484844"/>
            <a:ext cx="289281" cy="359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35498" y="3796122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H="1" flipV="1">
            <a:off x="6411562" y="3996612"/>
            <a:ext cx="32646" cy="832448"/>
          </a:xfrm>
          <a:prstGeom prst="bentConnector3">
            <a:avLst>
              <a:gd name="adj1" fmla="val -130711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12348" y="4728873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73236" y="4146660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1"/>
            <a:endCxn id="17" idx="7"/>
          </p:cNvCxnSpPr>
          <p:nvPr/>
        </p:nvCxnSpPr>
        <p:spPr>
          <a:xfrm flipH="1">
            <a:off x="5474818" y="4012146"/>
            <a:ext cx="360680" cy="2690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31665" y="3779028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cxnSp>
        <p:nvCxnSpPr>
          <p:cNvPr id="40" name="Elbow Connector 39"/>
          <p:cNvCxnSpPr>
            <a:stCxn id="17" idx="3"/>
            <a:endCxn id="16" idx="4"/>
          </p:cNvCxnSpPr>
          <p:nvPr/>
        </p:nvCxnSpPr>
        <p:spPr>
          <a:xfrm rot="5400000">
            <a:off x="3541611" y="3382400"/>
            <a:ext cx="124723" cy="2736949"/>
          </a:xfrm>
          <a:prstGeom prst="bentConnector3">
            <a:avLst>
              <a:gd name="adj1" fmla="val 28328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79619" y="5060618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27584" y="4813236"/>
            <a:ext cx="648072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16" idx="3"/>
          </p:cNvCxnSpPr>
          <p:nvPr/>
        </p:nvCxnSpPr>
        <p:spPr>
          <a:xfrm flipH="1">
            <a:off x="1549529" y="4728873"/>
            <a:ext cx="434782" cy="3003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28057" y="5060618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70867" y="348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368171" y="3931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37138" y="4352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053294" y="4443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53472" y="3611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729564" y="5427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29423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17173" y="5734997"/>
            <a:ext cx="176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CS: Client Socket</a:t>
            </a:r>
          </a:p>
          <a:p>
            <a:r>
              <a:rPr lang="en-US" dirty="0" smtClean="0"/>
              <a:t>SS: Server socket</a:t>
            </a:r>
            <a:endParaRPr lang="en-US" dirty="0"/>
          </a:p>
        </p:txBody>
      </p:sp>
      <p:cxnSp>
        <p:nvCxnSpPr>
          <p:cNvPr id="66" name="Straight Arrow Connector 65"/>
          <p:cNvCxnSpPr>
            <a:endCxn id="18" idx="1"/>
          </p:cNvCxnSpPr>
          <p:nvPr/>
        </p:nvCxnSpPr>
        <p:spPr>
          <a:xfrm>
            <a:off x="445520" y="3513099"/>
            <a:ext cx="382064" cy="683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43851" y="3861048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458"/>
            <a:ext cx="8229600" cy="1143000"/>
          </a:xfrm>
        </p:spPr>
        <p:txBody>
          <a:bodyPr/>
          <a:lstStyle/>
          <a:p>
            <a:r>
              <a:rPr lang="en-US" dirty="0" smtClean="0"/>
              <a:t>Example: Echo 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7584" y="2033483"/>
            <a:ext cx="1296144" cy="16561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81736" y="1664151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292080" y="3656752"/>
            <a:ext cx="1440160" cy="16561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72359" y="32849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1880266" y="2434173"/>
            <a:ext cx="71046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868401" y="4196812"/>
            <a:ext cx="71046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7584" y="2177789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</a:t>
            </a:r>
            <a:endParaRPr lang="en-US" sz="2000" b="1" dirty="0"/>
          </a:p>
        </p:txBody>
      </p:sp>
      <p:cxnSp>
        <p:nvCxnSpPr>
          <p:cNvPr id="20" name="Straight Arrow Connector 19"/>
          <p:cNvCxnSpPr>
            <a:stCxn id="18" idx="3"/>
            <a:endCxn id="16" idx="1"/>
          </p:cNvCxnSpPr>
          <p:nvPr/>
        </p:nvCxnSpPr>
        <p:spPr>
          <a:xfrm>
            <a:off x="1475656" y="2393813"/>
            <a:ext cx="508655" cy="1247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868144" y="462857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6"/>
            <a:endCxn id="25" idx="1"/>
          </p:cNvCxnSpPr>
          <p:nvPr/>
        </p:nvCxnSpPr>
        <p:spPr>
          <a:xfrm>
            <a:off x="5578863" y="4484844"/>
            <a:ext cx="289281" cy="359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35498" y="3796122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H="1" flipV="1">
            <a:off x="6411562" y="3996612"/>
            <a:ext cx="32646" cy="832448"/>
          </a:xfrm>
          <a:prstGeom prst="bentConnector3">
            <a:avLst>
              <a:gd name="adj1" fmla="val -130711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12348" y="4728873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73236" y="4146660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1"/>
            <a:endCxn id="17" idx="7"/>
          </p:cNvCxnSpPr>
          <p:nvPr/>
        </p:nvCxnSpPr>
        <p:spPr>
          <a:xfrm flipH="1">
            <a:off x="5474818" y="4012146"/>
            <a:ext cx="360680" cy="2690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31665" y="3779028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27584" y="3010237"/>
            <a:ext cx="648072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16" idx="3"/>
          </p:cNvCxnSpPr>
          <p:nvPr/>
        </p:nvCxnSpPr>
        <p:spPr>
          <a:xfrm flipH="1">
            <a:off x="1549529" y="2925874"/>
            <a:ext cx="434782" cy="3003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28057" y="3257619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70867" y="1686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37138" y="4352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053294" y="4443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53472" y="3611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29423" y="3632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17173" y="3931998"/>
            <a:ext cx="176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CS: Client Socket</a:t>
            </a:r>
          </a:p>
          <a:p>
            <a:r>
              <a:rPr lang="en-US" dirty="0" smtClean="0"/>
              <a:t>SS: Server socket</a:t>
            </a:r>
            <a:endParaRPr lang="en-US" dirty="0"/>
          </a:p>
        </p:txBody>
      </p:sp>
      <p:cxnSp>
        <p:nvCxnSpPr>
          <p:cNvPr id="66" name="Straight Arrow Connector 65"/>
          <p:cNvCxnSpPr>
            <a:endCxn id="18" idx="1"/>
          </p:cNvCxnSpPr>
          <p:nvPr/>
        </p:nvCxnSpPr>
        <p:spPr>
          <a:xfrm>
            <a:off x="445520" y="1710100"/>
            <a:ext cx="382064" cy="683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4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676" y="1478630"/>
            <a:ext cx="122413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92802" y="918012"/>
            <a:ext cx="2300877" cy="2582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82996" y="1993486"/>
            <a:ext cx="3600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32040" y="2060848"/>
            <a:ext cx="822940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2222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442" y="118050"/>
            <a:ext cx="4572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does create a socket mean?</a:t>
            </a:r>
          </a:p>
          <a:p>
            <a:r>
              <a:rPr lang="en-US" dirty="0" smtClean="0"/>
              <a:t>CS1 must listen to the port 2222</a:t>
            </a:r>
          </a:p>
          <a:p>
            <a:r>
              <a:rPr lang="en-US" dirty="0" smtClean="0"/>
              <a:t>And if a client is trying to connect to the server</a:t>
            </a:r>
          </a:p>
          <a:p>
            <a:r>
              <a:rPr lang="en-US" dirty="0" smtClean="0"/>
              <a:t>Please accept the connection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3188" y="4509120"/>
            <a:ext cx="589937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</a:rPr>
              <a:t>ServerSocket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echoServer</a:t>
            </a:r>
            <a:r>
              <a:rPr lang="en-US" sz="2400" dirty="0">
                <a:latin typeface="Courier New" panose="02070309020205020404" pitchFamily="49" charset="0"/>
              </a:rPr>
              <a:t> = null</a:t>
            </a:r>
            <a:r>
              <a:rPr lang="en-US" sz="2400" dirty="0" smtClean="0">
                <a:latin typeface="Courier New" panose="02070309020205020404" pitchFamily="49" charset="0"/>
              </a:rPr>
              <a:t>;</a:t>
            </a:r>
          </a:p>
          <a:p>
            <a:r>
              <a:rPr lang="en-US" dirty="0"/>
              <a:t>Socket </a:t>
            </a:r>
            <a:r>
              <a:rPr lang="en-US" dirty="0" smtClean="0"/>
              <a:t>CS1 </a:t>
            </a:r>
            <a:r>
              <a:rPr lang="en-US" dirty="0"/>
              <a:t>= null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echoServer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ServerSocket</a:t>
            </a:r>
            <a:r>
              <a:rPr lang="ar-JO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2222);</a:t>
            </a:r>
          </a:p>
          <a:p>
            <a:endParaRPr lang="en-US" dirty="0" smtClean="0"/>
          </a:p>
          <a:p>
            <a:r>
              <a:rPr lang="en-US" dirty="0" smtClean="0"/>
              <a:t>CS1 </a:t>
            </a:r>
            <a:r>
              <a:rPr lang="en-US" dirty="0"/>
              <a:t>= </a:t>
            </a:r>
            <a:r>
              <a:rPr lang="en-US" dirty="0" err="1"/>
              <a:t>echoServer.accept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endParaRPr lang="en-US" sz="2400" dirty="0">
              <a:latin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52701" y="933438"/>
            <a:ext cx="1368152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Echoserver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19902" y="1581510"/>
            <a:ext cx="1368152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5" idx="6"/>
          </p:cNvCxnSpPr>
          <p:nvPr/>
        </p:nvCxnSpPr>
        <p:spPr>
          <a:xfrm flipH="1">
            <a:off x="5754980" y="1725526"/>
            <a:ext cx="864922" cy="55134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72692" y="4090863"/>
            <a:ext cx="1080120" cy="83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2632" y="5116836"/>
            <a:ext cx="1080120" cy="83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465449" y="5129948"/>
            <a:ext cx="1080120" cy="83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 flipH="1">
            <a:off x="772692" y="4927376"/>
            <a:ext cx="540060" cy="1894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  <a:endCxn id="21" idx="0"/>
          </p:cNvCxnSpPr>
          <p:nvPr/>
        </p:nvCxnSpPr>
        <p:spPr>
          <a:xfrm>
            <a:off x="1312752" y="4927376"/>
            <a:ext cx="692757" cy="2025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2" idx="0"/>
          </p:cNvCxnSpPr>
          <p:nvPr/>
        </p:nvCxnSpPr>
        <p:spPr>
          <a:xfrm>
            <a:off x="6825967" y="1236896"/>
            <a:ext cx="478011" cy="3446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6"/>
            <a:endCxn id="5" idx="2"/>
          </p:cNvCxnSpPr>
          <p:nvPr/>
        </p:nvCxnSpPr>
        <p:spPr>
          <a:xfrm>
            <a:off x="1943036" y="2209510"/>
            <a:ext cx="2989004" cy="673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47580" y="1592619"/>
            <a:ext cx="71177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CSA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2" idx="3"/>
            <a:endCxn id="4" idx="1"/>
          </p:cNvCxnSpPr>
          <p:nvPr/>
        </p:nvCxnSpPr>
        <p:spPr>
          <a:xfrm>
            <a:off x="1459350" y="1736635"/>
            <a:ext cx="176373" cy="3201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882</Words>
  <Application>Microsoft Office PowerPoint</Application>
  <PresentationFormat>On-screen Show (4:3)</PresentationFormat>
  <Paragraphs>321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Office Theme</vt:lpstr>
      <vt:lpstr>Client Server Model</vt:lpstr>
      <vt:lpstr>Introducing Sockets</vt:lpstr>
      <vt:lpstr>PowerPoint Presentation</vt:lpstr>
      <vt:lpstr>PowerPoint Presentation</vt:lpstr>
      <vt:lpstr>PowerPoint Presentation</vt:lpstr>
      <vt:lpstr>Sockets: IPC Descriptor</vt:lpstr>
      <vt:lpstr>Example: Echo Server</vt:lpstr>
      <vt:lpstr>Example: Echo Server</vt:lpstr>
      <vt:lpstr>PowerPoint Presentation</vt:lpstr>
      <vt:lpstr>PowerPoint Presentation</vt:lpstr>
      <vt:lpstr>Accept Loop</vt:lpstr>
      <vt:lpstr>IPC</vt:lpstr>
      <vt:lpstr>IPC</vt:lpstr>
      <vt:lpstr>Scenarios for connection</vt:lpstr>
      <vt:lpstr>Scenarios for connection Synchronization Problem</vt:lpstr>
      <vt:lpstr>TCP IP Session</vt:lpstr>
      <vt:lpstr>Example: Echo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Shamal Start</cp:lastModifiedBy>
  <cp:revision>43</cp:revision>
  <dcterms:created xsi:type="dcterms:W3CDTF">2017-09-29T13:19:19Z</dcterms:created>
  <dcterms:modified xsi:type="dcterms:W3CDTF">2020-07-13T07:01:15Z</dcterms:modified>
</cp:coreProperties>
</file>