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5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61" r:id="rId14"/>
    <p:sldId id="264" r:id="rId15"/>
    <p:sldId id="266" r:id="rId16"/>
    <p:sldId id="268" r:id="rId17"/>
    <p:sldId id="267" r:id="rId18"/>
    <p:sldId id="269" r:id="rId19"/>
    <p:sldId id="270" r:id="rId20"/>
    <p:sldId id="271" r:id="rId21"/>
    <p:sldId id="272" r:id="rId22"/>
    <p:sldId id="273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BF73-0701-461C-9EDD-09B302B30E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Communication link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Port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259632" y="404664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32240" y="404664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64188" y="1556792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2222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3568" y="794986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1680" y="504969"/>
            <a:ext cx="230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socket (lh,2222)</a:t>
            </a:r>
          </a:p>
          <a:p>
            <a:r>
              <a:rPr lang="en-US" dirty="0" smtClean="0"/>
              <a:t>Request to Connect to Server (statement written by us)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6" idx="2"/>
          </p:cNvCxnSpPr>
          <p:nvPr/>
        </p:nvCxnSpPr>
        <p:spPr>
          <a:xfrm>
            <a:off x="1544045" y="1102299"/>
            <a:ext cx="4720143" cy="67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71600" y="2260693"/>
            <a:ext cx="432048" cy="28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6648" y="9598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66761" y="2077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3424977"/>
            <a:ext cx="8692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Line: t1: Server Execute accept statement (Time: 10:20:30:100)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Server keeps waiting until someone requests to connect</a:t>
            </a:r>
          </a:p>
          <a:p>
            <a:endParaRPr lang="en-US" dirty="0"/>
          </a:p>
          <a:p>
            <a:r>
              <a:rPr lang="en-US" dirty="0" smtClean="0"/>
              <a:t>                    t2: Client issues a request to connect new socket (LH,2222) (Time 10:20:30: 50)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t3: Server TCP sends ACK message to 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760" y="4925532"/>
            <a:ext cx="732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means that the client message arrives at the server port at 10:20:30:51 </a:t>
            </a:r>
          </a:p>
          <a:p>
            <a:r>
              <a:rPr lang="en-US" dirty="0" smtClean="0"/>
              <a:t>It means that the client does not find the server waiting for the request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9750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85280" y="2321715"/>
            <a:ext cx="290976" cy="14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9" idx="7"/>
          </p:cNvCxnSpPr>
          <p:nvPr/>
        </p:nvCxnSpPr>
        <p:spPr>
          <a:xfrm flipH="1">
            <a:off x="6833644" y="1847069"/>
            <a:ext cx="834700" cy="49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8344" y="1823842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680625" y="1178253"/>
            <a:ext cx="261580" cy="1014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66692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29" idx="3"/>
          </p:cNvCxnSpPr>
          <p:nvPr/>
        </p:nvCxnSpPr>
        <p:spPr>
          <a:xfrm flipH="1">
            <a:off x="1403648" y="1925568"/>
            <a:ext cx="4997629" cy="476896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8494" y="1919352"/>
            <a:ext cx="9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ACK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428" y="5680247"/>
            <a:ext cx="720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will wait for X time units and will generate a fault – exception</a:t>
            </a:r>
          </a:p>
          <a:p>
            <a:r>
              <a:rPr lang="en-US" dirty="0" smtClean="0"/>
              <a:t>How long does the client?? It waits for a time period set by the TCP session</a:t>
            </a:r>
          </a:p>
          <a:p>
            <a:r>
              <a:rPr lang="en-US" dirty="0" smtClean="0"/>
              <a:t>Typically (can be configured) the TCP waiting time is 750 </a:t>
            </a:r>
            <a:r>
              <a:rPr lang="en-US" dirty="0" err="1" smtClean="0"/>
              <a:t>mseconds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9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60648"/>
            <a:ext cx="74075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possible scenario:</a:t>
            </a:r>
          </a:p>
          <a:p>
            <a:r>
              <a:rPr lang="en-US" dirty="0" smtClean="0"/>
              <a:t>Client issue a request at time 100</a:t>
            </a:r>
          </a:p>
          <a:p>
            <a:r>
              <a:rPr lang="en-US" dirty="0" smtClean="0"/>
              <a:t>Server receives the request </a:t>
            </a:r>
          </a:p>
          <a:p>
            <a:r>
              <a:rPr lang="en-US" dirty="0" smtClean="0"/>
              <a:t>Server accepts client request at t =150</a:t>
            </a:r>
          </a:p>
          <a:p>
            <a:r>
              <a:rPr lang="en-US" dirty="0" smtClean="0"/>
              <a:t>Server gets very busy for 800 </a:t>
            </a:r>
            <a:r>
              <a:rPr lang="en-US" dirty="0" err="1" smtClean="0"/>
              <a:t>mseconds</a:t>
            </a:r>
            <a:endParaRPr lang="en-US" dirty="0" smtClean="0"/>
          </a:p>
          <a:p>
            <a:r>
              <a:rPr lang="en-US" dirty="0" smtClean="0"/>
              <a:t>Server sends ACK at time 950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err="1" smtClean="0"/>
              <a:t>Ack</a:t>
            </a:r>
            <a:r>
              <a:rPr lang="en-US" dirty="0" smtClean="0"/>
              <a:t> arrives at client port at 1000 </a:t>
            </a:r>
            <a:r>
              <a:rPr lang="en-US" dirty="0" err="1" smtClean="0"/>
              <a:t>mseconds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the client TCP session expired at 100+750 = 850 </a:t>
            </a:r>
            <a:r>
              <a:rPr lang="en-US" dirty="0" err="1" smtClean="0"/>
              <a:t>mseconds</a:t>
            </a:r>
            <a:r>
              <a:rPr lang="en-US" dirty="0" smtClean="0"/>
              <a:t>  !!</a:t>
            </a:r>
          </a:p>
          <a:p>
            <a:r>
              <a:rPr lang="en-US" dirty="0" smtClean="0"/>
              <a:t>Client believes that the server did not respond and therefore it exits</a:t>
            </a:r>
          </a:p>
          <a:p>
            <a:r>
              <a:rPr lang="en-US" dirty="0" smtClean="0"/>
              <a:t>The server responded to client and believes that now it is connected to client</a:t>
            </a:r>
          </a:p>
          <a:p>
            <a:r>
              <a:rPr lang="en-US" dirty="0" smtClean="0"/>
              <a:t>At port # 2222.</a:t>
            </a:r>
          </a:p>
          <a:p>
            <a:r>
              <a:rPr lang="en-US" dirty="0" smtClean="0"/>
              <a:t>However no more activity can proceed at port 2222.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91680" y="3904759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7164288" y="3904759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6236" y="5056887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2222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15616" y="4295081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4005064"/>
            <a:ext cx="230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socket (lh,2222)</a:t>
            </a:r>
          </a:p>
          <a:p>
            <a:r>
              <a:rPr lang="en-US" dirty="0" smtClean="0"/>
              <a:t>Request to Connect to Server (statement written by us)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  <a:endCxn id="5" idx="2"/>
          </p:cNvCxnSpPr>
          <p:nvPr/>
        </p:nvCxnSpPr>
        <p:spPr>
          <a:xfrm>
            <a:off x="1976093" y="4602394"/>
            <a:ext cx="4720143" cy="67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2752" y="6083348"/>
            <a:ext cx="432048" cy="28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47510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017328" y="5821810"/>
            <a:ext cx="290976" cy="14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5" idx="1"/>
            <a:endCxn id="5" idx="6"/>
          </p:cNvCxnSpPr>
          <p:nvPr/>
        </p:nvCxnSpPr>
        <p:spPr>
          <a:xfrm flipH="1">
            <a:off x="7632340" y="4928589"/>
            <a:ext cx="339477" cy="34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71817" y="4743923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1112673" y="4678348"/>
            <a:ext cx="261580" cy="1014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3568" y="5167021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1"/>
            <a:endCxn id="9" idx="3"/>
          </p:cNvCxnSpPr>
          <p:nvPr/>
        </p:nvCxnSpPr>
        <p:spPr>
          <a:xfrm flipH="1">
            <a:off x="1864800" y="5842408"/>
            <a:ext cx="5195140" cy="382711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806" y="5647443"/>
            <a:ext cx="10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 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60648"/>
            <a:ext cx="75184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possible scenario:</a:t>
            </a:r>
          </a:p>
          <a:p>
            <a:r>
              <a:rPr lang="en-US" dirty="0" smtClean="0"/>
              <a:t>Client issue a request at time 100</a:t>
            </a:r>
          </a:p>
          <a:p>
            <a:r>
              <a:rPr lang="en-US" dirty="0" smtClean="0"/>
              <a:t>And arrives at server port at 150 </a:t>
            </a:r>
          </a:p>
          <a:p>
            <a:r>
              <a:rPr lang="en-US" dirty="0" smtClean="0"/>
              <a:t>Server issues accept statement at 200</a:t>
            </a:r>
          </a:p>
          <a:p>
            <a:r>
              <a:rPr lang="en-US" dirty="0" smtClean="0"/>
              <a:t>Server does not see client request and does not send ACK </a:t>
            </a:r>
          </a:p>
          <a:p>
            <a:r>
              <a:rPr lang="en-US" dirty="0" smtClean="0"/>
              <a:t>The client times out after 750  </a:t>
            </a:r>
            <a:r>
              <a:rPr lang="en-US" dirty="0" smtClean="0">
                <a:sym typeface="Wingdings" panose="05000000000000000000" pitchFamily="2" charset="2"/>
              </a:rPr>
              <a:t> at t = 850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However, the server continues to loop forever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is a serious fault for the server but not as dangerous as the previous one.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only problem now, if another client request to connect at the same port !!</a:t>
            </a: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91680" y="3904759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7164288" y="3904759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6236" y="5056887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2222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15616" y="4295081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4005064"/>
            <a:ext cx="230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socket (lh,2222)</a:t>
            </a:r>
          </a:p>
          <a:p>
            <a:r>
              <a:rPr lang="en-US" dirty="0" smtClean="0"/>
              <a:t>Request to Connect to Server (statement written by us)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  <a:endCxn id="5" idx="2"/>
          </p:cNvCxnSpPr>
          <p:nvPr/>
        </p:nvCxnSpPr>
        <p:spPr>
          <a:xfrm>
            <a:off x="1976093" y="4602394"/>
            <a:ext cx="4720143" cy="67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2752" y="6083348"/>
            <a:ext cx="432048" cy="28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47510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017328" y="5821810"/>
            <a:ext cx="290976" cy="14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7"/>
          </p:cNvCxnSpPr>
          <p:nvPr/>
        </p:nvCxnSpPr>
        <p:spPr>
          <a:xfrm flipH="1">
            <a:off x="7265692" y="4966261"/>
            <a:ext cx="945792" cy="87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00392" y="5056887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1112673" y="4678348"/>
            <a:ext cx="261580" cy="1014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3568" y="5167021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1"/>
            <a:endCxn id="9" idx="3"/>
          </p:cNvCxnSpPr>
          <p:nvPr/>
        </p:nvCxnSpPr>
        <p:spPr>
          <a:xfrm flipH="1">
            <a:off x="1864800" y="5842408"/>
            <a:ext cx="5195140" cy="382711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806" y="5647443"/>
            <a:ext cx="9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58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43960" y="1741458"/>
            <a:ext cx="144016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8144" y="1741458"/>
            <a:ext cx="1440160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684120" y="2209510"/>
            <a:ext cx="3184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50020" y="155679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IS MOHAMMAD</a:t>
            </a:r>
            <a:endParaRPr lang="en-US" dirty="0"/>
          </a:p>
        </p:txBody>
      </p:sp>
      <p:cxnSp>
        <p:nvCxnSpPr>
          <p:cNvPr id="10" name="Elbow Connector 9"/>
          <p:cNvCxnSpPr>
            <a:stCxn id="5" idx="4"/>
            <a:endCxn id="4" idx="4"/>
          </p:cNvCxnSpPr>
          <p:nvPr/>
        </p:nvCxnSpPr>
        <p:spPr>
          <a:xfrm rot="5400000">
            <a:off x="4276132" y="365470"/>
            <a:ext cx="12700" cy="462418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1659" y="251193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IS MOHAMMAD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3836482"/>
            <a:ext cx="1296144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81736" y="346715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292080" y="3656752"/>
            <a:ext cx="1440160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359" y="32849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880266" y="4237172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68401" y="4196812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584" y="398078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3"/>
            <a:endCxn id="16" idx="1"/>
          </p:cNvCxnSpPr>
          <p:nvPr/>
        </p:nvCxnSpPr>
        <p:spPr>
          <a:xfrm>
            <a:off x="1475656" y="4196812"/>
            <a:ext cx="508655" cy="1247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54" y="314376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6"/>
            <a:endCxn id="17" idx="2"/>
          </p:cNvCxnSpPr>
          <p:nvPr/>
        </p:nvCxnSpPr>
        <p:spPr>
          <a:xfrm flipV="1">
            <a:off x="2590728" y="4484844"/>
            <a:ext cx="2277673" cy="40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3909" y="413318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68144" y="462857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6"/>
            <a:endCxn id="25" idx="1"/>
          </p:cNvCxnSpPr>
          <p:nvPr/>
        </p:nvCxnSpPr>
        <p:spPr>
          <a:xfrm>
            <a:off x="5578863" y="4484844"/>
            <a:ext cx="289281" cy="359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35498" y="3796122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H="1" flipV="1">
            <a:off x="6411562" y="3996612"/>
            <a:ext cx="32646" cy="832448"/>
          </a:xfrm>
          <a:prstGeom prst="bentConnector3">
            <a:avLst>
              <a:gd name="adj1" fmla="val -13071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12348" y="472887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73236" y="4146660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1"/>
            <a:endCxn id="17" idx="7"/>
          </p:cNvCxnSpPr>
          <p:nvPr/>
        </p:nvCxnSpPr>
        <p:spPr>
          <a:xfrm flipH="1">
            <a:off x="5474818" y="4012146"/>
            <a:ext cx="360680" cy="269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31665" y="377902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40" name="Elbow Connector 39"/>
          <p:cNvCxnSpPr>
            <a:stCxn id="17" idx="3"/>
            <a:endCxn id="16" idx="4"/>
          </p:cNvCxnSpPr>
          <p:nvPr/>
        </p:nvCxnSpPr>
        <p:spPr>
          <a:xfrm rot="5400000">
            <a:off x="3541611" y="3382400"/>
            <a:ext cx="124723" cy="2736949"/>
          </a:xfrm>
          <a:prstGeom prst="bentConnector3">
            <a:avLst>
              <a:gd name="adj1" fmla="val 2832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9619" y="506061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27584" y="4813236"/>
            <a:ext cx="648072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6" idx="3"/>
          </p:cNvCxnSpPr>
          <p:nvPr/>
        </p:nvCxnSpPr>
        <p:spPr>
          <a:xfrm flipH="1">
            <a:off x="1549529" y="4728873"/>
            <a:ext cx="434782" cy="300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8057" y="506061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70867" y="348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368171" y="3931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37138" y="4352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53294" y="444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53472" y="361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29564" y="5427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29423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7173" y="5734997"/>
            <a:ext cx="17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CS: Client Socket</a:t>
            </a:r>
          </a:p>
          <a:p>
            <a:r>
              <a:rPr lang="en-US" dirty="0" smtClean="0"/>
              <a:t>SS: Server socket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18" idx="1"/>
          </p:cNvCxnSpPr>
          <p:nvPr/>
        </p:nvCxnSpPr>
        <p:spPr>
          <a:xfrm>
            <a:off x="445520" y="3513099"/>
            <a:ext cx="382064" cy="68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43851" y="386104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58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33483"/>
            <a:ext cx="1296144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81736" y="1664151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292080" y="3656752"/>
            <a:ext cx="1440160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359" y="32849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880266" y="2434173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68401" y="4196812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584" y="2177789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3"/>
            <a:endCxn id="16" idx="1"/>
          </p:cNvCxnSpPr>
          <p:nvPr/>
        </p:nvCxnSpPr>
        <p:spPr>
          <a:xfrm>
            <a:off x="1475656" y="2393813"/>
            <a:ext cx="508655" cy="1247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68144" y="462857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6"/>
            <a:endCxn id="25" idx="1"/>
          </p:cNvCxnSpPr>
          <p:nvPr/>
        </p:nvCxnSpPr>
        <p:spPr>
          <a:xfrm>
            <a:off x="5578863" y="4484844"/>
            <a:ext cx="289281" cy="359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35498" y="3796122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H="1" flipV="1">
            <a:off x="6411562" y="3996612"/>
            <a:ext cx="32646" cy="832448"/>
          </a:xfrm>
          <a:prstGeom prst="bentConnector3">
            <a:avLst>
              <a:gd name="adj1" fmla="val -13071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12348" y="472887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73236" y="4146660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1"/>
            <a:endCxn id="17" idx="7"/>
          </p:cNvCxnSpPr>
          <p:nvPr/>
        </p:nvCxnSpPr>
        <p:spPr>
          <a:xfrm flipH="1">
            <a:off x="5474818" y="4012146"/>
            <a:ext cx="360680" cy="269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31665" y="377902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27584" y="3010237"/>
            <a:ext cx="648072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6" idx="3"/>
          </p:cNvCxnSpPr>
          <p:nvPr/>
        </p:nvCxnSpPr>
        <p:spPr>
          <a:xfrm flipH="1">
            <a:off x="1549529" y="2925874"/>
            <a:ext cx="434782" cy="300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8057" y="3257619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70867" y="1686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37138" y="4352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53294" y="444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53472" y="361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29423" y="3632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7173" y="3931998"/>
            <a:ext cx="17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CS: Client Socket</a:t>
            </a:r>
          </a:p>
          <a:p>
            <a:r>
              <a:rPr lang="en-US" dirty="0" smtClean="0"/>
              <a:t>SS: Server socket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18" idx="1"/>
          </p:cNvCxnSpPr>
          <p:nvPr/>
        </p:nvCxnSpPr>
        <p:spPr>
          <a:xfrm>
            <a:off x="445520" y="1710100"/>
            <a:ext cx="382064" cy="68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75856" y="2609837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to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76" y="1478630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2802" y="918012"/>
            <a:ext cx="2300877" cy="258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2996" y="1993486"/>
            <a:ext cx="3600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32040" y="206084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442" y="118050"/>
            <a:ext cx="4572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create a socket mean?</a:t>
            </a:r>
          </a:p>
          <a:p>
            <a:r>
              <a:rPr lang="en-US" dirty="0" smtClean="0"/>
              <a:t>CS1 must listen to the port 2222</a:t>
            </a:r>
          </a:p>
          <a:p>
            <a:r>
              <a:rPr lang="en-US" dirty="0" smtClean="0"/>
              <a:t>And if a client is trying to connect to the server</a:t>
            </a:r>
          </a:p>
          <a:p>
            <a:r>
              <a:rPr lang="en-US" dirty="0" smtClean="0"/>
              <a:t>Please accept the connection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3188" y="4509120"/>
            <a:ext cx="589937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ServerSocket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echoServer</a:t>
            </a:r>
            <a:r>
              <a:rPr lang="en-US" sz="2400" dirty="0">
                <a:latin typeface="Courier New" panose="02070309020205020404" pitchFamily="49" charset="0"/>
              </a:rPr>
              <a:t> = null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dirty="0"/>
              <a:t>Socket </a:t>
            </a:r>
            <a:r>
              <a:rPr lang="en-US" dirty="0" smtClean="0"/>
              <a:t>CS1 </a:t>
            </a:r>
            <a:r>
              <a:rPr lang="en-US" dirty="0"/>
              <a:t>= null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echoServer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ServerSocket</a:t>
            </a:r>
            <a:r>
              <a:rPr lang="ar-JO" dirty="0" smtClean="0"/>
              <a:t> </a:t>
            </a:r>
            <a:r>
              <a:rPr lang="en-US" dirty="0" smtClean="0"/>
              <a:t>(2222);</a:t>
            </a:r>
          </a:p>
          <a:p>
            <a:endParaRPr lang="en-US" dirty="0" smtClean="0"/>
          </a:p>
          <a:p>
            <a:r>
              <a:rPr lang="en-US" dirty="0" smtClean="0"/>
              <a:t>CS1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2701" y="933438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Echoserver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19902" y="1581510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5" idx="6"/>
          </p:cNvCxnSpPr>
          <p:nvPr/>
        </p:nvCxnSpPr>
        <p:spPr>
          <a:xfrm flipH="1">
            <a:off x="5754980" y="1725526"/>
            <a:ext cx="864922" cy="55134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72692" y="4090863"/>
            <a:ext cx="1080120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2632" y="5116836"/>
            <a:ext cx="1080120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465449" y="5129948"/>
            <a:ext cx="1080120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 flipH="1">
            <a:off x="772692" y="4927376"/>
            <a:ext cx="540060" cy="189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21" idx="0"/>
          </p:cNvCxnSpPr>
          <p:nvPr/>
        </p:nvCxnSpPr>
        <p:spPr>
          <a:xfrm>
            <a:off x="1312752" y="4927376"/>
            <a:ext cx="692757" cy="202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6825967" y="1236896"/>
            <a:ext cx="478011" cy="344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6"/>
            <a:endCxn id="5" idx="2"/>
          </p:cNvCxnSpPr>
          <p:nvPr/>
        </p:nvCxnSpPr>
        <p:spPr>
          <a:xfrm>
            <a:off x="1943036" y="2209510"/>
            <a:ext cx="2989004" cy="67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47580" y="1592619"/>
            <a:ext cx="71177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CSA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3"/>
            <a:endCxn id="4" idx="1"/>
          </p:cNvCxnSpPr>
          <p:nvPr/>
        </p:nvCxnSpPr>
        <p:spPr>
          <a:xfrm>
            <a:off x="1459350" y="1736635"/>
            <a:ext cx="176373" cy="3201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31640" y="332656"/>
            <a:ext cx="7200800" cy="3888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1456" y="1628800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2802" y="918012"/>
            <a:ext cx="2300877" cy="258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55776" y="2143656"/>
            <a:ext cx="3600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32040" y="206084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442" y="118050"/>
            <a:ext cx="4572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create a socket mean?</a:t>
            </a:r>
          </a:p>
          <a:p>
            <a:r>
              <a:rPr lang="en-US" dirty="0" smtClean="0"/>
              <a:t>CS1 must listen to the port 2222</a:t>
            </a:r>
          </a:p>
          <a:p>
            <a:r>
              <a:rPr lang="en-US" dirty="0" smtClean="0"/>
              <a:t>And if a client is trying to connect to the server</a:t>
            </a:r>
          </a:p>
          <a:p>
            <a:r>
              <a:rPr lang="en-US" dirty="0" smtClean="0"/>
              <a:t>Please accept the 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52701" y="933438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Echoserver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19902" y="1581510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5" idx="6"/>
          </p:cNvCxnSpPr>
          <p:nvPr/>
        </p:nvCxnSpPr>
        <p:spPr>
          <a:xfrm flipH="1">
            <a:off x="5754980" y="1725526"/>
            <a:ext cx="864922" cy="55134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6825967" y="1236896"/>
            <a:ext cx="478011" cy="344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6"/>
            <a:endCxn id="5" idx="2"/>
          </p:cNvCxnSpPr>
          <p:nvPr/>
        </p:nvCxnSpPr>
        <p:spPr>
          <a:xfrm flipV="1">
            <a:off x="2915816" y="2276872"/>
            <a:ext cx="2016224" cy="82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720360" y="1742789"/>
            <a:ext cx="71177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CSA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3"/>
            <a:endCxn id="4" idx="1"/>
          </p:cNvCxnSpPr>
          <p:nvPr/>
        </p:nvCxnSpPr>
        <p:spPr>
          <a:xfrm>
            <a:off x="2432130" y="1886805"/>
            <a:ext cx="176373" cy="3201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03" y="4282904"/>
            <a:ext cx="363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Socket </a:t>
            </a:r>
            <a:r>
              <a:rPr lang="en-GB" dirty="0" smtClean="0"/>
              <a:t>CSA </a:t>
            </a:r>
            <a:r>
              <a:rPr lang="en-GB" dirty="0"/>
              <a:t>= null</a:t>
            </a:r>
            <a:r>
              <a:rPr lang="en-GB" dirty="0" smtClean="0"/>
              <a:t>;</a:t>
            </a:r>
          </a:p>
          <a:p>
            <a:r>
              <a:rPr lang="en-GB" dirty="0" smtClean="0"/>
              <a:t>CSA = new Socket (“localhost”,2222);</a:t>
            </a:r>
            <a:endParaRPr lang="en-GB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9238" y="2252538"/>
            <a:ext cx="2440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connection</a:t>
            </a:r>
          </a:p>
          <a:p>
            <a:r>
              <a:rPr lang="en-US" dirty="0" smtClean="0"/>
              <a:t>Localhost, my port 4000</a:t>
            </a:r>
            <a:endParaRPr lang="en-US" dirty="0"/>
          </a:p>
        </p:txBody>
      </p:sp>
      <p:cxnSp>
        <p:nvCxnSpPr>
          <p:cNvPr id="18" name="Elbow Connector 17"/>
          <p:cNvCxnSpPr>
            <a:stCxn id="5" idx="5"/>
            <a:endCxn id="4" idx="4"/>
          </p:cNvCxnSpPr>
          <p:nvPr/>
        </p:nvCxnSpPr>
        <p:spPr>
          <a:xfrm rot="5400000">
            <a:off x="4112090" y="1053331"/>
            <a:ext cx="146080" cy="2898667"/>
          </a:xfrm>
          <a:prstGeom prst="bentConnector3">
            <a:avLst>
              <a:gd name="adj1" fmla="val 5366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3167562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Loop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7381" y="2147234"/>
            <a:ext cx="4136582" cy="267765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CS1 </a:t>
            </a:r>
            <a:r>
              <a:rPr lang="en-US" sz="2400" dirty="0"/>
              <a:t>= </a:t>
            </a:r>
            <a:r>
              <a:rPr lang="en-US" sz="2400" dirty="0" err="1"/>
              <a:t>echoServer.accept</a:t>
            </a:r>
            <a:r>
              <a:rPr lang="en-US" sz="2400" dirty="0"/>
              <a:t>();</a:t>
            </a:r>
          </a:p>
          <a:p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Listen to port 2222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If there is a request to connect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Accept and Exit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4424" y="4824890"/>
            <a:ext cx="31599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CS2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Listen to port 2222</a:t>
            </a:r>
          </a:p>
          <a:p>
            <a:r>
              <a:rPr lang="en-US" dirty="0"/>
              <a:t> </a:t>
            </a:r>
            <a:r>
              <a:rPr lang="en-US" dirty="0" smtClean="0"/>
              <a:t> If there is a request to connect</a:t>
            </a:r>
          </a:p>
          <a:p>
            <a:r>
              <a:rPr lang="en-US" dirty="0"/>
              <a:t> </a:t>
            </a:r>
            <a:r>
              <a:rPr lang="en-US" dirty="0" smtClean="0"/>
              <a:t> Accept and Exit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16757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CS2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3908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Ecoserver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5616" y="2636912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4048" y="256490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48064" y="2606824"/>
            <a:ext cx="4572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ServerSocket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echoServer</a:t>
            </a:r>
            <a:r>
              <a:rPr lang="en-US" sz="2400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dirty="0"/>
              <a:t>Socket CS1 = null;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echoServer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ServerSocket</a:t>
            </a:r>
            <a:r>
              <a:rPr lang="ar-JO" dirty="0"/>
              <a:t> </a:t>
            </a:r>
            <a:r>
              <a:rPr lang="en-US" dirty="0"/>
              <a:t>(2222);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 (“waiting to connect”);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CS1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 (“accepted”);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0" y="4437112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817385"/>
            <a:ext cx="4302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Socket </a:t>
            </a:r>
            <a:r>
              <a:rPr lang="en-GB" dirty="0" smtClean="0"/>
              <a:t>CSA </a:t>
            </a:r>
            <a:r>
              <a:rPr lang="en-GB" dirty="0"/>
              <a:t>= null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Socket CSA = new Socket (“localhost”,2222);</a:t>
            </a:r>
            <a:endParaRPr lang="en-GB" dirty="0"/>
          </a:p>
          <a:p>
            <a:endParaRPr lang="en-US" dirty="0"/>
          </a:p>
        </p:txBody>
      </p:sp>
      <p:cxnSp>
        <p:nvCxnSpPr>
          <p:cNvPr id="12" name="Straight Arrow Connector 11"/>
          <p:cNvCxnSpPr>
            <a:stCxn id="13" idx="6"/>
            <a:endCxn id="9" idx="2"/>
          </p:cNvCxnSpPr>
          <p:nvPr/>
        </p:nvCxnSpPr>
        <p:spPr>
          <a:xfrm>
            <a:off x="1535092" y="4054171"/>
            <a:ext cx="3036908" cy="5989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2152" y="3838147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720" y="4353653"/>
            <a:ext cx="2265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to connect</a:t>
            </a:r>
          </a:p>
          <a:p>
            <a:r>
              <a:rPr lang="en-US" dirty="0" smtClean="0"/>
              <a:t>My port# 4000</a:t>
            </a:r>
          </a:p>
          <a:p>
            <a:r>
              <a:rPr lang="en-US" dirty="0" smtClean="0"/>
              <a:t>My IP: Localhost</a:t>
            </a:r>
          </a:p>
          <a:p>
            <a:r>
              <a:rPr lang="en-US" dirty="0" smtClean="0"/>
              <a:t>Destination: Localhost</a:t>
            </a:r>
          </a:p>
          <a:p>
            <a:r>
              <a:rPr lang="en-US" dirty="0" smtClean="0"/>
              <a:t>Destination port 2222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613156" y="567389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5580111" y="4869160"/>
            <a:ext cx="501343" cy="1020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42661" y="519487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to accept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  <a:endCxn id="23" idx="6"/>
          </p:cNvCxnSpPr>
          <p:nvPr/>
        </p:nvCxnSpPr>
        <p:spPr>
          <a:xfrm flipH="1">
            <a:off x="1485932" y="5889922"/>
            <a:ext cx="3127224" cy="347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2992" y="602128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1851" y="6208399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7" y="999379"/>
            <a:ext cx="8229600" cy="1143000"/>
          </a:xfrm>
        </p:spPr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Ecoserver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5616" y="2636912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4048" y="256490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48064" y="2606824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ServerSocket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echoServer</a:t>
            </a:r>
            <a:r>
              <a:rPr lang="en-US" sz="2400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dirty="0"/>
              <a:t>Socket CS1 = null;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echoServer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ServerSocket</a:t>
            </a:r>
            <a:r>
              <a:rPr lang="ar-JO" dirty="0"/>
              <a:t> </a:t>
            </a:r>
            <a:r>
              <a:rPr lang="en-US" dirty="0"/>
              <a:t>(2222);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CS1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echoServer.accept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9" name="Oval 8"/>
          <p:cNvSpPr/>
          <p:nvPr/>
        </p:nvSpPr>
        <p:spPr>
          <a:xfrm>
            <a:off x="4572000" y="4437112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817385"/>
            <a:ext cx="4302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Socket </a:t>
            </a:r>
            <a:r>
              <a:rPr lang="en-GB" dirty="0" smtClean="0"/>
              <a:t>CSA </a:t>
            </a:r>
            <a:r>
              <a:rPr lang="en-GB" dirty="0"/>
              <a:t>= null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Socket CSA = new Socket (“localhost”,2222);</a:t>
            </a:r>
            <a:endParaRPr lang="en-GB" dirty="0"/>
          </a:p>
          <a:p>
            <a:endParaRPr lang="en-US" dirty="0"/>
          </a:p>
        </p:txBody>
      </p:sp>
      <p:cxnSp>
        <p:nvCxnSpPr>
          <p:cNvPr id="12" name="Straight Arrow Connector 11"/>
          <p:cNvCxnSpPr>
            <a:stCxn id="13" idx="6"/>
          </p:cNvCxnSpPr>
          <p:nvPr/>
        </p:nvCxnSpPr>
        <p:spPr>
          <a:xfrm flipV="1">
            <a:off x="1535092" y="4017714"/>
            <a:ext cx="3450808" cy="36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2152" y="3838147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8156" y="4054171"/>
            <a:ext cx="2265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to connect</a:t>
            </a:r>
          </a:p>
          <a:p>
            <a:r>
              <a:rPr lang="en-US" dirty="0" smtClean="0"/>
              <a:t>My port# 4000</a:t>
            </a:r>
          </a:p>
          <a:p>
            <a:r>
              <a:rPr lang="en-US" dirty="0" smtClean="0"/>
              <a:t>My IP: Localhost</a:t>
            </a:r>
          </a:p>
          <a:p>
            <a:r>
              <a:rPr lang="en-US" dirty="0" smtClean="0"/>
              <a:t>Destination: Localhost</a:t>
            </a:r>
          </a:p>
          <a:p>
            <a:r>
              <a:rPr lang="en-US" dirty="0" smtClean="0"/>
              <a:t>Destination port 2222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5580111" y="4869160"/>
            <a:ext cx="501343" cy="1020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42661" y="519487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to accept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1851" y="6208399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statement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473569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9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5916" y="1412777"/>
            <a:ext cx="1476164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Port </a:t>
            </a:r>
            <a:r>
              <a:rPr lang="en-US" sz="4800" dirty="0" err="1" smtClean="0"/>
              <a:t>wifi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5292080" y="404664"/>
            <a:ext cx="252028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Computer</a:t>
            </a:r>
            <a:endParaRPr lang="en-US" sz="3600" dirty="0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1187624" y="1828275"/>
            <a:ext cx="2628292" cy="36933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01543" y="1173480"/>
            <a:ext cx="1251057" cy="1798320"/>
          </a:xfrm>
          <a:custGeom>
            <a:avLst/>
            <a:gdLst>
              <a:gd name="connsiteX0" fmla="*/ 31857 w 1251057"/>
              <a:gd name="connsiteY0" fmla="*/ 1706880 h 1798320"/>
              <a:gd name="connsiteX1" fmla="*/ 31857 w 1251057"/>
              <a:gd name="connsiteY1" fmla="*/ 1706880 h 1798320"/>
              <a:gd name="connsiteX2" fmla="*/ 1377 w 1251057"/>
              <a:gd name="connsiteY2" fmla="*/ 1524000 h 1798320"/>
              <a:gd name="connsiteX3" fmla="*/ 16617 w 1251057"/>
              <a:gd name="connsiteY3" fmla="*/ 1021080 h 1798320"/>
              <a:gd name="connsiteX4" fmla="*/ 62337 w 1251057"/>
              <a:gd name="connsiteY4" fmla="*/ 868680 h 1798320"/>
              <a:gd name="connsiteX5" fmla="*/ 214737 w 1251057"/>
              <a:gd name="connsiteY5" fmla="*/ 594360 h 1798320"/>
              <a:gd name="connsiteX6" fmla="*/ 306177 w 1251057"/>
              <a:gd name="connsiteY6" fmla="*/ 472440 h 1798320"/>
              <a:gd name="connsiteX7" fmla="*/ 550017 w 1251057"/>
              <a:gd name="connsiteY7" fmla="*/ 259080 h 1798320"/>
              <a:gd name="connsiteX8" fmla="*/ 671937 w 1251057"/>
              <a:gd name="connsiteY8" fmla="*/ 152400 h 1798320"/>
              <a:gd name="connsiteX9" fmla="*/ 778617 w 1251057"/>
              <a:gd name="connsiteY9" fmla="*/ 91440 h 1798320"/>
              <a:gd name="connsiteX10" fmla="*/ 839577 w 1251057"/>
              <a:gd name="connsiteY10" fmla="*/ 60960 h 1798320"/>
              <a:gd name="connsiteX11" fmla="*/ 931017 w 1251057"/>
              <a:gd name="connsiteY11" fmla="*/ 0 h 1798320"/>
              <a:gd name="connsiteX12" fmla="*/ 976737 w 1251057"/>
              <a:gd name="connsiteY12" fmla="*/ 45720 h 1798320"/>
              <a:gd name="connsiteX13" fmla="*/ 1068177 w 1251057"/>
              <a:gd name="connsiteY13" fmla="*/ 167640 h 1798320"/>
              <a:gd name="connsiteX14" fmla="*/ 1098657 w 1251057"/>
              <a:gd name="connsiteY14" fmla="*/ 259080 h 1798320"/>
              <a:gd name="connsiteX15" fmla="*/ 1129137 w 1251057"/>
              <a:gd name="connsiteY15" fmla="*/ 426720 h 1798320"/>
              <a:gd name="connsiteX16" fmla="*/ 1144377 w 1251057"/>
              <a:gd name="connsiteY16" fmla="*/ 533400 h 1798320"/>
              <a:gd name="connsiteX17" fmla="*/ 1190097 w 1251057"/>
              <a:gd name="connsiteY17" fmla="*/ 670560 h 1798320"/>
              <a:gd name="connsiteX18" fmla="*/ 1251057 w 1251057"/>
              <a:gd name="connsiteY18" fmla="*/ 944880 h 1798320"/>
              <a:gd name="connsiteX19" fmla="*/ 1205337 w 1251057"/>
              <a:gd name="connsiteY19" fmla="*/ 1097280 h 1798320"/>
              <a:gd name="connsiteX20" fmla="*/ 1129137 w 1251057"/>
              <a:gd name="connsiteY20" fmla="*/ 1234440 h 1798320"/>
              <a:gd name="connsiteX21" fmla="*/ 1037697 w 1251057"/>
              <a:gd name="connsiteY21" fmla="*/ 1325880 h 1798320"/>
              <a:gd name="connsiteX22" fmla="*/ 854817 w 1251057"/>
              <a:gd name="connsiteY22" fmla="*/ 1493520 h 1798320"/>
              <a:gd name="connsiteX23" fmla="*/ 687177 w 1251057"/>
              <a:gd name="connsiteY23" fmla="*/ 1630680 h 1798320"/>
              <a:gd name="connsiteX24" fmla="*/ 519537 w 1251057"/>
              <a:gd name="connsiteY24" fmla="*/ 1737360 h 1798320"/>
              <a:gd name="connsiteX25" fmla="*/ 473817 w 1251057"/>
              <a:gd name="connsiteY25" fmla="*/ 1767840 h 1798320"/>
              <a:gd name="connsiteX26" fmla="*/ 412857 w 1251057"/>
              <a:gd name="connsiteY26" fmla="*/ 1783080 h 1798320"/>
              <a:gd name="connsiteX27" fmla="*/ 367137 w 1251057"/>
              <a:gd name="connsiteY27" fmla="*/ 1798320 h 1798320"/>
              <a:gd name="connsiteX28" fmla="*/ 229977 w 1251057"/>
              <a:gd name="connsiteY28" fmla="*/ 1783080 h 1798320"/>
              <a:gd name="connsiteX29" fmla="*/ 184257 w 1251057"/>
              <a:gd name="connsiteY29" fmla="*/ 1722120 h 1798320"/>
              <a:gd name="connsiteX30" fmla="*/ 138537 w 1251057"/>
              <a:gd name="connsiteY30" fmla="*/ 1691640 h 1798320"/>
              <a:gd name="connsiteX31" fmla="*/ 108057 w 1251057"/>
              <a:gd name="connsiteY31" fmla="*/ 1645920 h 1798320"/>
              <a:gd name="connsiteX32" fmla="*/ 47097 w 1251057"/>
              <a:gd name="connsiteY32" fmla="*/ 1584960 h 1798320"/>
              <a:gd name="connsiteX33" fmla="*/ 31857 w 1251057"/>
              <a:gd name="connsiteY33" fmla="*/ 1584960 h 1798320"/>
              <a:gd name="connsiteX34" fmla="*/ 31857 w 1251057"/>
              <a:gd name="connsiteY34" fmla="*/ 158496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51057" h="1798320">
                <a:moveTo>
                  <a:pt x="31857" y="1706880"/>
                </a:moveTo>
                <a:lnTo>
                  <a:pt x="31857" y="1706880"/>
                </a:lnTo>
                <a:cubicBezTo>
                  <a:pt x="21697" y="1645920"/>
                  <a:pt x="2750" y="1585786"/>
                  <a:pt x="1377" y="1524000"/>
                </a:cubicBezTo>
                <a:cubicBezTo>
                  <a:pt x="-2349" y="1356324"/>
                  <a:pt x="1082" y="1188076"/>
                  <a:pt x="16617" y="1021080"/>
                </a:cubicBezTo>
                <a:cubicBezTo>
                  <a:pt x="21529" y="968271"/>
                  <a:pt x="44002" y="918447"/>
                  <a:pt x="62337" y="868680"/>
                </a:cubicBezTo>
                <a:cubicBezTo>
                  <a:pt x="108848" y="742436"/>
                  <a:pt x="135923" y="706013"/>
                  <a:pt x="214737" y="594360"/>
                </a:cubicBezTo>
                <a:cubicBezTo>
                  <a:pt x="244033" y="552858"/>
                  <a:pt x="270256" y="508361"/>
                  <a:pt x="306177" y="472440"/>
                </a:cubicBezTo>
                <a:cubicBezTo>
                  <a:pt x="382546" y="396071"/>
                  <a:pt x="468737" y="330200"/>
                  <a:pt x="550017" y="259080"/>
                </a:cubicBezTo>
                <a:cubicBezTo>
                  <a:pt x="590657" y="223520"/>
                  <a:pt x="625051" y="179192"/>
                  <a:pt x="671937" y="152400"/>
                </a:cubicBezTo>
                <a:cubicBezTo>
                  <a:pt x="707497" y="132080"/>
                  <a:pt x="742662" y="111052"/>
                  <a:pt x="778617" y="91440"/>
                </a:cubicBezTo>
                <a:cubicBezTo>
                  <a:pt x="798561" y="80561"/>
                  <a:pt x="821090" y="74165"/>
                  <a:pt x="839577" y="60960"/>
                </a:cubicBezTo>
                <a:cubicBezTo>
                  <a:pt x="939466" y="-10389"/>
                  <a:pt x="832942" y="32692"/>
                  <a:pt x="931017" y="0"/>
                </a:cubicBezTo>
                <a:cubicBezTo>
                  <a:pt x="946257" y="15240"/>
                  <a:pt x="963089" y="29039"/>
                  <a:pt x="976737" y="45720"/>
                </a:cubicBezTo>
                <a:cubicBezTo>
                  <a:pt x="1008905" y="85037"/>
                  <a:pt x="1068177" y="167640"/>
                  <a:pt x="1068177" y="167640"/>
                </a:cubicBezTo>
                <a:cubicBezTo>
                  <a:pt x="1078337" y="198120"/>
                  <a:pt x="1090203" y="228083"/>
                  <a:pt x="1098657" y="259080"/>
                </a:cubicBezTo>
                <a:cubicBezTo>
                  <a:pt x="1107049" y="289851"/>
                  <a:pt x="1125037" y="400069"/>
                  <a:pt x="1129137" y="426720"/>
                </a:cubicBezTo>
                <a:cubicBezTo>
                  <a:pt x="1134599" y="462223"/>
                  <a:pt x="1135665" y="498551"/>
                  <a:pt x="1144377" y="533400"/>
                </a:cubicBezTo>
                <a:cubicBezTo>
                  <a:pt x="1156066" y="580154"/>
                  <a:pt x="1178408" y="623806"/>
                  <a:pt x="1190097" y="670560"/>
                </a:cubicBezTo>
                <a:cubicBezTo>
                  <a:pt x="1287838" y="1061524"/>
                  <a:pt x="1201141" y="795131"/>
                  <a:pt x="1251057" y="944880"/>
                </a:cubicBezTo>
                <a:cubicBezTo>
                  <a:pt x="1235817" y="995680"/>
                  <a:pt x="1223959" y="1047620"/>
                  <a:pt x="1205337" y="1097280"/>
                </a:cubicBezTo>
                <a:cubicBezTo>
                  <a:pt x="1176507" y="1174161"/>
                  <a:pt x="1165039" y="1176996"/>
                  <a:pt x="1129137" y="1234440"/>
                </a:cubicBezTo>
                <a:cubicBezTo>
                  <a:pt x="1072311" y="1325362"/>
                  <a:pt x="1113059" y="1300759"/>
                  <a:pt x="1037697" y="1325880"/>
                </a:cubicBezTo>
                <a:cubicBezTo>
                  <a:pt x="970277" y="1427010"/>
                  <a:pt x="1024551" y="1355612"/>
                  <a:pt x="854817" y="1493520"/>
                </a:cubicBezTo>
                <a:cubicBezTo>
                  <a:pt x="846075" y="1500623"/>
                  <a:pt x="706074" y="1618655"/>
                  <a:pt x="687177" y="1630680"/>
                </a:cubicBezTo>
                <a:cubicBezTo>
                  <a:pt x="631297" y="1666240"/>
                  <a:pt x="574648" y="1700619"/>
                  <a:pt x="519537" y="1737360"/>
                </a:cubicBezTo>
                <a:cubicBezTo>
                  <a:pt x="504297" y="1747520"/>
                  <a:pt x="490652" y="1760625"/>
                  <a:pt x="473817" y="1767840"/>
                </a:cubicBezTo>
                <a:cubicBezTo>
                  <a:pt x="454565" y="1776091"/>
                  <a:pt x="432996" y="1777326"/>
                  <a:pt x="412857" y="1783080"/>
                </a:cubicBezTo>
                <a:cubicBezTo>
                  <a:pt x="397411" y="1787493"/>
                  <a:pt x="382377" y="1793240"/>
                  <a:pt x="367137" y="1798320"/>
                </a:cubicBezTo>
                <a:cubicBezTo>
                  <a:pt x="321417" y="1793240"/>
                  <a:pt x="272440" y="1800773"/>
                  <a:pt x="229977" y="1783080"/>
                </a:cubicBezTo>
                <a:cubicBezTo>
                  <a:pt x="206531" y="1773311"/>
                  <a:pt x="202218" y="1740081"/>
                  <a:pt x="184257" y="1722120"/>
                </a:cubicBezTo>
                <a:cubicBezTo>
                  <a:pt x="171305" y="1709168"/>
                  <a:pt x="153777" y="1701800"/>
                  <a:pt x="138537" y="1691640"/>
                </a:cubicBezTo>
                <a:cubicBezTo>
                  <a:pt x="128377" y="1676400"/>
                  <a:pt x="119783" y="1659991"/>
                  <a:pt x="108057" y="1645920"/>
                </a:cubicBezTo>
                <a:lnTo>
                  <a:pt x="47097" y="1584960"/>
                </a:lnTo>
                <a:lnTo>
                  <a:pt x="31857" y="1584960"/>
                </a:lnTo>
                <a:lnTo>
                  <a:pt x="31857" y="15849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19672" y="1173480"/>
            <a:ext cx="2196244" cy="38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3" idx="5"/>
            <a:endCxn id="20" idx="1"/>
          </p:cNvCxnSpPr>
          <p:nvPr/>
        </p:nvCxnSpPr>
        <p:spPr>
          <a:xfrm>
            <a:off x="1472038" y="2495934"/>
            <a:ext cx="2496278" cy="214065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32240" y="2243774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84640" y="1772816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84640" y="1268760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5916" y="1556792"/>
            <a:ext cx="3068724" cy="376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1"/>
            <a:endCxn id="13" idx="2"/>
          </p:cNvCxnSpPr>
          <p:nvPr/>
        </p:nvCxnSpPr>
        <p:spPr>
          <a:xfrm flipV="1">
            <a:off x="3815916" y="1429325"/>
            <a:ext cx="3068724" cy="768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2"/>
          </p:cNvCxnSpPr>
          <p:nvPr/>
        </p:nvCxnSpPr>
        <p:spPr>
          <a:xfrm>
            <a:off x="3815916" y="2072640"/>
            <a:ext cx="2916324" cy="33169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316" y="4221089"/>
            <a:ext cx="147616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Port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5444480" y="3212976"/>
            <a:ext cx="252028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Computer</a:t>
            </a:r>
            <a:endParaRPr lang="en-US" sz="3600" dirty="0"/>
          </a:p>
        </p:txBody>
      </p:sp>
      <p:sp>
        <p:nvSpPr>
          <p:cNvPr id="22" name="Oval 21"/>
          <p:cNvSpPr/>
          <p:nvPr/>
        </p:nvSpPr>
        <p:spPr>
          <a:xfrm>
            <a:off x="6884640" y="5052086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037040" y="4581128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7040" y="4077072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68144" y="3861048"/>
            <a:ext cx="68407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8000800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868144" y="4077072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68144" y="4229472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68144" y="4437112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68144" y="4725144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68144" y="5013176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 flipV="1">
            <a:off x="5444480" y="4007706"/>
            <a:ext cx="423664" cy="6288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1"/>
          </p:cNvCxnSpPr>
          <p:nvPr/>
        </p:nvCxnSpPr>
        <p:spPr>
          <a:xfrm flipV="1">
            <a:off x="5444480" y="4617132"/>
            <a:ext cx="423664" cy="10801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44480" y="4725144"/>
            <a:ext cx="423664" cy="48750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3787199"/>
            <a:ext cx="3100529" cy="245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Socket is a memory location</a:t>
            </a:r>
          </a:p>
          <a:p>
            <a:r>
              <a:rPr lang="en-US" sz="2000" dirty="0" smtClean="0"/>
              <a:t>The address of a socket is</a:t>
            </a:r>
          </a:p>
          <a:p>
            <a:r>
              <a:rPr lang="en-US" sz="2000" dirty="0" smtClean="0"/>
              <a:t>16 bits in length</a:t>
            </a:r>
          </a:p>
          <a:p>
            <a:r>
              <a:rPr lang="en-US" sz="2000" dirty="0" smtClean="0"/>
              <a:t>Means</a:t>
            </a:r>
          </a:p>
          <a:p>
            <a:r>
              <a:rPr lang="en-US" sz="2000" dirty="0" smtClean="0"/>
              <a:t>The total number of sockets</a:t>
            </a:r>
          </a:p>
          <a:p>
            <a:r>
              <a:rPr lang="en-US" sz="2000" dirty="0" smtClean="0"/>
              <a:t>Is 2 </a:t>
            </a:r>
            <a:r>
              <a:rPr lang="en-US" sz="2000" baseline="30000" dirty="0" smtClean="0"/>
              <a:t>16 </a:t>
            </a:r>
            <a:r>
              <a:rPr lang="en-US" sz="2000" dirty="0" smtClean="0"/>
              <a:t>entries</a:t>
            </a:r>
          </a:p>
          <a:p>
            <a:r>
              <a:rPr lang="en-US" sz="2000" dirty="0" smtClean="0"/>
              <a:t>65535 sockets / ports</a:t>
            </a:r>
          </a:p>
          <a:p>
            <a:endParaRPr lang="en-US" sz="2000" baseline="30000" dirty="0"/>
          </a:p>
        </p:txBody>
      </p:sp>
      <p:cxnSp>
        <p:nvCxnSpPr>
          <p:cNvPr id="47" name="Straight Arrow Connector 46"/>
          <p:cNvCxnSpPr>
            <a:stCxn id="20" idx="1"/>
            <a:endCxn id="20" idx="3"/>
          </p:cNvCxnSpPr>
          <p:nvPr/>
        </p:nvCxnSpPr>
        <p:spPr>
          <a:xfrm>
            <a:off x="3968316" y="4636588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07026" y="3738645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78.101.3.25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868144" y="37890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7000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24" idx="3"/>
          </p:cNvCxnSpPr>
          <p:nvPr/>
        </p:nvCxnSpPr>
        <p:spPr>
          <a:xfrm>
            <a:off x="6552220" y="4030483"/>
            <a:ext cx="579728" cy="3206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1561" y="2093946"/>
            <a:ext cx="1008112" cy="470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0779" y="631776"/>
            <a:ext cx="440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Ports/sockets numbered 0-1023 are reserved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226308" y="2476428"/>
            <a:ext cx="1008112" cy="4709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0" y="0"/>
            <a:ext cx="5006516" cy="5307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Introducing Sockets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6021288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bits socket address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23" idx="2"/>
          </p:cNvCxnSpPr>
          <p:nvPr/>
        </p:nvCxnSpPr>
        <p:spPr>
          <a:xfrm>
            <a:off x="6552220" y="4636588"/>
            <a:ext cx="484820" cy="105105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34420" y="5949280"/>
            <a:ext cx="22260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0-1023 sockets are reserved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14756" y="4799377"/>
            <a:ext cx="579728" cy="3206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2113" y="2116478"/>
            <a:ext cx="1376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(C1): 80.22.31.5</a:t>
            </a:r>
          </a:p>
          <a:p>
            <a:r>
              <a:rPr lang="en-US" dirty="0" smtClean="0"/>
              <a:t>Socket (C1): 9000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0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runs first and ready to accept</a:t>
            </a:r>
          </a:p>
          <a:p>
            <a:pPr lvl="1"/>
            <a:r>
              <a:rPr lang="en-US" dirty="0" smtClean="0"/>
              <a:t>Client runs next and connect successfully</a:t>
            </a:r>
          </a:p>
          <a:p>
            <a:r>
              <a:rPr lang="en-US" dirty="0" smtClean="0"/>
              <a:t>Client runs first </a:t>
            </a:r>
          </a:p>
          <a:p>
            <a:pPr lvl="1"/>
            <a:r>
              <a:rPr lang="en-US" dirty="0" smtClean="0"/>
              <a:t>Request to connect</a:t>
            </a:r>
          </a:p>
          <a:p>
            <a:pPr lvl="1"/>
            <a:r>
              <a:rPr lang="en-US" dirty="0" smtClean="0"/>
              <a:t>Server is not there</a:t>
            </a:r>
          </a:p>
          <a:p>
            <a:pPr lvl="1"/>
            <a:r>
              <a:rPr lang="en-US" dirty="0" smtClean="0"/>
              <a:t>Client will wait for T time units</a:t>
            </a:r>
          </a:p>
          <a:p>
            <a:pPr lvl="1"/>
            <a:r>
              <a:rPr lang="en-US" dirty="0"/>
              <a:t>Exception on the client side</a:t>
            </a:r>
          </a:p>
          <a:p>
            <a:r>
              <a:rPr lang="en-US" dirty="0" smtClean="0"/>
              <a:t>Server runs</a:t>
            </a:r>
          </a:p>
          <a:p>
            <a:pPr lvl="1"/>
            <a:r>
              <a:rPr lang="en-US" dirty="0" smtClean="0"/>
              <a:t>Before accept statement “Make a delay loop”</a:t>
            </a:r>
          </a:p>
          <a:p>
            <a:pPr lvl="1"/>
            <a:r>
              <a:rPr lang="en-US" dirty="0" smtClean="0"/>
              <a:t>Run client </a:t>
            </a:r>
            <a:r>
              <a:rPr lang="en-US" dirty="0" smtClean="0">
                <a:sym typeface="Wingdings" panose="05000000000000000000" pitchFamily="2" charset="2"/>
              </a:rPr>
              <a:t> you will get exception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9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Scenarios for connection</a:t>
            </a:r>
            <a:br>
              <a:rPr lang="en-US" dirty="0" smtClean="0"/>
            </a:br>
            <a:r>
              <a:rPr lang="en-US" dirty="0" smtClean="0"/>
              <a:t>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runs</a:t>
            </a:r>
          </a:p>
          <a:p>
            <a:pPr lvl="1"/>
            <a:r>
              <a:rPr lang="en-US" dirty="0" smtClean="0"/>
              <a:t>Before accept statement “Make a delay loop”</a:t>
            </a:r>
          </a:p>
          <a:p>
            <a:pPr lvl="1"/>
            <a:r>
              <a:rPr lang="en-US" dirty="0" smtClean="0"/>
              <a:t>Run client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Request to connect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Did not receive accept</a:t>
            </a:r>
          </a:p>
          <a:p>
            <a:r>
              <a:rPr lang="en-US" dirty="0" smtClean="0"/>
              <a:t>TCP/IP Session time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87824" y="486916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94536" y="509665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3563888" y="5121188"/>
            <a:ext cx="1730648" cy="22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H="1">
            <a:off x="3347864" y="5526895"/>
            <a:ext cx="2031035" cy="78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70947" y="624127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411760" y="5013176"/>
            <a:ext cx="576064" cy="961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10980" y="501324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TCP Wait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4444" y="4569294"/>
            <a:ext cx="383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thinks it accepted client request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21512" y="49546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2459" y="584593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26019" y="56051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4004" y="5269318"/>
            <a:ext cx="914400" cy="11840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timeout method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1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IP Session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95736" y="2420888"/>
            <a:ext cx="72008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39952" y="2430264"/>
            <a:ext cx="72008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07704" y="292494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35696" y="191683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6968" y="191683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81768" y="3174628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>
            <a:off x="2483768" y="3140968"/>
            <a:ext cx="1398000" cy="24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>
            <a:off x="2231740" y="3543404"/>
            <a:ext cx="1734391" cy="317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1800" y="354340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7414" y="3237344"/>
            <a:ext cx="331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sends </a:t>
            </a:r>
            <a:r>
              <a:rPr lang="en-US" dirty="0" err="1" smtClean="0"/>
              <a:t>ack</a:t>
            </a:r>
            <a:r>
              <a:rPr lang="en-US" dirty="0" smtClean="0"/>
              <a:t> statement to client</a:t>
            </a:r>
          </a:p>
          <a:p>
            <a:r>
              <a:rPr lang="en-US" dirty="0" smtClean="0"/>
              <a:t>Server sends accept message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4"/>
          </p:cNvCxnSpPr>
          <p:nvPr/>
        </p:nvCxnSpPr>
        <p:spPr>
          <a:xfrm flipH="1">
            <a:off x="2231740" y="3606676"/>
            <a:ext cx="1938060" cy="5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1221" y="3930392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457200" y="3237344"/>
            <a:ext cx="1378496" cy="693048"/>
          </a:xfrm>
          <a:prstGeom prst="leftBrace">
            <a:avLst>
              <a:gd name="adj1" fmla="val 8333"/>
              <a:gd name="adj2" fmla="val 45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 session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59061" y="1381240"/>
            <a:ext cx="285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TCP session = 50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11221" y="292494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5928" y="34661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0264" y="4115058"/>
            <a:ext cx="3502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T1+t2 = 100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Client exits –</a:t>
            </a:r>
          </a:p>
          <a:p>
            <a:r>
              <a:rPr lang="en-US" dirty="0" smtClean="0"/>
              <a:t>  Will not see the accept statement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197" y="5983644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 new (REQUEST – TIMEOUT) </a:t>
            </a:r>
            <a:r>
              <a:rPr lang="en-US" dirty="0" smtClean="0">
                <a:sym typeface="Wingdings" panose="05000000000000000000" pitchFamily="2" charset="2"/>
              </a:rPr>
              <a:t> 75 </a:t>
            </a:r>
            <a:r>
              <a:rPr lang="en-US" dirty="0" err="1" smtClean="0">
                <a:sym typeface="Wingdings" panose="05000000000000000000" pitchFamily="2" charset="2"/>
              </a:rPr>
              <a:t>msec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5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58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370748" y="1480368"/>
            <a:ext cx="7369604" cy="5044976"/>
            <a:chOff x="370748" y="1480368"/>
            <a:chExt cx="7369604" cy="5044976"/>
          </a:xfrm>
        </p:grpSpPr>
        <p:grpSp>
          <p:nvGrpSpPr>
            <p:cNvPr id="88" name="Group 87"/>
            <p:cNvGrpSpPr/>
            <p:nvPr/>
          </p:nvGrpSpPr>
          <p:grpSpPr>
            <a:xfrm>
              <a:off x="370748" y="1480368"/>
              <a:ext cx="7369604" cy="5044976"/>
              <a:chOff x="370748" y="1480368"/>
              <a:chExt cx="7369604" cy="50449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21591" y="2540338"/>
                <a:ext cx="1602137" cy="1656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81736" y="2171006"/>
                <a:ext cx="792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Host 1</a:t>
                </a:r>
                <a:endParaRPr lang="en-US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92079" y="2360608"/>
                <a:ext cx="1912057" cy="16561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72359" y="1988840"/>
                <a:ext cx="792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Host 2</a:t>
                </a:r>
                <a:endParaRPr lang="en-US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880266" y="2941028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868401" y="2900668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27584" y="2684644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Out</a:t>
                </a:r>
                <a:endParaRPr lang="en-US" sz="2000" b="1" dirty="0"/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6" idx="1"/>
              </p:cNvCxnSpPr>
              <p:nvPr/>
            </p:nvCxnSpPr>
            <p:spPr>
              <a:xfrm>
                <a:off x="1475656" y="2900668"/>
                <a:ext cx="508655" cy="12472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2590728" y="3188700"/>
                <a:ext cx="2277673" cy="4036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084168" y="3332426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17" idx="5"/>
                <a:endCxn id="25" idx="1"/>
              </p:cNvCxnSpPr>
              <p:nvPr/>
            </p:nvCxnSpPr>
            <p:spPr>
              <a:xfrm>
                <a:off x="5474818" y="3392369"/>
                <a:ext cx="609350" cy="15608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084168" y="2499978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>
                <a:stCxn id="29" idx="3"/>
                <a:endCxn id="44" idx="1"/>
              </p:cNvCxnSpPr>
              <p:nvPr/>
            </p:nvCxnSpPr>
            <p:spPr>
              <a:xfrm>
                <a:off x="6732240" y="2716002"/>
                <a:ext cx="401695" cy="2212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827584" y="3645024"/>
                <a:ext cx="648072" cy="43204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</a:t>
                </a:r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16" idx="3"/>
                <a:endCxn id="42" idx="3"/>
              </p:cNvCxnSpPr>
              <p:nvPr/>
            </p:nvCxnSpPr>
            <p:spPr>
              <a:xfrm flipH="1">
                <a:off x="1475656" y="3432729"/>
                <a:ext cx="508655" cy="42831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70748" y="1907540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8920" y="1480368"/>
                <a:ext cx="129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X= 0;</a:t>
                </a:r>
              </a:p>
              <a:p>
                <a:r>
                  <a:rPr lang="en-US" dirty="0" smtClean="0"/>
                  <a:t>X++ : X=X+1</a:t>
                </a:r>
                <a:endParaRPr lang="en-US" dirty="0"/>
              </a:p>
            </p:txBody>
          </p:sp>
          <p:cxnSp>
            <p:nvCxnSpPr>
              <p:cNvPr id="66" name="Straight Arrow Connector 65"/>
              <p:cNvCxnSpPr>
                <a:endCxn id="18" idx="1"/>
              </p:cNvCxnSpPr>
              <p:nvPr/>
            </p:nvCxnSpPr>
            <p:spPr>
              <a:xfrm>
                <a:off x="445520" y="2216955"/>
                <a:ext cx="382064" cy="683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7029890" y="2852936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S3</a:t>
                </a:r>
                <a:endParaRPr lang="en-US" dirty="0"/>
              </a:p>
            </p:txBody>
          </p:sp>
          <p:cxnSp>
            <p:nvCxnSpPr>
              <p:cNvPr id="6" name="Straight Arrow Connector 5"/>
              <p:cNvCxnSpPr>
                <a:stCxn id="25" idx="0"/>
                <a:endCxn id="29" idx="2"/>
              </p:cNvCxnSpPr>
              <p:nvPr/>
            </p:nvCxnSpPr>
            <p:spPr>
              <a:xfrm flipV="1">
                <a:off x="6408204" y="2932026"/>
                <a:ext cx="0" cy="4004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283968" y="4869160"/>
                <a:ext cx="1602137" cy="1656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633592" y="4455287"/>
                <a:ext cx="792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Host 3</a:t>
                </a:r>
                <a:endParaRPr lang="en-US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642643" y="5269850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S4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589961" y="5013466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Out</a:t>
                </a:r>
                <a:endParaRPr lang="en-US" sz="2000" b="1" dirty="0"/>
              </a:p>
            </p:txBody>
          </p:sp>
          <p:cxnSp>
            <p:nvCxnSpPr>
              <p:cNvPr id="58" name="Straight Arrow Connector 57"/>
              <p:cNvCxnSpPr>
                <a:stCxn id="57" idx="3"/>
                <a:endCxn id="56" idx="1"/>
              </p:cNvCxnSpPr>
              <p:nvPr/>
            </p:nvCxnSpPr>
            <p:spPr>
              <a:xfrm>
                <a:off x="5238033" y="5229490"/>
                <a:ext cx="508655" cy="12472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4589961" y="5845914"/>
                <a:ext cx="648072" cy="43204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</a:t>
                </a:r>
                <a:endParaRPr lang="en-US" dirty="0"/>
              </a:p>
            </p:txBody>
          </p:sp>
          <p:cxnSp>
            <p:nvCxnSpPr>
              <p:cNvPr id="60" name="Straight Arrow Connector 59"/>
              <p:cNvCxnSpPr>
                <a:stCxn id="56" idx="3"/>
                <a:endCxn id="59" idx="3"/>
              </p:cNvCxnSpPr>
              <p:nvPr/>
            </p:nvCxnSpPr>
            <p:spPr>
              <a:xfrm flipH="1">
                <a:off x="5238033" y="5761551"/>
                <a:ext cx="508655" cy="30038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44" idx="5"/>
                <a:endCxn id="56" idx="6"/>
              </p:cNvCxnSpPr>
              <p:nvPr/>
            </p:nvCxnSpPr>
            <p:spPr>
              <a:xfrm rot="5400000">
                <a:off x="5888084" y="3809658"/>
                <a:ext cx="2213245" cy="1283202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635896" y="5348260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S5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>
                <a:stCxn id="57" idx="1"/>
                <a:endCxn id="62" idx="6"/>
              </p:cNvCxnSpPr>
              <p:nvPr/>
            </p:nvCxnSpPr>
            <p:spPr>
              <a:xfrm flipH="1">
                <a:off x="4346358" y="5229490"/>
                <a:ext cx="243603" cy="40680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2" idx="1"/>
                <a:endCxn id="16" idx="4"/>
              </p:cNvCxnSpPr>
              <p:nvPr/>
            </p:nvCxnSpPr>
            <p:spPr>
              <a:xfrm flipH="1" flipV="1">
                <a:off x="2235497" y="3517092"/>
                <a:ext cx="1504444" cy="191553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42" idx="0"/>
                <a:endCxn id="18" idx="2"/>
              </p:cNvCxnSpPr>
              <p:nvPr/>
            </p:nvCxnSpPr>
            <p:spPr>
              <a:xfrm flipV="1">
                <a:off x="1151620" y="3116692"/>
                <a:ext cx="0" cy="528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5868144" y="2941028"/>
                <a:ext cx="537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X++</a:t>
                </a:r>
                <a:endParaRPr lang="en-US" dirty="0"/>
              </a:p>
            </p:txBody>
          </p:sp>
          <p:cxnSp>
            <p:nvCxnSpPr>
              <p:cNvPr id="84" name="Straight Arrow Connector 83"/>
              <p:cNvCxnSpPr>
                <a:stCxn id="59" idx="0"/>
                <a:endCxn id="57" idx="2"/>
              </p:cNvCxnSpPr>
              <p:nvPr/>
            </p:nvCxnSpPr>
            <p:spPr>
              <a:xfrm flipV="1">
                <a:off x="4913997" y="5445514"/>
                <a:ext cx="0" cy="4004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70713" y="5507940"/>
                <a:ext cx="537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X++</a:t>
                </a:r>
                <a:endParaRPr 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36552" y="2355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34010" y="2555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34210" y="28193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87453" y="3460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34087" y="29943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04248" y="2411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66658" y="4499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58052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72000" y="54765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25304" y="50038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31840" y="43651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8920" y="32129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8748464" y="836712"/>
            <a:ext cx="38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Q1: At step # 2, Socket S1 has the value</a:t>
            </a:r>
          </a:p>
          <a:p>
            <a:r>
              <a:rPr lang="en-US" dirty="0" smtClean="0"/>
              <a:t>1, 2, 3, 4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1520" y="299695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93162" y="304598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>
            <a:off x="1259632" y="35010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35696" y="2996952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Socket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3808" y="2996952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Port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627784" y="342900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5896" y="349818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3498182"/>
            <a:ext cx="100811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64088" y="349818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13940" y="3117993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Port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22052" y="3117993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socket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6306028" y="3550041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4" idx="2"/>
          </p:cNvCxnSpPr>
          <p:nvPr/>
        </p:nvCxnSpPr>
        <p:spPr>
          <a:xfrm>
            <a:off x="7314140" y="3550041"/>
            <a:ext cx="17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4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1063236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1</a:t>
            </a:r>
            <a:endParaRPr lang="en-US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950680" y="179460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2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43472" y="234888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3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364088" y="764704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4248" y="106323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76256" y="149528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56648" y="1927332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7078" y="194628"/>
            <a:ext cx="251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Service s host - Server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1556792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2" idx="3"/>
            <a:endCxn id="50" idx="1"/>
          </p:cNvCxnSpPr>
          <p:nvPr/>
        </p:nvCxnSpPr>
        <p:spPr>
          <a:xfrm>
            <a:off x="2555776" y="1441278"/>
            <a:ext cx="2168624" cy="331987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2"/>
          </p:cNvCxnSpPr>
          <p:nvPr/>
        </p:nvCxnSpPr>
        <p:spPr>
          <a:xfrm flipV="1">
            <a:off x="5364088" y="1310014"/>
            <a:ext cx="1440160" cy="64282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>
            <a:off x="2678872" y="2172642"/>
            <a:ext cx="1969348" cy="249863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2"/>
          </p:cNvCxnSpPr>
          <p:nvPr/>
        </p:nvCxnSpPr>
        <p:spPr>
          <a:xfrm flipV="1">
            <a:off x="5364088" y="2174110"/>
            <a:ext cx="1592560" cy="78683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58190" y="25649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32" name="Straight Arrow Connector 31"/>
          <p:cNvCxnSpPr>
            <a:stCxn id="38" idx="1"/>
            <a:endCxn id="38" idx="3"/>
          </p:cNvCxnSpPr>
          <p:nvPr/>
        </p:nvCxnSpPr>
        <p:spPr>
          <a:xfrm>
            <a:off x="4558190" y="2960948"/>
            <a:ext cx="7920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15816" y="594738"/>
            <a:ext cx="261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Inefficient Solution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516488" y="3537012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20" y="3871548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1928" y="430359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452320" y="473564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724400" y="43651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6084168" y="3835543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084168" y="407707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084168" y="433434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6084168" y="462238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84168" y="486915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084168" y="5342462"/>
            <a:ext cx="944488" cy="24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65534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1560" y="3958933"/>
            <a:ext cx="4011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socket is a memory location</a:t>
            </a:r>
          </a:p>
          <a:p>
            <a:r>
              <a:rPr lang="en-US" dirty="0" smtClean="0"/>
              <a:t>Has 16 bits address</a:t>
            </a:r>
          </a:p>
          <a:p>
            <a:r>
              <a:rPr lang="en-US" dirty="0" smtClean="0"/>
              <a:t>There are 2 </a:t>
            </a:r>
            <a:r>
              <a:rPr lang="en-US" baseline="30000" dirty="0" smtClean="0"/>
              <a:t>16</a:t>
            </a:r>
            <a:r>
              <a:rPr lang="en-US" dirty="0" smtClean="0"/>
              <a:t>  memory locations</a:t>
            </a:r>
          </a:p>
          <a:p>
            <a:r>
              <a:rPr lang="en-US" dirty="0" smtClean="0"/>
              <a:t>Or 65535 sockets or virtual ports</a:t>
            </a:r>
          </a:p>
          <a:p>
            <a:endParaRPr lang="en-US" dirty="0"/>
          </a:p>
          <a:p>
            <a:r>
              <a:rPr lang="en-US" dirty="0" smtClean="0"/>
              <a:t>0-1023 : Reserved ports ; used by system</a:t>
            </a:r>
          </a:p>
          <a:p>
            <a:r>
              <a:rPr lang="en-US" dirty="0" smtClean="0"/>
              <a:t>1024 – 65534 : accessible by users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0" idx="3"/>
            <a:endCxn id="51" idx="1"/>
          </p:cNvCxnSpPr>
          <p:nvPr/>
        </p:nvCxnSpPr>
        <p:spPr>
          <a:xfrm flipV="1">
            <a:off x="5516488" y="3975059"/>
            <a:ext cx="567680" cy="786089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3"/>
            <a:endCxn id="53" idx="1"/>
          </p:cNvCxnSpPr>
          <p:nvPr/>
        </p:nvCxnSpPr>
        <p:spPr>
          <a:xfrm flipV="1">
            <a:off x="5516488" y="4473865"/>
            <a:ext cx="567680" cy="28728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1"/>
          </p:cNvCxnSpPr>
          <p:nvPr/>
        </p:nvCxnSpPr>
        <p:spPr>
          <a:xfrm>
            <a:off x="5516488" y="4707142"/>
            <a:ext cx="567680" cy="8820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39952" y="389240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78.32.77.3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20" y="4671276"/>
            <a:ext cx="79208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3"/>
          </p:cNvCxnSpPr>
          <p:nvPr/>
        </p:nvCxnSpPr>
        <p:spPr>
          <a:xfrm>
            <a:off x="2671664" y="2726922"/>
            <a:ext cx="2128956" cy="20967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1" idx="3"/>
            <a:endCxn id="45" idx="2"/>
          </p:cNvCxnSpPr>
          <p:nvPr/>
        </p:nvCxnSpPr>
        <p:spPr>
          <a:xfrm>
            <a:off x="6848636" y="3975059"/>
            <a:ext cx="451284" cy="143267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3" idx="3"/>
            <a:endCxn id="47" idx="2"/>
          </p:cNvCxnSpPr>
          <p:nvPr/>
        </p:nvCxnSpPr>
        <p:spPr>
          <a:xfrm>
            <a:off x="6848636" y="4473865"/>
            <a:ext cx="603684" cy="5085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6" idx="2"/>
          </p:cNvCxnSpPr>
          <p:nvPr/>
        </p:nvCxnSpPr>
        <p:spPr>
          <a:xfrm flipV="1">
            <a:off x="7074278" y="4550374"/>
            <a:ext cx="297650" cy="91547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56"/>
          <p:cNvSpPr txBox="1">
            <a:spLocks/>
          </p:cNvSpPr>
          <p:nvPr/>
        </p:nvSpPr>
        <p:spPr>
          <a:xfrm>
            <a:off x="0" y="76578"/>
            <a:ext cx="5006516" cy="53071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Introducing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1063236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1</a:t>
            </a:r>
            <a:endParaRPr lang="en-US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950680" y="179460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2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43472" y="234888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3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364088" y="764704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4248" y="106323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76256" y="149528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56648" y="1927332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7078" y="194628"/>
            <a:ext cx="251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Service s host - Server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1556792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2" idx="3"/>
            <a:endCxn id="50" idx="1"/>
          </p:cNvCxnSpPr>
          <p:nvPr/>
        </p:nvCxnSpPr>
        <p:spPr>
          <a:xfrm>
            <a:off x="2555776" y="1441278"/>
            <a:ext cx="2168624" cy="331987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2"/>
          </p:cNvCxnSpPr>
          <p:nvPr/>
        </p:nvCxnSpPr>
        <p:spPr>
          <a:xfrm flipV="1">
            <a:off x="5364088" y="1310014"/>
            <a:ext cx="1440160" cy="64282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>
            <a:off x="2678872" y="2172642"/>
            <a:ext cx="1969348" cy="249863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2"/>
          </p:cNvCxnSpPr>
          <p:nvPr/>
        </p:nvCxnSpPr>
        <p:spPr>
          <a:xfrm flipV="1">
            <a:off x="5364088" y="2174110"/>
            <a:ext cx="1592560" cy="78683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58190" y="25649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32" name="Straight Arrow Connector 31"/>
          <p:cNvCxnSpPr>
            <a:stCxn id="38" idx="1"/>
            <a:endCxn id="38" idx="3"/>
          </p:cNvCxnSpPr>
          <p:nvPr/>
        </p:nvCxnSpPr>
        <p:spPr>
          <a:xfrm>
            <a:off x="4558190" y="2960948"/>
            <a:ext cx="7920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15816" y="594738"/>
            <a:ext cx="261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Inefficient Solution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516488" y="3537012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20" y="3871548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1928" y="430359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452320" y="473564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724400" y="43651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6084168" y="3835543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084168" y="407707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084168" y="433434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6084168" y="462238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84168" y="486915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084168" y="5342462"/>
            <a:ext cx="944488" cy="24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65534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1560" y="3958933"/>
            <a:ext cx="4011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socket is a memory location</a:t>
            </a:r>
          </a:p>
          <a:p>
            <a:r>
              <a:rPr lang="en-US" dirty="0" smtClean="0"/>
              <a:t>Has 16 bits address</a:t>
            </a:r>
          </a:p>
          <a:p>
            <a:r>
              <a:rPr lang="en-US" dirty="0" smtClean="0"/>
              <a:t>There are 2 </a:t>
            </a:r>
            <a:r>
              <a:rPr lang="en-US" baseline="30000" dirty="0" smtClean="0"/>
              <a:t>16</a:t>
            </a:r>
            <a:r>
              <a:rPr lang="en-US" dirty="0" smtClean="0"/>
              <a:t>  memory locations</a:t>
            </a:r>
          </a:p>
          <a:p>
            <a:r>
              <a:rPr lang="en-US" dirty="0" smtClean="0"/>
              <a:t>Or 65535 sockets or virtual ports</a:t>
            </a:r>
          </a:p>
          <a:p>
            <a:endParaRPr lang="en-US" dirty="0"/>
          </a:p>
          <a:p>
            <a:r>
              <a:rPr lang="en-US" dirty="0" smtClean="0"/>
              <a:t>0-1023 : Reserved ports ; used by system</a:t>
            </a:r>
          </a:p>
          <a:p>
            <a:r>
              <a:rPr lang="en-US" dirty="0" smtClean="0"/>
              <a:t>1024 – 65534 : accessible by users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0" idx="3"/>
            <a:endCxn id="51" idx="1"/>
          </p:cNvCxnSpPr>
          <p:nvPr/>
        </p:nvCxnSpPr>
        <p:spPr>
          <a:xfrm flipV="1">
            <a:off x="5516488" y="3975059"/>
            <a:ext cx="567680" cy="786089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3"/>
            <a:endCxn id="53" idx="1"/>
          </p:cNvCxnSpPr>
          <p:nvPr/>
        </p:nvCxnSpPr>
        <p:spPr>
          <a:xfrm flipV="1">
            <a:off x="5516488" y="4473865"/>
            <a:ext cx="567680" cy="28728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1"/>
          </p:cNvCxnSpPr>
          <p:nvPr/>
        </p:nvCxnSpPr>
        <p:spPr>
          <a:xfrm>
            <a:off x="5516488" y="4707142"/>
            <a:ext cx="567680" cy="8820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39952" y="389240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78.32.77.3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20" y="4671276"/>
            <a:ext cx="79208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3"/>
          </p:cNvCxnSpPr>
          <p:nvPr/>
        </p:nvCxnSpPr>
        <p:spPr>
          <a:xfrm>
            <a:off x="2671664" y="2726922"/>
            <a:ext cx="2128956" cy="20967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1" idx="3"/>
            <a:endCxn id="45" idx="2"/>
          </p:cNvCxnSpPr>
          <p:nvPr/>
        </p:nvCxnSpPr>
        <p:spPr>
          <a:xfrm>
            <a:off x="6848636" y="3975059"/>
            <a:ext cx="451284" cy="143267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3" idx="3"/>
            <a:endCxn id="47" idx="2"/>
          </p:cNvCxnSpPr>
          <p:nvPr/>
        </p:nvCxnSpPr>
        <p:spPr>
          <a:xfrm>
            <a:off x="6848636" y="4473865"/>
            <a:ext cx="603684" cy="5085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6" idx="2"/>
          </p:cNvCxnSpPr>
          <p:nvPr/>
        </p:nvCxnSpPr>
        <p:spPr>
          <a:xfrm flipV="1">
            <a:off x="7074278" y="4550374"/>
            <a:ext cx="297650" cy="91547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56"/>
          <p:cNvSpPr txBox="1">
            <a:spLocks/>
          </p:cNvSpPr>
          <p:nvPr/>
        </p:nvSpPr>
        <p:spPr>
          <a:xfrm>
            <a:off x="0" y="76578"/>
            <a:ext cx="5006516" cy="53071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Introducing Sockets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758" y="5945108"/>
            <a:ext cx="566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localhost if the server and client on the same machine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6381328"/>
            <a:ext cx="784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clients and servers are on same machines: they will use the same 65535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IPC Descriptor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Socket as interface to the IPC</a:t>
            </a:r>
          </a:p>
          <a:p>
            <a:pPr lvl="1"/>
            <a:r>
              <a:rPr lang="en-US" dirty="0" smtClean="0"/>
              <a:t>Creation?? Open a </a:t>
            </a:r>
            <a:r>
              <a:rPr lang="en-US" dirty="0" smtClean="0"/>
              <a:t>socket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socket = new socket (localhost,4444);</a:t>
            </a:r>
            <a:endParaRPr lang="en-US" dirty="0" smtClean="0"/>
          </a:p>
          <a:p>
            <a:pPr lvl="1"/>
            <a:r>
              <a:rPr lang="en-US" dirty="0" smtClean="0"/>
              <a:t>Read data from socket; </a:t>
            </a:r>
          </a:p>
          <a:p>
            <a:pPr lvl="1"/>
            <a:r>
              <a:rPr lang="en-US" dirty="0" smtClean="0"/>
              <a:t>Write data into sockets</a:t>
            </a:r>
          </a:p>
          <a:p>
            <a:pPr lvl="1"/>
            <a:r>
              <a:rPr lang="en-US" dirty="0" smtClean="0"/>
              <a:t>Destroy a socket</a:t>
            </a:r>
          </a:p>
          <a:p>
            <a:r>
              <a:rPr lang="en-US" dirty="0" smtClean="0"/>
              <a:t>TCP” Transport control protocol</a:t>
            </a:r>
          </a:p>
          <a:p>
            <a:r>
              <a:rPr lang="en-US" dirty="0" smtClean="0"/>
              <a:t>UDP </a:t>
            </a:r>
          </a:p>
          <a:p>
            <a:r>
              <a:rPr lang="en-US" dirty="0" smtClean="0"/>
              <a:t>Sockets are identified by: Port address (IP address or the Localhost) and by a port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6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8144" y="683115"/>
            <a:ext cx="280831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5937" y="3297758"/>
            <a:ext cx="50405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Prepare a socket to accept client connection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ServerSocket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echoServer</a:t>
            </a:r>
            <a:r>
              <a:rPr lang="en-US" sz="2000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sz="1600" dirty="0"/>
              <a:t>Socket CS1 = null;</a:t>
            </a:r>
          </a:p>
          <a:p>
            <a:r>
              <a:rPr lang="en-US" sz="1600" dirty="0" err="1"/>
              <a:t>echoServer</a:t>
            </a:r>
            <a:r>
              <a:rPr lang="en-US" sz="1600" dirty="0"/>
              <a:t> = new </a:t>
            </a:r>
            <a:r>
              <a:rPr lang="en-US" sz="1600" dirty="0" err="1"/>
              <a:t>ServerSocket</a:t>
            </a:r>
            <a:r>
              <a:rPr lang="ar-JO" sz="1600" dirty="0"/>
              <a:t> </a:t>
            </a:r>
            <a:r>
              <a:rPr lang="en-US" sz="1600" dirty="0"/>
              <a:t>(2222</a:t>
            </a:r>
            <a:r>
              <a:rPr lang="en-US" sz="1600" dirty="0" smtClean="0"/>
              <a:t>);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echoServer2 = new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ServerSocket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(3300);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dirty="0"/>
              <a:t>CS1 = </a:t>
            </a:r>
            <a:r>
              <a:rPr lang="en-US" sz="1600" dirty="0" err="1"/>
              <a:t>echoServer.accept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//This means: Let the socket CS1 listen to the port 2222; and accept any incoming call to connect to the server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11560" y="836712"/>
            <a:ext cx="158417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20923"/>
            <a:ext cx="355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socket to connect to server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945157"/>
            <a:ext cx="363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Socket </a:t>
            </a:r>
            <a:r>
              <a:rPr lang="en-GB" dirty="0" smtClean="0">
                <a:solidFill>
                  <a:srgbClr val="FF0000"/>
                </a:solidFill>
              </a:rPr>
              <a:t>CSA </a:t>
            </a:r>
            <a:r>
              <a:rPr lang="en-GB" dirty="0">
                <a:solidFill>
                  <a:srgbClr val="FF0000"/>
                </a:solidFill>
              </a:rPr>
              <a:t>= null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GB" dirty="0" smtClean="0"/>
              <a:t>CSA = new Socket (“localhost”,2222);</a:t>
            </a:r>
            <a:endParaRPr lang="en-GB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91680" y="1628800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2195736" y="332656"/>
            <a:ext cx="72008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15851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20072" y="1700808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2222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048" y="836712"/>
            <a:ext cx="64807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4795" y="392519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ServerSocket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5116" y="1115452"/>
            <a:ext cx="12425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echoServer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11" idx="7"/>
          </p:cNvCxnSpPr>
          <p:nvPr/>
        </p:nvCxnSpPr>
        <p:spPr>
          <a:xfrm flipH="1">
            <a:off x="6080549" y="1300118"/>
            <a:ext cx="1254567" cy="453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121037" y="1934195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7956376" y="1482781"/>
            <a:ext cx="668717" cy="4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11460" y="13001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CS1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-252537" y="215850"/>
            <a:ext cx="10267393" cy="3441749"/>
          </a:xfrm>
          <a:custGeom>
            <a:avLst/>
            <a:gdLst>
              <a:gd name="connsiteX0" fmla="*/ 252549 w 10511246"/>
              <a:gd name="connsiteY0" fmla="*/ 4032068 h 4345577"/>
              <a:gd name="connsiteX1" fmla="*/ 217715 w 10511246"/>
              <a:gd name="connsiteY1" fmla="*/ 3910148 h 4345577"/>
              <a:gd name="connsiteX2" fmla="*/ 200298 w 10511246"/>
              <a:gd name="connsiteY2" fmla="*/ 3849188 h 4345577"/>
              <a:gd name="connsiteX3" fmla="*/ 165463 w 10511246"/>
              <a:gd name="connsiteY3" fmla="*/ 3692434 h 4345577"/>
              <a:gd name="connsiteX4" fmla="*/ 156755 w 10511246"/>
              <a:gd name="connsiteY4" fmla="*/ 3614057 h 4345577"/>
              <a:gd name="connsiteX5" fmla="*/ 148046 w 10511246"/>
              <a:gd name="connsiteY5" fmla="*/ 3509554 h 4345577"/>
              <a:gd name="connsiteX6" fmla="*/ 113212 w 10511246"/>
              <a:gd name="connsiteY6" fmla="*/ 3413760 h 4345577"/>
              <a:gd name="connsiteX7" fmla="*/ 78378 w 10511246"/>
              <a:gd name="connsiteY7" fmla="*/ 3222171 h 4345577"/>
              <a:gd name="connsiteX8" fmla="*/ 60960 w 10511246"/>
              <a:gd name="connsiteY8" fmla="*/ 3117668 h 4345577"/>
              <a:gd name="connsiteX9" fmla="*/ 34835 w 10511246"/>
              <a:gd name="connsiteY9" fmla="*/ 3013166 h 4345577"/>
              <a:gd name="connsiteX10" fmla="*/ 8709 w 10511246"/>
              <a:gd name="connsiteY10" fmla="*/ 2882537 h 4345577"/>
              <a:gd name="connsiteX11" fmla="*/ 0 w 10511246"/>
              <a:gd name="connsiteY11" fmla="*/ 2760617 h 4345577"/>
              <a:gd name="connsiteX12" fmla="*/ 8709 w 10511246"/>
              <a:gd name="connsiteY12" fmla="*/ 2447108 h 4345577"/>
              <a:gd name="connsiteX13" fmla="*/ 26126 w 10511246"/>
              <a:gd name="connsiteY13" fmla="*/ 2264228 h 4345577"/>
              <a:gd name="connsiteX14" fmla="*/ 34835 w 10511246"/>
              <a:gd name="connsiteY14" fmla="*/ 2194560 h 4345577"/>
              <a:gd name="connsiteX15" fmla="*/ 43543 w 10511246"/>
              <a:gd name="connsiteY15" fmla="*/ 2107474 h 4345577"/>
              <a:gd name="connsiteX16" fmla="*/ 52252 w 10511246"/>
              <a:gd name="connsiteY16" fmla="*/ 2037806 h 4345577"/>
              <a:gd name="connsiteX17" fmla="*/ 130629 w 10511246"/>
              <a:gd name="connsiteY17" fmla="*/ 1863634 h 4345577"/>
              <a:gd name="connsiteX18" fmla="*/ 165463 w 10511246"/>
              <a:gd name="connsiteY18" fmla="*/ 1811383 h 4345577"/>
              <a:gd name="connsiteX19" fmla="*/ 191589 w 10511246"/>
              <a:gd name="connsiteY19" fmla="*/ 1759131 h 4345577"/>
              <a:gd name="connsiteX20" fmla="*/ 339635 w 10511246"/>
              <a:gd name="connsiteY20" fmla="*/ 1558834 h 4345577"/>
              <a:gd name="connsiteX21" fmla="*/ 391886 w 10511246"/>
              <a:gd name="connsiteY21" fmla="*/ 1506583 h 4345577"/>
              <a:gd name="connsiteX22" fmla="*/ 452846 w 10511246"/>
              <a:gd name="connsiteY22" fmla="*/ 1463040 h 4345577"/>
              <a:gd name="connsiteX23" fmla="*/ 627018 w 10511246"/>
              <a:gd name="connsiteY23" fmla="*/ 1323703 h 4345577"/>
              <a:gd name="connsiteX24" fmla="*/ 705395 w 10511246"/>
              <a:gd name="connsiteY24" fmla="*/ 1280160 h 4345577"/>
              <a:gd name="connsiteX25" fmla="*/ 783772 w 10511246"/>
              <a:gd name="connsiteY25" fmla="*/ 1245326 h 4345577"/>
              <a:gd name="connsiteX26" fmla="*/ 862149 w 10511246"/>
              <a:gd name="connsiteY26" fmla="*/ 1193074 h 4345577"/>
              <a:gd name="connsiteX27" fmla="*/ 957943 w 10511246"/>
              <a:gd name="connsiteY27" fmla="*/ 1149531 h 4345577"/>
              <a:gd name="connsiteX28" fmla="*/ 1045029 w 10511246"/>
              <a:gd name="connsiteY28" fmla="*/ 1097280 h 4345577"/>
              <a:gd name="connsiteX29" fmla="*/ 1132115 w 10511246"/>
              <a:gd name="connsiteY29" fmla="*/ 1036320 h 4345577"/>
              <a:gd name="connsiteX30" fmla="*/ 1219200 w 10511246"/>
              <a:gd name="connsiteY30" fmla="*/ 1001486 h 4345577"/>
              <a:gd name="connsiteX31" fmla="*/ 1288869 w 10511246"/>
              <a:gd name="connsiteY31" fmla="*/ 966651 h 4345577"/>
              <a:gd name="connsiteX32" fmla="*/ 1367246 w 10511246"/>
              <a:gd name="connsiteY32" fmla="*/ 931817 h 4345577"/>
              <a:gd name="connsiteX33" fmla="*/ 1515292 w 10511246"/>
              <a:gd name="connsiteY33" fmla="*/ 862148 h 4345577"/>
              <a:gd name="connsiteX34" fmla="*/ 1602378 w 10511246"/>
              <a:gd name="connsiteY34" fmla="*/ 836023 h 4345577"/>
              <a:gd name="connsiteX35" fmla="*/ 1750423 w 10511246"/>
              <a:gd name="connsiteY35" fmla="*/ 757646 h 4345577"/>
              <a:gd name="connsiteX36" fmla="*/ 1820092 w 10511246"/>
              <a:gd name="connsiteY36" fmla="*/ 731520 h 4345577"/>
              <a:gd name="connsiteX37" fmla="*/ 1889760 w 10511246"/>
              <a:gd name="connsiteY37" fmla="*/ 714103 h 4345577"/>
              <a:gd name="connsiteX38" fmla="*/ 1968138 w 10511246"/>
              <a:gd name="connsiteY38" fmla="*/ 687977 h 4345577"/>
              <a:gd name="connsiteX39" fmla="*/ 2072640 w 10511246"/>
              <a:gd name="connsiteY39" fmla="*/ 653143 h 4345577"/>
              <a:gd name="connsiteX40" fmla="*/ 2116183 w 10511246"/>
              <a:gd name="connsiteY40" fmla="*/ 627017 h 4345577"/>
              <a:gd name="connsiteX41" fmla="*/ 2168435 w 10511246"/>
              <a:gd name="connsiteY41" fmla="*/ 609600 h 4345577"/>
              <a:gd name="connsiteX42" fmla="*/ 2255520 w 10511246"/>
              <a:gd name="connsiteY42" fmla="*/ 548640 h 4345577"/>
              <a:gd name="connsiteX43" fmla="*/ 2307772 w 10511246"/>
              <a:gd name="connsiteY43" fmla="*/ 513806 h 4345577"/>
              <a:gd name="connsiteX44" fmla="*/ 2342606 w 10511246"/>
              <a:gd name="connsiteY44" fmla="*/ 487680 h 4345577"/>
              <a:gd name="connsiteX45" fmla="*/ 2473235 w 10511246"/>
              <a:gd name="connsiteY45" fmla="*/ 400594 h 4345577"/>
              <a:gd name="connsiteX46" fmla="*/ 2525486 w 10511246"/>
              <a:gd name="connsiteY46" fmla="*/ 365760 h 4345577"/>
              <a:gd name="connsiteX47" fmla="*/ 2595155 w 10511246"/>
              <a:gd name="connsiteY47" fmla="*/ 313508 h 4345577"/>
              <a:gd name="connsiteX48" fmla="*/ 2708366 w 10511246"/>
              <a:gd name="connsiteY48" fmla="*/ 235131 h 4345577"/>
              <a:gd name="connsiteX49" fmla="*/ 2812869 w 10511246"/>
              <a:gd name="connsiteY49" fmla="*/ 148046 h 4345577"/>
              <a:gd name="connsiteX50" fmla="*/ 2856412 w 10511246"/>
              <a:gd name="connsiteY50" fmla="*/ 113211 h 4345577"/>
              <a:gd name="connsiteX51" fmla="*/ 2891246 w 10511246"/>
              <a:gd name="connsiteY51" fmla="*/ 87086 h 4345577"/>
              <a:gd name="connsiteX52" fmla="*/ 2934789 w 10511246"/>
              <a:gd name="connsiteY52" fmla="*/ 34834 h 4345577"/>
              <a:gd name="connsiteX53" fmla="*/ 2978332 w 10511246"/>
              <a:gd name="connsiteY53" fmla="*/ 0 h 4345577"/>
              <a:gd name="connsiteX54" fmla="*/ 3065418 w 10511246"/>
              <a:gd name="connsiteY54" fmla="*/ 8708 h 4345577"/>
              <a:gd name="connsiteX55" fmla="*/ 3169920 w 10511246"/>
              <a:gd name="connsiteY55" fmla="*/ 17417 h 4345577"/>
              <a:gd name="connsiteX56" fmla="*/ 3300549 w 10511246"/>
              <a:gd name="connsiteY56" fmla="*/ 34834 h 4345577"/>
              <a:gd name="connsiteX57" fmla="*/ 3640183 w 10511246"/>
              <a:gd name="connsiteY57" fmla="*/ 43543 h 4345577"/>
              <a:gd name="connsiteX58" fmla="*/ 4180115 w 10511246"/>
              <a:gd name="connsiteY58" fmla="*/ 104503 h 4345577"/>
              <a:gd name="connsiteX59" fmla="*/ 4432663 w 10511246"/>
              <a:gd name="connsiteY59" fmla="*/ 148046 h 4345577"/>
              <a:gd name="connsiteX60" fmla="*/ 4580709 w 10511246"/>
              <a:gd name="connsiteY60" fmla="*/ 165463 h 4345577"/>
              <a:gd name="connsiteX61" fmla="*/ 4737463 w 10511246"/>
              <a:gd name="connsiteY61" fmla="*/ 191588 h 4345577"/>
              <a:gd name="connsiteX62" fmla="*/ 5712823 w 10511246"/>
              <a:gd name="connsiteY62" fmla="*/ 209006 h 4345577"/>
              <a:gd name="connsiteX63" fmla="*/ 6235338 w 10511246"/>
              <a:gd name="connsiteY63" fmla="*/ 348343 h 4345577"/>
              <a:gd name="connsiteX64" fmla="*/ 6261463 w 10511246"/>
              <a:gd name="connsiteY64" fmla="*/ 365760 h 4345577"/>
              <a:gd name="connsiteX65" fmla="*/ 6287589 w 10511246"/>
              <a:gd name="connsiteY65" fmla="*/ 409303 h 4345577"/>
              <a:gd name="connsiteX66" fmla="*/ 6313715 w 10511246"/>
              <a:gd name="connsiteY66" fmla="*/ 505097 h 4345577"/>
              <a:gd name="connsiteX67" fmla="*/ 6331132 w 10511246"/>
              <a:gd name="connsiteY67" fmla="*/ 566057 h 4345577"/>
              <a:gd name="connsiteX68" fmla="*/ 6339840 w 10511246"/>
              <a:gd name="connsiteY68" fmla="*/ 609600 h 4345577"/>
              <a:gd name="connsiteX69" fmla="*/ 6365966 w 10511246"/>
              <a:gd name="connsiteY69" fmla="*/ 661851 h 4345577"/>
              <a:gd name="connsiteX70" fmla="*/ 6392092 w 10511246"/>
              <a:gd name="connsiteY70" fmla="*/ 775063 h 4345577"/>
              <a:gd name="connsiteX71" fmla="*/ 6409509 w 10511246"/>
              <a:gd name="connsiteY71" fmla="*/ 809897 h 4345577"/>
              <a:gd name="connsiteX72" fmla="*/ 6426926 w 10511246"/>
              <a:gd name="connsiteY72" fmla="*/ 853440 h 4345577"/>
              <a:gd name="connsiteX73" fmla="*/ 6453052 w 10511246"/>
              <a:gd name="connsiteY73" fmla="*/ 888274 h 4345577"/>
              <a:gd name="connsiteX74" fmla="*/ 6470469 w 10511246"/>
              <a:gd name="connsiteY74" fmla="*/ 914400 h 4345577"/>
              <a:gd name="connsiteX75" fmla="*/ 6531429 w 10511246"/>
              <a:gd name="connsiteY75" fmla="*/ 1010194 h 4345577"/>
              <a:gd name="connsiteX76" fmla="*/ 6583680 w 10511246"/>
              <a:gd name="connsiteY76" fmla="*/ 1018903 h 4345577"/>
              <a:gd name="connsiteX77" fmla="*/ 6740435 w 10511246"/>
              <a:gd name="connsiteY77" fmla="*/ 1001486 h 4345577"/>
              <a:gd name="connsiteX78" fmla="*/ 6775269 w 10511246"/>
              <a:gd name="connsiteY78" fmla="*/ 992777 h 4345577"/>
              <a:gd name="connsiteX79" fmla="*/ 7045235 w 10511246"/>
              <a:gd name="connsiteY79" fmla="*/ 957943 h 4345577"/>
              <a:gd name="connsiteX80" fmla="*/ 7280366 w 10511246"/>
              <a:gd name="connsiteY80" fmla="*/ 905691 h 4345577"/>
              <a:gd name="connsiteX81" fmla="*/ 7611292 w 10511246"/>
              <a:gd name="connsiteY81" fmla="*/ 853440 h 4345577"/>
              <a:gd name="connsiteX82" fmla="*/ 7672252 w 10511246"/>
              <a:gd name="connsiteY82" fmla="*/ 844731 h 4345577"/>
              <a:gd name="connsiteX83" fmla="*/ 7881258 w 10511246"/>
              <a:gd name="connsiteY83" fmla="*/ 818606 h 4345577"/>
              <a:gd name="connsiteX84" fmla="*/ 8194766 w 10511246"/>
              <a:gd name="connsiteY84" fmla="*/ 783771 h 4345577"/>
              <a:gd name="connsiteX85" fmla="*/ 8499566 w 10511246"/>
              <a:gd name="connsiteY85" fmla="*/ 827314 h 4345577"/>
              <a:gd name="connsiteX86" fmla="*/ 8543109 w 10511246"/>
              <a:gd name="connsiteY86" fmla="*/ 844731 h 4345577"/>
              <a:gd name="connsiteX87" fmla="*/ 8734698 w 10511246"/>
              <a:gd name="connsiteY87" fmla="*/ 905691 h 4345577"/>
              <a:gd name="connsiteX88" fmla="*/ 8769532 w 10511246"/>
              <a:gd name="connsiteY88" fmla="*/ 923108 h 4345577"/>
              <a:gd name="connsiteX89" fmla="*/ 8934995 w 10511246"/>
              <a:gd name="connsiteY89" fmla="*/ 1027611 h 4345577"/>
              <a:gd name="connsiteX90" fmla="*/ 9117875 w 10511246"/>
              <a:gd name="connsiteY90" fmla="*/ 1132114 h 4345577"/>
              <a:gd name="connsiteX91" fmla="*/ 9161418 w 10511246"/>
              <a:gd name="connsiteY91" fmla="*/ 1158240 h 4345577"/>
              <a:gd name="connsiteX92" fmla="*/ 9248503 w 10511246"/>
              <a:gd name="connsiteY92" fmla="*/ 1193074 h 4345577"/>
              <a:gd name="connsiteX93" fmla="*/ 9274629 w 10511246"/>
              <a:gd name="connsiteY93" fmla="*/ 1210491 h 4345577"/>
              <a:gd name="connsiteX94" fmla="*/ 9353006 w 10511246"/>
              <a:gd name="connsiteY94" fmla="*/ 1271451 h 4345577"/>
              <a:gd name="connsiteX95" fmla="*/ 9579429 w 10511246"/>
              <a:gd name="connsiteY95" fmla="*/ 1384663 h 4345577"/>
              <a:gd name="connsiteX96" fmla="*/ 9657806 w 10511246"/>
              <a:gd name="connsiteY96" fmla="*/ 1410788 h 4345577"/>
              <a:gd name="connsiteX97" fmla="*/ 9727475 w 10511246"/>
              <a:gd name="connsiteY97" fmla="*/ 1445623 h 4345577"/>
              <a:gd name="connsiteX98" fmla="*/ 9779726 w 10511246"/>
              <a:gd name="connsiteY98" fmla="*/ 1463040 h 4345577"/>
              <a:gd name="connsiteX99" fmla="*/ 9901646 w 10511246"/>
              <a:gd name="connsiteY99" fmla="*/ 1506583 h 4345577"/>
              <a:gd name="connsiteX100" fmla="*/ 9988732 w 10511246"/>
              <a:gd name="connsiteY100" fmla="*/ 1619794 h 4345577"/>
              <a:gd name="connsiteX101" fmla="*/ 10049692 w 10511246"/>
              <a:gd name="connsiteY101" fmla="*/ 1689463 h 4345577"/>
              <a:gd name="connsiteX102" fmla="*/ 10075818 w 10511246"/>
              <a:gd name="connsiteY102" fmla="*/ 1733006 h 4345577"/>
              <a:gd name="connsiteX103" fmla="*/ 10101943 w 10511246"/>
              <a:gd name="connsiteY103" fmla="*/ 1767840 h 4345577"/>
              <a:gd name="connsiteX104" fmla="*/ 10128069 w 10511246"/>
              <a:gd name="connsiteY104" fmla="*/ 1811383 h 4345577"/>
              <a:gd name="connsiteX105" fmla="*/ 10180320 w 10511246"/>
              <a:gd name="connsiteY105" fmla="*/ 1881051 h 4345577"/>
              <a:gd name="connsiteX106" fmla="*/ 10258698 w 10511246"/>
              <a:gd name="connsiteY106" fmla="*/ 2046514 h 4345577"/>
              <a:gd name="connsiteX107" fmla="*/ 10284823 w 10511246"/>
              <a:gd name="connsiteY107" fmla="*/ 2098766 h 4345577"/>
              <a:gd name="connsiteX108" fmla="*/ 10310949 w 10511246"/>
              <a:gd name="connsiteY108" fmla="*/ 2151017 h 4345577"/>
              <a:gd name="connsiteX109" fmla="*/ 10337075 w 10511246"/>
              <a:gd name="connsiteY109" fmla="*/ 2211977 h 4345577"/>
              <a:gd name="connsiteX110" fmla="*/ 10363200 w 10511246"/>
              <a:gd name="connsiteY110" fmla="*/ 2264228 h 4345577"/>
              <a:gd name="connsiteX111" fmla="*/ 10415452 w 10511246"/>
              <a:gd name="connsiteY111" fmla="*/ 2394857 h 4345577"/>
              <a:gd name="connsiteX112" fmla="*/ 10493829 w 10511246"/>
              <a:gd name="connsiteY112" fmla="*/ 2647406 h 4345577"/>
              <a:gd name="connsiteX113" fmla="*/ 10511246 w 10511246"/>
              <a:gd name="connsiteY113" fmla="*/ 2760617 h 4345577"/>
              <a:gd name="connsiteX114" fmla="*/ 10502538 w 10511246"/>
              <a:gd name="connsiteY114" fmla="*/ 3082834 h 4345577"/>
              <a:gd name="connsiteX115" fmla="*/ 10493829 w 10511246"/>
              <a:gd name="connsiteY115" fmla="*/ 3161211 h 4345577"/>
              <a:gd name="connsiteX116" fmla="*/ 10458995 w 10511246"/>
              <a:gd name="connsiteY116" fmla="*/ 3378926 h 4345577"/>
              <a:gd name="connsiteX117" fmla="*/ 10398035 w 10511246"/>
              <a:gd name="connsiteY117" fmla="*/ 3526971 h 4345577"/>
              <a:gd name="connsiteX118" fmla="*/ 10302240 w 10511246"/>
              <a:gd name="connsiteY118" fmla="*/ 3727268 h 4345577"/>
              <a:gd name="connsiteX119" fmla="*/ 10206446 w 10511246"/>
              <a:gd name="connsiteY119" fmla="*/ 3857897 h 4345577"/>
              <a:gd name="connsiteX120" fmla="*/ 10110652 w 10511246"/>
              <a:gd name="connsiteY120" fmla="*/ 3936274 h 4345577"/>
              <a:gd name="connsiteX121" fmla="*/ 10075818 w 10511246"/>
              <a:gd name="connsiteY121" fmla="*/ 3962400 h 4345577"/>
              <a:gd name="connsiteX122" fmla="*/ 10049692 w 10511246"/>
              <a:gd name="connsiteY122" fmla="*/ 3979817 h 4345577"/>
              <a:gd name="connsiteX123" fmla="*/ 9884229 w 10511246"/>
              <a:gd name="connsiteY123" fmla="*/ 4014651 h 4345577"/>
              <a:gd name="connsiteX124" fmla="*/ 9753600 w 10511246"/>
              <a:gd name="connsiteY124" fmla="*/ 4032068 h 4345577"/>
              <a:gd name="connsiteX125" fmla="*/ 9396549 w 10511246"/>
              <a:gd name="connsiteY125" fmla="*/ 4023360 h 4345577"/>
              <a:gd name="connsiteX126" fmla="*/ 9265920 w 10511246"/>
              <a:gd name="connsiteY126" fmla="*/ 4014651 h 4345577"/>
              <a:gd name="connsiteX127" fmla="*/ 8900160 w 10511246"/>
              <a:gd name="connsiteY127" fmla="*/ 4005943 h 4345577"/>
              <a:gd name="connsiteX128" fmla="*/ 8403772 w 10511246"/>
              <a:gd name="connsiteY128" fmla="*/ 3936274 h 4345577"/>
              <a:gd name="connsiteX129" fmla="*/ 7889966 w 10511246"/>
              <a:gd name="connsiteY129" fmla="*/ 3875314 h 4345577"/>
              <a:gd name="connsiteX130" fmla="*/ 7559040 w 10511246"/>
              <a:gd name="connsiteY130" fmla="*/ 3910148 h 4345577"/>
              <a:gd name="connsiteX131" fmla="*/ 7262949 w 10511246"/>
              <a:gd name="connsiteY131" fmla="*/ 3944983 h 4345577"/>
              <a:gd name="connsiteX132" fmla="*/ 6975566 w 10511246"/>
              <a:gd name="connsiteY132" fmla="*/ 3936274 h 4345577"/>
              <a:gd name="connsiteX133" fmla="*/ 6923315 w 10511246"/>
              <a:gd name="connsiteY133" fmla="*/ 3927566 h 4345577"/>
              <a:gd name="connsiteX134" fmla="*/ 6827520 w 10511246"/>
              <a:gd name="connsiteY134" fmla="*/ 3910148 h 4345577"/>
              <a:gd name="connsiteX135" fmla="*/ 6723018 w 10511246"/>
              <a:gd name="connsiteY135" fmla="*/ 3918857 h 4345577"/>
              <a:gd name="connsiteX136" fmla="*/ 6670766 w 10511246"/>
              <a:gd name="connsiteY136" fmla="*/ 3936274 h 4345577"/>
              <a:gd name="connsiteX137" fmla="*/ 6540138 w 10511246"/>
              <a:gd name="connsiteY137" fmla="*/ 3962400 h 4345577"/>
              <a:gd name="connsiteX138" fmla="*/ 6505303 w 10511246"/>
              <a:gd name="connsiteY138" fmla="*/ 3971108 h 4345577"/>
              <a:gd name="connsiteX139" fmla="*/ 6244046 w 10511246"/>
              <a:gd name="connsiteY139" fmla="*/ 3988526 h 4345577"/>
              <a:gd name="connsiteX140" fmla="*/ 5826035 w 10511246"/>
              <a:gd name="connsiteY140" fmla="*/ 3971108 h 4345577"/>
              <a:gd name="connsiteX141" fmla="*/ 5686698 w 10511246"/>
              <a:gd name="connsiteY141" fmla="*/ 3944983 h 4345577"/>
              <a:gd name="connsiteX142" fmla="*/ 5634446 w 10511246"/>
              <a:gd name="connsiteY142" fmla="*/ 3927566 h 4345577"/>
              <a:gd name="connsiteX143" fmla="*/ 5573486 w 10511246"/>
              <a:gd name="connsiteY143" fmla="*/ 3910148 h 4345577"/>
              <a:gd name="connsiteX144" fmla="*/ 5512526 w 10511246"/>
              <a:gd name="connsiteY144" fmla="*/ 3892731 h 4345577"/>
              <a:gd name="connsiteX145" fmla="*/ 5408023 w 10511246"/>
              <a:gd name="connsiteY145" fmla="*/ 3875314 h 4345577"/>
              <a:gd name="connsiteX146" fmla="*/ 5312229 w 10511246"/>
              <a:gd name="connsiteY146" fmla="*/ 3857897 h 4345577"/>
              <a:gd name="connsiteX147" fmla="*/ 5077098 w 10511246"/>
              <a:gd name="connsiteY147" fmla="*/ 3831771 h 4345577"/>
              <a:gd name="connsiteX148" fmla="*/ 4833258 w 10511246"/>
              <a:gd name="connsiteY148" fmla="*/ 3840480 h 4345577"/>
              <a:gd name="connsiteX149" fmla="*/ 4693920 w 10511246"/>
              <a:gd name="connsiteY149" fmla="*/ 3857897 h 4345577"/>
              <a:gd name="connsiteX150" fmla="*/ 3666309 w 10511246"/>
              <a:gd name="connsiteY150" fmla="*/ 3840480 h 4345577"/>
              <a:gd name="connsiteX151" fmla="*/ 3370218 w 10511246"/>
              <a:gd name="connsiteY151" fmla="*/ 3849188 h 4345577"/>
              <a:gd name="connsiteX152" fmla="*/ 3317966 w 10511246"/>
              <a:gd name="connsiteY152" fmla="*/ 3857897 h 4345577"/>
              <a:gd name="connsiteX153" fmla="*/ 3187338 w 10511246"/>
              <a:gd name="connsiteY153" fmla="*/ 3884023 h 4345577"/>
              <a:gd name="connsiteX154" fmla="*/ 3108960 w 10511246"/>
              <a:gd name="connsiteY154" fmla="*/ 3892731 h 4345577"/>
              <a:gd name="connsiteX155" fmla="*/ 3039292 w 10511246"/>
              <a:gd name="connsiteY155" fmla="*/ 3910148 h 4345577"/>
              <a:gd name="connsiteX156" fmla="*/ 2873829 w 10511246"/>
              <a:gd name="connsiteY156" fmla="*/ 3953691 h 4345577"/>
              <a:gd name="connsiteX157" fmla="*/ 2760618 w 10511246"/>
              <a:gd name="connsiteY157" fmla="*/ 3971108 h 4345577"/>
              <a:gd name="connsiteX158" fmla="*/ 2664823 w 10511246"/>
              <a:gd name="connsiteY158" fmla="*/ 3997234 h 4345577"/>
              <a:gd name="connsiteX159" fmla="*/ 2603863 w 10511246"/>
              <a:gd name="connsiteY159" fmla="*/ 4005943 h 4345577"/>
              <a:gd name="connsiteX160" fmla="*/ 2508069 w 10511246"/>
              <a:gd name="connsiteY160" fmla="*/ 4023360 h 4345577"/>
              <a:gd name="connsiteX161" fmla="*/ 2351315 w 10511246"/>
              <a:gd name="connsiteY161" fmla="*/ 4058194 h 4345577"/>
              <a:gd name="connsiteX162" fmla="*/ 2299063 w 10511246"/>
              <a:gd name="connsiteY162" fmla="*/ 4066903 h 4345577"/>
              <a:gd name="connsiteX163" fmla="*/ 2238103 w 10511246"/>
              <a:gd name="connsiteY163" fmla="*/ 4084320 h 4345577"/>
              <a:gd name="connsiteX164" fmla="*/ 2185852 w 10511246"/>
              <a:gd name="connsiteY164" fmla="*/ 4093028 h 4345577"/>
              <a:gd name="connsiteX165" fmla="*/ 2151018 w 10511246"/>
              <a:gd name="connsiteY165" fmla="*/ 4101737 h 4345577"/>
              <a:gd name="connsiteX166" fmla="*/ 2107475 w 10511246"/>
              <a:gd name="connsiteY166" fmla="*/ 4110446 h 4345577"/>
              <a:gd name="connsiteX167" fmla="*/ 2037806 w 10511246"/>
              <a:gd name="connsiteY167" fmla="*/ 4136571 h 4345577"/>
              <a:gd name="connsiteX168" fmla="*/ 1933303 w 10511246"/>
              <a:gd name="connsiteY168" fmla="*/ 4171406 h 4345577"/>
              <a:gd name="connsiteX169" fmla="*/ 1881052 w 10511246"/>
              <a:gd name="connsiteY169" fmla="*/ 4180114 h 4345577"/>
              <a:gd name="connsiteX170" fmla="*/ 1837509 w 10511246"/>
              <a:gd name="connsiteY170" fmla="*/ 4188823 h 4345577"/>
              <a:gd name="connsiteX171" fmla="*/ 1672046 w 10511246"/>
              <a:gd name="connsiteY171" fmla="*/ 4214948 h 4345577"/>
              <a:gd name="connsiteX172" fmla="*/ 1628503 w 10511246"/>
              <a:gd name="connsiteY172" fmla="*/ 4223657 h 4345577"/>
              <a:gd name="connsiteX173" fmla="*/ 1576252 w 10511246"/>
              <a:gd name="connsiteY173" fmla="*/ 4232366 h 4345577"/>
              <a:gd name="connsiteX174" fmla="*/ 1541418 w 10511246"/>
              <a:gd name="connsiteY174" fmla="*/ 4241074 h 4345577"/>
              <a:gd name="connsiteX175" fmla="*/ 1515292 w 10511246"/>
              <a:gd name="connsiteY175" fmla="*/ 4249783 h 4345577"/>
              <a:gd name="connsiteX176" fmla="*/ 1454332 w 10511246"/>
              <a:gd name="connsiteY176" fmla="*/ 4258491 h 4345577"/>
              <a:gd name="connsiteX177" fmla="*/ 1280160 w 10511246"/>
              <a:gd name="connsiteY177" fmla="*/ 4302034 h 4345577"/>
              <a:gd name="connsiteX178" fmla="*/ 1193075 w 10511246"/>
              <a:gd name="connsiteY178" fmla="*/ 4319451 h 4345577"/>
              <a:gd name="connsiteX179" fmla="*/ 1053738 w 10511246"/>
              <a:gd name="connsiteY179" fmla="*/ 4345577 h 4345577"/>
              <a:gd name="connsiteX180" fmla="*/ 818606 w 10511246"/>
              <a:gd name="connsiteY180" fmla="*/ 4336868 h 4345577"/>
              <a:gd name="connsiteX181" fmla="*/ 740229 w 10511246"/>
              <a:gd name="connsiteY181" fmla="*/ 4319451 h 4345577"/>
              <a:gd name="connsiteX182" fmla="*/ 644435 w 10511246"/>
              <a:gd name="connsiteY182" fmla="*/ 4310743 h 4345577"/>
              <a:gd name="connsiteX183" fmla="*/ 592183 w 10511246"/>
              <a:gd name="connsiteY183" fmla="*/ 4302034 h 4345577"/>
              <a:gd name="connsiteX184" fmla="*/ 487680 w 10511246"/>
              <a:gd name="connsiteY184" fmla="*/ 4284617 h 4345577"/>
              <a:gd name="connsiteX185" fmla="*/ 426720 w 10511246"/>
              <a:gd name="connsiteY185" fmla="*/ 4267200 h 4345577"/>
              <a:gd name="connsiteX186" fmla="*/ 287383 w 10511246"/>
              <a:gd name="connsiteY186" fmla="*/ 4241074 h 4345577"/>
              <a:gd name="connsiteX187" fmla="*/ 252549 w 10511246"/>
              <a:gd name="connsiteY187" fmla="*/ 4232366 h 4345577"/>
              <a:gd name="connsiteX188" fmla="*/ 243840 w 10511246"/>
              <a:gd name="connsiteY188" fmla="*/ 4188823 h 4345577"/>
              <a:gd name="connsiteX189" fmla="*/ 217715 w 10511246"/>
              <a:gd name="connsiteY189" fmla="*/ 4171406 h 4345577"/>
              <a:gd name="connsiteX190" fmla="*/ 209006 w 10511246"/>
              <a:gd name="connsiteY190" fmla="*/ 4145280 h 4345577"/>
              <a:gd name="connsiteX191" fmla="*/ 235132 w 10511246"/>
              <a:gd name="connsiteY191" fmla="*/ 4093028 h 4345577"/>
              <a:gd name="connsiteX192" fmla="*/ 261258 w 10511246"/>
              <a:gd name="connsiteY192" fmla="*/ 4075611 h 4345577"/>
              <a:gd name="connsiteX193" fmla="*/ 252549 w 10511246"/>
              <a:gd name="connsiteY193" fmla="*/ 4032068 h 434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0511246" h="4345577">
                <a:moveTo>
                  <a:pt x="252549" y="4032068"/>
                </a:moveTo>
                <a:cubicBezTo>
                  <a:pt x="232919" y="3933926"/>
                  <a:pt x="258790" y="4053911"/>
                  <a:pt x="217715" y="3910148"/>
                </a:cubicBezTo>
                <a:cubicBezTo>
                  <a:pt x="211909" y="3889828"/>
                  <a:pt x="205743" y="3869608"/>
                  <a:pt x="200298" y="3849188"/>
                </a:cubicBezTo>
                <a:cubicBezTo>
                  <a:pt x="187307" y="3800471"/>
                  <a:pt x="173220" y="3741565"/>
                  <a:pt x="165463" y="3692434"/>
                </a:cubicBezTo>
                <a:cubicBezTo>
                  <a:pt x="161363" y="3666469"/>
                  <a:pt x="159247" y="3640225"/>
                  <a:pt x="156755" y="3614057"/>
                </a:cubicBezTo>
                <a:cubicBezTo>
                  <a:pt x="153441" y="3579259"/>
                  <a:pt x="155472" y="3543711"/>
                  <a:pt x="148046" y="3509554"/>
                </a:cubicBezTo>
                <a:cubicBezTo>
                  <a:pt x="140828" y="3476353"/>
                  <a:pt x="124823" y="3445691"/>
                  <a:pt x="113212" y="3413760"/>
                </a:cubicBezTo>
                <a:cubicBezTo>
                  <a:pt x="96602" y="3264281"/>
                  <a:pt x="115752" y="3409043"/>
                  <a:pt x="78378" y="3222171"/>
                </a:cubicBezTo>
                <a:cubicBezTo>
                  <a:pt x="71452" y="3187542"/>
                  <a:pt x="68163" y="3152241"/>
                  <a:pt x="60960" y="3117668"/>
                </a:cubicBezTo>
                <a:cubicBezTo>
                  <a:pt x="53637" y="3082517"/>
                  <a:pt x="42624" y="3048217"/>
                  <a:pt x="34835" y="3013166"/>
                </a:cubicBezTo>
                <a:cubicBezTo>
                  <a:pt x="25202" y="2969818"/>
                  <a:pt x="17418" y="2926080"/>
                  <a:pt x="8709" y="2882537"/>
                </a:cubicBezTo>
                <a:cubicBezTo>
                  <a:pt x="5806" y="2841897"/>
                  <a:pt x="0" y="2801361"/>
                  <a:pt x="0" y="2760617"/>
                </a:cubicBezTo>
                <a:cubicBezTo>
                  <a:pt x="0" y="2656074"/>
                  <a:pt x="4357" y="2551561"/>
                  <a:pt x="8709" y="2447108"/>
                </a:cubicBezTo>
                <a:cubicBezTo>
                  <a:pt x="10628" y="2401045"/>
                  <a:pt x="20306" y="2313699"/>
                  <a:pt x="26126" y="2264228"/>
                </a:cubicBezTo>
                <a:cubicBezTo>
                  <a:pt x="28860" y="2240985"/>
                  <a:pt x="32251" y="2217820"/>
                  <a:pt x="34835" y="2194560"/>
                </a:cubicBezTo>
                <a:cubicBezTo>
                  <a:pt x="38057" y="2165565"/>
                  <a:pt x="40321" y="2136469"/>
                  <a:pt x="43543" y="2107474"/>
                </a:cubicBezTo>
                <a:cubicBezTo>
                  <a:pt x="46127" y="2084214"/>
                  <a:pt x="45156" y="2060108"/>
                  <a:pt x="52252" y="2037806"/>
                </a:cubicBezTo>
                <a:cubicBezTo>
                  <a:pt x="57376" y="2021704"/>
                  <a:pt x="108864" y="1900946"/>
                  <a:pt x="130629" y="1863634"/>
                </a:cubicBezTo>
                <a:cubicBezTo>
                  <a:pt x="141176" y="1845553"/>
                  <a:pt x="154916" y="1829464"/>
                  <a:pt x="165463" y="1811383"/>
                </a:cubicBezTo>
                <a:cubicBezTo>
                  <a:pt x="175275" y="1794562"/>
                  <a:pt x="181435" y="1775747"/>
                  <a:pt x="191589" y="1759131"/>
                </a:cubicBezTo>
                <a:cubicBezTo>
                  <a:pt x="227142" y="1700953"/>
                  <a:pt x="290920" y="1607549"/>
                  <a:pt x="339635" y="1558834"/>
                </a:cubicBezTo>
                <a:cubicBezTo>
                  <a:pt x="357052" y="1541417"/>
                  <a:pt x="373083" y="1522493"/>
                  <a:pt x="391886" y="1506583"/>
                </a:cubicBezTo>
                <a:cubicBezTo>
                  <a:pt x="410949" y="1490453"/>
                  <a:pt x="433783" y="1479170"/>
                  <a:pt x="452846" y="1463040"/>
                </a:cubicBezTo>
                <a:cubicBezTo>
                  <a:pt x="548528" y="1382078"/>
                  <a:pt x="468599" y="1411714"/>
                  <a:pt x="627018" y="1323703"/>
                </a:cubicBezTo>
                <a:cubicBezTo>
                  <a:pt x="653144" y="1309189"/>
                  <a:pt x="678664" y="1293526"/>
                  <a:pt x="705395" y="1280160"/>
                </a:cubicBezTo>
                <a:cubicBezTo>
                  <a:pt x="730966" y="1267374"/>
                  <a:pt x="758780" y="1259210"/>
                  <a:pt x="783772" y="1245326"/>
                </a:cubicBezTo>
                <a:cubicBezTo>
                  <a:pt x="811220" y="1230077"/>
                  <a:pt x="834637" y="1208206"/>
                  <a:pt x="862149" y="1193074"/>
                </a:cubicBezTo>
                <a:cubicBezTo>
                  <a:pt x="892882" y="1176170"/>
                  <a:pt x="926872" y="1165806"/>
                  <a:pt x="957943" y="1149531"/>
                </a:cubicBezTo>
                <a:cubicBezTo>
                  <a:pt x="987931" y="1133823"/>
                  <a:pt x="1016645" y="1115729"/>
                  <a:pt x="1045029" y="1097280"/>
                </a:cubicBezTo>
                <a:cubicBezTo>
                  <a:pt x="1074738" y="1077969"/>
                  <a:pt x="1101067" y="1053396"/>
                  <a:pt x="1132115" y="1036320"/>
                </a:cubicBezTo>
                <a:cubicBezTo>
                  <a:pt x="1159509" y="1021253"/>
                  <a:pt x="1190630" y="1014184"/>
                  <a:pt x="1219200" y="1001486"/>
                </a:cubicBezTo>
                <a:cubicBezTo>
                  <a:pt x="1242926" y="990941"/>
                  <a:pt x="1265376" y="977707"/>
                  <a:pt x="1288869" y="966651"/>
                </a:cubicBezTo>
                <a:cubicBezTo>
                  <a:pt x="1314738" y="954478"/>
                  <a:pt x="1341377" y="943990"/>
                  <a:pt x="1367246" y="931817"/>
                </a:cubicBezTo>
                <a:cubicBezTo>
                  <a:pt x="1420893" y="906571"/>
                  <a:pt x="1458989" y="882891"/>
                  <a:pt x="1515292" y="862148"/>
                </a:cubicBezTo>
                <a:cubicBezTo>
                  <a:pt x="1543730" y="851671"/>
                  <a:pt x="1574132" y="847008"/>
                  <a:pt x="1602378" y="836023"/>
                </a:cubicBezTo>
                <a:cubicBezTo>
                  <a:pt x="1658970" y="814015"/>
                  <a:pt x="1695171" y="783647"/>
                  <a:pt x="1750423" y="757646"/>
                </a:cubicBezTo>
                <a:cubicBezTo>
                  <a:pt x="1772865" y="747085"/>
                  <a:pt x="1796419" y="738918"/>
                  <a:pt x="1820092" y="731520"/>
                </a:cubicBezTo>
                <a:cubicBezTo>
                  <a:pt x="1842940" y="724380"/>
                  <a:pt x="1866795" y="720857"/>
                  <a:pt x="1889760" y="714103"/>
                </a:cubicBezTo>
                <a:cubicBezTo>
                  <a:pt x="1916180" y="706332"/>
                  <a:pt x="1941852" y="696191"/>
                  <a:pt x="1968138" y="687977"/>
                </a:cubicBezTo>
                <a:cubicBezTo>
                  <a:pt x="2009444" y="675069"/>
                  <a:pt x="2035133" y="671897"/>
                  <a:pt x="2072640" y="653143"/>
                </a:cubicBezTo>
                <a:cubicBezTo>
                  <a:pt x="2087779" y="645573"/>
                  <a:pt x="2100774" y="634021"/>
                  <a:pt x="2116183" y="627017"/>
                </a:cubicBezTo>
                <a:cubicBezTo>
                  <a:pt x="2132897" y="619420"/>
                  <a:pt x="2168435" y="609600"/>
                  <a:pt x="2168435" y="609600"/>
                </a:cubicBezTo>
                <a:cubicBezTo>
                  <a:pt x="2344391" y="492296"/>
                  <a:pt x="2126539" y="638926"/>
                  <a:pt x="2255520" y="548640"/>
                </a:cubicBezTo>
                <a:cubicBezTo>
                  <a:pt x="2272669" y="536636"/>
                  <a:pt x="2291026" y="526366"/>
                  <a:pt x="2307772" y="513806"/>
                </a:cubicBezTo>
                <a:cubicBezTo>
                  <a:pt x="2319383" y="505097"/>
                  <a:pt x="2330673" y="495942"/>
                  <a:pt x="2342606" y="487680"/>
                </a:cubicBezTo>
                <a:cubicBezTo>
                  <a:pt x="2342691" y="487621"/>
                  <a:pt x="2458664" y="410308"/>
                  <a:pt x="2473235" y="400594"/>
                </a:cubicBezTo>
                <a:cubicBezTo>
                  <a:pt x="2490652" y="388983"/>
                  <a:pt x="2508740" y="378320"/>
                  <a:pt x="2525486" y="365760"/>
                </a:cubicBezTo>
                <a:cubicBezTo>
                  <a:pt x="2548709" y="348343"/>
                  <a:pt x="2571533" y="330381"/>
                  <a:pt x="2595155" y="313508"/>
                </a:cubicBezTo>
                <a:cubicBezTo>
                  <a:pt x="2632504" y="286830"/>
                  <a:pt x="2673106" y="264514"/>
                  <a:pt x="2708366" y="235131"/>
                </a:cubicBezTo>
                <a:lnTo>
                  <a:pt x="2812869" y="148046"/>
                </a:lnTo>
                <a:cubicBezTo>
                  <a:pt x="2827217" y="136230"/>
                  <a:pt x="2841740" y="124623"/>
                  <a:pt x="2856412" y="113211"/>
                </a:cubicBezTo>
                <a:cubicBezTo>
                  <a:pt x="2867869" y="104300"/>
                  <a:pt x="2891246" y="87086"/>
                  <a:pt x="2891246" y="87086"/>
                </a:cubicBezTo>
                <a:cubicBezTo>
                  <a:pt x="2928611" y="12353"/>
                  <a:pt x="2885552" y="84071"/>
                  <a:pt x="2934789" y="34834"/>
                </a:cubicBezTo>
                <a:cubicBezTo>
                  <a:pt x="2974180" y="-4557"/>
                  <a:pt x="2927470" y="16953"/>
                  <a:pt x="2978332" y="0"/>
                </a:cubicBezTo>
                <a:lnTo>
                  <a:pt x="3065418" y="8708"/>
                </a:lnTo>
                <a:cubicBezTo>
                  <a:pt x="3100229" y="11873"/>
                  <a:pt x="3135157" y="13758"/>
                  <a:pt x="3169920" y="17417"/>
                </a:cubicBezTo>
                <a:cubicBezTo>
                  <a:pt x="3200680" y="20655"/>
                  <a:pt x="3271362" y="33592"/>
                  <a:pt x="3300549" y="34834"/>
                </a:cubicBezTo>
                <a:cubicBezTo>
                  <a:pt x="3413695" y="39649"/>
                  <a:pt x="3526972" y="40640"/>
                  <a:pt x="3640183" y="43543"/>
                </a:cubicBezTo>
                <a:cubicBezTo>
                  <a:pt x="3897910" y="68687"/>
                  <a:pt x="3961562" y="69534"/>
                  <a:pt x="4180115" y="104503"/>
                </a:cubicBezTo>
                <a:cubicBezTo>
                  <a:pt x="4264467" y="117999"/>
                  <a:pt x="4348210" y="135195"/>
                  <a:pt x="4432663" y="148046"/>
                </a:cubicBezTo>
                <a:cubicBezTo>
                  <a:pt x="4481786" y="155521"/>
                  <a:pt x="4531519" y="158436"/>
                  <a:pt x="4580709" y="165463"/>
                </a:cubicBezTo>
                <a:cubicBezTo>
                  <a:pt x="4633149" y="172954"/>
                  <a:pt x="4684530" y="189552"/>
                  <a:pt x="4737463" y="191588"/>
                </a:cubicBezTo>
                <a:cubicBezTo>
                  <a:pt x="5062395" y="204085"/>
                  <a:pt x="5387703" y="203200"/>
                  <a:pt x="5712823" y="209006"/>
                </a:cubicBezTo>
                <a:cubicBezTo>
                  <a:pt x="6030796" y="266819"/>
                  <a:pt x="5953233" y="235501"/>
                  <a:pt x="6235338" y="348343"/>
                </a:cubicBezTo>
                <a:cubicBezTo>
                  <a:pt x="6245056" y="352230"/>
                  <a:pt x="6252755" y="359954"/>
                  <a:pt x="6261463" y="365760"/>
                </a:cubicBezTo>
                <a:cubicBezTo>
                  <a:pt x="6270172" y="380274"/>
                  <a:pt x="6280585" y="393894"/>
                  <a:pt x="6287589" y="409303"/>
                </a:cubicBezTo>
                <a:cubicBezTo>
                  <a:pt x="6308346" y="454968"/>
                  <a:pt x="6302486" y="460183"/>
                  <a:pt x="6313715" y="505097"/>
                </a:cubicBezTo>
                <a:cubicBezTo>
                  <a:pt x="6318841" y="525599"/>
                  <a:pt x="6326007" y="545555"/>
                  <a:pt x="6331132" y="566057"/>
                </a:cubicBezTo>
                <a:cubicBezTo>
                  <a:pt x="6334722" y="580417"/>
                  <a:pt x="6334782" y="595689"/>
                  <a:pt x="6339840" y="609600"/>
                </a:cubicBezTo>
                <a:cubicBezTo>
                  <a:pt x="6346495" y="627900"/>
                  <a:pt x="6357257" y="644434"/>
                  <a:pt x="6365966" y="661851"/>
                </a:cubicBezTo>
                <a:cubicBezTo>
                  <a:pt x="6373855" y="709185"/>
                  <a:pt x="6374963" y="727959"/>
                  <a:pt x="6392092" y="775063"/>
                </a:cubicBezTo>
                <a:cubicBezTo>
                  <a:pt x="6396528" y="787263"/>
                  <a:pt x="6404237" y="798034"/>
                  <a:pt x="6409509" y="809897"/>
                </a:cubicBezTo>
                <a:cubicBezTo>
                  <a:pt x="6415858" y="824182"/>
                  <a:pt x="6419334" y="839775"/>
                  <a:pt x="6426926" y="853440"/>
                </a:cubicBezTo>
                <a:cubicBezTo>
                  <a:pt x="6433975" y="866128"/>
                  <a:pt x="6444616" y="876463"/>
                  <a:pt x="6453052" y="888274"/>
                </a:cubicBezTo>
                <a:cubicBezTo>
                  <a:pt x="6459136" y="896791"/>
                  <a:pt x="6464922" y="905524"/>
                  <a:pt x="6470469" y="914400"/>
                </a:cubicBezTo>
                <a:cubicBezTo>
                  <a:pt x="6475816" y="922955"/>
                  <a:pt x="6526222" y="1009326"/>
                  <a:pt x="6531429" y="1010194"/>
                </a:cubicBezTo>
                <a:lnTo>
                  <a:pt x="6583680" y="1018903"/>
                </a:lnTo>
                <a:cubicBezTo>
                  <a:pt x="6635932" y="1013097"/>
                  <a:pt x="6688344" y="1008589"/>
                  <a:pt x="6740435" y="1001486"/>
                </a:cubicBezTo>
                <a:cubicBezTo>
                  <a:pt x="6752294" y="999869"/>
                  <a:pt x="6763439" y="994597"/>
                  <a:pt x="6775269" y="992777"/>
                </a:cubicBezTo>
                <a:cubicBezTo>
                  <a:pt x="6903883" y="972990"/>
                  <a:pt x="6939104" y="969735"/>
                  <a:pt x="7045235" y="957943"/>
                </a:cubicBezTo>
                <a:cubicBezTo>
                  <a:pt x="7123612" y="940526"/>
                  <a:pt x="7201411" y="920267"/>
                  <a:pt x="7280366" y="905691"/>
                </a:cubicBezTo>
                <a:cubicBezTo>
                  <a:pt x="7390185" y="885417"/>
                  <a:pt x="7500944" y="870605"/>
                  <a:pt x="7611292" y="853440"/>
                </a:cubicBezTo>
                <a:cubicBezTo>
                  <a:pt x="7631574" y="850285"/>
                  <a:pt x="7651884" y="847277"/>
                  <a:pt x="7672252" y="844731"/>
                </a:cubicBezTo>
                <a:lnTo>
                  <a:pt x="7881258" y="818606"/>
                </a:lnTo>
                <a:cubicBezTo>
                  <a:pt x="8102384" y="790256"/>
                  <a:pt x="7926616" y="809309"/>
                  <a:pt x="8194766" y="783771"/>
                </a:cubicBezTo>
                <a:cubicBezTo>
                  <a:pt x="8296366" y="798285"/>
                  <a:pt x="8398471" y="809622"/>
                  <a:pt x="8499566" y="827314"/>
                </a:cubicBezTo>
                <a:cubicBezTo>
                  <a:pt x="8514964" y="830009"/>
                  <a:pt x="8528279" y="839788"/>
                  <a:pt x="8543109" y="844731"/>
                </a:cubicBezTo>
                <a:cubicBezTo>
                  <a:pt x="8606688" y="865924"/>
                  <a:pt x="8671367" y="883769"/>
                  <a:pt x="8734698" y="905691"/>
                </a:cubicBezTo>
                <a:cubicBezTo>
                  <a:pt x="8746966" y="909937"/>
                  <a:pt x="8758217" y="916743"/>
                  <a:pt x="8769532" y="923108"/>
                </a:cubicBezTo>
                <a:cubicBezTo>
                  <a:pt x="8971210" y="1036552"/>
                  <a:pt x="8794404" y="935921"/>
                  <a:pt x="8934995" y="1027611"/>
                </a:cubicBezTo>
                <a:cubicBezTo>
                  <a:pt x="9277687" y="1251107"/>
                  <a:pt x="8969221" y="1057787"/>
                  <a:pt x="9117875" y="1132114"/>
                </a:cubicBezTo>
                <a:cubicBezTo>
                  <a:pt x="9133015" y="1139684"/>
                  <a:pt x="9146278" y="1150670"/>
                  <a:pt x="9161418" y="1158240"/>
                </a:cubicBezTo>
                <a:cubicBezTo>
                  <a:pt x="9201077" y="1178069"/>
                  <a:pt x="9213753" y="1181491"/>
                  <a:pt x="9248503" y="1193074"/>
                </a:cubicBezTo>
                <a:cubicBezTo>
                  <a:pt x="9257212" y="1198880"/>
                  <a:pt x="9266367" y="1204065"/>
                  <a:pt x="9274629" y="1210491"/>
                </a:cubicBezTo>
                <a:cubicBezTo>
                  <a:pt x="9291890" y="1223916"/>
                  <a:pt x="9327881" y="1258455"/>
                  <a:pt x="9353006" y="1271451"/>
                </a:cubicBezTo>
                <a:cubicBezTo>
                  <a:pt x="9427956" y="1310219"/>
                  <a:pt x="9499376" y="1357979"/>
                  <a:pt x="9579429" y="1384663"/>
                </a:cubicBezTo>
                <a:cubicBezTo>
                  <a:pt x="9605555" y="1393371"/>
                  <a:pt x="9632341" y="1400303"/>
                  <a:pt x="9657806" y="1410788"/>
                </a:cubicBezTo>
                <a:cubicBezTo>
                  <a:pt x="9681815" y="1420674"/>
                  <a:pt x="9703610" y="1435395"/>
                  <a:pt x="9727475" y="1445623"/>
                </a:cubicBezTo>
                <a:cubicBezTo>
                  <a:pt x="9744350" y="1452855"/>
                  <a:pt x="9762680" y="1456222"/>
                  <a:pt x="9779726" y="1463040"/>
                </a:cubicBezTo>
                <a:cubicBezTo>
                  <a:pt x="9892052" y="1507970"/>
                  <a:pt x="9819495" y="1490152"/>
                  <a:pt x="9901646" y="1506583"/>
                </a:cubicBezTo>
                <a:cubicBezTo>
                  <a:pt x="9940486" y="1560959"/>
                  <a:pt x="9945437" y="1571087"/>
                  <a:pt x="9988732" y="1619794"/>
                </a:cubicBezTo>
                <a:cubicBezTo>
                  <a:pt x="10027595" y="1663514"/>
                  <a:pt x="10007778" y="1629585"/>
                  <a:pt x="10049692" y="1689463"/>
                </a:cubicBezTo>
                <a:cubicBezTo>
                  <a:pt x="10059399" y="1703330"/>
                  <a:pt x="10066429" y="1718922"/>
                  <a:pt x="10075818" y="1733006"/>
                </a:cubicBezTo>
                <a:cubicBezTo>
                  <a:pt x="10083869" y="1745082"/>
                  <a:pt x="10093892" y="1755764"/>
                  <a:pt x="10101943" y="1767840"/>
                </a:cubicBezTo>
                <a:cubicBezTo>
                  <a:pt x="10111332" y="1781924"/>
                  <a:pt x="10118434" y="1797466"/>
                  <a:pt x="10128069" y="1811383"/>
                </a:cubicBezTo>
                <a:cubicBezTo>
                  <a:pt x="10144592" y="1835250"/>
                  <a:pt x="10166223" y="1855676"/>
                  <a:pt x="10180320" y="1881051"/>
                </a:cubicBezTo>
                <a:cubicBezTo>
                  <a:pt x="10209959" y="1934400"/>
                  <a:pt x="10232289" y="1991495"/>
                  <a:pt x="10258698" y="2046514"/>
                </a:cubicBezTo>
                <a:cubicBezTo>
                  <a:pt x="10267125" y="2064069"/>
                  <a:pt x="10276114" y="2081349"/>
                  <a:pt x="10284823" y="2098766"/>
                </a:cubicBezTo>
                <a:cubicBezTo>
                  <a:pt x="10293531" y="2116183"/>
                  <a:pt x="10303278" y="2133119"/>
                  <a:pt x="10310949" y="2151017"/>
                </a:cubicBezTo>
                <a:cubicBezTo>
                  <a:pt x="10319658" y="2171337"/>
                  <a:pt x="10327811" y="2191904"/>
                  <a:pt x="10337075" y="2211977"/>
                </a:cubicBezTo>
                <a:cubicBezTo>
                  <a:pt x="10345235" y="2229657"/>
                  <a:pt x="10355529" y="2246330"/>
                  <a:pt x="10363200" y="2264228"/>
                </a:cubicBezTo>
                <a:cubicBezTo>
                  <a:pt x="10381674" y="2307333"/>
                  <a:pt x="10400622" y="2350366"/>
                  <a:pt x="10415452" y="2394857"/>
                </a:cubicBezTo>
                <a:cubicBezTo>
                  <a:pt x="10443504" y="2479012"/>
                  <a:pt x="10470537" y="2560891"/>
                  <a:pt x="10493829" y="2647406"/>
                </a:cubicBezTo>
                <a:cubicBezTo>
                  <a:pt x="10497509" y="2661075"/>
                  <a:pt x="10509810" y="2750565"/>
                  <a:pt x="10511246" y="2760617"/>
                </a:cubicBezTo>
                <a:cubicBezTo>
                  <a:pt x="10508343" y="2868023"/>
                  <a:pt x="10507205" y="2975491"/>
                  <a:pt x="10502538" y="3082834"/>
                </a:cubicBezTo>
                <a:cubicBezTo>
                  <a:pt x="10501396" y="3109096"/>
                  <a:pt x="10496900" y="3135105"/>
                  <a:pt x="10493829" y="3161211"/>
                </a:cubicBezTo>
                <a:cubicBezTo>
                  <a:pt x="10485208" y="3234483"/>
                  <a:pt x="10475689" y="3306585"/>
                  <a:pt x="10458995" y="3378926"/>
                </a:cubicBezTo>
                <a:cubicBezTo>
                  <a:pt x="10437443" y="3472318"/>
                  <a:pt x="10433131" y="3441737"/>
                  <a:pt x="10398035" y="3526971"/>
                </a:cubicBezTo>
                <a:cubicBezTo>
                  <a:pt x="10331774" y="3687891"/>
                  <a:pt x="10428631" y="3516616"/>
                  <a:pt x="10302240" y="3727268"/>
                </a:cubicBezTo>
                <a:cubicBezTo>
                  <a:pt x="10284462" y="3756898"/>
                  <a:pt x="10224261" y="3842308"/>
                  <a:pt x="10206446" y="3857897"/>
                </a:cubicBezTo>
                <a:cubicBezTo>
                  <a:pt x="10083637" y="3965356"/>
                  <a:pt x="10177806" y="3888307"/>
                  <a:pt x="10110652" y="3936274"/>
                </a:cubicBezTo>
                <a:cubicBezTo>
                  <a:pt x="10098841" y="3944710"/>
                  <a:pt x="10087629" y="3953964"/>
                  <a:pt x="10075818" y="3962400"/>
                </a:cubicBezTo>
                <a:cubicBezTo>
                  <a:pt x="10067301" y="3968484"/>
                  <a:pt x="10059790" y="3977063"/>
                  <a:pt x="10049692" y="3979817"/>
                </a:cubicBezTo>
                <a:cubicBezTo>
                  <a:pt x="9995315" y="3994647"/>
                  <a:pt x="9939578" y="4004007"/>
                  <a:pt x="9884229" y="4014651"/>
                </a:cubicBezTo>
                <a:cubicBezTo>
                  <a:pt x="9861892" y="4018947"/>
                  <a:pt x="9773183" y="4029620"/>
                  <a:pt x="9753600" y="4032068"/>
                </a:cubicBezTo>
                <a:lnTo>
                  <a:pt x="9396549" y="4023360"/>
                </a:lnTo>
                <a:cubicBezTo>
                  <a:pt x="9352937" y="4021802"/>
                  <a:pt x="9309533" y="4016181"/>
                  <a:pt x="9265920" y="4014651"/>
                </a:cubicBezTo>
                <a:cubicBezTo>
                  <a:pt x="9144040" y="4010375"/>
                  <a:pt x="9022080" y="4008846"/>
                  <a:pt x="8900160" y="4005943"/>
                </a:cubicBezTo>
                <a:cubicBezTo>
                  <a:pt x="8078808" y="3864330"/>
                  <a:pt x="9199767" y="4052056"/>
                  <a:pt x="8403772" y="3936274"/>
                </a:cubicBezTo>
                <a:cubicBezTo>
                  <a:pt x="7920681" y="3866006"/>
                  <a:pt x="8430863" y="3909120"/>
                  <a:pt x="7889966" y="3875314"/>
                </a:cubicBezTo>
                <a:cubicBezTo>
                  <a:pt x="7368330" y="3915439"/>
                  <a:pt x="7859508" y="3870956"/>
                  <a:pt x="7559040" y="3910148"/>
                </a:cubicBezTo>
                <a:cubicBezTo>
                  <a:pt x="7460497" y="3923002"/>
                  <a:pt x="7262949" y="3944983"/>
                  <a:pt x="7262949" y="3944983"/>
                </a:cubicBezTo>
                <a:cubicBezTo>
                  <a:pt x="7167155" y="3942080"/>
                  <a:pt x="7071279" y="3941182"/>
                  <a:pt x="6975566" y="3936274"/>
                </a:cubicBezTo>
                <a:cubicBezTo>
                  <a:pt x="6957932" y="3935370"/>
                  <a:pt x="6940687" y="3930725"/>
                  <a:pt x="6923315" y="3927566"/>
                </a:cubicBezTo>
                <a:cubicBezTo>
                  <a:pt x="6789352" y="3903209"/>
                  <a:pt x="6981582" y="3935826"/>
                  <a:pt x="6827520" y="3910148"/>
                </a:cubicBezTo>
                <a:cubicBezTo>
                  <a:pt x="6792686" y="3913051"/>
                  <a:pt x="6757497" y="3913110"/>
                  <a:pt x="6723018" y="3918857"/>
                </a:cubicBezTo>
                <a:cubicBezTo>
                  <a:pt x="6704908" y="3921875"/>
                  <a:pt x="6688351" y="3930998"/>
                  <a:pt x="6670766" y="3936274"/>
                </a:cubicBezTo>
                <a:cubicBezTo>
                  <a:pt x="6630385" y="3948388"/>
                  <a:pt x="6577370" y="3954954"/>
                  <a:pt x="6540138" y="3962400"/>
                </a:cubicBezTo>
                <a:cubicBezTo>
                  <a:pt x="6528401" y="3964747"/>
                  <a:pt x="6517133" y="3969288"/>
                  <a:pt x="6505303" y="3971108"/>
                </a:cubicBezTo>
                <a:cubicBezTo>
                  <a:pt x="6422195" y="3983894"/>
                  <a:pt x="6323342" y="3984750"/>
                  <a:pt x="6244046" y="3988526"/>
                </a:cubicBezTo>
                <a:cubicBezTo>
                  <a:pt x="6011300" y="3982707"/>
                  <a:pt x="5982951" y="3993524"/>
                  <a:pt x="5826035" y="3971108"/>
                </a:cubicBezTo>
                <a:cubicBezTo>
                  <a:pt x="5791734" y="3966208"/>
                  <a:pt x="5712048" y="3951320"/>
                  <a:pt x="5686698" y="3944983"/>
                </a:cubicBezTo>
                <a:cubicBezTo>
                  <a:pt x="5668887" y="3940530"/>
                  <a:pt x="5652099" y="3932610"/>
                  <a:pt x="5634446" y="3927566"/>
                </a:cubicBezTo>
                <a:lnTo>
                  <a:pt x="5573486" y="3910148"/>
                </a:lnTo>
                <a:cubicBezTo>
                  <a:pt x="5543550" y="3901167"/>
                  <a:pt x="5546429" y="3899088"/>
                  <a:pt x="5512526" y="3892731"/>
                </a:cubicBezTo>
                <a:cubicBezTo>
                  <a:pt x="5477816" y="3886223"/>
                  <a:pt x="5442652" y="3882239"/>
                  <a:pt x="5408023" y="3875314"/>
                </a:cubicBezTo>
                <a:cubicBezTo>
                  <a:pt x="5379508" y="3869611"/>
                  <a:pt x="5340498" y="3861324"/>
                  <a:pt x="5312229" y="3857897"/>
                </a:cubicBezTo>
                <a:cubicBezTo>
                  <a:pt x="5233943" y="3848408"/>
                  <a:pt x="5155475" y="3840480"/>
                  <a:pt x="5077098" y="3831771"/>
                </a:cubicBezTo>
                <a:cubicBezTo>
                  <a:pt x="4995818" y="3834674"/>
                  <a:pt x="4914401" y="3834947"/>
                  <a:pt x="4833258" y="3840480"/>
                </a:cubicBezTo>
                <a:cubicBezTo>
                  <a:pt x="4786559" y="3843664"/>
                  <a:pt x="4693920" y="3857897"/>
                  <a:pt x="4693920" y="3857897"/>
                </a:cubicBezTo>
                <a:lnTo>
                  <a:pt x="3666309" y="3840480"/>
                </a:lnTo>
                <a:cubicBezTo>
                  <a:pt x="3567569" y="3840480"/>
                  <a:pt x="3468915" y="3846285"/>
                  <a:pt x="3370218" y="3849188"/>
                </a:cubicBezTo>
                <a:cubicBezTo>
                  <a:pt x="3352801" y="3852091"/>
                  <a:pt x="3335281" y="3854434"/>
                  <a:pt x="3317966" y="3857897"/>
                </a:cubicBezTo>
                <a:cubicBezTo>
                  <a:pt x="3210578" y="3879376"/>
                  <a:pt x="3406269" y="3851184"/>
                  <a:pt x="3187338" y="3884023"/>
                </a:cubicBezTo>
                <a:cubicBezTo>
                  <a:pt x="3161342" y="3887922"/>
                  <a:pt x="3135086" y="3889828"/>
                  <a:pt x="3108960" y="3892731"/>
                </a:cubicBezTo>
                <a:cubicBezTo>
                  <a:pt x="3029698" y="3919154"/>
                  <a:pt x="3154877" y="3878625"/>
                  <a:pt x="3039292" y="3910148"/>
                </a:cubicBezTo>
                <a:cubicBezTo>
                  <a:pt x="2915156" y="3944003"/>
                  <a:pt x="3079063" y="3914599"/>
                  <a:pt x="2873829" y="3953691"/>
                </a:cubicBezTo>
                <a:cubicBezTo>
                  <a:pt x="2785017" y="3970607"/>
                  <a:pt x="2829927" y="3953781"/>
                  <a:pt x="2760618" y="3971108"/>
                </a:cubicBezTo>
                <a:cubicBezTo>
                  <a:pt x="2728508" y="3979135"/>
                  <a:pt x="2697133" y="3990054"/>
                  <a:pt x="2664823" y="3997234"/>
                </a:cubicBezTo>
                <a:cubicBezTo>
                  <a:pt x="2644785" y="4001687"/>
                  <a:pt x="2624151" y="4002822"/>
                  <a:pt x="2603863" y="4005943"/>
                </a:cubicBezTo>
                <a:cubicBezTo>
                  <a:pt x="2570348" y="4011099"/>
                  <a:pt x="2540981" y="4016205"/>
                  <a:pt x="2508069" y="4023360"/>
                </a:cubicBezTo>
                <a:lnTo>
                  <a:pt x="2351315" y="4058194"/>
                </a:lnTo>
                <a:cubicBezTo>
                  <a:pt x="2334029" y="4061795"/>
                  <a:pt x="2316268" y="4062932"/>
                  <a:pt x="2299063" y="4066903"/>
                </a:cubicBezTo>
                <a:cubicBezTo>
                  <a:pt x="2278471" y="4071655"/>
                  <a:pt x="2258695" y="4079568"/>
                  <a:pt x="2238103" y="4084320"/>
                </a:cubicBezTo>
                <a:cubicBezTo>
                  <a:pt x="2220898" y="4088290"/>
                  <a:pt x="2203166" y="4089565"/>
                  <a:pt x="2185852" y="4093028"/>
                </a:cubicBezTo>
                <a:cubicBezTo>
                  <a:pt x="2174116" y="4095375"/>
                  <a:pt x="2162702" y="4099140"/>
                  <a:pt x="2151018" y="4101737"/>
                </a:cubicBezTo>
                <a:cubicBezTo>
                  <a:pt x="2136569" y="4104948"/>
                  <a:pt x="2121989" y="4107543"/>
                  <a:pt x="2107475" y="4110446"/>
                </a:cubicBezTo>
                <a:cubicBezTo>
                  <a:pt x="2044781" y="4141792"/>
                  <a:pt x="2101049" y="4116807"/>
                  <a:pt x="2037806" y="4136571"/>
                </a:cubicBezTo>
                <a:cubicBezTo>
                  <a:pt x="2002759" y="4147523"/>
                  <a:pt x="1968682" y="4161578"/>
                  <a:pt x="1933303" y="4171406"/>
                </a:cubicBezTo>
                <a:cubicBezTo>
                  <a:pt x="1916290" y="4176132"/>
                  <a:pt x="1898424" y="4176955"/>
                  <a:pt x="1881052" y="4180114"/>
                </a:cubicBezTo>
                <a:cubicBezTo>
                  <a:pt x="1866489" y="4182762"/>
                  <a:pt x="1852109" y="4186390"/>
                  <a:pt x="1837509" y="4188823"/>
                </a:cubicBezTo>
                <a:cubicBezTo>
                  <a:pt x="1782431" y="4198003"/>
                  <a:pt x="1726799" y="4203997"/>
                  <a:pt x="1672046" y="4214948"/>
                </a:cubicBezTo>
                <a:lnTo>
                  <a:pt x="1628503" y="4223657"/>
                </a:lnTo>
                <a:cubicBezTo>
                  <a:pt x="1611131" y="4226816"/>
                  <a:pt x="1593566" y="4228903"/>
                  <a:pt x="1576252" y="4232366"/>
                </a:cubicBezTo>
                <a:cubicBezTo>
                  <a:pt x="1564516" y="4234713"/>
                  <a:pt x="1552926" y="4237786"/>
                  <a:pt x="1541418" y="4241074"/>
                </a:cubicBezTo>
                <a:cubicBezTo>
                  <a:pt x="1532591" y="4243596"/>
                  <a:pt x="1524294" y="4247983"/>
                  <a:pt x="1515292" y="4249783"/>
                </a:cubicBezTo>
                <a:cubicBezTo>
                  <a:pt x="1495164" y="4253808"/>
                  <a:pt x="1474369" y="4254038"/>
                  <a:pt x="1454332" y="4258491"/>
                </a:cubicBezTo>
                <a:cubicBezTo>
                  <a:pt x="1395913" y="4271473"/>
                  <a:pt x="1338439" y="4288436"/>
                  <a:pt x="1280160" y="4302034"/>
                </a:cubicBezTo>
                <a:cubicBezTo>
                  <a:pt x="1251331" y="4308761"/>
                  <a:pt x="1222155" y="4313912"/>
                  <a:pt x="1193075" y="4319451"/>
                </a:cubicBezTo>
                <a:cubicBezTo>
                  <a:pt x="982539" y="4359553"/>
                  <a:pt x="1174792" y="4321364"/>
                  <a:pt x="1053738" y="4345577"/>
                </a:cubicBezTo>
                <a:cubicBezTo>
                  <a:pt x="975361" y="4342674"/>
                  <a:pt x="896884" y="4341760"/>
                  <a:pt x="818606" y="4336868"/>
                </a:cubicBezTo>
                <a:cubicBezTo>
                  <a:pt x="770407" y="4333856"/>
                  <a:pt x="783698" y="4325247"/>
                  <a:pt x="740229" y="4319451"/>
                </a:cubicBezTo>
                <a:cubicBezTo>
                  <a:pt x="708447" y="4315213"/>
                  <a:pt x="676278" y="4314489"/>
                  <a:pt x="644435" y="4310743"/>
                </a:cubicBezTo>
                <a:cubicBezTo>
                  <a:pt x="626898" y="4308680"/>
                  <a:pt x="609635" y="4304719"/>
                  <a:pt x="592183" y="4302034"/>
                </a:cubicBezTo>
                <a:cubicBezTo>
                  <a:pt x="553828" y="4296133"/>
                  <a:pt x="524483" y="4293818"/>
                  <a:pt x="487680" y="4284617"/>
                </a:cubicBezTo>
                <a:cubicBezTo>
                  <a:pt x="467178" y="4279491"/>
                  <a:pt x="447291" y="4272040"/>
                  <a:pt x="426720" y="4267200"/>
                </a:cubicBezTo>
                <a:cubicBezTo>
                  <a:pt x="297783" y="4236862"/>
                  <a:pt x="383471" y="4260291"/>
                  <a:pt x="287383" y="4241074"/>
                </a:cubicBezTo>
                <a:cubicBezTo>
                  <a:pt x="275647" y="4238727"/>
                  <a:pt x="264160" y="4235269"/>
                  <a:pt x="252549" y="4232366"/>
                </a:cubicBezTo>
                <a:cubicBezTo>
                  <a:pt x="249646" y="4217852"/>
                  <a:pt x="251184" y="4201675"/>
                  <a:pt x="243840" y="4188823"/>
                </a:cubicBezTo>
                <a:cubicBezTo>
                  <a:pt x="238647" y="4179736"/>
                  <a:pt x="224253" y="4179579"/>
                  <a:pt x="217715" y="4171406"/>
                </a:cubicBezTo>
                <a:cubicBezTo>
                  <a:pt x="211980" y="4164238"/>
                  <a:pt x="211909" y="4153989"/>
                  <a:pt x="209006" y="4145280"/>
                </a:cubicBezTo>
                <a:cubicBezTo>
                  <a:pt x="216089" y="4124032"/>
                  <a:pt x="218251" y="4109909"/>
                  <a:pt x="235132" y="4093028"/>
                </a:cubicBezTo>
                <a:cubicBezTo>
                  <a:pt x="242533" y="4085627"/>
                  <a:pt x="252549" y="4081417"/>
                  <a:pt x="261258" y="4075611"/>
                </a:cubicBezTo>
                <a:lnTo>
                  <a:pt x="252549" y="403206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>
          <a:xfrm>
            <a:off x="2699792" y="1808820"/>
            <a:ext cx="2520280" cy="72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0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8144" y="683115"/>
            <a:ext cx="280831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836712"/>
            <a:ext cx="158417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91680" y="1628800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2195736" y="332656"/>
            <a:ext cx="72008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15851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20072" y="1700808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2222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048" y="836712"/>
            <a:ext cx="64807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4795" y="392519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ServerSocket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5116" y="1115452"/>
            <a:ext cx="12425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echoServer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11" idx="7"/>
          </p:cNvCxnSpPr>
          <p:nvPr/>
        </p:nvCxnSpPr>
        <p:spPr>
          <a:xfrm flipH="1">
            <a:off x="6080549" y="1300118"/>
            <a:ext cx="1254567" cy="453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121037" y="1934195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7956376" y="1482781"/>
            <a:ext cx="668717" cy="4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11460" y="13001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CS1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-252537" y="215850"/>
            <a:ext cx="10267393" cy="3441749"/>
          </a:xfrm>
          <a:custGeom>
            <a:avLst/>
            <a:gdLst>
              <a:gd name="connsiteX0" fmla="*/ 252549 w 10511246"/>
              <a:gd name="connsiteY0" fmla="*/ 4032068 h 4345577"/>
              <a:gd name="connsiteX1" fmla="*/ 217715 w 10511246"/>
              <a:gd name="connsiteY1" fmla="*/ 3910148 h 4345577"/>
              <a:gd name="connsiteX2" fmla="*/ 200298 w 10511246"/>
              <a:gd name="connsiteY2" fmla="*/ 3849188 h 4345577"/>
              <a:gd name="connsiteX3" fmla="*/ 165463 w 10511246"/>
              <a:gd name="connsiteY3" fmla="*/ 3692434 h 4345577"/>
              <a:gd name="connsiteX4" fmla="*/ 156755 w 10511246"/>
              <a:gd name="connsiteY4" fmla="*/ 3614057 h 4345577"/>
              <a:gd name="connsiteX5" fmla="*/ 148046 w 10511246"/>
              <a:gd name="connsiteY5" fmla="*/ 3509554 h 4345577"/>
              <a:gd name="connsiteX6" fmla="*/ 113212 w 10511246"/>
              <a:gd name="connsiteY6" fmla="*/ 3413760 h 4345577"/>
              <a:gd name="connsiteX7" fmla="*/ 78378 w 10511246"/>
              <a:gd name="connsiteY7" fmla="*/ 3222171 h 4345577"/>
              <a:gd name="connsiteX8" fmla="*/ 60960 w 10511246"/>
              <a:gd name="connsiteY8" fmla="*/ 3117668 h 4345577"/>
              <a:gd name="connsiteX9" fmla="*/ 34835 w 10511246"/>
              <a:gd name="connsiteY9" fmla="*/ 3013166 h 4345577"/>
              <a:gd name="connsiteX10" fmla="*/ 8709 w 10511246"/>
              <a:gd name="connsiteY10" fmla="*/ 2882537 h 4345577"/>
              <a:gd name="connsiteX11" fmla="*/ 0 w 10511246"/>
              <a:gd name="connsiteY11" fmla="*/ 2760617 h 4345577"/>
              <a:gd name="connsiteX12" fmla="*/ 8709 w 10511246"/>
              <a:gd name="connsiteY12" fmla="*/ 2447108 h 4345577"/>
              <a:gd name="connsiteX13" fmla="*/ 26126 w 10511246"/>
              <a:gd name="connsiteY13" fmla="*/ 2264228 h 4345577"/>
              <a:gd name="connsiteX14" fmla="*/ 34835 w 10511246"/>
              <a:gd name="connsiteY14" fmla="*/ 2194560 h 4345577"/>
              <a:gd name="connsiteX15" fmla="*/ 43543 w 10511246"/>
              <a:gd name="connsiteY15" fmla="*/ 2107474 h 4345577"/>
              <a:gd name="connsiteX16" fmla="*/ 52252 w 10511246"/>
              <a:gd name="connsiteY16" fmla="*/ 2037806 h 4345577"/>
              <a:gd name="connsiteX17" fmla="*/ 130629 w 10511246"/>
              <a:gd name="connsiteY17" fmla="*/ 1863634 h 4345577"/>
              <a:gd name="connsiteX18" fmla="*/ 165463 w 10511246"/>
              <a:gd name="connsiteY18" fmla="*/ 1811383 h 4345577"/>
              <a:gd name="connsiteX19" fmla="*/ 191589 w 10511246"/>
              <a:gd name="connsiteY19" fmla="*/ 1759131 h 4345577"/>
              <a:gd name="connsiteX20" fmla="*/ 339635 w 10511246"/>
              <a:gd name="connsiteY20" fmla="*/ 1558834 h 4345577"/>
              <a:gd name="connsiteX21" fmla="*/ 391886 w 10511246"/>
              <a:gd name="connsiteY21" fmla="*/ 1506583 h 4345577"/>
              <a:gd name="connsiteX22" fmla="*/ 452846 w 10511246"/>
              <a:gd name="connsiteY22" fmla="*/ 1463040 h 4345577"/>
              <a:gd name="connsiteX23" fmla="*/ 627018 w 10511246"/>
              <a:gd name="connsiteY23" fmla="*/ 1323703 h 4345577"/>
              <a:gd name="connsiteX24" fmla="*/ 705395 w 10511246"/>
              <a:gd name="connsiteY24" fmla="*/ 1280160 h 4345577"/>
              <a:gd name="connsiteX25" fmla="*/ 783772 w 10511246"/>
              <a:gd name="connsiteY25" fmla="*/ 1245326 h 4345577"/>
              <a:gd name="connsiteX26" fmla="*/ 862149 w 10511246"/>
              <a:gd name="connsiteY26" fmla="*/ 1193074 h 4345577"/>
              <a:gd name="connsiteX27" fmla="*/ 957943 w 10511246"/>
              <a:gd name="connsiteY27" fmla="*/ 1149531 h 4345577"/>
              <a:gd name="connsiteX28" fmla="*/ 1045029 w 10511246"/>
              <a:gd name="connsiteY28" fmla="*/ 1097280 h 4345577"/>
              <a:gd name="connsiteX29" fmla="*/ 1132115 w 10511246"/>
              <a:gd name="connsiteY29" fmla="*/ 1036320 h 4345577"/>
              <a:gd name="connsiteX30" fmla="*/ 1219200 w 10511246"/>
              <a:gd name="connsiteY30" fmla="*/ 1001486 h 4345577"/>
              <a:gd name="connsiteX31" fmla="*/ 1288869 w 10511246"/>
              <a:gd name="connsiteY31" fmla="*/ 966651 h 4345577"/>
              <a:gd name="connsiteX32" fmla="*/ 1367246 w 10511246"/>
              <a:gd name="connsiteY32" fmla="*/ 931817 h 4345577"/>
              <a:gd name="connsiteX33" fmla="*/ 1515292 w 10511246"/>
              <a:gd name="connsiteY33" fmla="*/ 862148 h 4345577"/>
              <a:gd name="connsiteX34" fmla="*/ 1602378 w 10511246"/>
              <a:gd name="connsiteY34" fmla="*/ 836023 h 4345577"/>
              <a:gd name="connsiteX35" fmla="*/ 1750423 w 10511246"/>
              <a:gd name="connsiteY35" fmla="*/ 757646 h 4345577"/>
              <a:gd name="connsiteX36" fmla="*/ 1820092 w 10511246"/>
              <a:gd name="connsiteY36" fmla="*/ 731520 h 4345577"/>
              <a:gd name="connsiteX37" fmla="*/ 1889760 w 10511246"/>
              <a:gd name="connsiteY37" fmla="*/ 714103 h 4345577"/>
              <a:gd name="connsiteX38" fmla="*/ 1968138 w 10511246"/>
              <a:gd name="connsiteY38" fmla="*/ 687977 h 4345577"/>
              <a:gd name="connsiteX39" fmla="*/ 2072640 w 10511246"/>
              <a:gd name="connsiteY39" fmla="*/ 653143 h 4345577"/>
              <a:gd name="connsiteX40" fmla="*/ 2116183 w 10511246"/>
              <a:gd name="connsiteY40" fmla="*/ 627017 h 4345577"/>
              <a:gd name="connsiteX41" fmla="*/ 2168435 w 10511246"/>
              <a:gd name="connsiteY41" fmla="*/ 609600 h 4345577"/>
              <a:gd name="connsiteX42" fmla="*/ 2255520 w 10511246"/>
              <a:gd name="connsiteY42" fmla="*/ 548640 h 4345577"/>
              <a:gd name="connsiteX43" fmla="*/ 2307772 w 10511246"/>
              <a:gd name="connsiteY43" fmla="*/ 513806 h 4345577"/>
              <a:gd name="connsiteX44" fmla="*/ 2342606 w 10511246"/>
              <a:gd name="connsiteY44" fmla="*/ 487680 h 4345577"/>
              <a:gd name="connsiteX45" fmla="*/ 2473235 w 10511246"/>
              <a:gd name="connsiteY45" fmla="*/ 400594 h 4345577"/>
              <a:gd name="connsiteX46" fmla="*/ 2525486 w 10511246"/>
              <a:gd name="connsiteY46" fmla="*/ 365760 h 4345577"/>
              <a:gd name="connsiteX47" fmla="*/ 2595155 w 10511246"/>
              <a:gd name="connsiteY47" fmla="*/ 313508 h 4345577"/>
              <a:gd name="connsiteX48" fmla="*/ 2708366 w 10511246"/>
              <a:gd name="connsiteY48" fmla="*/ 235131 h 4345577"/>
              <a:gd name="connsiteX49" fmla="*/ 2812869 w 10511246"/>
              <a:gd name="connsiteY49" fmla="*/ 148046 h 4345577"/>
              <a:gd name="connsiteX50" fmla="*/ 2856412 w 10511246"/>
              <a:gd name="connsiteY50" fmla="*/ 113211 h 4345577"/>
              <a:gd name="connsiteX51" fmla="*/ 2891246 w 10511246"/>
              <a:gd name="connsiteY51" fmla="*/ 87086 h 4345577"/>
              <a:gd name="connsiteX52" fmla="*/ 2934789 w 10511246"/>
              <a:gd name="connsiteY52" fmla="*/ 34834 h 4345577"/>
              <a:gd name="connsiteX53" fmla="*/ 2978332 w 10511246"/>
              <a:gd name="connsiteY53" fmla="*/ 0 h 4345577"/>
              <a:gd name="connsiteX54" fmla="*/ 3065418 w 10511246"/>
              <a:gd name="connsiteY54" fmla="*/ 8708 h 4345577"/>
              <a:gd name="connsiteX55" fmla="*/ 3169920 w 10511246"/>
              <a:gd name="connsiteY55" fmla="*/ 17417 h 4345577"/>
              <a:gd name="connsiteX56" fmla="*/ 3300549 w 10511246"/>
              <a:gd name="connsiteY56" fmla="*/ 34834 h 4345577"/>
              <a:gd name="connsiteX57" fmla="*/ 3640183 w 10511246"/>
              <a:gd name="connsiteY57" fmla="*/ 43543 h 4345577"/>
              <a:gd name="connsiteX58" fmla="*/ 4180115 w 10511246"/>
              <a:gd name="connsiteY58" fmla="*/ 104503 h 4345577"/>
              <a:gd name="connsiteX59" fmla="*/ 4432663 w 10511246"/>
              <a:gd name="connsiteY59" fmla="*/ 148046 h 4345577"/>
              <a:gd name="connsiteX60" fmla="*/ 4580709 w 10511246"/>
              <a:gd name="connsiteY60" fmla="*/ 165463 h 4345577"/>
              <a:gd name="connsiteX61" fmla="*/ 4737463 w 10511246"/>
              <a:gd name="connsiteY61" fmla="*/ 191588 h 4345577"/>
              <a:gd name="connsiteX62" fmla="*/ 5712823 w 10511246"/>
              <a:gd name="connsiteY62" fmla="*/ 209006 h 4345577"/>
              <a:gd name="connsiteX63" fmla="*/ 6235338 w 10511246"/>
              <a:gd name="connsiteY63" fmla="*/ 348343 h 4345577"/>
              <a:gd name="connsiteX64" fmla="*/ 6261463 w 10511246"/>
              <a:gd name="connsiteY64" fmla="*/ 365760 h 4345577"/>
              <a:gd name="connsiteX65" fmla="*/ 6287589 w 10511246"/>
              <a:gd name="connsiteY65" fmla="*/ 409303 h 4345577"/>
              <a:gd name="connsiteX66" fmla="*/ 6313715 w 10511246"/>
              <a:gd name="connsiteY66" fmla="*/ 505097 h 4345577"/>
              <a:gd name="connsiteX67" fmla="*/ 6331132 w 10511246"/>
              <a:gd name="connsiteY67" fmla="*/ 566057 h 4345577"/>
              <a:gd name="connsiteX68" fmla="*/ 6339840 w 10511246"/>
              <a:gd name="connsiteY68" fmla="*/ 609600 h 4345577"/>
              <a:gd name="connsiteX69" fmla="*/ 6365966 w 10511246"/>
              <a:gd name="connsiteY69" fmla="*/ 661851 h 4345577"/>
              <a:gd name="connsiteX70" fmla="*/ 6392092 w 10511246"/>
              <a:gd name="connsiteY70" fmla="*/ 775063 h 4345577"/>
              <a:gd name="connsiteX71" fmla="*/ 6409509 w 10511246"/>
              <a:gd name="connsiteY71" fmla="*/ 809897 h 4345577"/>
              <a:gd name="connsiteX72" fmla="*/ 6426926 w 10511246"/>
              <a:gd name="connsiteY72" fmla="*/ 853440 h 4345577"/>
              <a:gd name="connsiteX73" fmla="*/ 6453052 w 10511246"/>
              <a:gd name="connsiteY73" fmla="*/ 888274 h 4345577"/>
              <a:gd name="connsiteX74" fmla="*/ 6470469 w 10511246"/>
              <a:gd name="connsiteY74" fmla="*/ 914400 h 4345577"/>
              <a:gd name="connsiteX75" fmla="*/ 6531429 w 10511246"/>
              <a:gd name="connsiteY75" fmla="*/ 1010194 h 4345577"/>
              <a:gd name="connsiteX76" fmla="*/ 6583680 w 10511246"/>
              <a:gd name="connsiteY76" fmla="*/ 1018903 h 4345577"/>
              <a:gd name="connsiteX77" fmla="*/ 6740435 w 10511246"/>
              <a:gd name="connsiteY77" fmla="*/ 1001486 h 4345577"/>
              <a:gd name="connsiteX78" fmla="*/ 6775269 w 10511246"/>
              <a:gd name="connsiteY78" fmla="*/ 992777 h 4345577"/>
              <a:gd name="connsiteX79" fmla="*/ 7045235 w 10511246"/>
              <a:gd name="connsiteY79" fmla="*/ 957943 h 4345577"/>
              <a:gd name="connsiteX80" fmla="*/ 7280366 w 10511246"/>
              <a:gd name="connsiteY80" fmla="*/ 905691 h 4345577"/>
              <a:gd name="connsiteX81" fmla="*/ 7611292 w 10511246"/>
              <a:gd name="connsiteY81" fmla="*/ 853440 h 4345577"/>
              <a:gd name="connsiteX82" fmla="*/ 7672252 w 10511246"/>
              <a:gd name="connsiteY82" fmla="*/ 844731 h 4345577"/>
              <a:gd name="connsiteX83" fmla="*/ 7881258 w 10511246"/>
              <a:gd name="connsiteY83" fmla="*/ 818606 h 4345577"/>
              <a:gd name="connsiteX84" fmla="*/ 8194766 w 10511246"/>
              <a:gd name="connsiteY84" fmla="*/ 783771 h 4345577"/>
              <a:gd name="connsiteX85" fmla="*/ 8499566 w 10511246"/>
              <a:gd name="connsiteY85" fmla="*/ 827314 h 4345577"/>
              <a:gd name="connsiteX86" fmla="*/ 8543109 w 10511246"/>
              <a:gd name="connsiteY86" fmla="*/ 844731 h 4345577"/>
              <a:gd name="connsiteX87" fmla="*/ 8734698 w 10511246"/>
              <a:gd name="connsiteY87" fmla="*/ 905691 h 4345577"/>
              <a:gd name="connsiteX88" fmla="*/ 8769532 w 10511246"/>
              <a:gd name="connsiteY88" fmla="*/ 923108 h 4345577"/>
              <a:gd name="connsiteX89" fmla="*/ 8934995 w 10511246"/>
              <a:gd name="connsiteY89" fmla="*/ 1027611 h 4345577"/>
              <a:gd name="connsiteX90" fmla="*/ 9117875 w 10511246"/>
              <a:gd name="connsiteY90" fmla="*/ 1132114 h 4345577"/>
              <a:gd name="connsiteX91" fmla="*/ 9161418 w 10511246"/>
              <a:gd name="connsiteY91" fmla="*/ 1158240 h 4345577"/>
              <a:gd name="connsiteX92" fmla="*/ 9248503 w 10511246"/>
              <a:gd name="connsiteY92" fmla="*/ 1193074 h 4345577"/>
              <a:gd name="connsiteX93" fmla="*/ 9274629 w 10511246"/>
              <a:gd name="connsiteY93" fmla="*/ 1210491 h 4345577"/>
              <a:gd name="connsiteX94" fmla="*/ 9353006 w 10511246"/>
              <a:gd name="connsiteY94" fmla="*/ 1271451 h 4345577"/>
              <a:gd name="connsiteX95" fmla="*/ 9579429 w 10511246"/>
              <a:gd name="connsiteY95" fmla="*/ 1384663 h 4345577"/>
              <a:gd name="connsiteX96" fmla="*/ 9657806 w 10511246"/>
              <a:gd name="connsiteY96" fmla="*/ 1410788 h 4345577"/>
              <a:gd name="connsiteX97" fmla="*/ 9727475 w 10511246"/>
              <a:gd name="connsiteY97" fmla="*/ 1445623 h 4345577"/>
              <a:gd name="connsiteX98" fmla="*/ 9779726 w 10511246"/>
              <a:gd name="connsiteY98" fmla="*/ 1463040 h 4345577"/>
              <a:gd name="connsiteX99" fmla="*/ 9901646 w 10511246"/>
              <a:gd name="connsiteY99" fmla="*/ 1506583 h 4345577"/>
              <a:gd name="connsiteX100" fmla="*/ 9988732 w 10511246"/>
              <a:gd name="connsiteY100" fmla="*/ 1619794 h 4345577"/>
              <a:gd name="connsiteX101" fmla="*/ 10049692 w 10511246"/>
              <a:gd name="connsiteY101" fmla="*/ 1689463 h 4345577"/>
              <a:gd name="connsiteX102" fmla="*/ 10075818 w 10511246"/>
              <a:gd name="connsiteY102" fmla="*/ 1733006 h 4345577"/>
              <a:gd name="connsiteX103" fmla="*/ 10101943 w 10511246"/>
              <a:gd name="connsiteY103" fmla="*/ 1767840 h 4345577"/>
              <a:gd name="connsiteX104" fmla="*/ 10128069 w 10511246"/>
              <a:gd name="connsiteY104" fmla="*/ 1811383 h 4345577"/>
              <a:gd name="connsiteX105" fmla="*/ 10180320 w 10511246"/>
              <a:gd name="connsiteY105" fmla="*/ 1881051 h 4345577"/>
              <a:gd name="connsiteX106" fmla="*/ 10258698 w 10511246"/>
              <a:gd name="connsiteY106" fmla="*/ 2046514 h 4345577"/>
              <a:gd name="connsiteX107" fmla="*/ 10284823 w 10511246"/>
              <a:gd name="connsiteY107" fmla="*/ 2098766 h 4345577"/>
              <a:gd name="connsiteX108" fmla="*/ 10310949 w 10511246"/>
              <a:gd name="connsiteY108" fmla="*/ 2151017 h 4345577"/>
              <a:gd name="connsiteX109" fmla="*/ 10337075 w 10511246"/>
              <a:gd name="connsiteY109" fmla="*/ 2211977 h 4345577"/>
              <a:gd name="connsiteX110" fmla="*/ 10363200 w 10511246"/>
              <a:gd name="connsiteY110" fmla="*/ 2264228 h 4345577"/>
              <a:gd name="connsiteX111" fmla="*/ 10415452 w 10511246"/>
              <a:gd name="connsiteY111" fmla="*/ 2394857 h 4345577"/>
              <a:gd name="connsiteX112" fmla="*/ 10493829 w 10511246"/>
              <a:gd name="connsiteY112" fmla="*/ 2647406 h 4345577"/>
              <a:gd name="connsiteX113" fmla="*/ 10511246 w 10511246"/>
              <a:gd name="connsiteY113" fmla="*/ 2760617 h 4345577"/>
              <a:gd name="connsiteX114" fmla="*/ 10502538 w 10511246"/>
              <a:gd name="connsiteY114" fmla="*/ 3082834 h 4345577"/>
              <a:gd name="connsiteX115" fmla="*/ 10493829 w 10511246"/>
              <a:gd name="connsiteY115" fmla="*/ 3161211 h 4345577"/>
              <a:gd name="connsiteX116" fmla="*/ 10458995 w 10511246"/>
              <a:gd name="connsiteY116" fmla="*/ 3378926 h 4345577"/>
              <a:gd name="connsiteX117" fmla="*/ 10398035 w 10511246"/>
              <a:gd name="connsiteY117" fmla="*/ 3526971 h 4345577"/>
              <a:gd name="connsiteX118" fmla="*/ 10302240 w 10511246"/>
              <a:gd name="connsiteY118" fmla="*/ 3727268 h 4345577"/>
              <a:gd name="connsiteX119" fmla="*/ 10206446 w 10511246"/>
              <a:gd name="connsiteY119" fmla="*/ 3857897 h 4345577"/>
              <a:gd name="connsiteX120" fmla="*/ 10110652 w 10511246"/>
              <a:gd name="connsiteY120" fmla="*/ 3936274 h 4345577"/>
              <a:gd name="connsiteX121" fmla="*/ 10075818 w 10511246"/>
              <a:gd name="connsiteY121" fmla="*/ 3962400 h 4345577"/>
              <a:gd name="connsiteX122" fmla="*/ 10049692 w 10511246"/>
              <a:gd name="connsiteY122" fmla="*/ 3979817 h 4345577"/>
              <a:gd name="connsiteX123" fmla="*/ 9884229 w 10511246"/>
              <a:gd name="connsiteY123" fmla="*/ 4014651 h 4345577"/>
              <a:gd name="connsiteX124" fmla="*/ 9753600 w 10511246"/>
              <a:gd name="connsiteY124" fmla="*/ 4032068 h 4345577"/>
              <a:gd name="connsiteX125" fmla="*/ 9396549 w 10511246"/>
              <a:gd name="connsiteY125" fmla="*/ 4023360 h 4345577"/>
              <a:gd name="connsiteX126" fmla="*/ 9265920 w 10511246"/>
              <a:gd name="connsiteY126" fmla="*/ 4014651 h 4345577"/>
              <a:gd name="connsiteX127" fmla="*/ 8900160 w 10511246"/>
              <a:gd name="connsiteY127" fmla="*/ 4005943 h 4345577"/>
              <a:gd name="connsiteX128" fmla="*/ 8403772 w 10511246"/>
              <a:gd name="connsiteY128" fmla="*/ 3936274 h 4345577"/>
              <a:gd name="connsiteX129" fmla="*/ 7889966 w 10511246"/>
              <a:gd name="connsiteY129" fmla="*/ 3875314 h 4345577"/>
              <a:gd name="connsiteX130" fmla="*/ 7559040 w 10511246"/>
              <a:gd name="connsiteY130" fmla="*/ 3910148 h 4345577"/>
              <a:gd name="connsiteX131" fmla="*/ 7262949 w 10511246"/>
              <a:gd name="connsiteY131" fmla="*/ 3944983 h 4345577"/>
              <a:gd name="connsiteX132" fmla="*/ 6975566 w 10511246"/>
              <a:gd name="connsiteY132" fmla="*/ 3936274 h 4345577"/>
              <a:gd name="connsiteX133" fmla="*/ 6923315 w 10511246"/>
              <a:gd name="connsiteY133" fmla="*/ 3927566 h 4345577"/>
              <a:gd name="connsiteX134" fmla="*/ 6827520 w 10511246"/>
              <a:gd name="connsiteY134" fmla="*/ 3910148 h 4345577"/>
              <a:gd name="connsiteX135" fmla="*/ 6723018 w 10511246"/>
              <a:gd name="connsiteY135" fmla="*/ 3918857 h 4345577"/>
              <a:gd name="connsiteX136" fmla="*/ 6670766 w 10511246"/>
              <a:gd name="connsiteY136" fmla="*/ 3936274 h 4345577"/>
              <a:gd name="connsiteX137" fmla="*/ 6540138 w 10511246"/>
              <a:gd name="connsiteY137" fmla="*/ 3962400 h 4345577"/>
              <a:gd name="connsiteX138" fmla="*/ 6505303 w 10511246"/>
              <a:gd name="connsiteY138" fmla="*/ 3971108 h 4345577"/>
              <a:gd name="connsiteX139" fmla="*/ 6244046 w 10511246"/>
              <a:gd name="connsiteY139" fmla="*/ 3988526 h 4345577"/>
              <a:gd name="connsiteX140" fmla="*/ 5826035 w 10511246"/>
              <a:gd name="connsiteY140" fmla="*/ 3971108 h 4345577"/>
              <a:gd name="connsiteX141" fmla="*/ 5686698 w 10511246"/>
              <a:gd name="connsiteY141" fmla="*/ 3944983 h 4345577"/>
              <a:gd name="connsiteX142" fmla="*/ 5634446 w 10511246"/>
              <a:gd name="connsiteY142" fmla="*/ 3927566 h 4345577"/>
              <a:gd name="connsiteX143" fmla="*/ 5573486 w 10511246"/>
              <a:gd name="connsiteY143" fmla="*/ 3910148 h 4345577"/>
              <a:gd name="connsiteX144" fmla="*/ 5512526 w 10511246"/>
              <a:gd name="connsiteY144" fmla="*/ 3892731 h 4345577"/>
              <a:gd name="connsiteX145" fmla="*/ 5408023 w 10511246"/>
              <a:gd name="connsiteY145" fmla="*/ 3875314 h 4345577"/>
              <a:gd name="connsiteX146" fmla="*/ 5312229 w 10511246"/>
              <a:gd name="connsiteY146" fmla="*/ 3857897 h 4345577"/>
              <a:gd name="connsiteX147" fmla="*/ 5077098 w 10511246"/>
              <a:gd name="connsiteY147" fmla="*/ 3831771 h 4345577"/>
              <a:gd name="connsiteX148" fmla="*/ 4833258 w 10511246"/>
              <a:gd name="connsiteY148" fmla="*/ 3840480 h 4345577"/>
              <a:gd name="connsiteX149" fmla="*/ 4693920 w 10511246"/>
              <a:gd name="connsiteY149" fmla="*/ 3857897 h 4345577"/>
              <a:gd name="connsiteX150" fmla="*/ 3666309 w 10511246"/>
              <a:gd name="connsiteY150" fmla="*/ 3840480 h 4345577"/>
              <a:gd name="connsiteX151" fmla="*/ 3370218 w 10511246"/>
              <a:gd name="connsiteY151" fmla="*/ 3849188 h 4345577"/>
              <a:gd name="connsiteX152" fmla="*/ 3317966 w 10511246"/>
              <a:gd name="connsiteY152" fmla="*/ 3857897 h 4345577"/>
              <a:gd name="connsiteX153" fmla="*/ 3187338 w 10511246"/>
              <a:gd name="connsiteY153" fmla="*/ 3884023 h 4345577"/>
              <a:gd name="connsiteX154" fmla="*/ 3108960 w 10511246"/>
              <a:gd name="connsiteY154" fmla="*/ 3892731 h 4345577"/>
              <a:gd name="connsiteX155" fmla="*/ 3039292 w 10511246"/>
              <a:gd name="connsiteY155" fmla="*/ 3910148 h 4345577"/>
              <a:gd name="connsiteX156" fmla="*/ 2873829 w 10511246"/>
              <a:gd name="connsiteY156" fmla="*/ 3953691 h 4345577"/>
              <a:gd name="connsiteX157" fmla="*/ 2760618 w 10511246"/>
              <a:gd name="connsiteY157" fmla="*/ 3971108 h 4345577"/>
              <a:gd name="connsiteX158" fmla="*/ 2664823 w 10511246"/>
              <a:gd name="connsiteY158" fmla="*/ 3997234 h 4345577"/>
              <a:gd name="connsiteX159" fmla="*/ 2603863 w 10511246"/>
              <a:gd name="connsiteY159" fmla="*/ 4005943 h 4345577"/>
              <a:gd name="connsiteX160" fmla="*/ 2508069 w 10511246"/>
              <a:gd name="connsiteY160" fmla="*/ 4023360 h 4345577"/>
              <a:gd name="connsiteX161" fmla="*/ 2351315 w 10511246"/>
              <a:gd name="connsiteY161" fmla="*/ 4058194 h 4345577"/>
              <a:gd name="connsiteX162" fmla="*/ 2299063 w 10511246"/>
              <a:gd name="connsiteY162" fmla="*/ 4066903 h 4345577"/>
              <a:gd name="connsiteX163" fmla="*/ 2238103 w 10511246"/>
              <a:gd name="connsiteY163" fmla="*/ 4084320 h 4345577"/>
              <a:gd name="connsiteX164" fmla="*/ 2185852 w 10511246"/>
              <a:gd name="connsiteY164" fmla="*/ 4093028 h 4345577"/>
              <a:gd name="connsiteX165" fmla="*/ 2151018 w 10511246"/>
              <a:gd name="connsiteY165" fmla="*/ 4101737 h 4345577"/>
              <a:gd name="connsiteX166" fmla="*/ 2107475 w 10511246"/>
              <a:gd name="connsiteY166" fmla="*/ 4110446 h 4345577"/>
              <a:gd name="connsiteX167" fmla="*/ 2037806 w 10511246"/>
              <a:gd name="connsiteY167" fmla="*/ 4136571 h 4345577"/>
              <a:gd name="connsiteX168" fmla="*/ 1933303 w 10511246"/>
              <a:gd name="connsiteY168" fmla="*/ 4171406 h 4345577"/>
              <a:gd name="connsiteX169" fmla="*/ 1881052 w 10511246"/>
              <a:gd name="connsiteY169" fmla="*/ 4180114 h 4345577"/>
              <a:gd name="connsiteX170" fmla="*/ 1837509 w 10511246"/>
              <a:gd name="connsiteY170" fmla="*/ 4188823 h 4345577"/>
              <a:gd name="connsiteX171" fmla="*/ 1672046 w 10511246"/>
              <a:gd name="connsiteY171" fmla="*/ 4214948 h 4345577"/>
              <a:gd name="connsiteX172" fmla="*/ 1628503 w 10511246"/>
              <a:gd name="connsiteY172" fmla="*/ 4223657 h 4345577"/>
              <a:gd name="connsiteX173" fmla="*/ 1576252 w 10511246"/>
              <a:gd name="connsiteY173" fmla="*/ 4232366 h 4345577"/>
              <a:gd name="connsiteX174" fmla="*/ 1541418 w 10511246"/>
              <a:gd name="connsiteY174" fmla="*/ 4241074 h 4345577"/>
              <a:gd name="connsiteX175" fmla="*/ 1515292 w 10511246"/>
              <a:gd name="connsiteY175" fmla="*/ 4249783 h 4345577"/>
              <a:gd name="connsiteX176" fmla="*/ 1454332 w 10511246"/>
              <a:gd name="connsiteY176" fmla="*/ 4258491 h 4345577"/>
              <a:gd name="connsiteX177" fmla="*/ 1280160 w 10511246"/>
              <a:gd name="connsiteY177" fmla="*/ 4302034 h 4345577"/>
              <a:gd name="connsiteX178" fmla="*/ 1193075 w 10511246"/>
              <a:gd name="connsiteY178" fmla="*/ 4319451 h 4345577"/>
              <a:gd name="connsiteX179" fmla="*/ 1053738 w 10511246"/>
              <a:gd name="connsiteY179" fmla="*/ 4345577 h 4345577"/>
              <a:gd name="connsiteX180" fmla="*/ 818606 w 10511246"/>
              <a:gd name="connsiteY180" fmla="*/ 4336868 h 4345577"/>
              <a:gd name="connsiteX181" fmla="*/ 740229 w 10511246"/>
              <a:gd name="connsiteY181" fmla="*/ 4319451 h 4345577"/>
              <a:gd name="connsiteX182" fmla="*/ 644435 w 10511246"/>
              <a:gd name="connsiteY182" fmla="*/ 4310743 h 4345577"/>
              <a:gd name="connsiteX183" fmla="*/ 592183 w 10511246"/>
              <a:gd name="connsiteY183" fmla="*/ 4302034 h 4345577"/>
              <a:gd name="connsiteX184" fmla="*/ 487680 w 10511246"/>
              <a:gd name="connsiteY184" fmla="*/ 4284617 h 4345577"/>
              <a:gd name="connsiteX185" fmla="*/ 426720 w 10511246"/>
              <a:gd name="connsiteY185" fmla="*/ 4267200 h 4345577"/>
              <a:gd name="connsiteX186" fmla="*/ 287383 w 10511246"/>
              <a:gd name="connsiteY186" fmla="*/ 4241074 h 4345577"/>
              <a:gd name="connsiteX187" fmla="*/ 252549 w 10511246"/>
              <a:gd name="connsiteY187" fmla="*/ 4232366 h 4345577"/>
              <a:gd name="connsiteX188" fmla="*/ 243840 w 10511246"/>
              <a:gd name="connsiteY188" fmla="*/ 4188823 h 4345577"/>
              <a:gd name="connsiteX189" fmla="*/ 217715 w 10511246"/>
              <a:gd name="connsiteY189" fmla="*/ 4171406 h 4345577"/>
              <a:gd name="connsiteX190" fmla="*/ 209006 w 10511246"/>
              <a:gd name="connsiteY190" fmla="*/ 4145280 h 4345577"/>
              <a:gd name="connsiteX191" fmla="*/ 235132 w 10511246"/>
              <a:gd name="connsiteY191" fmla="*/ 4093028 h 4345577"/>
              <a:gd name="connsiteX192" fmla="*/ 261258 w 10511246"/>
              <a:gd name="connsiteY192" fmla="*/ 4075611 h 4345577"/>
              <a:gd name="connsiteX193" fmla="*/ 252549 w 10511246"/>
              <a:gd name="connsiteY193" fmla="*/ 4032068 h 434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0511246" h="4345577">
                <a:moveTo>
                  <a:pt x="252549" y="4032068"/>
                </a:moveTo>
                <a:cubicBezTo>
                  <a:pt x="232919" y="3933926"/>
                  <a:pt x="258790" y="4053911"/>
                  <a:pt x="217715" y="3910148"/>
                </a:cubicBezTo>
                <a:cubicBezTo>
                  <a:pt x="211909" y="3889828"/>
                  <a:pt x="205743" y="3869608"/>
                  <a:pt x="200298" y="3849188"/>
                </a:cubicBezTo>
                <a:cubicBezTo>
                  <a:pt x="187307" y="3800471"/>
                  <a:pt x="173220" y="3741565"/>
                  <a:pt x="165463" y="3692434"/>
                </a:cubicBezTo>
                <a:cubicBezTo>
                  <a:pt x="161363" y="3666469"/>
                  <a:pt x="159247" y="3640225"/>
                  <a:pt x="156755" y="3614057"/>
                </a:cubicBezTo>
                <a:cubicBezTo>
                  <a:pt x="153441" y="3579259"/>
                  <a:pt x="155472" y="3543711"/>
                  <a:pt x="148046" y="3509554"/>
                </a:cubicBezTo>
                <a:cubicBezTo>
                  <a:pt x="140828" y="3476353"/>
                  <a:pt x="124823" y="3445691"/>
                  <a:pt x="113212" y="3413760"/>
                </a:cubicBezTo>
                <a:cubicBezTo>
                  <a:pt x="96602" y="3264281"/>
                  <a:pt x="115752" y="3409043"/>
                  <a:pt x="78378" y="3222171"/>
                </a:cubicBezTo>
                <a:cubicBezTo>
                  <a:pt x="71452" y="3187542"/>
                  <a:pt x="68163" y="3152241"/>
                  <a:pt x="60960" y="3117668"/>
                </a:cubicBezTo>
                <a:cubicBezTo>
                  <a:pt x="53637" y="3082517"/>
                  <a:pt x="42624" y="3048217"/>
                  <a:pt x="34835" y="3013166"/>
                </a:cubicBezTo>
                <a:cubicBezTo>
                  <a:pt x="25202" y="2969818"/>
                  <a:pt x="17418" y="2926080"/>
                  <a:pt x="8709" y="2882537"/>
                </a:cubicBezTo>
                <a:cubicBezTo>
                  <a:pt x="5806" y="2841897"/>
                  <a:pt x="0" y="2801361"/>
                  <a:pt x="0" y="2760617"/>
                </a:cubicBezTo>
                <a:cubicBezTo>
                  <a:pt x="0" y="2656074"/>
                  <a:pt x="4357" y="2551561"/>
                  <a:pt x="8709" y="2447108"/>
                </a:cubicBezTo>
                <a:cubicBezTo>
                  <a:pt x="10628" y="2401045"/>
                  <a:pt x="20306" y="2313699"/>
                  <a:pt x="26126" y="2264228"/>
                </a:cubicBezTo>
                <a:cubicBezTo>
                  <a:pt x="28860" y="2240985"/>
                  <a:pt x="32251" y="2217820"/>
                  <a:pt x="34835" y="2194560"/>
                </a:cubicBezTo>
                <a:cubicBezTo>
                  <a:pt x="38057" y="2165565"/>
                  <a:pt x="40321" y="2136469"/>
                  <a:pt x="43543" y="2107474"/>
                </a:cubicBezTo>
                <a:cubicBezTo>
                  <a:pt x="46127" y="2084214"/>
                  <a:pt x="45156" y="2060108"/>
                  <a:pt x="52252" y="2037806"/>
                </a:cubicBezTo>
                <a:cubicBezTo>
                  <a:pt x="57376" y="2021704"/>
                  <a:pt x="108864" y="1900946"/>
                  <a:pt x="130629" y="1863634"/>
                </a:cubicBezTo>
                <a:cubicBezTo>
                  <a:pt x="141176" y="1845553"/>
                  <a:pt x="154916" y="1829464"/>
                  <a:pt x="165463" y="1811383"/>
                </a:cubicBezTo>
                <a:cubicBezTo>
                  <a:pt x="175275" y="1794562"/>
                  <a:pt x="181435" y="1775747"/>
                  <a:pt x="191589" y="1759131"/>
                </a:cubicBezTo>
                <a:cubicBezTo>
                  <a:pt x="227142" y="1700953"/>
                  <a:pt x="290920" y="1607549"/>
                  <a:pt x="339635" y="1558834"/>
                </a:cubicBezTo>
                <a:cubicBezTo>
                  <a:pt x="357052" y="1541417"/>
                  <a:pt x="373083" y="1522493"/>
                  <a:pt x="391886" y="1506583"/>
                </a:cubicBezTo>
                <a:cubicBezTo>
                  <a:pt x="410949" y="1490453"/>
                  <a:pt x="433783" y="1479170"/>
                  <a:pt x="452846" y="1463040"/>
                </a:cubicBezTo>
                <a:cubicBezTo>
                  <a:pt x="548528" y="1382078"/>
                  <a:pt x="468599" y="1411714"/>
                  <a:pt x="627018" y="1323703"/>
                </a:cubicBezTo>
                <a:cubicBezTo>
                  <a:pt x="653144" y="1309189"/>
                  <a:pt x="678664" y="1293526"/>
                  <a:pt x="705395" y="1280160"/>
                </a:cubicBezTo>
                <a:cubicBezTo>
                  <a:pt x="730966" y="1267374"/>
                  <a:pt x="758780" y="1259210"/>
                  <a:pt x="783772" y="1245326"/>
                </a:cubicBezTo>
                <a:cubicBezTo>
                  <a:pt x="811220" y="1230077"/>
                  <a:pt x="834637" y="1208206"/>
                  <a:pt x="862149" y="1193074"/>
                </a:cubicBezTo>
                <a:cubicBezTo>
                  <a:pt x="892882" y="1176170"/>
                  <a:pt x="926872" y="1165806"/>
                  <a:pt x="957943" y="1149531"/>
                </a:cubicBezTo>
                <a:cubicBezTo>
                  <a:pt x="987931" y="1133823"/>
                  <a:pt x="1016645" y="1115729"/>
                  <a:pt x="1045029" y="1097280"/>
                </a:cubicBezTo>
                <a:cubicBezTo>
                  <a:pt x="1074738" y="1077969"/>
                  <a:pt x="1101067" y="1053396"/>
                  <a:pt x="1132115" y="1036320"/>
                </a:cubicBezTo>
                <a:cubicBezTo>
                  <a:pt x="1159509" y="1021253"/>
                  <a:pt x="1190630" y="1014184"/>
                  <a:pt x="1219200" y="1001486"/>
                </a:cubicBezTo>
                <a:cubicBezTo>
                  <a:pt x="1242926" y="990941"/>
                  <a:pt x="1265376" y="977707"/>
                  <a:pt x="1288869" y="966651"/>
                </a:cubicBezTo>
                <a:cubicBezTo>
                  <a:pt x="1314738" y="954478"/>
                  <a:pt x="1341377" y="943990"/>
                  <a:pt x="1367246" y="931817"/>
                </a:cubicBezTo>
                <a:cubicBezTo>
                  <a:pt x="1420893" y="906571"/>
                  <a:pt x="1458989" y="882891"/>
                  <a:pt x="1515292" y="862148"/>
                </a:cubicBezTo>
                <a:cubicBezTo>
                  <a:pt x="1543730" y="851671"/>
                  <a:pt x="1574132" y="847008"/>
                  <a:pt x="1602378" y="836023"/>
                </a:cubicBezTo>
                <a:cubicBezTo>
                  <a:pt x="1658970" y="814015"/>
                  <a:pt x="1695171" y="783647"/>
                  <a:pt x="1750423" y="757646"/>
                </a:cubicBezTo>
                <a:cubicBezTo>
                  <a:pt x="1772865" y="747085"/>
                  <a:pt x="1796419" y="738918"/>
                  <a:pt x="1820092" y="731520"/>
                </a:cubicBezTo>
                <a:cubicBezTo>
                  <a:pt x="1842940" y="724380"/>
                  <a:pt x="1866795" y="720857"/>
                  <a:pt x="1889760" y="714103"/>
                </a:cubicBezTo>
                <a:cubicBezTo>
                  <a:pt x="1916180" y="706332"/>
                  <a:pt x="1941852" y="696191"/>
                  <a:pt x="1968138" y="687977"/>
                </a:cubicBezTo>
                <a:cubicBezTo>
                  <a:pt x="2009444" y="675069"/>
                  <a:pt x="2035133" y="671897"/>
                  <a:pt x="2072640" y="653143"/>
                </a:cubicBezTo>
                <a:cubicBezTo>
                  <a:pt x="2087779" y="645573"/>
                  <a:pt x="2100774" y="634021"/>
                  <a:pt x="2116183" y="627017"/>
                </a:cubicBezTo>
                <a:cubicBezTo>
                  <a:pt x="2132897" y="619420"/>
                  <a:pt x="2168435" y="609600"/>
                  <a:pt x="2168435" y="609600"/>
                </a:cubicBezTo>
                <a:cubicBezTo>
                  <a:pt x="2344391" y="492296"/>
                  <a:pt x="2126539" y="638926"/>
                  <a:pt x="2255520" y="548640"/>
                </a:cubicBezTo>
                <a:cubicBezTo>
                  <a:pt x="2272669" y="536636"/>
                  <a:pt x="2291026" y="526366"/>
                  <a:pt x="2307772" y="513806"/>
                </a:cubicBezTo>
                <a:cubicBezTo>
                  <a:pt x="2319383" y="505097"/>
                  <a:pt x="2330673" y="495942"/>
                  <a:pt x="2342606" y="487680"/>
                </a:cubicBezTo>
                <a:cubicBezTo>
                  <a:pt x="2342691" y="487621"/>
                  <a:pt x="2458664" y="410308"/>
                  <a:pt x="2473235" y="400594"/>
                </a:cubicBezTo>
                <a:cubicBezTo>
                  <a:pt x="2490652" y="388983"/>
                  <a:pt x="2508740" y="378320"/>
                  <a:pt x="2525486" y="365760"/>
                </a:cubicBezTo>
                <a:cubicBezTo>
                  <a:pt x="2548709" y="348343"/>
                  <a:pt x="2571533" y="330381"/>
                  <a:pt x="2595155" y="313508"/>
                </a:cubicBezTo>
                <a:cubicBezTo>
                  <a:pt x="2632504" y="286830"/>
                  <a:pt x="2673106" y="264514"/>
                  <a:pt x="2708366" y="235131"/>
                </a:cubicBezTo>
                <a:lnTo>
                  <a:pt x="2812869" y="148046"/>
                </a:lnTo>
                <a:cubicBezTo>
                  <a:pt x="2827217" y="136230"/>
                  <a:pt x="2841740" y="124623"/>
                  <a:pt x="2856412" y="113211"/>
                </a:cubicBezTo>
                <a:cubicBezTo>
                  <a:pt x="2867869" y="104300"/>
                  <a:pt x="2891246" y="87086"/>
                  <a:pt x="2891246" y="87086"/>
                </a:cubicBezTo>
                <a:cubicBezTo>
                  <a:pt x="2928611" y="12353"/>
                  <a:pt x="2885552" y="84071"/>
                  <a:pt x="2934789" y="34834"/>
                </a:cubicBezTo>
                <a:cubicBezTo>
                  <a:pt x="2974180" y="-4557"/>
                  <a:pt x="2927470" y="16953"/>
                  <a:pt x="2978332" y="0"/>
                </a:cubicBezTo>
                <a:lnTo>
                  <a:pt x="3065418" y="8708"/>
                </a:lnTo>
                <a:cubicBezTo>
                  <a:pt x="3100229" y="11873"/>
                  <a:pt x="3135157" y="13758"/>
                  <a:pt x="3169920" y="17417"/>
                </a:cubicBezTo>
                <a:cubicBezTo>
                  <a:pt x="3200680" y="20655"/>
                  <a:pt x="3271362" y="33592"/>
                  <a:pt x="3300549" y="34834"/>
                </a:cubicBezTo>
                <a:cubicBezTo>
                  <a:pt x="3413695" y="39649"/>
                  <a:pt x="3526972" y="40640"/>
                  <a:pt x="3640183" y="43543"/>
                </a:cubicBezTo>
                <a:cubicBezTo>
                  <a:pt x="3897910" y="68687"/>
                  <a:pt x="3961562" y="69534"/>
                  <a:pt x="4180115" y="104503"/>
                </a:cubicBezTo>
                <a:cubicBezTo>
                  <a:pt x="4264467" y="117999"/>
                  <a:pt x="4348210" y="135195"/>
                  <a:pt x="4432663" y="148046"/>
                </a:cubicBezTo>
                <a:cubicBezTo>
                  <a:pt x="4481786" y="155521"/>
                  <a:pt x="4531519" y="158436"/>
                  <a:pt x="4580709" y="165463"/>
                </a:cubicBezTo>
                <a:cubicBezTo>
                  <a:pt x="4633149" y="172954"/>
                  <a:pt x="4684530" y="189552"/>
                  <a:pt x="4737463" y="191588"/>
                </a:cubicBezTo>
                <a:cubicBezTo>
                  <a:pt x="5062395" y="204085"/>
                  <a:pt x="5387703" y="203200"/>
                  <a:pt x="5712823" y="209006"/>
                </a:cubicBezTo>
                <a:cubicBezTo>
                  <a:pt x="6030796" y="266819"/>
                  <a:pt x="5953233" y="235501"/>
                  <a:pt x="6235338" y="348343"/>
                </a:cubicBezTo>
                <a:cubicBezTo>
                  <a:pt x="6245056" y="352230"/>
                  <a:pt x="6252755" y="359954"/>
                  <a:pt x="6261463" y="365760"/>
                </a:cubicBezTo>
                <a:cubicBezTo>
                  <a:pt x="6270172" y="380274"/>
                  <a:pt x="6280585" y="393894"/>
                  <a:pt x="6287589" y="409303"/>
                </a:cubicBezTo>
                <a:cubicBezTo>
                  <a:pt x="6308346" y="454968"/>
                  <a:pt x="6302486" y="460183"/>
                  <a:pt x="6313715" y="505097"/>
                </a:cubicBezTo>
                <a:cubicBezTo>
                  <a:pt x="6318841" y="525599"/>
                  <a:pt x="6326007" y="545555"/>
                  <a:pt x="6331132" y="566057"/>
                </a:cubicBezTo>
                <a:cubicBezTo>
                  <a:pt x="6334722" y="580417"/>
                  <a:pt x="6334782" y="595689"/>
                  <a:pt x="6339840" y="609600"/>
                </a:cubicBezTo>
                <a:cubicBezTo>
                  <a:pt x="6346495" y="627900"/>
                  <a:pt x="6357257" y="644434"/>
                  <a:pt x="6365966" y="661851"/>
                </a:cubicBezTo>
                <a:cubicBezTo>
                  <a:pt x="6373855" y="709185"/>
                  <a:pt x="6374963" y="727959"/>
                  <a:pt x="6392092" y="775063"/>
                </a:cubicBezTo>
                <a:cubicBezTo>
                  <a:pt x="6396528" y="787263"/>
                  <a:pt x="6404237" y="798034"/>
                  <a:pt x="6409509" y="809897"/>
                </a:cubicBezTo>
                <a:cubicBezTo>
                  <a:pt x="6415858" y="824182"/>
                  <a:pt x="6419334" y="839775"/>
                  <a:pt x="6426926" y="853440"/>
                </a:cubicBezTo>
                <a:cubicBezTo>
                  <a:pt x="6433975" y="866128"/>
                  <a:pt x="6444616" y="876463"/>
                  <a:pt x="6453052" y="888274"/>
                </a:cubicBezTo>
                <a:cubicBezTo>
                  <a:pt x="6459136" y="896791"/>
                  <a:pt x="6464922" y="905524"/>
                  <a:pt x="6470469" y="914400"/>
                </a:cubicBezTo>
                <a:cubicBezTo>
                  <a:pt x="6475816" y="922955"/>
                  <a:pt x="6526222" y="1009326"/>
                  <a:pt x="6531429" y="1010194"/>
                </a:cubicBezTo>
                <a:lnTo>
                  <a:pt x="6583680" y="1018903"/>
                </a:lnTo>
                <a:cubicBezTo>
                  <a:pt x="6635932" y="1013097"/>
                  <a:pt x="6688344" y="1008589"/>
                  <a:pt x="6740435" y="1001486"/>
                </a:cubicBezTo>
                <a:cubicBezTo>
                  <a:pt x="6752294" y="999869"/>
                  <a:pt x="6763439" y="994597"/>
                  <a:pt x="6775269" y="992777"/>
                </a:cubicBezTo>
                <a:cubicBezTo>
                  <a:pt x="6903883" y="972990"/>
                  <a:pt x="6939104" y="969735"/>
                  <a:pt x="7045235" y="957943"/>
                </a:cubicBezTo>
                <a:cubicBezTo>
                  <a:pt x="7123612" y="940526"/>
                  <a:pt x="7201411" y="920267"/>
                  <a:pt x="7280366" y="905691"/>
                </a:cubicBezTo>
                <a:cubicBezTo>
                  <a:pt x="7390185" y="885417"/>
                  <a:pt x="7500944" y="870605"/>
                  <a:pt x="7611292" y="853440"/>
                </a:cubicBezTo>
                <a:cubicBezTo>
                  <a:pt x="7631574" y="850285"/>
                  <a:pt x="7651884" y="847277"/>
                  <a:pt x="7672252" y="844731"/>
                </a:cubicBezTo>
                <a:lnTo>
                  <a:pt x="7881258" y="818606"/>
                </a:lnTo>
                <a:cubicBezTo>
                  <a:pt x="8102384" y="790256"/>
                  <a:pt x="7926616" y="809309"/>
                  <a:pt x="8194766" y="783771"/>
                </a:cubicBezTo>
                <a:cubicBezTo>
                  <a:pt x="8296366" y="798285"/>
                  <a:pt x="8398471" y="809622"/>
                  <a:pt x="8499566" y="827314"/>
                </a:cubicBezTo>
                <a:cubicBezTo>
                  <a:pt x="8514964" y="830009"/>
                  <a:pt x="8528279" y="839788"/>
                  <a:pt x="8543109" y="844731"/>
                </a:cubicBezTo>
                <a:cubicBezTo>
                  <a:pt x="8606688" y="865924"/>
                  <a:pt x="8671367" y="883769"/>
                  <a:pt x="8734698" y="905691"/>
                </a:cubicBezTo>
                <a:cubicBezTo>
                  <a:pt x="8746966" y="909937"/>
                  <a:pt x="8758217" y="916743"/>
                  <a:pt x="8769532" y="923108"/>
                </a:cubicBezTo>
                <a:cubicBezTo>
                  <a:pt x="8971210" y="1036552"/>
                  <a:pt x="8794404" y="935921"/>
                  <a:pt x="8934995" y="1027611"/>
                </a:cubicBezTo>
                <a:cubicBezTo>
                  <a:pt x="9277687" y="1251107"/>
                  <a:pt x="8969221" y="1057787"/>
                  <a:pt x="9117875" y="1132114"/>
                </a:cubicBezTo>
                <a:cubicBezTo>
                  <a:pt x="9133015" y="1139684"/>
                  <a:pt x="9146278" y="1150670"/>
                  <a:pt x="9161418" y="1158240"/>
                </a:cubicBezTo>
                <a:cubicBezTo>
                  <a:pt x="9201077" y="1178069"/>
                  <a:pt x="9213753" y="1181491"/>
                  <a:pt x="9248503" y="1193074"/>
                </a:cubicBezTo>
                <a:cubicBezTo>
                  <a:pt x="9257212" y="1198880"/>
                  <a:pt x="9266367" y="1204065"/>
                  <a:pt x="9274629" y="1210491"/>
                </a:cubicBezTo>
                <a:cubicBezTo>
                  <a:pt x="9291890" y="1223916"/>
                  <a:pt x="9327881" y="1258455"/>
                  <a:pt x="9353006" y="1271451"/>
                </a:cubicBezTo>
                <a:cubicBezTo>
                  <a:pt x="9427956" y="1310219"/>
                  <a:pt x="9499376" y="1357979"/>
                  <a:pt x="9579429" y="1384663"/>
                </a:cubicBezTo>
                <a:cubicBezTo>
                  <a:pt x="9605555" y="1393371"/>
                  <a:pt x="9632341" y="1400303"/>
                  <a:pt x="9657806" y="1410788"/>
                </a:cubicBezTo>
                <a:cubicBezTo>
                  <a:pt x="9681815" y="1420674"/>
                  <a:pt x="9703610" y="1435395"/>
                  <a:pt x="9727475" y="1445623"/>
                </a:cubicBezTo>
                <a:cubicBezTo>
                  <a:pt x="9744350" y="1452855"/>
                  <a:pt x="9762680" y="1456222"/>
                  <a:pt x="9779726" y="1463040"/>
                </a:cubicBezTo>
                <a:cubicBezTo>
                  <a:pt x="9892052" y="1507970"/>
                  <a:pt x="9819495" y="1490152"/>
                  <a:pt x="9901646" y="1506583"/>
                </a:cubicBezTo>
                <a:cubicBezTo>
                  <a:pt x="9940486" y="1560959"/>
                  <a:pt x="9945437" y="1571087"/>
                  <a:pt x="9988732" y="1619794"/>
                </a:cubicBezTo>
                <a:cubicBezTo>
                  <a:pt x="10027595" y="1663514"/>
                  <a:pt x="10007778" y="1629585"/>
                  <a:pt x="10049692" y="1689463"/>
                </a:cubicBezTo>
                <a:cubicBezTo>
                  <a:pt x="10059399" y="1703330"/>
                  <a:pt x="10066429" y="1718922"/>
                  <a:pt x="10075818" y="1733006"/>
                </a:cubicBezTo>
                <a:cubicBezTo>
                  <a:pt x="10083869" y="1745082"/>
                  <a:pt x="10093892" y="1755764"/>
                  <a:pt x="10101943" y="1767840"/>
                </a:cubicBezTo>
                <a:cubicBezTo>
                  <a:pt x="10111332" y="1781924"/>
                  <a:pt x="10118434" y="1797466"/>
                  <a:pt x="10128069" y="1811383"/>
                </a:cubicBezTo>
                <a:cubicBezTo>
                  <a:pt x="10144592" y="1835250"/>
                  <a:pt x="10166223" y="1855676"/>
                  <a:pt x="10180320" y="1881051"/>
                </a:cubicBezTo>
                <a:cubicBezTo>
                  <a:pt x="10209959" y="1934400"/>
                  <a:pt x="10232289" y="1991495"/>
                  <a:pt x="10258698" y="2046514"/>
                </a:cubicBezTo>
                <a:cubicBezTo>
                  <a:pt x="10267125" y="2064069"/>
                  <a:pt x="10276114" y="2081349"/>
                  <a:pt x="10284823" y="2098766"/>
                </a:cubicBezTo>
                <a:cubicBezTo>
                  <a:pt x="10293531" y="2116183"/>
                  <a:pt x="10303278" y="2133119"/>
                  <a:pt x="10310949" y="2151017"/>
                </a:cubicBezTo>
                <a:cubicBezTo>
                  <a:pt x="10319658" y="2171337"/>
                  <a:pt x="10327811" y="2191904"/>
                  <a:pt x="10337075" y="2211977"/>
                </a:cubicBezTo>
                <a:cubicBezTo>
                  <a:pt x="10345235" y="2229657"/>
                  <a:pt x="10355529" y="2246330"/>
                  <a:pt x="10363200" y="2264228"/>
                </a:cubicBezTo>
                <a:cubicBezTo>
                  <a:pt x="10381674" y="2307333"/>
                  <a:pt x="10400622" y="2350366"/>
                  <a:pt x="10415452" y="2394857"/>
                </a:cubicBezTo>
                <a:cubicBezTo>
                  <a:pt x="10443504" y="2479012"/>
                  <a:pt x="10470537" y="2560891"/>
                  <a:pt x="10493829" y="2647406"/>
                </a:cubicBezTo>
                <a:cubicBezTo>
                  <a:pt x="10497509" y="2661075"/>
                  <a:pt x="10509810" y="2750565"/>
                  <a:pt x="10511246" y="2760617"/>
                </a:cubicBezTo>
                <a:cubicBezTo>
                  <a:pt x="10508343" y="2868023"/>
                  <a:pt x="10507205" y="2975491"/>
                  <a:pt x="10502538" y="3082834"/>
                </a:cubicBezTo>
                <a:cubicBezTo>
                  <a:pt x="10501396" y="3109096"/>
                  <a:pt x="10496900" y="3135105"/>
                  <a:pt x="10493829" y="3161211"/>
                </a:cubicBezTo>
                <a:cubicBezTo>
                  <a:pt x="10485208" y="3234483"/>
                  <a:pt x="10475689" y="3306585"/>
                  <a:pt x="10458995" y="3378926"/>
                </a:cubicBezTo>
                <a:cubicBezTo>
                  <a:pt x="10437443" y="3472318"/>
                  <a:pt x="10433131" y="3441737"/>
                  <a:pt x="10398035" y="3526971"/>
                </a:cubicBezTo>
                <a:cubicBezTo>
                  <a:pt x="10331774" y="3687891"/>
                  <a:pt x="10428631" y="3516616"/>
                  <a:pt x="10302240" y="3727268"/>
                </a:cubicBezTo>
                <a:cubicBezTo>
                  <a:pt x="10284462" y="3756898"/>
                  <a:pt x="10224261" y="3842308"/>
                  <a:pt x="10206446" y="3857897"/>
                </a:cubicBezTo>
                <a:cubicBezTo>
                  <a:pt x="10083637" y="3965356"/>
                  <a:pt x="10177806" y="3888307"/>
                  <a:pt x="10110652" y="3936274"/>
                </a:cubicBezTo>
                <a:cubicBezTo>
                  <a:pt x="10098841" y="3944710"/>
                  <a:pt x="10087629" y="3953964"/>
                  <a:pt x="10075818" y="3962400"/>
                </a:cubicBezTo>
                <a:cubicBezTo>
                  <a:pt x="10067301" y="3968484"/>
                  <a:pt x="10059790" y="3977063"/>
                  <a:pt x="10049692" y="3979817"/>
                </a:cubicBezTo>
                <a:cubicBezTo>
                  <a:pt x="9995315" y="3994647"/>
                  <a:pt x="9939578" y="4004007"/>
                  <a:pt x="9884229" y="4014651"/>
                </a:cubicBezTo>
                <a:cubicBezTo>
                  <a:pt x="9861892" y="4018947"/>
                  <a:pt x="9773183" y="4029620"/>
                  <a:pt x="9753600" y="4032068"/>
                </a:cubicBezTo>
                <a:lnTo>
                  <a:pt x="9396549" y="4023360"/>
                </a:lnTo>
                <a:cubicBezTo>
                  <a:pt x="9352937" y="4021802"/>
                  <a:pt x="9309533" y="4016181"/>
                  <a:pt x="9265920" y="4014651"/>
                </a:cubicBezTo>
                <a:cubicBezTo>
                  <a:pt x="9144040" y="4010375"/>
                  <a:pt x="9022080" y="4008846"/>
                  <a:pt x="8900160" y="4005943"/>
                </a:cubicBezTo>
                <a:cubicBezTo>
                  <a:pt x="8078808" y="3864330"/>
                  <a:pt x="9199767" y="4052056"/>
                  <a:pt x="8403772" y="3936274"/>
                </a:cubicBezTo>
                <a:cubicBezTo>
                  <a:pt x="7920681" y="3866006"/>
                  <a:pt x="8430863" y="3909120"/>
                  <a:pt x="7889966" y="3875314"/>
                </a:cubicBezTo>
                <a:cubicBezTo>
                  <a:pt x="7368330" y="3915439"/>
                  <a:pt x="7859508" y="3870956"/>
                  <a:pt x="7559040" y="3910148"/>
                </a:cubicBezTo>
                <a:cubicBezTo>
                  <a:pt x="7460497" y="3923002"/>
                  <a:pt x="7262949" y="3944983"/>
                  <a:pt x="7262949" y="3944983"/>
                </a:cubicBezTo>
                <a:cubicBezTo>
                  <a:pt x="7167155" y="3942080"/>
                  <a:pt x="7071279" y="3941182"/>
                  <a:pt x="6975566" y="3936274"/>
                </a:cubicBezTo>
                <a:cubicBezTo>
                  <a:pt x="6957932" y="3935370"/>
                  <a:pt x="6940687" y="3930725"/>
                  <a:pt x="6923315" y="3927566"/>
                </a:cubicBezTo>
                <a:cubicBezTo>
                  <a:pt x="6789352" y="3903209"/>
                  <a:pt x="6981582" y="3935826"/>
                  <a:pt x="6827520" y="3910148"/>
                </a:cubicBezTo>
                <a:cubicBezTo>
                  <a:pt x="6792686" y="3913051"/>
                  <a:pt x="6757497" y="3913110"/>
                  <a:pt x="6723018" y="3918857"/>
                </a:cubicBezTo>
                <a:cubicBezTo>
                  <a:pt x="6704908" y="3921875"/>
                  <a:pt x="6688351" y="3930998"/>
                  <a:pt x="6670766" y="3936274"/>
                </a:cubicBezTo>
                <a:cubicBezTo>
                  <a:pt x="6630385" y="3948388"/>
                  <a:pt x="6577370" y="3954954"/>
                  <a:pt x="6540138" y="3962400"/>
                </a:cubicBezTo>
                <a:cubicBezTo>
                  <a:pt x="6528401" y="3964747"/>
                  <a:pt x="6517133" y="3969288"/>
                  <a:pt x="6505303" y="3971108"/>
                </a:cubicBezTo>
                <a:cubicBezTo>
                  <a:pt x="6422195" y="3983894"/>
                  <a:pt x="6323342" y="3984750"/>
                  <a:pt x="6244046" y="3988526"/>
                </a:cubicBezTo>
                <a:cubicBezTo>
                  <a:pt x="6011300" y="3982707"/>
                  <a:pt x="5982951" y="3993524"/>
                  <a:pt x="5826035" y="3971108"/>
                </a:cubicBezTo>
                <a:cubicBezTo>
                  <a:pt x="5791734" y="3966208"/>
                  <a:pt x="5712048" y="3951320"/>
                  <a:pt x="5686698" y="3944983"/>
                </a:cubicBezTo>
                <a:cubicBezTo>
                  <a:pt x="5668887" y="3940530"/>
                  <a:pt x="5652099" y="3932610"/>
                  <a:pt x="5634446" y="3927566"/>
                </a:cubicBezTo>
                <a:lnTo>
                  <a:pt x="5573486" y="3910148"/>
                </a:lnTo>
                <a:cubicBezTo>
                  <a:pt x="5543550" y="3901167"/>
                  <a:pt x="5546429" y="3899088"/>
                  <a:pt x="5512526" y="3892731"/>
                </a:cubicBezTo>
                <a:cubicBezTo>
                  <a:pt x="5477816" y="3886223"/>
                  <a:pt x="5442652" y="3882239"/>
                  <a:pt x="5408023" y="3875314"/>
                </a:cubicBezTo>
                <a:cubicBezTo>
                  <a:pt x="5379508" y="3869611"/>
                  <a:pt x="5340498" y="3861324"/>
                  <a:pt x="5312229" y="3857897"/>
                </a:cubicBezTo>
                <a:cubicBezTo>
                  <a:pt x="5233943" y="3848408"/>
                  <a:pt x="5155475" y="3840480"/>
                  <a:pt x="5077098" y="3831771"/>
                </a:cubicBezTo>
                <a:cubicBezTo>
                  <a:pt x="4995818" y="3834674"/>
                  <a:pt x="4914401" y="3834947"/>
                  <a:pt x="4833258" y="3840480"/>
                </a:cubicBezTo>
                <a:cubicBezTo>
                  <a:pt x="4786559" y="3843664"/>
                  <a:pt x="4693920" y="3857897"/>
                  <a:pt x="4693920" y="3857897"/>
                </a:cubicBezTo>
                <a:lnTo>
                  <a:pt x="3666309" y="3840480"/>
                </a:lnTo>
                <a:cubicBezTo>
                  <a:pt x="3567569" y="3840480"/>
                  <a:pt x="3468915" y="3846285"/>
                  <a:pt x="3370218" y="3849188"/>
                </a:cubicBezTo>
                <a:cubicBezTo>
                  <a:pt x="3352801" y="3852091"/>
                  <a:pt x="3335281" y="3854434"/>
                  <a:pt x="3317966" y="3857897"/>
                </a:cubicBezTo>
                <a:cubicBezTo>
                  <a:pt x="3210578" y="3879376"/>
                  <a:pt x="3406269" y="3851184"/>
                  <a:pt x="3187338" y="3884023"/>
                </a:cubicBezTo>
                <a:cubicBezTo>
                  <a:pt x="3161342" y="3887922"/>
                  <a:pt x="3135086" y="3889828"/>
                  <a:pt x="3108960" y="3892731"/>
                </a:cubicBezTo>
                <a:cubicBezTo>
                  <a:pt x="3029698" y="3919154"/>
                  <a:pt x="3154877" y="3878625"/>
                  <a:pt x="3039292" y="3910148"/>
                </a:cubicBezTo>
                <a:cubicBezTo>
                  <a:pt x="2915156" y="3944003"/>
                  <a:pt x="3079063" y="3914599"/>
                  <a:pt x="2873829" y="3953691"/>
                </a:cubicBezTo>
                <a:cubicBezTo>
                  <a:pt x="2785017" y="3970607"/>
                  <a:pt x="2829927" y="3953781"/>
                  <a:pt x="2760618" y="3971108"/>
                </a:cubicBezTo>
                <a:cubicBezTo>
                  <a:pt x="2728508" y="3979135"/>
                  <a:pt x="2697133" y="3990054"/>
                  <a:pt x="2664823" y="3997234"/>
                </a:cubicBezTo>
                <a:cubicBezTo>
                  <a:pt x="2644785" y="4001687"/>
                  <a:pt x="2624151" y="4002822"/>
                  <a:pt x="2603863" y="4005943"/>
                </a:cubicBezTo>
                <a:cubicBezTo>
                  <a:pt x="2570348" y="4011099"/>
                  <a:pt x="2540981" y="4016205"/>
                  <a:pt x="2508069" y="4023360"/>
                </a:cubicBezTo>
                <a:lnTo>
                  <a:pt x="2351315" y="4058194"/>
                </a:lnTo>
                <a:cubicBezTo>
                  <a:pt x="2334029" y="4061795"/>
                  <a:pt x="2316268" y="4062932"/>
                  <a:pt x="2299063" y="4066903"/>
                </a:cubicBezTo>
                <a:cubicBezTo>
                  <a:pt x="2278471" y="4071655"/>
                  <a:pt x="2258695" y="4079568"/>
                  <a:pt x="2238103" y="4084320"/>
                </a:cubicBezTo>
                <a:cubicBezTo>
                  <a:pt x="2220898" y="4088290"/>
                  <a:pt x="2203166" y="4089565"/>
                  <a:pt x="2185852" y="4093028"/>
                </a:cubicBezTo>
                <a:cubicBezTo>
                  <a:pt x="2174116" y="4095375"/>
                  <a:pt x="2162702" y="4099140"/>
                  <a:pt x="2151018" y="4101737"/>
                </a:cubicBezTo>
                <a:cubicBezTo>
                  <a:pt x="2136569" y="4104948"/>
                  <a:pt x="2121989" y="4107543"/>
                  <a:pt x="2107475" y="4110446"/>
                </a:cubicBezTo>
                <a:cubicBezTo>
                  <a:pt x="2044781" y="4141792"/>
                  <a:pt x="2101049" y="4116807"/>
                  <a:pt x="2037806" y="4136571"/>
                </a:cubicBezTo>
                <a:cubicBezTo>
                  <a:pt x="2002759" y="4147523"/>
                  <a:pt x="1968682" y="4161578"/>
                  <a:pt x="1933303" y="4171406"/>
                </a:cubicBezTo>
                <a:cubicBezTo>
                  <a:pt x="1916290" y="4176132"/>
                  <a:pt x="1898424" y="4176955"/>
                  <a:pt x="1881052" y="4180114"/>
                </a:cubicBezTo>
                <a:cubicBezTo>
                  <a:pt x="1866489" y="4182762"/>
                  <a:pt x="1852109" y="4186390"/>
                  <a:pt x="1837509" y="4188823"/>
                </a:cubicBezTo>
                <a:cubicBezTo>
                  <a:pt x="1782431" y="4198003"/>
                  <a:pt x="1726799" y="4203997"/>
                  <a:pt x="1672046" y="4214948"/>
                </a:cubicBezTo>
                <a:lnTo>
                  <a:pt x="1628503" y="4223657"/>
                </a:lnTo>
                <a:cubicBezTo>
                  <a:pt x="1611131" y="4226816"/>
                  <a:pt x="1593566" y="4228903"/>
                  <a:pt x="1576252" y="4232366"/>
                </a:cubicBezTo>
                <a:cubicBezTo>
                  <a:pt x="1564516" y="4234713"/>
                  <a:pt x="1552926" y="4237786"/>
                  <a:pt x="1541418" y="4241074"/>
                </a:cubicBezTo>
                <a:cubicBezTo>
                  <a:pt x="1532591" y="4243596"/>
                  <a:pt x="1524294" y="4247983"/>
                  <a:pt x="1515292" y="4249783"/>
                </a:cubicBezTo>
                <a:cubicBezTo>
                  <a:pt x="1495164" y="4253808"/>
                  <a:pt x="1474369" y="4254038"/>
                  <a:pt x="1454332" y="4258491"/>
                </a:cubicBezTo>
                <a:cubicBezTo>
                  <a:pt x="1395913" y="4271473"/>
                  <a:pt x="1338439" y="4288436"/>
                  <a:pt x="1280160" y="4302034"/>
                </a:cubicBezTo>
                <a:cubicBezTo>
                  <a:pt x="1251331" y="4308761"/>
                  <a:pt x="1222155" y="4313912"/>
                  <a:pt x="1193075" y="4319451"/>
                </a:cubicBezTo>
                <a:cubicBezTo>
                  <a:pt x="982539" y="4359553"/>
                  <a:pt x="1174792" y="4321364"/>
                  <a:pt x="1053738" y="4345577"/>
                </a:cubicBezTo>
                <a:cubicBezTo>
                  <a:pt x="975361" y="4342674"/>
                  <a:pt x="896884" y="4341760"/>
                  <a:pt x="818606" y="4336868"/>
                </a:cubicBezTo>
                <a:cubicBezTo>
                  <a:pt x="770407" y="4333856"/>
                  <a:pt x="783698" y="4325247"/>
                  <a:pt x="740229" y="4319451"/>
                </a:cubicBezTo>
                <a:cubicBezTo>
                  <a:pt x="708447" y="4315213"/>
                  <a:pt x="676278" y="4314489"/>
                  <a:pt x="644435" y="4310743"/>
                </a:cubicBezTo>
                <a:cubicBezTo>
                  <a:pt x="626898" y="4308680"/>
                  <a:pt x="609635" y="4304719"/>
                  <a:pt x="592183" y="4302034"/>
                </a:cubicBezTo>
                <a:cubicBezTo>
                  <a:pt x="553828" y="4296133"/>
                  <a:pt x="524483" y="4293818"/>
                  <a:pt x="487680" y="4284617"/>
                </a:cubicBezTo>
                <a:cubicBezTo>
                  <a:pt x="467178" y="4279491"/>
                  <a:pt x="447291" y="4272040"/>
                  <a:pt x="426720" y="4267200"/>
                </a:cubicBezTo>
                <a:cubicBezTo>
                  <a:pt x="297783" y="4236862"/>
                  <a:pt x="383471" y="4260291"/>
                  <a:pt x="287383" y="4241074"/>
                </a:cubicBezTo>
                <a:cubicBezTo>
                  <a:pt x="275647" y="4238727"/>
                  <a:pt x="264160" y="4235269"/>
                  <a:pt x="252549" y="4232366"/>
                </a:cubicBezTo>
                <a:cubicBezTo>
                  <a:pt x="249646" y="4217852"/>
                  <a:pt x="251184" y="4201675"/>
                  <a:pt x="243840" y="4188823"/>
                </a:cubicBezTo>
                <a:cubicBezTo>
                  <a:pt x="238647" y="4179736"/>
                  <a:pt x="224253" y="4179579"/>
                  <a:pt x="217715" y="4171406"/>
                </a:cubicBezTo>
                <a:cubicBezTo>
                  <a:pt x="211980" y="4164238"/>
                  <a:pt x="211909" y="4153989"/>
                  <a:pt x="209006" y="4145280"/>
                </a:cubicBezTo>
                <a:cubicBezTo>
                  <a:pt x="216089" y="4124032"/>
                  <a:pt x="218251" y="4109909"/>
                  <a:pt x="235132" y="4093028"/>
                </a:cubicBezTo>
                <a:cubicBezTo>
                  <a:pt x="242533" y="4085627"/>
                  <a:pt x="252549" y="4081417"/>
                  <a:pt x="261258" y="4075611"/>
                </a:cubicBezTo>
                <a:lnTo>
                  <a:pt x="252549" y="403206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>
          <a:xfrm>
            <a:off x="2699792" y="1808820"/>
            <a:ext cx="2520280" cy="72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59632" y="3861048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32240" y="3861048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18299" y="4596556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2222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24935" y="3893016"/>
            <a:ext cx="202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CS1 = </a:t>
            </a:r>
            <a:r>
              <a:rPr lang="en-US" dirty="0" err="1"/>
              <a:t>echoServer.accept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Wait for client to connect &amp; accept (statement written by us)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3568" y="4251370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1680" y="3961353"/>
            <a:ext cx="230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socket (lh,2222)</a:t>
            </a:r>
          </a:p>
          <a:p>
            <a:r>
              <a:rPr lang="en-US" dirty="0" smtClean="0"/>
              <a:t>Request to Connect to Server (statement written by us)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6" idx="2"/>
          </p:cNvCxnSpPr>
          <p:nvPr/>
        </p:nvCxnSpPr>
        <p:spPr>
          <a:xfrm>
            <a:off x="1544045" y="4558683"/>
            <a:ext cx="4674254" cy="25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43608" y="5161682"/>
            <a:ext cx="432048" cy="28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6" idx="4"/>
            <a:endCxn id="29" idx="3"/>
          </p:cNvCxnSpPr>
          <p:nvPr/>
        </p:nvCxnSpPr>
        <p:spPr>
          <a:xfrm flipH="1">
            <a:off x="1475656" y="5028604"/>
            <a:ext cx="5210695" cy="2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3848" y="5157192"/>
            <a:ext cx="348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ACK: Server acknowledges the connection.</a:t>
            </a:r>
          </a:p>
          <a:p>
            <a:r>
              <a:rPr lang="en-US" dirty="0" smtClean="0"/>
              <a:t>Actually done by the TCP Protocol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59832" y="1482781"/>
            <a:ext cx="202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to Connect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1" idx="4"/>
          </p:cNvCxnSpPr>
          <p:nvPr/>
        </p:nvCxnSpPr>
        <p:spPr>
          <a:xfrm flipH="1" flipV="1">
            <a:off x="2195736" y="1988840"/>
            <a:ext cx="3528392" cy="720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27200" y="2062634"/>
            <a:ext cx="346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ACK: Acknowledge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0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259632" y="404664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32240" y="404664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18299" y="1140172"/>
            <a:ext cx="9361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2222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24935" y="436632"/>
            <a:ext cx="202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CS1 = </a:t>
            </a:r>
            <a:r>
              <a:rPr lang="en-US" dirty="0" err="1"/>
              <a:t>echoServer.accept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Wait for client to connect &amp; accept (statement written by us)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3568" y="794986"/>
            <a:ext cx="100811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1680" y="504969"/>
            <a:ext cx="230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socket (lh,2222)</a:t>
            </a:r>
          </a:p>
          <a:p>
            <a:r>
              <a:rPr lang="en-US" dirty="0" smtClean="0"/>
              <a:t>Request to Connect to Server (statement written by us)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6" idx="2"/>
          </p:cNvCxnSpPr>
          <p:nvPr/>
        </p:nvCxnSpPr>
        <p:spPr>
          <a:xfrm>
            <a:off x="1544045" y="1102299"/>
            <a:ext cx="4674254" cy="25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43608" y="1705298"/>
            <a:ext cx="432048" cy="28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6" idx="4"/>
            <a:endCxn id="29" idx="3"/>
          </p:cNvCxnSpPr>
          <p:nvPr/>
        </p:nvCxnSpPr>
        <p:spPr>
          <a:xfrm flipH="1">
            <a:off x="1475656" y="1572220"/>
            <a:ext cx="5210695" cy="2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3848" y="1700808"/>
            <a:ext cx="348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ACK: Server acknowledges the connection.</a:t>
            </a:r>
          </a:p>
          <a:p>
            <a:r>
              <a:rPr lang="en-US" dirty="0" smtClean="0"/>
              <a:t>Actually done by the TCP Protocol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648" y="9598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66761" y="2077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57025" y="3319764"/>
            <a:ext cx="8692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Line: t1: Server Execute accept statement (Time: 10:20:30:100)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Server keeps waiting until someone requests to connect</a:t>
            </a:r>
          </a:p>
          <a:p>
            <a:endParaRPr lang="en-US" dirty="0"/>
          </a:p>
          <a:p>
            <a:r>
              <a:rPr lang="en-US" dirty="0" smtClean="0"/>
              <a:t>                    t2: Client issues a request to connect new socket (LH,2222) (Time 10:20:30: 500)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t3: Server TCP sends ACK message to 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2425" y="2359974"/>
            <a:ext cx="2154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Accept:</a:t>
            </a:r>
          </a:p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listen to port 2222</a:t>
            </a:r>
          </a:p>
          <a:p>
            <a:r>
              <a:rPr lang="en-US" dirty="0"/>
              <a:t> </a:t>
            </a:r>
            <a:r>
              <a:rPr lang="en-US" dirty="0" smtClean="0"/>
              <a:t>  if there is a request</a:t>
            </a:r>
          </a:p>
          <a:p>
            <a:r>
              <a:rPr lang="en-US" dirty="0"/>
              <a:t> </a:t>
            </a:r>
            <a:r>
              <a:rPr lang="en-US" dirty="0" smtClean="0"/>
              <a:t>  EXIT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4892553"/>
            <a:ext cx="7400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sends a request 400 </a:t>
            </a:r>
            <a:r>
              <a:rPr lang="en-US" dirty="0" err="1" smtClean="0"/>
              <a:t>msec</a:t>
            </a:r>
            <a:r>
              <a:rPr lang="en-US" dirty="0" smtClean="0"/>
              <a:t> after the server begins to listen to port 2222</a:t>
            </a:r>
          </a:p>
          <a:p>
            <a:r>
              <a:rPr lang="en-US" dirty="0"/>
              <a:t> </a:t>
            </a:r>
            <a:r>
              <a:rPr lang="en-US" dirty="0" smtClean="0"/>
              <a:t>     This is a good scenario</a:t>
            </a:r>
          </a:p>
          <a:p>
            <a:r>
              <a:rPr lang="en-US" dirty="0" smtClean="0"/>
              <a:t>What if the client sends the request at time 10:20:30:50 and</a:t>
            </a:r>
          </a:p>
          <a:p>
            <a:r>
              <a:rPr lang="en-US" dirty="0" smtClean="0"/>
              <a:t>The time for the client request to arrive at the host port #2222 is 1 </a:t>
            </a:r>
            <a:r>
              <a:rPr lang="en-US" dirty="0" err="1" smtClean="0"/>
              <a:t>mseconds</a:t>
            </a:r>
            <a:endParaRPr lang="en-US" dirty="0" smtClean="0"/>
          </a:p>
          <a:p>
            <a:r>
              <a:rPr lang="en-US" dirty="0" smtClean="0"/>
              <a:t>This means that the client message arrives at the server port at 10:20:30:51 </a:t>
            </a:r>
          </a:p>
          <a:p>
            <a:r>
              <a:rPr lang="en-US" dirty="0" smtClean="0"/>
              <a:t>It means that the client does not find the server waiting for the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1650</Words>
  <Application>Microsoft Office PowerPoint</Application>
  <PresentationFormat>On-screen Show (4:3)</PresentationFormat>
  <Paragraphs>450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Office Theme</vt:lpstr>
      <vt:lpstr>Client Server Model</vt:lpstr>
      <vt:lpstr>Introducing Sockets</vt:lpstr>
      <vt:lpstr>PowerPoint Presentation</vt:lpstr>
      <vt:lpstr>PowerPoint Presentation</vt:lpstr>
      <vt:lpstr>PowerPoint Presentation</vt:lpstr>
      <vt:lpstr>Sockets: IPC Descriptor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Echo Server</vt:lpstr>
      <vt:lpstr>Example: Echo Server</vt:lpstr>
      <vt:lpstr>PowerPoint Presentation</vt:lpstr>
      <vt:lpstr>PowerPoint Presentation</vt:lpstr>
      <vt:lpstr>Accept Loop</vt:lpstr>
      <vt:lpstr>IPC</vt:lpstr>
      <vt:lpstr>IPC</vt:lpstr>
      <vt:lpstr>Scenarios for connection</vt:lpstr>
      <vt:lpstr>Scenarios for connection Synchronization Problem</vt:lpstr>
      <vt:lpstr>TCP IP Session</vt:lpstr>
      <vt:lpstr>Example: Echo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Shamal Start</cp:lastModifiedBy>
  <cp:revision>50</cp:revision>
  <dcterms:created xsi:type="dcterms:W3CDTF">2017-09-29T13:19:19Z</dcterms:created>
  <dcterms:modified xsi:type="dcterms:W3CDTF">2020-10-26T15:16:31Z</dcterms:modified>
</cp:coreProperties>
</file>