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3" r:id="rId3"/>
    <p:sldId id="271" r:id="rId4"/>
    <p:sldId id="294" r:id="rId5"/>
    <p:sldId id="295" r:id="rId6"/>
    <p:sldId id="296" r:id="rId7"/>
    <p:sldId id="280" r:id="rId8"/>
    <p:sldId id="297" r:id="rId9"/>
    <p:sldId id="269" r:id="rId10"/>
    <p:sldId id="270" r:id="rId11"/>
    <p:sldId id="272" r:id="rId12"/>
    <p:sldId id="299" r:id="rId13"/>
    <p:sldId id="298" r:id="rId14"/>
    <p:sldId id="281" r:id="rId15"/>
    <p:sldId id="273" r:id="rId16"/>
    <p:sldId id="274" r:id="rId17"/>
    <p:sldId id="275" r:id="rId18"/>
    <p:sldId id="276" r:id="rId19"/>
    <p:sldId id="282" r:id="rId20"/>
    <p:sldId id="285" r:id="rId21"/>
    <p:sldId id="287" r:id="rId22"/>
    <p:sldId id="286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3" autoAdjust="0"/>
    <p:restoredTop sz="94660"/>
  </p:normalViewPr>
  <p:slideViewPr>
    <p:cSldViewPr showGuides="1">
      <p:cViewPr varScale="1">
        <p:scale>
          <a:sx n="89" d="100"/>
          <a:sy n="89" d="100"/>
        </p:scale>
        <p:origin x="1806" y="84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8EE6-2BED-4D7C-9556-60F16DE7652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5900-32DB-4471-BB48-1D145516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AF4F-3D58-4139-AB36-14DDFDB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C504-21CD-4F33-B966-DFB8515A3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2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a system with </a:t>
            </a:r>
          </a:p>
          <a:p>
            <a:pPr lvl="1"/>
            <a:r>
              <a:rPr lang="en-US" dirty="0"/>
              <a:t>One server </a:t>
            </a:r>
          </a:p>
          <a:p>
            <a:pPr lvl="1"/>
            <a:r>
              <a:rPr lang="en-US" dirty="0"/>
              <a:t>Four clients</a:t>
            </a:r>
          </a:p>
          <a:p>
            <a:r>
              <a:rPr lang="en-US" dirty="0"/>
              <a:t>The server generates a GUESS number (1..100)</a:t>
            </a:r>
          </a:p>
          <a:p>
            <a:r>
              <a:rPr lang="en-US" dirty="0"/>
              <a:t>Client 1 tries to guess the number</a:t>
            </a:r>
          </a:p>
          <a:p>
            <a:r>
              <a:rPr lang="en-US" dirty="0"/>
              <a:t>Then Client 2 tries to guess</a:t>
            </a:r>
          </a:p>
          <a:p>
            <a:r>
              <a:rPr lang="en-US" dirty="0"/>
              <a:t>Then Client 3 tries to guess</a:t>
            </a:r>
          </a:p>
          <a:p>
            <a:r>
              <a:rPr lang="en-US" dirty="0"/>
              <a:t>Then Client 4 tries to guess</a:t>
            </a:r>
          </a:p>
          <a:p>
            <a:r>
              <a:rPr lang="en-US" dirty="0"/>
              <a:t>The server responds to each client with higher (1) or lower (-1).</a:t>
            </a:r>
          </a:p>
          <a:p>
            <a:r>
              <a:rPr lang="en-US" dirty="0"/>
              <a:t>Repeat the guessing until one client finds the GUESS</a:t>
            </a:r>
          </a:p>
        </p:txBody>
      </p:sp>
    </p:spTree>
    <p:extLst>
      <p:ext uri="{BB962C8B-B14F-4D97-AF65-F5344CB8AC3E}">
        <p14:creationId xmlns:p14="http://schemas.microsoft.com/office/powerpoint/2010/main" val="326304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070-FEED-466C-A815-E9AEC66E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7CDF1-F243-4013-8498-904C8E5FEECC}"/>
              </a:ext>
            </a:extLst>
          </p:cNvPr>
          <p:cNvCxnSpPr>
            <a:cxnSpLocks/>
          </p:cNvCxnSpPr>
          <p:nvPr/>
        </p:nvCxnSpPr>
        <p:spPr>
          <a:xfrm flipH="1">
            <a:off x="606392" y="1988840"/>
            <a:ext cx="21063" cy="36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E0CF-F125-4AA9-BECA-C473071C3723}"/>
              </a:ext>
            </a:extLst>
          </p:cNvPr>
          <p:cNvCxnSpPr/>
          <p:nvPr/>
        </p:nvCxnSpPr>
        <p:spPr>
          <a:xfrm>
            <a:off x="2931711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AB2D2-9C8C-4A20-AEBA-90D4651A5DC2}"/>
              </a:ext>
            </a:extLst>
          </p:cNvPr>
          <p:cNvCxnSpPr/>
          <p:nvPr/>
        </p:nvCxnSpPr>
        <p:spPr>
          <a:xfrm>
            <a:off x="5235967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ED710E-5806-4A30-840F-BE49EDC24EE8}"/>
              </a:ext>
            </a:extLst>
          </p:cNvPr>
          <p:cNvSpPr txBox="1"/>
          <p:nvPr/>
        </p:nvSpPr>
        <p:spPr>
          <a:xfrm>
            <a:off x="179512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F5E89-8E6F-4E42-99BA-23B90F0DEF81}"/>
              </a:ext>
            </a:extLst>
          </p:cNvPr>
          <p:cNvSpPr txBox="1"/>
          <p:nvPr/>
        </p:nvSpPr>
        <p:spPr>
          <a:xfrm>
            <a:off x="2419834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EDF74-2F38-4C56-BA4D-9520121EE01E}"/>
              </a:ext>
            </a:extLst>
          </p:cNvPr>
          <p:cNvSpPr txBox="1"/>
          <p:nvPr/>
        </p:nvSpPr>
        <p:spPr>
          <a:xfrm>
            <a:off x="4851958" y="142438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54822-C4B6-4D8C-8283-14808EC0DF50}"/>
              </a:ext>
            </a:extLst>
          </p:cNvPr>
          <p:cNvCxnSpPr/>
          <p:nvPr/>
        </p:nvCxnSpPr>
        <p:spPr>
          <a:xfrm>
            <a:off x="627455" y="2204864"/>
            <a:ext cx="46085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93903-B71C-4FA4-B95B-E810F46C9F65}"/>
              </a:ext>
            </a:extLst>
          </p:cNvPr>
          <p:cNvSpPr txBox="1"/>
          <p:nvPr/>
        </p:nvSpPr>
        <p:spPr>
          <a:xfrm>
            <a:off x="3102594" y="232912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connect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758499-BEE0-489B-87FC-5002D0CE7CE8}"/>
              </a:ext>
            </a:extLst>
          </p:cNvPr>
          <p:cNvCxnSpPr/>
          <p:nvPr/>
        </p:nvCxnSpPr>
        <p:spPr>
          <a:xfrm flipH="1">
            <a:off x="627455" y="3607614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2983B-89C7-453B-A2EC-EF258B4DC96F}"/>
              </a:ext>
            </a:extLst>
          </p:cNvPr>
          <p:cNvSpPr txBox="1"/>
          <p:nvPr/>
        </p:nvSpPr>
        <p:spPr>
          <a:xfrm>
            <a:off x="4437896" y="3309111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B1605-4A6D-4986-A9DC-0EE02AEDC915}"/>
              </a:ext>
            </a:extLst>
          </p:cNvPr>
          <p:cNvSpPr txBox="1"/>
          <p:nvPr/>
        </p:nvSpPr>
        <p:spPr>
          <a:xfrm>
            <a:off x="5550622" y="1261209"/>
            <a:ext cx="5232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(9090);</a:t>
            </a:r>
          </a:p>
          <a:p>
            <a:endParaRPr lang="en-US" dirty="0"/>
          </a:p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r>
              <a:rPr lang="en-US" dirty="0" smtClean="0"/>
              <a:t>Socket </a:t>
            </a:r>
            <a:r>
              <a:rPr lang="en-US" dirty="0"/>
              <a:t>client2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r>
              <a:rPr lang="en-GB" dirty="0"/>
              <a:t>is1 = new </a:t>
            </a:r>
            <a:r>
              <a:rPr lang="en-GB" dirty="0" err="1"/>
              <a:t>DataInputStream</a:t>
            </a:r>
            <a:r>
              <a:rPr lang="en-GB" dirty="0"/>
              <a:t>(</a:t>
            </a:r>
            <a:r>
              <a:rPr lang="en-US" dirty="0"/>
              <a:t>client1</a:t>
            </a:r>
            <a:r>
              <a:rPr lang="en-GB" dirty="0"/>
              <a:t>.</a:t>
            </a:r>
            <a:r>
              <a:rPr lang="en-GB" dirty="0" err="1"/>
              <a:t>getInputStream</a:t>
            </a:r>
            <a:r>
              <a:rPr lang="en-GB" dirty="0"/>
              <a:t>());</a:t>
            </a:r>
          </a:p>
          <a:p>
            <a:r>
              <a:rPr lang="en-GB" dirty="0"/>
              <a:t>is2 = new </a:t>
            </a:r>
            <a:r>
              <a:rPr lang="en-GB" dirty="0" err="1"/>
              <a:t>DataInputStream</a:t>
            </a:r>
            <a:r>
              <a:rPr lang="en-GB" dirty="0"/>
              <a:t>(</a:t>
            </a:r>
            <a:r>
              <a:rPr lang="en-US" dirty="0"/>
              <a:t>client1</a:t>
            </a:r>
            <a:r>
              <a:rPr lang="en-GB" dirty="0"/>
              <a:t>.</a:t>
            </a:r>
            <a:r>
              <a:rPr lang="en-GB" dirty="0" err="1"/>
              <a:t>getInputStream</a:t>
            </a:r>
            <a:r>
              <a:rPr lang="en-GB" dirty="0"/>
              <a:t>());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-107021" y="5959742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41942-A6DC-4749-913A-DF2009F69E3C}"/>
              </a:ext>
            </a:extLst>
          </p:cNvPr>
          <p:cNvSpPr txBox="1"/>
          <p:nvPr/>
        </p:nvSpPr>
        <p:spPr>
          <a:xfrm>
            <a:off x="2414988" y="5874322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CS2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387E9-6B14-45C7-A77B-783ADE9F30A7}"/>
              </a:ext>
            </a:extLst>
          </p:cNvPr>
          <p:cNvSpPr txBox="1"/>
          <p:nvPr/>
        </p:nvSpPr>
        <p:spPr>
          <a:xfrm>
            <a:off x="5312595" y="340005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D6D158-4E80-499E-819E-86E1DB4BB5CC}"/>
              </a:ext>
            </a:extLst>
          </p:cNvPr>
          <p:cNvCxnSpPr>
            <a:cxnSpLocks/>
          </p:cNvCxnSpPr>
          <p:nvPr/>
        </p:nvCxnSpPr>
        <p:spPr>
          <a:xfrm>
            <a:off x="2936122" y="2580938"/>
            <a:ext cx="2308668" cy="5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1BC7B5-2B4A-4147-8B8C-5BE86F13617C}"/>
              </a:ext>
            </a:extLst>
          </p:cNvPr>
          <p:cNvSpPr txBox="1"/>
          <p:nvPr/>
        </p:nvSpPr>
        <p:spPr>
          <a:xfrm>
            <a:off x="1233847" y="194448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connect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AF1BA-AF14-4601-8DED-0A19EDA8F701}"/>
              </a:ext>
            </a:extLst>
          </p:cNvPr>
          <p:cNvCxnSpPr>
            <a:cxnSpLocks/>
          </p:cNvCxnSpPr>
          <p:nvPr/>
        </p:nvCxnSpPr>
        <p:spPr>
          <a:xfrm flipH="1">
            <a:off x="2939047" y="4106439"/>
            <a:ext cx="2305744" cy="1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32BAE3-64D3-4BD5-AC0A-55616B51265A}"/>
              </a:ext>
            </a:extLst>
          </p:cNvPr>
          <p:cNvSpPr txBox="1"/>
          <p:nvPr/>
        </p:nvSpPr>
        <p:spPr>
          <a:xfrm>
            <a:off x="5259460" y="3828486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CCEEB7-C7FD-4135-8579-F690E70C2722}"/>
              </a:ext>
            </a:extLst>
          </p:cNvPr>
          <p:cNvSpPr txBox="1"/>
          <p:nvPr/>
        </p:nvSpPr>
        <p:spPr>
          <a:xfrm>
            <a:off x="0" y="35033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618C6B-EC6E-4316-9B80-E605DD356294}"/>
              </a:ext>
            </a:extLst>
          </p:cNvPr>
          <p:cNvSpPr txBox="1"/>
          <p:nvPr/>
        </p:nvSpPr>
        <p:spPr>
          <a:xfrm>
            <a:off x="2425413" y="40774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76234-D23A-4CCC-9978-1D1D20BD990D}"/>
              </a:ext>
            </a:extLst>
          </p:cNvPr>
          <p:cNvSpPr txBox="1"/>
          <p:nvPr/>
        </p:nvSpPr>
        <p:spPr>
          <a:xfrm>
            <a:off x="4450888" y="3816377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6CD4C4-6D6C-4066-B58E-AF307B33CE2B}"/>
              </a:ext>
            </a:extLst>
          </p:cNvPr>
          <p:cNvCxnSpPr/>
          <p:nvPr/>
        </p:nvCxnSpPr>
        <p:spPr>
          <a:xfrm>
            <a:off x="636278" y="4660786"/>
            <a:ext cx="46085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316552-8135-412B-AEEE-D4703F1B63A5}"/>
              </a:ext>
            </a:extLst>
          </p:cNvPr>
          <p:cNvSpPr txBox="1"/>
          <p:nvPr/>
        </p:nvSpPr>
        <p:spPr>
          <a:xfrm>
            <a:off x="5209349" y="4385466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Client1.is1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5A60D-7068-4A7B-86F7-5E7EFE6EC7B4}"/>
              </a:ext>
            </a:extLst>
          </p:cNvPr>
          <p:cNvSpPr txBox="1"/>
          <p:nvPr/>
        </p:nvSpPr>
        <p:spPr>
          <a:xfrm>
            <a:off x="33054" y="45080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A3206D-746B-4DF9-9D08-D062F023B176}"/>
              </a:ext>
            </a:extLst>
          </p:cNvPr>
          <p:cNvCxnSpPr>
            <a:cxnSpLocks/>
          </p:cNvCxnSpPr>
          <p:nvPr/>
        </p:nvCxnSpPr>
        <p:spPr>
          <a:xfrm>
            <a:off x="2918476" y="5137868"/>
            <a:ext cx="2308668" cy="5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BF320D-4D1E-41E3-B9CE-955FC9162EBF}"/>
              </a:ext>
            </a:extLst>
          </p:cNvPr>
          <p:cNvSpPr txBox="1"/>
          <p:nvPr/>
        </p:nvSpPr>
        <p:spPr>
          <a:xfrm>
            <a:off x="2386961" y="4908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667220-5BF0-4077-9323-09F6BE50ECFC}"/>
              </a:ext>
            </a:extLst>
          </p:cNvPr>
          <p:cNvSpPr txBox="1"/>
          <p:nvPr/>
        </p:nvSpPr>
        <p:spPr>
          <a:xfrm>
            <a:off x="5193270" y="50063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is2</a:t>
            </a:r>
          </a:p>
        </p:txBody>
      </p:sp>
      <p:sp>
        <p:nvSpPr>
          <p:cNvPr id="3" name="Rectangle 2"/>
          <p:cNvSpPr/>
          <p:nvPr/>
        </p:nvSpPr>
        <p:spPr>
          <a:xfrm>
            <a:off x="5836874" y="4597704"/>
            <a:ext cx="5384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is1 = new </a:t>
            </a:r>
            <a:r>
              <a:rPr lang="en-GB" dirty="0" err="1"/>
              <a:t>DataInputStream</a:t>
            </a:r>
            <a:r>
              <a:rPr lang="en-GB" dirty="0"/>
              <a:t>(</a:t>
            </a:r>
            <a:r>
              <a:rPr lang="en-US" dirty="0"/>
              <a:t>client1</a:t>
            </a:r>
            <a:r>
              <a:rPr lang="en-GB" dirty="0"/>
              <a:t>.</a:t>
            </a:r>
            <a:r>
              <a:rPr lang="en-GB" dirty="0" err="1"/>
              <a:t>getInputStream</a:t>
            </a:r>
            <a:r>
              <a:rPr lang="en-GB" dirty="0"/>
              <a:t>());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824335" y="4967036"/>
            <a:ext cx="5228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is2 = new </a:t>
            </a:r>
            <a:r>
              <a:rPr lang="en-GB" dirty="0" err="1"/>
              <a:t>DataInputStream</a:t>
            </a:r>
            <a:r>
              <a:rPr lang="en-GB" dirty="0"/>
              <a:t>(</a:t>
            </a:r>
            <a:r>
              <a:rPr lang="en-US" dirty="0"/>
              <a:t>client1</a:t>
            </a:r>
            <a:r>
              <a:rPr lang="en-GB" dirty="0"/>
              <a:t>.</a:t>
            </a:r>
            <a:r>
              <a:rPr lang="en-GB" dirty="0" err="1"/>
              <a:t>getInputStream</a:t>
            </a:r>
            <a:r>
              <a:rPr lang="en-GB" dirty="0"/>
              <a:t>());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076056" y="4660786"/>
            <a:ext cx="254175" cy="24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6630" y="5109543"/>
            <a:ext cx="254175" cy="24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16552-8135-412B-AEEE-D4703F1B63A5}"/>
              </a:ext>
            </a:extLst>
          </p:cNvPr>
          <p:cNvSpPr txBox="1"/>
          <p:nvPr/>
        </p:nvSpPr>
        <p:spPr>
          <a:xfrm>
            <a:off x="5246719" y="5242912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Client2.is2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070-FEED-466C-A815-E9AEC66E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7CDF1-F243-4013-8498-904C8E5FEECC}"/>
              </a:ext>
            </a:extLst>
          </p:cNvPr>
          <p:cNvCxnSpPr>
            <a:cxnSpLocks/>
          </p:cNvCxnSpPr>
          <p:nvPr/>
        </p:nvCxnSpPr>
        <p:spPr>
          <a:xfrm flipH="1">
            <a:off x="606392" y="1988840"/>
            <a:ext cx="21063" cy="36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E0CF-F125-4AA9-BECA-C473071C3723}"/>
              </a:ext>
            </a:extLst>
          </p:cNvPr>
          <p:cNvCxnSpPr/>
          <p:nvPr/>
        </p:nvCxnSpPr>
        <p:spPr>
          <a:xfrm>
            <a:off x="2931711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AB2D2-9C8C-4A20-AEBA-90D4651A5DC2}"/>
              </a:ext>
            </a:extLst>
          </p:cNvPr>
          <p:cNvCxnSpPr/>
          <p:nvPr/>
        </p:nvCxnSpPr>
        <p:spPr>
          <a:xfrm>
            <a:off x="5235967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ED710E-5806-4A30-840F-BE49EDC24EE8}"/>
              </a:ext>
            </a:extLst>
          </p:cNvPr>
          <p:cNvSpPr txBox="1"/>
          <p:nvPr/>
        </p:nvSpPr>
        <p:spPr>
          <a:xfrm>
            <a:off x="179512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F5E89-8E6F-4E42-99BA-23B90F0DEF81}"/>
              </a:ext>
            </a:extLst>
          </p:cNvPr>
          <p:cNvSpPr txBox="1"/>
          <p:nvPr/>
        </p:nvSpPr>
        <p:spPr>
          <a:xfrm>
            <a:off x="2419834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EDF74-2F38-4C56-BA4D-9520121EE01E}"/>
              </a:ext>
            </a:extLst>
          </p:cNvPr>
          <p:cNvSpPr txBox="1"/>
          <p:nvPr/>
        </p:nvSpPr>
        <p:spPr>
          <a:xfrm>
            <a:off x="4851958" y="142438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54822-C4B6-4D8C-8283-14808EC0DF50}"/>
              </a:ext>
            </a:extLst>
          </p:cNvPr>
          <p:cNvCxnSpPr/>
          <p:nvPr/>
        </p:nvCxnSpPr>
        <p:spPr>
          <a:xfrm>
            <a:off x="627455" y="2204864"/>
            <a:ext cx="46085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93903-B71C-4FA4-B95B-E810F46C9F65}"/>
              </a:ext>
            </a:extLst>
          </p:cNvPr>
          <p:cNvSpPr txBox="1"/>
          <p:nvPr/>
        </p:nvSpPr>
        <p:spPr>
          <a:xfrm>
            <a:off x="3102594" y="232912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connect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758499-BEE0-489B-87FC-5002D0CE7CE8}"/>
              </a:ext>
            </a:extLst>
          </p:cNvPr>
          <p:cNvCxnSpPr/>
          <p:nvPr/>
        </p:nvCxnSpPr>
        <p:spPr>
          <a:xfrm flipH="1">
            <a:off x="627455" y="3607614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2983B-89C7-453B-A2EC-EF258B4DC96F}"/>
              </a:ext>
            </a:extLst>
          </p:cNvPr>
          <p:cNvSpPr txBox="1"/>
          <p:nvPr/>
        </p:nvSpPr>
        <p:spPr>
          <a:xfrm>
            <a:off x="4437896" y="3309111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B1605-4A6D-4986-A9DC-0EE02AEDC915}"/>
              </a:ext>
            </a:extLst>
          </p:cNvPr>
          <p:cNvSpPr txBox="1"/>
          <p:nvPr/>
        </p:nvSpPr>
        <p:spPr>
          <a:xfrm>
            <a:off x="5897866" y="1347802"/>
            <a:ext cx="523207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Failure scenario: Out of order</a:t>
            </a:r>
          </a:p>
          <a:p>
            <a:r>
              <a:rPr lang="en-US" dirty="0" err="1" smtClean="0"/>
              <a:t>ServerSocket</a:t>
            </a:r>
            <a:r>
              <a:rPr lang="en-US" dirty="0" smtClean="0"/>
              <a:t> </a:t>
            </a:r>
            <a:r>
              <a:rPr lang="en-US" dirty="0" err="1"/>
              <a:t>echoServer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(9090);</a:t>
            </a:r>
          </a:p>
          <a:p>
            <a:r>
              <a:rPr lang="en-US" dirty="0"/>
              <a:t>In1 =</a:t>
            </a:r>
          </a:p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r>
              <a:rPr lang="en-US" dirty="0" err="1"/>
              <a:t>Socet</a:t>
            </a:r>
            <a:r>
              <a:rPr lang="en-US" dirty="0"/>
              <a:t> client2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r>
              <a:rPr lang="en-GB" dirty="0"/>
              <a:t>is2 = new </a:t>
            </a:r>
            <a:r>
              <a:rPr lang="en-GB" dirty="0" err="1"/>
              <a:t>DataInputStream</a:t>
            </a:r>
            <a:r>
              <a:rPr lang="en-GB" dirty="0"/>
              <a:t>(</a:t>
            </a:r>
            <a:r>
              <a:rPr lang="en-US" dirty="0"/>
              <a:t>client1</a:t>
            </a:r>
            <a:r>
              <a:rPr lang="en-GB" dirty="0"/>
              <a:t>.</a:t>
            </a:r>
            <a:r>
              <a:rPr lang="en-GB" dirty="0" err="1">
                <a:solidFill>
                  <a:srgbClr val="FF0000"/>
                </a:solidFill>
              </a:rPr>
              <a:t>getInputStream</a:t>
            </a:r>
            <a:r>
              <a:rPr lang="en-GB" dirty="0"/>
              <a:t>());</a:t>
            </a:r>
          </a:p>
          <a:p>
            <a:r>
              <a:rPr lang="en-GB" dirty="0"/>
              <a:t>is1 = new </a:t>
            </a:r>
            <a:r>
              <a:rPr lang="en-GB" dirty="0" err="1"/>
              <a:t>DataInputStream</a:t>
            </a:r>
            <a:r>
              <a:rPr lang="en-GB" dirty="0"/>
              <a:t>(</a:t>
            </a:r>
            <a:r>
              <a:rPr lang="en-US" dirty="0"/>
              <a:t>client1</a:t>
            </a:r>
            <a:r>
              <a:rPr lang="en-GB" dirty="0"/>
              <a:t>.</a:t>
            </a:r>
            <a:r>
              <a:rPr lang="en-GB" dirty="0" err="1"/>
              <a:t>getInputStream</a:t>
            </a:r>
            <a:r>
              <a:rPr lang="en-GB" dirty="0"/>
              <a:t>());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-107021" y="5959742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41942-A6DC-4749-913A-DF2009F69E3C}"/>
              </a:ext>
            </a:extLst>
          </p:cNvPr>
          <p:cNvSpPr txBox="1"/>
          <p:nvPr/>
        </p:nvSpPr>
        <p:spPr>
          <a:xfrm>
            <a:off x="2414988" y="5874322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CS2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387E9-6B14-45C7-A77B-783ADE9F30A7}"/>
              </a:ext>
            </a:extLst>
          </p:cNvPr>
          <p:cNvSpPr txBox="1"/>
          <p:nvPr/>
        </p:nvSpPr>
        <p:spPr>
          <a:xfrm>
            <a:off x="5312595" y="340005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D6D158-4E80-499E-819E-86E1DB4BB5CC}"/>
              </a:ext>
            </a:extLst>
          </p:cNvPr>
          <p:cNvCxnSpPr>
            <a:cxnSpLocks/>
          </p:cNvCxnSpPr>
          <p:nvPr/>
        </p:nvCxnSpPr>
        <p:spPr>
          <a:xfrm>
            <a:off x="2936122" y="2580938"/>
            <a:ext cx="2308668" cy="5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1BC7B5-2B4A-4147-8B8C-5BE86F13617C}"/>
              </a:ext>
            </a:extLst>
          </p:cNvPr>
          <p:cNvSpPr txBox="1"/>
          <p:nvPr/>
        </p:nvSpPr>
        <p:spPr>
          <a:xfrm>
            <a:off x="1233847" y="194448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connect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AF1BA-AF14-4601-8DED-0A19EDA8F701}"/>
              </a:ext>
            </a:extLst>
          </p:cNvPr>
          <p:cNvCxnSpPr>
            <a:cxnSpLocks/>
          </p:cNvCxnSpPr>
          <p:nvPr/>
        </p:nvCxnSpPr>
        <p:spPr>
          <a:xfrm flipH="1">
            <a:off x="2939047" y="4106439"/>
            <a:ext cx="2305744" cy="1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32BAE3-64D3-4BD5-AC0A-55616B51265A}"/>
              </a:ext>
            </a:extLst>
          </p:cNvPr>
          <p:cNvSpPr txBox="1"/>
          <p:nvPr/>
        </p:nvSpPr>
        <p:spPr>
          <a:xfrm>
            <a:off x="5259460" y="3828486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CCEEB7-C7FD-4135-8579-F690E70C2722}"/>
              </a:ext>
            </a:extLst>
          </p:cNvPr>
          <p:cNvSpPr txBox="1"/>
          <p:nvPr/>
        </p:nvSpPr>
        <p:spPr>
          <a:xfrm>
            <a:off x="0" y="35033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618C6B-EC6E-4316-9B80-E605DD356294}"/>
              </a:ext>
            </a:extLst>
          </p:cNvPr>
          <p:cNvSpPr txBox="1"/>
          <p:nvPr/>
        </p:nvSpPr>
        <p:spPr>
          <a:xfrm>
            <a:off x="2425413" y="40774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76234-D23A-4CCC-9978-1D1D20BD990D}"/>
              </a:ext>
            </a:extLst>
          </p:cNvPr>
          <p:cNvSpPr txBox="1"/>
          <p:nvPr/>
        </p:nvSpPr>
        <p:spPr>
          <a:xfrm>
            <a:off x="4450888" y="3816377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6CD4C4-6D6C-4066-B58E-AF307B33CE2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6278" y="4660786"/>
            <a:ext cx="4556992" cy="530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316552-8135-412B-AEEE-D4703F1B63A5}"/>
              </a:ext>
            </a:extLst>
          </p:cNvPr>
          <p:cNvSpPr txBox="1"/>
          <p:nvPr/>
        </p:nvSpPr>
        <p:spPr>
          <a:xfrm>
            <a:off x="5330231" y="46201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5A60D-7068-4A7B-86F7-5E7EFE6EC7B4}"/>
              </a:ext>
            </a:extLst>
          </p:cNvPr>
          <p:cNvSpPr txBox="1"/>
          <p:nvPr/>
        </p:nvSpPr>
        <p:spPr>
          <a:xfrm>
            <a:off x="33054" y="45080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A3206D-746B-4DF9-9D08-D062F023B17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39047" y="4804802"/>
            <a:ext cx="2391184" cy="473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BF320D-4D1E-41E3-B9CE-955FC9162EBF}"/>
              </a:ext>
            </a:extLst>
          </p:cNvPr>
          <p:cNvSpPr txBox="1"/>
          <p:nvPr/>
        </p:nvSpPr>
        <p:spPr>
          <a:xfrm>
            <a:off x="2386961" y="4908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667220-5BF0-4077-9323-09F6BE50ECFC}"/>
              </a:ext>
            </a:extLst>
          </p:cNvPr>
          <p:cNvSpPr txBox="1"/>
          <p:nvPr/>
        </p:nvSpPr>
        <p:spPr>
          <a:xfrm>
            <a:off x="5193270" y="5006388"/>
            <a:ext cx="44435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8439A-96F7-4E9D-BB28-1520AECF232B}"/>
              </a:ext>
            </a:extLst>
          </p:cNvPr>
          <p:cNvSpPr txBox="1"/>
          <p:nvPr/>
        </p:nvSpPr>
        <p:spPr>
          <a:xfrm>
            <a:off x="6401186" y="3579728"/>
            <a:ext cx="4775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Out1 will not be read by server because </a:t>
            </a:r>
          </a:p>
          <a:p>
            <a:r>
              <a:rPr lang="en-US" dirty="0"/>
              <a:t>Server expects connection to is2 first?</a:t>
            </a:r>
          </a:p>
          <a:p>
            <a:r>
              <a:rPr lang="en-US" dirty="0"/>
              <a:t>Out1 message will be lost.</a:t>
            </a:r>
          </a:p>
          <a:p>
            <a:endParaRPr lang="en-US" dirty="0"/>
          </a:p>
          <a:p>
            <a:r>
              <a:rPr lang="en-US" dirty="0"/>
              <a:t>When out2 arrives it will be read by is2</a:t>
            </a:r>
          </a:p>
          <a:p>
            <a:r>
              <a:rPr lang="en-US" dirty="0"/>
              <a:t>Server will deadlock at is1 waiting for out1 which</a:t>
            </a:r>
          </a:p>
          <a:p>
            <a:r>
              <a:rPr lang="en-US" dirty="0"/>
              <a:t>Will never arrive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7534" y="5733256"/>
            <a:ext cx="246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is1: will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until the socket has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n clients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1247457" cy="258532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C1 </a:t>
            </a:r>
            <a:r>
              <a:rPr lang="en-US" dirty="0" smtClean="0">
                <a:sym typeface="Wingdings" panose="05000000000000000000" pitchFamily="2" charset="2"/>
              </a:rPr>
              <a:t> out1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C2  out2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C4 out4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C3  out3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C7  out 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C6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out6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out5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C8 </a:t>
            </a:r>
            <a:r>
              <a:rPr lang="en-US" dirty="0">
                <a:sym typeface="Wingdings" panose="05000000000000000000" pitchFamily="2" charset="2"/>
              </a:rPr>
              <a:t> out </a:t>
            </a:r>
            <a:r>
              <a:rPr lang="en-US" dirty="0" smtClean="0">
                <a:sym typeface="Wingdings" panose="05000000000000000000" pitchFamily="2" charset="2"/>
              </a:rPr>
              <a:t>8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2060848"/>
            <a:ext cx="1106393" cy="258532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C1 </a:t>
            </a:r>
            <a:r>
              <a:rPr lang="en-US" dirty="0" smtClean="0">
                <a:sym typeface="Wingdings" panose="05000000000000000000" pitchFamily="2" charset="2"/>
              </a:rPr>
              <a:t> In1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C2  In2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C4 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C3  In3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C7  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 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C6 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6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C5 </a:t>
            </a:r>
            <a:r>
              <a:rPr lang="en-US" dirty="0">
                <a:sym typeface="Wingdings" panose="05000000000000000000" pitchFamily="2" charset="2"/>
              </a:rPr>
              <a:t> In</a:t>
            </a:r>
            <a:r>
              <a:rPr lang="en-US" dirty="0" smtClean="0">
                <a:sym typeface="Wingdings" panose="05000000000000000000" pitchFamily="2" charset="2"/>
              </a:rPr>
              <a:t>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C8 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8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8003" y="16915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671201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830837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No problem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3735" y="2060848"/>
            <a:ext cx="1106393" cy="258532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C1 </a:t>
            </a:r>
            <a:r>
              <a:rPr lang="en-US" dirty="0" smtClean="0">
                <a:sym typeface="Wingdings" panose="05000000000000000000" pitchFamily="2" charset="2"/>
              </a:rPr>
              <a:t> In1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C2  In2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C4 In8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C3  In3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C7  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 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C6 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6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C5 </a:t>
            </a:r>
            <a:r>
              <a:rPr lang="en-US" dirty="0">
                <a:sym typeface="Wingdings" panose="05000000000000000000" pitchFamily="2" charset="2"/>
              </a:rPr>
              <a:t> In</a:t>
            </a:r>
            <a:r>
              <a:rPr lang="en-US" dirty="0" smtClean="0">
                <a:sym typeface="Wingdings" panose="05000000000000000000" pitchFamily="2" charset="2"/>
              </a:rPr>
              <a:t>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C8 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8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858" y="16915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9415" y="4830837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673610" y="5384835"/>
            <a:ext cx="357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Difficult to control many clients </a:t>
            </a:r>
            <a:r>
              <a:rPr lang="en-US" b="1" dirty="0" smtClean="0">
                <a:sym typeface="Wingdings" panose="05000000000000000000" pitchFamily="2" charset="2"/>
              </a:rPr>
              <a:t> NEED THREADS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8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Solution to Failure Scenario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988840"/>
            <a:ext cx="259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threads at the server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48264" y="2358172"/>
            <a:ext cx="36004" cy="330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91436" y="166633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56176" y="2780928"/>
            <a:ext cx="158417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84368" y="35730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cxnSp>
        <p:nvCxnSpPr>
          <p:cNvPr id="10" name="Elbow Connector 9"/>
          <p:cNvCxnSpPr>
            <a:stCxn id="7" idx="6"/>
            <a:endCxn id="8" idx="0"/>
          </p:cNvCxnSpPr>
          <p:nvPr/>
        </p:nvCxnSpPr>
        <p:spPr>
          <a:xfrm>
            <a:off x="7740352" y="2996952"/>
            <a:ext cx="601216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41353" y="2596262"/>
            <a:ext cx="13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2943" y="3391556"/>
            <a:ext cx="1292932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77344" y="3526187"/>
            <a:ext cx="158417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ACCEPT2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5"/>
            <a:endCxn id="8" idx="1"/>
          </p:cNvCxnSpPr>
          <p:nvPr/>
        </p:nvCxnSpPr>
        <p:spPr>
          <a:xfrm rot="16200000" flipH="1">
            <a:off x="7589319" y="3735166"/>
            <a:ext cx="135253" cy="454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0599" y="403891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T21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08104" y="2358172"/>
            <a:ext cx="72008" cy="337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23928" y="2420888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10888" y="4054412"/>
            <a:ext cx="1292932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2" idx="1"/>
          </p:cNvCxnSpPr>
          <p:nvPr/>
        </p:nvCxnSpPr>
        <p:spPr>
          <a:xfrm flipV="1">
            <a:off x="457200" y="3560724"/>
            <a:ext cx="4155743" cy="73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256199" y="3645024"/>
            <a:ext cx="2954689" cy="57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040" y="320689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not block T2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5272" y="1711841"/>
            <a:ext cx="9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04371" y="1773193"/>
            <a:ext cx="9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 err="1" smtClean="0"/>
              <a:t>getInputStream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continuous loop</a:t>
            </a:r>
          </a:p>
          <a:p>
            <a:r>
              <a:rPr lang="en-US" dirty="0"/>
              <a:t> </a:t>
            </a:r>
            <a:r>
              <a:rPr lang="en-US" dirty="0" smtClean="0"/>
              <a:t>Loop </a:t>
            </a:r>
          </a:p>
          <a:p>
            <a:pPr lvl="1"/>
            <a:r>
              <a:rPr lang="en-US" dirty="0"/>
              <a:t>{</a:t>
            </a:r>
            <a:endParaRPr lang="en-US" dirty="0" smtClean="0"/>
          </a:p>
          <a:p>
            <a:pPr lvl="1"/>
            <a:r>
              <a:rPr lang="en-US" dirty="0" smtClean="0"/>
              <a:t>Read from Socket</a:t>
            </a:r>
          </a:p>
          <a:p>
            <a:pPr lvl="1"/>
            <a:r>
              <a:rPr lang="en-US" dirty="0" smtClean="0"/>
              <a:t>Send data to input variable IS</a:t>
            </a:r>
          </a:p>
          <a:p>
            <a:pPr lvl="1"/>
            <a:r>
              <a:rPr lang="en-US" dirty="0" smtClean="0"/>
              <a:t>Until there is data in the socket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Data will be written into the socket by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8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D6EB-4665-4652-940D-07A15633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serves 2 clients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331-7E54-4919-BC36-5E1F08F525FD}"/>
              </a:ext>
            </a:extLst>
          </p:cNvPr>
          <p:cNvSpPr/>
          <p:nvPr/>
        </p:nvSpPr>
        <p:spPr>
          <a:xfrm>
            <a:off x="455835" y="2492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 = null;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String line;</a:t>
            </a:r>
          </a:p>
          <a:p>
            <a:r>
              <a:rPr lang="en-US" dirty="0"/>
              <a:t>    String line2;</a:t>
            </a:r>
          </a:p>
          <a:p>
            <a:r>
              <a:rPr lang="en-US" dirty="0"/>
              <a:t>    </a:t>
            </a:r>
            <a:r>
              <a:rPr lang="en-US" dirty="0" err="1"/>
              <a:t>DataInputStream</a:t>
            </a:r>
            <a:r>
              <a:rPr lang="en-US" dirty="0"/>
              <a:t> is;</a:t>
            </a:r>
          </a:p>
          <a:p>
            <a:r>
              <a:rPr lang="en-US" dirty="0"/>
              <a:t>    </a:t>
            </a:r>
            <a:r>
              <a:rPr lang="en-US" dirty="0" err="1"/>
              <a:t>DataInputStream</a:t>
            </a:r>
            <a:r>
              <a:rPr lang="en-US" dirty="0"/>
              <a:t> is2;</a:t>
            </a:r>
          </a:p>
          <a:p>
            <a:r>
              <a:rPr lang="en-US" dirty="0"/>
              <a:t>    </a:t>
            </a:r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PrintStream</a:t>
            </a:r>
            <a:r>
              <a:rPr lang="en-US" dirty="0"/>
              <a:t> os2;</a:t>
            </a:r>
          </a:p>
          <a:p>
            <a:r>
              <a:rPr lang="en-US" dirty="0"/>
              <a:t>    Socket </a:t>
            </a:r>
            <a:r>
              <a:rPr lang="en-US" dirty="0" err="1"/>
              <a:t>clientSocket</a:t>
            </a:r>
            <a:r>
              <a:rPr lang="en-US" dirty="0"/>
              <a:t> = null;</a:t>
            </a:r>
          </a:p>
          <a:p>
            <a:r>
              <a:rPr lang="en-US" dirty="0"/>
              <a:t>    Socket clientSocket2 = null;</a:t>
            </a:r>
          </a:p>
        </p:txBody>
      </p:sp>
    </p:spTree>
    <p:extLst>
      <p:ext uri="{BB962C8B-B14F-4D97-AF65-F5344CB8AC3E}">
        <p14:creationId xmlns:p14="http://schemas.microsoft.com/office/powerpoint/2010/main" val="32014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D6EB-4665-4652-940D-07A15633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serves 2 clients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331-7E54-4919-BC36-5E1F08F525FD}"/>
              </a:ext>
            </a:extLst>
          </p:cNvPr>
          <p:cNvSpPr/>
          <p:nvPr/>
        </p:nvSpPr>
        <p:spPr>
          <a:xfrm>
            <a:off x="0" y="1553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highlight>
                  <a:srgbClr val="FF00FF"/>
                </a:highlight>
              </a:rPr>
              <a:t>ServerSocket</a:t>
            </a:r>
            <a:r>
              <a:rPr lang="en-US" dirty="0">
                <a:highlight>
                  <a:srgbClr val="FF00FF"/>
                </a:highlight>
              </a:rPr>
              <a:t> </a:t>
            </a:r>
            <a:r>
              <a:rPr lang="en-US" dirty="0" err="1">
                <a:highlight>
                  <a:srgbClr val="FF00FF"/>
                </a:highlight>
              </a:rPr>
              <a:t>echoServer</a:t>
            </a:r>
            <a:r>
              <a:rPr lang="en-US" dirty="0">
                <a:highlight>
                  <a:srgbClr val="FF00FF"/>
                </a:highlight>
              </a:rPr>
              <a:t> = null;</a:t>
            </a:r>
          </a:p>
          <a:p>
            <a:r>
              <a:rPr lang="en-US" dirty="0">
                <a:highlight>
                  <a:srgbClr val="FF00FF"/>
                </a:highlight>
              </a:rPr>
              <a:t>   </a:t>
            </a:r>
          </a:p>
          <a:p>
            <a:r>
              <a:rPr lang="en-US" dirty="0">
                <a:highlight>
                  <a:srgbClr val="FF00FF"/>
                </a:highlight>
              </a:rPr>
              <a:t>    String line;</a:t>
            </a:r>
          </a:p>
          <a:p>
            <a:r>
              <a:rPr lang="en-US" dirty="0">
                <a:highlight>
                  <a:srgbClr val="FF00FF"/>
                </a:highlight>
              </a:rPr>
              <a:t>    String line2;</a:t>
            </a:r>
          </a:p>
          <a:p>
            <a:r>
              <a:rPr lang="en-US" dirty="0">
                <a:highlight>
                  <a:srgbClr val="FF00FF"/>
                </a:highlight>
              </a:rPr>
              <a:t>    </a:t>
            </a:r>
            <a:r>
              <a:rPr lang="en-US" dirty="0" err="1">
                <a:highlight>
                  <a:srgbClr val="FF00FF"/>
                </a:highlight>
              </a:rPr>
              <a:t>DataInputStream</a:t>
            </a:r>
            <a:r>
              <a:rPr lang="en-US" dirty="0">
                <a:highlight>
                  <a:srgbClr val="FF00FF"/>
                </a:highlight>
              </a:rPr>
              <a:t> is;</a:t>
            </a:r>
          </a:p>
          <a:p>
            <a:r>
              <a:rPr lang="en-US" dirty="0">
                <a:highlight>
                  <a:srgbClr val="FF00FF"/>
                </a:highlight>
              </a:rPr>
              <a:t>    </a:t>
            </a:r>
            <a:r>
              <a:rPr lang="en-US" dirty="0" err="1">
                <a:highlight>
                  <a:srgbClr val="FF00FF"/>
                </a:highlight>
              </a:rPr>
              <a:t>DataInputStream</a:t>
            </a:r>
            <a:r>
              <a:rPr lang="en-US" dirty="0">
                <a:highlight>
                  <a:srgbClr val="FF00FF"/>
                </a:highlight>
              </a:rPr>
              <a:t> is2;</a:t>
            </a:r>
          </a:p>
          <a:p>
            <a:r>
              <a:rPr lang="en-US" dirty="0">
                <a:highlight>
                  <a:srgbClr val="FF00FF"/>
                </a:highlight>
              </a:rPr>
              <a:t>    </a:t>
            </a:r>
            <a:r>
              <a:rPr lang="en-US" dirty="0" err="1">
                <a:highlight>
                  <a:srgbClr val="FF00FF"/>
                </a:highlight>
              </a:rPr>
              <a:t>PrintStream</a:t>
            </a:r>
            <a:r>
              <a:rPr lang="en-US" dirty="0">
                <a:highlight>
                  <a:srgbClr val="FF00FF"/>
                </a:highlight>
              </a:rPr>
              <a:t> </a:t>
            </a:r>
            <a:r>
              <a:rPr lang="en-US" dirty="0" err="1">
                <a:highlight>
                  <a:srgbClr val="FF00FF"/>
                </a:highlight>
              </a:rPr>
              <a:t>os</a:t>
            </a:r>
            <a:r>
              <a:rPr lang="en-US" dirty="0">
                <a:highlight>
                  <a:srgbClr val="FF00FF"/>
                </a:highlight>
              </a:rPr>
              <a:t>;</a:t>
            </a:r>
          </a:p>
          <a:p>
            <a:r>
              <a:rPr lang="en-US" dirty="0">
                <a:highlight>
                  <a:srgbClr val="FF00FF"/>
                </a:highlight>
              </a:rPr>
              <a:t>    </a:t>
            </a:r>
            <a:r>
              <a:rPr lang="en-US" dirty="0" err="1">
                <a:highlight>
                  <a:srgbClr val="FF00FF"/>
                </a:highlight>
              </a:rPr>
              <a:t>PrintStream</a:t>
            </a:r>
            <a:r>
              <a:rPr lang="en-US" dirty="0">
                <a:highlight>
                  <a:srgbClr val="FF00FF"/>
                </a:highlight>
              </a:rPr>
              <a:t> os2;</a:t>
            </a:r>
          </a:p>
          <a:p>
            <a:r>
              <a:rPr lang="en-US" dirty="0">
                <a:highlight>
                  <a:srgbClr val="FF00FF"/>
                </a:highlight>
              </a:rPr>
              <a:t>    Socket </a:t>
            </a:r>
            <a:r>
              <a:rPr lang="en-US" dirty="0" err="1">
                <a:highlight>
                  <a:srgbClr val="FF00FF"/>
                </a:highlight>
              </a:rPr>
              <a:t>clientSocket</a:t>
            </a:r>
            <a:r>
              <a:rPr lang="en-US" dirty="0">
                <a:highlight>
                  <a:srgbClr val="FF00FF"/>
                </a:highlight>
              </a:rPr>
              <a:t> = null;</a:t>
            </a:r>
          </a:p>
          <a:p>
            <a:r>
              <a:rPr lang="en-US" dirty="0">
                <a:highlight>
                  <a:srgbClr val="FF00FF"/>
                </a:highlight>
              </a:rPr>
              <a:t>    Socket clientSocket2 = null;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425AE-C01C-4CF5-AE77-F25B7E909B5A}"/>
              </a:ext>
            </a:extLst>
          </p:cNvPr>
          <p:cNvSpPr/>
          <p:nvPr/>
        </p:nvSpPr>
        <p:spPr>
          <a:xfrm>
            <a:off x="4427984" y="150772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Open a server socket on port 2222. </a:t>
            </a:r>
          </a:p>
          <a:p>
            <a:r>
              <a:rPr lang="en-US" dirty="0">
                <a:highlight>
                  <a:srgbClr val="C0C0C0"/>
                </a:highlight>
              </a:rPr>
              <a:t>     * try {</a:t>
            </a:r>
          </a:p>
          <a:p>
            <a:r>
              <a:rPr lang="en-US" dirty="0">
                <a:highlight>
                  <a:srgbClr val="C0C0C0"/>
                </a:highlight>
              </a:rPr>
              <a:t>      </a:t>
            </a:r>
            <a:r>
              <a:rPr lang="en-US" dirty="0" err="1">
                <a:highlight>
                  <a:srgbClr val="C0C0C0"/>
                </a:highlight>
              </a:rPr>
              <a:t>echoServer</a:t>
            </a:r>
            <a:r>
              <a:rPr lang="en-US" dirty="0">
                <a:highlight>
                  <a:srgbClr val="C0C0C0"/>
                </a:highlight>
              </a:rPr>
              <a:t> = new </a:t>
            </a:r>
            <a:r>
              <a:rPr lang="en-US" dirty="0" err="1">
                <a:highlight>
                  <a:srgbClr val="C0C0C0"/>
                </a:highlight>
              </a:rPr>
              <a:t>ServerSocket</a:t>
            </a:r>
            <a:r>
              <a:rPr lang="en-US" dirty="0">
                <a:highlight>
                  <a:srgbClr val="C0C0C0"/>
                </a:highlight>
              </a:rPr>
              <a:t>(2222);</a:t>
            </a:r>
          </a:p>
          <a:p>
            <a:r>
              <a:rPr lang="en-US" dirty="0">
                <a:highlight>
                  <a:srgbClr val="C0C0C0"/>
                </a:highlight>
              </a:rPr>
              <a:t>    } catch (</a:t>
            </a:r>
            <a:r>
              <a:rPr lang="en-US" dirty="0" err="1">
                <a:highlight>
                  <a:srgbClr val="C0C0C0"/>
                </a:highlight>
              </a:rPr>
              <a:t>IOException</a:t>
            </a:r>
            <a:r>
              <a:rPr lang="en-US" dirty="0">
                <a:highlight>
                  <a:srgbClr val="C0C0C0"/>
                </a:highlight>
              </a:rPr>
              <a:t> e) {</a:t>
            </a:r>
          </a:p>
          <a:p>
            <a:r>
              <a:rPr lang="en-US" dirty="0">
                <a:highlight>
                  <a:srgbClr val="C0C0C0"/>
                </a:highlight>
              </a:rPr>
              <a:t>      </a:t>
            </a:r>
            <a:r>
              <a:rPr lang="en-US" dirty="0" err="1">
                <a:highlight>
                  <a:srgbClr val="C0C0C0"/>
                </a:highlight>
              </a:rPr>
              <a:t>System.out.println</a:t>
            </a:r>
            <a:r>
              <a:rPr lang="en-US" dirty="0">
                <a:highlight>
                  <a:srgbClr val="C0C0C0"/>
                </a:highlight>
              </a:rPr>
              <a:t>(e);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ACD8-F82F-444A-B965-3BDDEBFD323C}"/>
              </a:ext>
            </a:extLst>
          </p:cNvPr>
          <p:cNvSpPr/>
          <p:nvPr/>
        </p:nvSpPr>
        <p:spPr>
          <a:xfrm>
            <a:off x="4114800" y="32653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try {</a:t>
            </a:r>
          </a:p>
          <a:p>
            <a:r>
              <a:rPr lang="en-US" dirty="0">
                <a:highlight>
                  <a:srgbClr val="FF00FF"/>
                </a:highlight>
              </a:rPr>
              <a:t>              clientSocket1 = </a:t>
            </a:r>
            <a:r>
              <a:rPr lang="en-US" dirty="0" err="1">
                <a:highlight>
                  <a:srgbClr val="FF00FF"/>
                </a:highlight>
              </a:rPr>
              <a:t>echoServer.accept</a:t>
            </a:r>
            <a:r>
              <a:rPr lang="en-US" dirty="0">
                <a:highlight>
                  <a:srgbClr val="FF00FF"/>
                </a:highlight>
              </a:rPr>
              <a:t>();</a:t>
            </a:r>
          </a:p>
          <a:p>
            <a:r>
              <a:rPr lang="en-US" dirty="0">
                <a:highlight>
                  <a:srgbClr val="FF00FF"/>
                </a:highlight>
              </a:rPr>
              <a:t>     clientSocket2 =  </a:t>
            </a:r>
            <a:r>
              <a:rPr lang="en-US" dirty="0" err="1">
                <a:highlight>
                  <a:srgbClr val="FF00FF"/>
                </a:highlight>
              </a:rPr>
              <a:t>echoServer.accept</a:t>
            </a:r>
            <a:r>
              <a:rPr lang="en-US" dirty="0">
                <a:highlight>
                  <a:srgbClr val="FF00FF"/>
                </a:highlight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0214-2F74-4A11-B50B-AC0E38157088}"/>
              </a:ext>
            </a:extLst>
          </p:cNvPr>
          <p:cNvSpPr txBox="1"/>
          <p:nvPr/>
        </p:nvSpPr>
        <p:spPr>
          <a:xfrm>
            <a:off x="4860032" y="5031149"/>
            <a:ext cx="32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clientSocket1 will connect to the</a:t>
            </a:r>
          </a:p>
          <a:p>
            <a:r>
              <a:rPr lang="en-US" dirty="0">
                <a:highlight>
                  <a:srgbClr val="FFFF00"/>
                </a:highlight>
              </a:rPr>
              <a:t>First client requests connection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4D172-DE28-4EEE-BA8D-1545660C6620}"/>
              </a:ext>
            </a:extLst>
          </p:cNvPr>
          <p:cNvSpPr/>
          <p:nvPr/>
        </p:nvSpPr>
        <p:spPr>
          <a:xfrm>
            <a:off x="4860032" y="58077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clientSocket1 will connect to the</a:t>
            </a:r>
          </a:p>
          <a:p>
            <a:r>
              <a:rPr lang="en-US" dirty="0">
                <a:highlight>
                  <a:srgbClr val="00FF00"/>
                </a:highlight>
              </a:rPr>
              <a:t>First client requests connection</a:t>
            </a:r>
          </a:p>
        </p:txBody>
      </p:sp>
    </p:spTree>
    <p:extLst>
      <p:ext uri="{BB962C8B-B14F-4D97-AF65-F5344CB8AC3E}">
        <p14:creationId xmlns:p14="http://schemas.microsoft.com/office/powerpoint/2010/main" val="87065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7EF0-9551-4C8D-80C7-33E81898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to two clients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99CA7-3170-4090-A24F-EED7C2C9054F}"/>
              </a:ext>
            </a:extLst>
          </p:cNvPr>
          <p:cNvSpPr/>
          <p:nvPr/>
        </p:nvSpPr>
        <p:spPr>
          <a:xfrm>
            <a:off x="683568" y="1772816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while (true) {</a:t>
            </a:r>
          </a:p>
          <a:p>
            <a:r>
              <a:rPr lang="en-US" dirty="0">
                <a:highlight>
                  <a:srgbClr val="FFFF00"/>
                </a:highlight>
              </a:rPr>
              <a:t>line = is1.readLine(); //Read input from Client1</a:t>
            </a:r>
          </a:p>
          <a:p>
            <a:r>
              <a:rPr lang="en-US" dirty="0">
                <a:highlight>
                  <a:srgbClr val="FFFF00"/>
                </a:highlight>
              </a:rPr>
              <a:t>	os2.println("From client 1: " + line); //Send input to Client 2</a:t>
            </a:r>
          </a:p>
          <a:p>
            <a:r>
              <a:rPr lang="en-US" dirty="0">
                <a:highlight>
                  <a:srgbClr val="FFFF00"/>
                </a:highlight>
              </a:rPr>
              <a:t>     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line2 = is2.readLine(); //Read echo from Client 2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</a:p>
          <a:p>
            <a:r>
              <a:rPr lang="en-US" dirty="0">
                <a:highlight>
                  <a:srgbClr val="FFFF00"/>
                </a:highlight>
              </a:rPr>
              <a:t>        os1.println("Reply From Client 2: " + line2); //Send echo to Client 1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D63DF-F97F-4BCB-BC63-44AA7F46CF47}"/>
              </a:ext>
            </a:extLst>
          </p:cNvPr>
          <p:cNvSpPr txBox="1"/>
          <p:nvPr/>
        </p:nvSpPr>
        <p:spPr>
          <a:xfrm>
            <a:off x="899592" y="5013176"/>
            <a:ext cx="5096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client1 and client2 must send info in order</a:t>
            </a:r>
          </a:p>
          <a:p>
            <a:r>
              <a:rPr lang="en-US" dirty="0"/>
              <a:t>Client1 , client2, client1, client2, ….</a:t>
            </a:r>
          </a:p>
          <a:p>
            <a:endParaRPr lang="en-US" dirty="0"/>
          </a:p>
          <a:p>
            <a:r>
              <a:rPr lang="en-US" dirty="0"/>
              <a:t>If you send client1, client2, client2, …</a:t>
            </a:r>
          </a:p>
          <a:p>
            <a:r>
              <a:rPr lang="en-US" dirty="0"/>
              <a:t>The system will stuck</a:t>
            </a:r>
          </a:p>
        </p:txBody>
      </p:sp>
    </p:spTree>
    <p:extLst>
      <p:ext uri="{BB962C8B-B14F-4D97-AF65-F5344CB8AC3E}">
        <p14:creationId xmlns:p14="http://schemas.microsoft.com/office/powerpoint/2010/main" val="341384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D31D-0C3F-4F35-8141-EC2AF13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AA9E0-BE1C-48A7-A454-8DA2171600A4}"/>
              </a:ext>
            </a:extLst>
          </p:cNvPr>
          <p:cNvSpPr/>
          <p:nvPr/>
        </p:nvSpPr>
        <p:spPr>
          <a:xfrm>
            <a:off x="8028384" y="2348880"/>
            <a:ext cx="8640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36DFF-D5EB-4986-8C3E-AACEE9C9AFD5}"/>
              </a:ext>
            </a:extLst>
          </p:cNvPr>
          <p:cNvSpPr/>
          <p:nvPr/>
        </p:nvSpPr>
        <p:spPr>
          <a:xfrm>
            <a:off x="6588224" y="4242572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13460-8592-4B29-829D-4266C0DF140C}"/>
              </a:ext>
            </a:extLst>
          </p:cNvPr>
          <p:cNvSpPr/>
          <p:nvPr/>
        </p:nvSpPr>
        <p:spPr>
          <a:xfrm>
            <a:off x="5189834" y="3162452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1B96-8B1A-47DF-A6F8-0C9C3B426228}"/>
              </a:ext>
            </a:extLst>
          </p:cNvPr>
          <p:cNvSpPr/>
          <p:nvPr/>
        </p:nvSpPr>
        <p:spPr>
          <a:xfrm>
            <a:off x="5792957" y="1538790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954C7-0E2E-48F1-BAA3-05C722E12ED1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6657053" y="2078850"/>
            <a:ext cx="1371331" cy="8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BE5E33-C6A0-4471-9D14-75ED713ED2C2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053930" y="2888940"/>
            <a:ext cx="1974454" cy="8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EF6105-D51C-4783-8E8A-0185465C6727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7020272" y="3429000"/>
            <a:ext cx="1440160" cy="8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678706-73C3-4724-9586-B32FF36060AC}"/>
              </a:ext>
            </a:extLst>
          </p:cNvPr>
          <p:cNvSpPr txBox="1"/>
          <p:nvPr/>
        </p:nvSpPr>
        <p:spPr>
          <a:xfrm>
            <a:off x="316419" y="1997839"/>
            <a:ext cx="52590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 makes a guess between 1 .. 100</a:t>
            </a:r>
          </a:p>
          <a:p>
            <a:r>
              <a:rPr lang="en-US" dirty="0"/>
              <a:t>The clients try to guess the number</a:t>
            </a:r>
          </a:p>
          <a:p>
            <a:r>
              <a:rPr lang="en-US" dirty="0"/>
              <a:t>Client 1 first, then Client 2, then Client 3</a:t>
            </a:r>
          </a:p>
          <a:p>
            <a:r>
              <a:rPr lang="en-US" dirty="0"/>
              <a:t>For example if the GUESS number is 79:</a:t>
            </a:r>
          </a:p>
          <a:p>
            <a:r>
              <a:rPr lang="en-US" dirty="0"/>
              <a:t>Client 1 sends to server # 50</a:t>
            </a:r>
          </a:p>
          <a:p>
            <a:r>
              <a:rPr lang="en-US" dirty="0"/>
              <a:t>Server responds: Higher;</a:t>
            </a:r>
          </a:p>
          <a:p>
            <a:r>
              <a:rPr lang="en-US" dirty="0"/>
              <a:t>Client 2 sends to server #80</a:t>
            </a:r>
          </a:p>
          <a:p>
            <a:r>
              <a:rPr lang="en-US" dirty="0"/>
              <a:t>Server responds lower</a:t>
            </a:r>
          </a:p>
          <a:p>
            <a:r>
              <a:rPr lang="en-US" dirty="0"/>
              <a:t>And so on.</a:t>
            </a:r>
          </a:p>
          <a:p>
            <a:r>
              <a:rPr lang="en-US" dirty="0"/>
              <a:t>Repeat the process until one of the clients  makes the </a:t>
            </a:r>
          </a:p>
          <a:p>
            <a:r>
              <a:rPr lang="en-US" dirty="0"/>
              <a:t>Correct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D31D-0C3F-4F35-8141-EC2AF13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AA9E0-BE1C-48A7-A454-8DA2171600A4}"/>
              </a:ext>
            </a:extLst>
          </p:cNvPr>
          <p:cNvSpPr/>
          <p:nvPr/>
        </p:nvSpPr>
        <p:spPr>
          <a:xfrm>
            <a:off x="8028384" y="2348880"/>
            <a:ext cx="8640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81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36DFF-D5EB-4986-8C3E-AACEE9C9AFD5}"/>
              </a:ext>
            </a:extLst>
          </p:cNvPr>
          <p:cNvSpPr/>
          <p:nvPr/>
        </p:nvSpPr>
        <p:spPr>
          <a:xfrm>
            <a:off x="6588224" y="4242572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13460-8592-4B29-829D-4266C0DF140C}"/>
              </a:ext>
            </a:extLst>
          </p:cNvPr>
          <p:cNvSpPr/>
          <p:nvPr/>
        </p:nvSpPr>
        <p:spPr>
          <a:xfrm>
            <a:off x="5189834" y="3162452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1B96-8B1A-47DF-A6F8-0C9C3B426228}"/>
              </a:ext>
            </a:extLst>
          </p:cNvPr>
          <p:cNvSpPr/>
          <p:nvPr/>
        </p:nvSpPr>
        <p:spPr>
          <a:xfrm>
            <a:off x="5792957" y="1538790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954C7-0E2E-48F1-BAA3-05C722E12ED1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6657053" y="2078850"/>
            <a:ext cx="1218579" cy="63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BE5E33-C6A0-4471-9D14-75ED713ED2C2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6053930" y="2899682"/>
            <a:ext cx="1758430" cy="8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EF6105-D51C-4783-8E8A-0185465C6727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7020272" y="3085488"/>
            <a:ext cx="855360" cy="11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678706-73C3-4724-9586-B32FF36060AC}"/>
              </a:ext>
            </a:extLst>
          </p:cNvPr>
          <p:cNvSpPr txBox="1"/>
          <p:nvPr/>
        </p:nvSpPr>
        <p:spPr>
          <a:xfrm>
            <a:off x="101841" y="1628800"/>
            <a:ext cx="5259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 makes a guess between 1 .. </a:t>
            </a:r>
            <a:r>
              <a:rPr lang="en-US" dirty="0" smtClean="0"/>
              <a:t>100 </a:t>
            </a:r>
            <a:r>
              <a:rPr lang="en-US" dirty="0" smtClean="0">
                <a:sym typeface="Wingdings" panose="05000000000000000000" pitchFamily="2" charset="2"/>
              </a:rPr>
              <a:t> 81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server generates the number randomly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Random X = rand(100)   81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clients try to guess the number</a:t>
            </a:r>
          </a:p>
          <a:p>
            <a:r>
              <a:rPr lang="en-US" dirty="0"/>
              <a:t>Client 1 first, then Client 2, then Client 3</a:t>
            </a:r>
          </a:p>
          <a:p>
            <a:r>
              <a:rPr lang="en-US" dirty="0"/>
              <a:t>For example if the GUESS number is </a:t>
            </a:r>
            <a:r>
              <a:rPr lang="en-US" dirty="0" smtClean="0"/>
              <a:t>81:</a:t>
            </a:r>
            <a:endParaRPr lang="en-US" dirty="0"/>
          </a:p>
          <a:p>
            <a:r>
              <a:rPr lang="en-US" dirty="0"/>
              <a:t>Client 1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Generate Random number </a:t>
            </a:r>
            <a:r>
              <a:rPr lang="en-US" dirty="0" smtClean="0">
                <a:sym typeface="Wingdings" panose="05000000000000000000" pitchFamily="2" charset="2"/>
              </a:rPr>
              <a:t> 50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n-US" dirty="0" smtClean="0"/>
              <a:t>ends </a:t>
            </a:r>
            <a:r>
              <a:rPr lang="en-US" dirty="0"/>
              <a:t>to server # 50</a:t>
            </a:r>
          </a:p>
          <a:p>
            <a:r>
              <a:rPr lang="en-US" dirty="0"/>
              <a:t>Server responds: Higher;</a:t>
            </a:r>
          </a:p>
          <a:p>
            <a:r>
              <a:rPr lang="en-US" dirty="0"/>
              <a:t>Client 2 sends to server #80</a:t>
            </a:r>
          </a:p>
          <a:p>
            <a:r>
              <a:rPr lang="en-US" dirty="0"/>
              <a:t>Server responds </a:t>
            </a:r>
            <a:r>
              <a:rPr lang="en-US" dirty="0" smtClean="0"/>
              <a:t>higher</a:t>
            </a:r>
            <a:endParaRPr lang="en-US" dirty="0"/>
          </a:p>
          <a:p>
            <a:r>
              <a:rPr lang="en-US" dirty="0"/>
              <a:t>And so on.</a:t>
            </a:r>
          </a:p>
          <a:p>
            <a:r>
              <a:rPr lang="en-US" dirty="0"/>
              <a:t>Repeat the process until one of the clients  makes the </a:t>
            </a:r>
          </a:p>
          <a:p>
            <a:r>
              <a:rPr lang="en-US" dirty="0"/>
              <a:t>Correct GUESS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12360" y="2636912"/>
            <a:ext cx="432048" cy="5255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6888" y="5917057"/>
            <a:ext cx="588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to use a method to write and read integer numbers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25192" y="3012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3427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cxnSp>
        <p:nvCxnSpPr>
          <p:cNvPr id="20" name="Elbow Connector 19"/>
          <p:cNvCxnSpPr>
            <a:stCxn id="3" idx="2"/>
            <a:endCxn id="5" idx="3"/>
          </p:cNvCxnSpPr>
          <p:nvPr/>
        </p:nvCxnSpPr>
        <p:spPr>
          <a:xfrm rot="5400000">
            <a:off x="7279560" y="3601760"/>
            <a:ext cx="1353632" cy="1008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1736" y="4371077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08104" y="1844824"/>
            <a:ext cx="187220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98884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0845" y="299209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0845" y="4077072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60032" y="3176972"/>
            <a:ext cx="936104" cy="7560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0172" y="2794790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3355776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2160" y="3848400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195736" y="2420888"/>
            <a:ext cx="2801385" cy="86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>
            <a:off x="2210965" y="3424138"/>
            <a:ext cx="2649067" cy="1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3"/>
          </p:cNvCxnSpPr>
          <p:nvPr/>
        </p:nvCxnSpPr>
        <p:spPr>
          <a:xfrm flipV="1">
            <a:off x="2210965" y="3822330"/>
            <a:ext cx="2786156" cy="68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7"/>
            <a:endCxn id="8" idx="1"/>
          </p:cNvCxnSpPr>
          <p:nvPr/>
        </p:nvCxnSpPr>
        <p:spPr>
          <a:xfrm flipV="1">
            <a:off x="5659047" y="2928590"/>
            <a:ext cx="461125" cy="359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9" idx="1"/>
          </p:cNvCxnSpPr>
          <p:nvPr/>
        </p:nvCxnSpPr>
        <p:spPr>
          <a:xfrm flipV="1">
            <a:off x="5796136" y="3489576"/>
            <a:ext cx="360040" cy="6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5659047" y="3822330"/>
            <a:ext cx="353113" cy="159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5616" y="5661248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213913" y="5162054"/>
            <a:ext cx="765799" cy="2831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6522" y="2145997"/>
            <a:ext cx="122014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Echoserver</a:t>
            </a:r>
            <a:endParaRPr lang="en-US" dirty="0"/>
          </a:p>
        </p:txBody>
      </p:sp>
      <p:cxnSp>
        <p:nvCxnSpPr>
          <p:cNvPr id="47" name="Elbow Connector 46"/>
          <p:cNvCxnSpPr>
            <a:stCxn id="44" idx="1"/>
            <a:endCxn id="7" idx="0"/>
          </p:cNvCxnSpPr>
          <p:nvPr/>
        </p:nvCxnSpPr>
        <p:spPr>
          <a:xfrm rot="10800000" flipH="1" flipV="1">
            <a:off x="5326522" y="2330662"/>
            <a:ext cx="1562" cy="846309"/>
          </a:xfrm>
          <a:prstGeom prst="bentConnector4">
            <a:avLst>
              <a:gd name="adj1" fmla="val -14635083"/>
              <a:gd name="adj2" fmla="val 6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48264" y="844633"/>
            <a:ext cx="2600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6703920" y="1490964"/>
            <a:ext cx="1544695" cy="121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2708" y="1878989"/>
            <a:ext cx="73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2572667" y="2321288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2674207" y="3822330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-302288" y="2962473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5970" y="4752064"/>
            <a:ext cx="4456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 Client C1 arrived at port 9090 first</a:t>
            </a:r>
          </a:p>
          <a:p>
            <a:r>
              <a:rPr lang="en-US" dirty="0" smtClean="0"/>
              <a:t>&amp; </a:t>
            </a:r>
            <a:r>
              <a:rPr lang="en-US" dirty="0" err="1" smtClean="0"/>
              <a:t>EchoServer</a:t>
            </a:r>
            <a:r>
              <a:rPr lang="en-US" dirty="0" smtClean="0"/>
              <a:t> client 1: was waiting at port:</a:t>
            </a:r>
          </a:p>
          <a:p>
            <a:r>
              <a:rPr lang="en-US" dirty="0" smtClean="0"/>
              <a:t>Client1 accepts the request from C1</a:t>
            </a:r>
            <a:endParaRPr lang="en-US" dirty="0"/>
          </a:p>
        </p:txBody>
      </p:sp>
      <p:cxnSp>
        <p:nvCxnSpPr>
          <p:cNvPr id="59" name="Elbow Connector 58"/>
          <p:cNvCxnSpPr>
            <a:stCxn id="4" idx="0"/>
            <a:endCxn id="8" idx="0"/>
          </p:cNvCxnSpPr>
          <p:nvPr/>
        </p:nvCxnSpPr>
        <p:spPr>
          <a:xfrm rot="16200000" flipH="1">
            <a:off x="3754979" y="-110463"/>
            <a:ext cx="805950" cy="5004556"/>
          </a:xfrm>
          <a:prstGeom prst="bentConnector3">
            <a:avLst>
              <a:gd name="adj1" fmla="val -2836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15035" y="142035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7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D31D-0C3F-4F35-8141-EC2AF13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AA9E0-BE1C-48A7-A454-8DA2171600A4}"/>
              </a:ext>
            </a:extLst>
          </p:cNvPr>
          <p:cNvSpPr/>
          <p:nvPr/>
        </p:nvSpPr>
        <p:spPr>
          <a:xfrm>
            <a:off x="2713139" y="1988840"/>
            <a:ext cx="171484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1B96-8B1A-47DF-A6F8-0C9C3B426228}"/>
              </a:ext>
            </a:extLst>
          </p:cNvPr>
          <p:cNvSpPr/>
          <p:nvPr/>
        </p:nvSpPr>
        <p:spPr>
          <a:xfrm>
            <a:off x="251520" y="2359622"/>
            <a:ext cx="86409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954C7-0E2E-48F1-BAA3-05C722E12ED1}"/>
              </a:ext>
            </a:extLst>
          </p:cNvPr>
          <p:cNvCxnSpPr>
            <a:stCxn id="7" idx="3"/>
            <a:endCxn id="4" idx="2"/>
          </p:cNvCxnSpPr>
          <p:nvPr/>
        </p:nvCxnSpPr>
        <p:spPr>
          <a:xfrm>
            <a:off x="1115616" y="289968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55776" y="2636912"/>
            <a:ext cx="432048" cy="5255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6888" y="5917057"/>
            <a:ext cx="588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to use a method to write and read integer numbers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14602" y="1789328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3789040"/>
            <a:ext cx="184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random</a:t>
            </a:r>
          </a:p>
          <a:p>
            <a:r>
              <a:rPr lang="en-US" dirty="0" smtClean="0"/>
              <a:t>Y=57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17805" y="2468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3"/>
          </p:cNvCxnSpPr>
          <p:nvPr/>
        </p:nvCxnSpPr>
        <p:spPr>
          <a:xfrm flipH="1" flipV="1">
            <a:off x="1115616" y="3068960"/>
            <a:ext cx="1503432" cy="1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32529" y="3034010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again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8104" y="2538725"/>
            <a:ext cx="4138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436096" y="2359622"/>
            <a:ext cx="0" cy="272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92206" y="2359622"/>
            <a:ext cx="0" cy="272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70712" y="180801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448190" y="2788164"/>
            <a:ext cx="288032" cy="3528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563274" y="2421573"/>
            <a:ext cx="17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 = </a:t>
            </a:r>
            <a:r>
              <a:rPr lang="en-US" dirty="0" err="1" smtClean="0"/>
              <a:t>SC.accept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659466" y="2599406"/>
            <a:ext cx="1928758" cy="613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socket (“localhost”,8899)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  <a:endCxn id="34" idx="2"/>
          </p:cNvCxnSpPr>
          <p:nvPr/>
        </p:nvCxnSpPr>
        <p:spPr>
          <a:xfrm>
            <a:off x="6588224" y="2906191"/>
            <a:ext cx="859966" cy="5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4" idx="4"/>
            <a:endCxn id="36" idx="2"/>
          </p:cNvCxnSpPr>
          <p:nvPr/>
        </p:nvCxnSpPr>
        <p:spPr>
          <a:xfrm rot="5400000">
            <a:off x="6572022" y="2192792"/>
            <a:ext cx="72008" cy="1968361"/>
          </a:xfrm>
          <a:prstGeom prst="bentConnector3">
            <a:avLst>
              <a:gd name="adj1" fmla="val 41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70986" y="315938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96617" y="3344046"/>
            <a:ext cx="400271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19017" y="3634233"/>
            <a:ext cx="500855" cy="1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52705" y="3309306"/>
            <a:ext cx="400271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675105" y="3599492"/>
            <a:ext cx="564601" cy="1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" idx="5"/>
            <a:endCxn id="43" idx="0"/>
          </p:cNvCxnSpPr>
          <p:nvPr/>
        </p:nvCxnSpPr>
        <p:spPr>
          <a:xfrm>
            <a:off x="2924552" y="3085488"/>
            <a:ext cx="172201" cy="258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4"/>
            <a:endCxn id="44" idx="1"/>
          </p:cNvCxnSpPr>
          <p:nvPr/>
        </p:nvCxnSpPr>
        <p:spPr>
          <a:xfrm rot="16200000" flipH="1">
            <a:off x="2566580" y="3367671"/>
            <a:ext cx="557656" cy="14721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1"/>
          </p:cNvCxnSpPr>
          <p:nvPr/>
        </p:nvCxnSpPr>
        <p:spPr>
          <a:xfrm flipH="1" flipV="1">
            <a:off x="3016757" y="2906191"/>
            <a:ext cx="635948" cy="495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2"/>
            <a:endCxn id="4" idx="3"/>
          </p:cNvCxnSpPr>
          <p:nvPr/>
        </p:nvCxnSpPr>
        <p:spPr>
          <a:xfrm rot="5400000" flipH="1">
            <a:off x="2936451" y="2768085"/>
            <a:ext cx="703551" cy="1338358"/>
          </a:xfrm>
          <a:prstGeom prst="bentConnector3">
            <a:avLst>
              <a:gd name="adj1" fmla="val -324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2"/>
            <a:endCxn id="45" idx="0"/>
          </p:cNvCxnSpPr>
          <p:nvPr/>
        </p:nvCxnSpPr>
        <p:spPr>
          <a:xfrm flipH="1">
            <a:off x="3852841" y="2908057"/>
            <a:ext cx="222211" cy="401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6" idx="1"/>
          </p:cNvCxnSpPr>
          <p:nvPr/>
        </p:nvCxnSpPr>
        <p:spPr>
          <a:xfrm flipV="1">
            <a:off x="3321104" y="2723391"/>
            <a:ext cx="547000" cy="712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582831" y="3469056"/>
            <a:ext cx="1869807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/>
              <a:t>os1.println ("</a:t>
            </a:r>
            <a:r>
              <a:rPr lang="en-US" dirty="0" err="1" smtClean="0"/>
              <a:t>Thi</a:t>
            </a:r>
            <a:r>
              <a:rPr lang="en-US" dirty="0" smtClean="0"/>
              <a:t>”)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3"/>
            <a:endCxn id="68" idx="1"/>
          </p:cNvCxnSpPr>
          <p:nvPr/>
        </p:nvCxnSpPr>
        <p:spPr>
          <a:xfrm>
            <a:off x="6452638" y="3653722"/>
            <a:ext cx="889806" cy="7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79597" y="2772844"/>
            <a:ext cx="331260" cy="44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342444" y="3542342"/>
            <a:ext cx="196579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line = </a:t>
            </a:r>
            <a:r>
              <a:rPr lang="en-US" dirty="0" err="1"/>
              <a:t>is.readLine</a:t>
            </a:r>
            <a:r>
              <a:rPr lang="en-US" dirty="0"/>
              <a:t>();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77564" y="3943229"/>
            <a:ext cx="223067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 err="1"/>
              <a:t>os.println</a:t>
            </a:r>
            <a:r>
              <a:rPr lang="en-US" dirty="0"/>
              <a:t>("Client go a</a:t>
            </a:r>
          </a:p>
        </p:txBody>
      </p:sp>
      <p:cxnSp>
        <p:nvCxnSpPr>
          <p:cNvPr id="72" name="Straight Arrow Connector 71"/>
          <p:cNvCxnSpPr>
            <a:stCxn id="70" idx="1"/>
          </p:cNvCxnSpPr>
          <p:nvPr/>
        </p:nvCxnSpPr>
        <p:spPr>
          <a:xfrm flipH="1">
            <a:off x="5857590" y="4127895"/>
            <a:ext cx="12199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040726" y="4113609"/>
            <a:ext cx="1903278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/>
              <a:t>line = </a:t>
            </a:r>
            <a:r>
              <a:rPr lang="en-US" dirty="0" err="1"/>
              <a:t>is.readLine</a:t>
            </a:r>
            <a:r>
              <a:rPr lang="en-US" dirty="0"/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360831" y="4514496"/>
            <a:ext cx="1491627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 err="1"/>
              <a:t>os.writeInt</a:t>
            </a:r>
            <a:r>
              <a:rPr lang="en-US" dirty="0"/>
              <a:t>(x);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017610" y="4550111"/>
            <a:ext cx="171841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Y1 = </a:t>
            </a:r>
            <a:r>
              <a:rPr lang="en-US" dirty="0" err="1"/>
              <a:t>is.readInt</a:t>
            </a:r>
            <a:r>
              <a:rPr lang="en-US" dirty="0"/>
              <a:t>();</a:t>
            </a:r>
          </a:p>
        </p:txBody>
      </p:sp>
      <p:cxnSp>
        <p:nvCxnSpPr>
          <p:cNvPr id="77" name="Straight Arrow Connector 76"/>
          <p:cNvCxnSpPr>
            <a:stCxn id="74" idx="3"/>
            <a:endCxn id="75" idx="1"/>
          </p:cNvCxnSpPr>
          <p:nvPr/>
        </p:nvCxnSpPr>
        <p:spPr>
          <a:xfrm>
            <a:off x="5852458" y="4699162"/>
            <a:ext cx="1165152" cy="3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12845"/>
            <a:ext cx="6768752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if the number was a good guess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Server Says:  Client go ahead send new guess:  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Client 1 sending guess: 34</a:t>
            </a:r>
          </a:p>
          <a:p>
            <a:r>
              <a:rPr lang="en-US" sz="2800" dirty="0">
                <a:solidFill>
                  <a:schemeClr val="tx2"/>
                </a:solidFill>
              </a:rPr>
              <a:t>Check if the number was a good guess </a:t>
            </a:r>
          </a:p>
          <a:p>
            <a:r>
              <a:rPr lang="en-US" sz="2800" dirty="0">
                <a:solidFill>
                  <a:schemeClr val="tx2"/>
                </a:solidFill>
              </a:rPr>
              <a:t>Server Says:  Client go ahead send new guess:    </a:t>
            </a:r>
          </a:p>
          <a:p>
            <a:r>
              <a:rPr lang="en-US" sz="2800" dirty="0">
                <a:solidFill>
                  <a:schemeClr val="tx2"/>
                </a:solidFill>
              </a:rPr>
              <a:t>Client 1 sending guess: 17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Check if the number was a good guess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Server Says:  Client go ahead send new guess:  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Client 1 sending guess: 18</a:t>
            </a:r>
          </a:p>
          <a:p>
            <a:r>
              <a:rPr lang="en-US" sz="2800" dirty="0">
                <a:solidFill>
                  <a:srgbClr val="00B0F0"/>
                </a:solidFill>
              </a:rPr>
              <a:t>Check if the number was a good guess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Server Says:  Client go ahead send new guess:   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Client 1 sending guess: 26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Check if the number was a good guess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Server Says:  Client go ahead send new guess:  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Client 1 sending guess: 53</a:t>
            </a:r>
          </a:p>
          <a:p>
            <a:r>
              <a:rPr lang="en-US" sz="2800" dirty="0"/>
              <a:t>Check if the number was a good guess </a:t>
            </a:r>
          </a:p>
          <a:p>
            <a:r>
              <a:rPr lang="en-US" sz="2800" dirty="0"/>
              <a:t>Server Says:  nt1: You guessed the number </a:t>
            </a:r>
            <a:r>
              <a:rPr lang="en-US" sz="2800" dirty="0" smtClean="0"/>
              <a:t>BYE  </a:t>
            </a:r>
            <a:r>
              <a:rPr lang="en-US" sz="2800" dirty="0" smtClean="0">
                <a:sym typeface="Wingdings" panose="05000000000000000000" pitchFamily="2" charset="2"/>
              </a:rPr>
              <a:t> Should have stopped here</a:t>
            </a:r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Client 1 sending guess: 61</a:t>
            </a:r>
          </a:p>
          <a:p>
            <a:r>
              <a:rPr lang="en-US" sz="2800" dirty="0">
                <a:solidFill>
                  <a:srgbClr val="7030A0"/>
                </a:solidFill>
              </a:rPr>
              <a:t>Check if the number was a good guess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Client go ahead send new guess: </a:t>
            </a:r>
          </a:p>
        </p:txBody>
      </p:sp>
    </p:spTree>
    <p:extLst>
      <p:ext uri="{BB962C8B-B14F-4D97-AF65-F5344CB8AC3E}">
        <p14:creationId xmlns:p14="http://schemas.microsoft.com/office/powerpoint/2010/main" val="143751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7744" y="1417638"/>
            <a:ext cx="3888432" cy="395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71800" y="2636912"/>
            <a:ext cx="1152128" cy="2160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ServerSocket</a:t>
            </a:r>
            <a:r>
              <a:rPr lang="en-US" dirty="0" smtClean="0"/>
              <a:t> &amp; its Children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1860" y="2060848"/>
            <a:ext cx="180020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87824" y="2780929"/>
            <a:ext cx="792088" cy="211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1940" y="2780929"/>
            <a:ext cx="792088" cy="211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99877" y="2751992"/>
            <a:ext cx="792088" cy="211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3383868" y="2348880"/>
            <a:ext cx="828092" cy="432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11960" y="2348880"/>
            <a:ext cx="216024" cy="432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11960" y="2348880"/>
            <a:ext cx="1183961" cy="40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91680" y="3395427"/>
            <a:ext cx="1024798" cy="6096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8899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3848" y="3284984"/>
            <a:ext cx="6532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is11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3848" y="3750604"/>
            <a:ext cx="6532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is12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04825" y="4273878"/>
            <a:ext cx="6532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is13</a:t>
            </a:r>
            <a:endParaRPr lang="en-US" dirty="0"/>
          </a:p>
        </p:txBody>
      </p:sp>
      <p:cxnSp>
        <p:nvCxnSpPr>
          <p:cNvPr id="21" name="Elbow Connector 20"/>
          <p:cNvCxnSpPr>
            <a:stCxn id="16" idx="4"/>
            <a:endCxn id="19" idx="1"/>
          </p:cNvCxnSpPr>
          <p:nvPr/>
        </p:nvCxnSpPr>
        <p:spPr>
          <a:xfrm rot="16200000" flipH="1">
            <a:off x="2498037" y="3711106"/>
            <a:ext cx="412830" cy="10007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8" idx="1"/>
          </p:cNvCxnSpPr>
          <p:nvPr/>
        </p:nvCxnSpPr>
        <p:spPr>
          <a:xfrm flipV="1">
            <a:off x="2235912" y="3894620"/>
            <a:ext cx="967936" cy="182451"/>
          </a:xfrm>
          <a:prstGeom prst="bentConnector3">
            <a:avLst>
              <a:gd name="adj1" fmla="val 59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4"/>
            <a:endCxn id="17" idx="1"/>
          </p:cNvCxnSpPr>
          <p:nvPr/>
        </p:nvCxnSpPr>
        <p:spPr>
          <a:xfrm rot="5400000" flipH="1" flipV="1">
            <a:off x="2415931" y="3217147"/>
            <a:ext cx="576064" cy="999769"/>
          </a:xfrm>
          <a:prstGeom prst="bentConnector4">
            <a:avLst>
              <a:gd name="adj1" fmla="val -39683"/>
              <a:gd name="adj2" fmla="val 756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1"/>
            <a:endCxn id="16" idx="0"/>
          </p:cNvCxnSpPr>
          <p:nvPr/>
        </p:nvCxnSpPr>
        <p:spPr>
          <a:xfrm rot="10800000" flipV="1">
            <a:off x="2204080" y="2204863"/>
            <a:ext cx="1107781" cy="11905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4"/>
            <a:endCxn id="17" idx="0"/>
          </p:cNvCxnSpPr>
          <p:nvPr/>
        </p:nvCxnSpPr>
        <p:spPr>
          <a:xfrm>
            <a:off x="3383868" y="2992091"/>
            <a:ext cx="146602" cy="292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0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run independently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1640" y="1772816"/>
            <a:ext cx="5256584" cy="38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1619672" y="4581128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2097" y="4605983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9672" y="3828195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75656" y="2456892"/>
            <a:ext cx="122413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43808" y="2458799"/>
            <a:ext cx="122413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09269" y="2456892"/>
            <a:ext cx="122413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6" idx="0"/>
          </p:cNvCxnSpPr>
          <p:nvPr/>
        </p:nvCxnSpPr>
        <p:spPr>
          <a:xfrm>
            <a:off x="2087724" y="2960948"/>
            <a:ext cx="864096" cy="86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2195736" y="4188235"/>
            <a:ext cx="756084" cy="3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42462" y="2982101"/>
            <a:ext cx="511988" cy="80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6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Theme -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resolve the issues related to strict ordering of clients talking to the server?</a:t>
            </a:r>
          </a:p>
          <a:p>
            <a:r>
              <a:rPr lang="en-US" dirty="0" smtClean="0"/>
              <a:t>What if I have 100 clients or 1000,000 clients?</a:t>
            </a:r>
          </a:p>
          <a:p>
            <a:r>
              <a:rPr lang="en-US" dirty="0" smtClean="0"/>
              <a:t>Need different approach.</a:t>
            </a:r>
          </a:p>
          <a:p>
            <a:r>
              <a:rPr lang="en-US" dirty="0" smtClean="0"/>
              <a:t>Use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8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070-FEED-466C-A815-E9AEC66E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7CDF1-F243-4013-8498-904C8E5FEECC}"/>
              </a:ext>
            </a:extLst>
          </p:cNvPr>
          <p:cNvCxnSpPr>
            <a:cxnSpLocks/>
          </p:cNvCxnSpPr>
          <p:nvPr/>
        </p:nvCxnSpPr>
        <p:spPr>
          <a:xfrm flipH="1">
            <a:off x="606392" y="1988840"/>
            <a:ext cx="21063" cy="36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E0CF-F125-4AA9-BECA-C473071C3723}"/>
              </a:ext>
            </a:extLst>
          </p:cNvPr>
          <p:cNvCxnSpPr/>
          <p:nvPr/>
        </p:nvCxnSpPr>
        <p:spPr>
          <a:xfrm>
            <a:off x="2931711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AB2D2-9C8C-4A20-AEBA-90D4651A5DC2}"/>
              </a:ext>
            </a:extLst>
          </p:cNvPr>
          <p:cNvCxnSpPr/>
          <p:nvPr/>
        </p:nvCxnSpPr>
        <p:spPr>
          <a:xfrm>
            <a:off x="5235967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ED710E-5806-4A30-840F-BE49EDC24EE8}"/>
              </a:ext>
            </a:extLst>
          </p:cNvPr>
          <p:cNvSpPr txBox="1"/>
          <p:nvPr/>
        </p:nvSpPr>
        <p:spPr>
          <a:xfrm>
            <a:off x="179512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F5E89-8E6F-4E42-99BA-23B90F0DEF81}"/>
              </a:ext>
            </a:extLst>
          </p:cNvPr>
          <p:cNvSpPr txBox="1"/>
          <p:nvPr/>
        </p:nvSpPr>
        <p:spPr>
          <a:xfrm>
            <a:off x="2419834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EDF74-2F38-4C56-BA4D-9520121EE01E}"/>
              </a:ext>
            </a:extLst>
          </p:cNvPr>
          <p:cNvSpPr txBox="1"/>
          <p:nvPr/>
        </p:nvSpPr>
        <p:spPr>
          <a:xfrm>
            <a:off x="4851958" y="142438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54822-C4B6-4D8C-8283-14808EC0DF50}"/>
              </a:ext>
            </a:extLst>
          </p:cNvPr>
          <p:cNvCxnSpPr/>
          <p:nvPr/>
        </p:nvCxnSpPr>
        <p:spPr>
          <a:xfrm>
            <a:off x="627455" y="2204864"/>
            <a:ext cx="4608512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93903-B71C-4FA4-B95B-E810F46C9F65}"/>
              </a:ext>
            </a:extLst>
          </p:cNvPr>
          <p:cNvSpPr txBox="1"/>
          <p:nvPr/>
        </p:nvSpPr>
        <p:spPr>
          <a:xfrm>
            <a:off x="3102594" y="232912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connect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758499-BEE0-489B-87FC-5002D0CE7CE8}"/>
              </a:ext>
            </a:extLst>
          </p:cNvPr>
          <p:cNvCxnSpPr/>
          <p:nvPr/>
        </p:nvCxnSpPr>
        <p:spPr>
          <a:xfrm flipH="1">
            <a:off x="627455" y="3068960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2983B-89C7-453B-A2EC-EF258B4DC96F}"/>
              </a:ext>
            </a:extLst>
          </p:cNvPr>
          <p:cNvSpPr txBox="1"/>
          <p:nvPr/>
        </p:nvSpPr>
        <p:spPr>
          <a:xfrm>
            <a:off x="4032642" y="2699628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B1605-4A6D-4986-A9DC-0EE02AEDC915}"/>
              </a:ext>
            </a:extLst>
          </p:cNvPr>
          <p:cNvSpPr txBox="1"/>
          <p:nvPr/>
        </p:nvSpPr>
        <p:spPr>
          <a:xfrm>
            <a:off x="6058865" y="1169860"/>
            <a:ext cx="6055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b="1" dirty="0" err="1"/>
              <a:t>echoServer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(9090);</a:t>
            </a:r>
          </a:p>
          <a:p>
            <a:r>
              <a:rPr lang="en-US" dirty="0"/>
              <a:t>In1 =</a:t>
            </a:r>
          </a:p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 smtClean="0"/>
              <a:t>(); //waiting until connected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Socket </a:t>
            </a:r>
            <a:r>
              <a:rPr lang="en-US" b="1" dirty="0">
                <a:solidFill>
                  <a:schemeClr val="tx2"/>
                </a:solidFill>
              </a:rPr>
              <a:t>client2 = </a:t>
            </a:r>
            <a:r>
              <a:rPr lang="en-US" b="1" dirty="0" err="1">
                <a:solidFill>
                  <a:schemeClr val="tx2"/>
                </a:solidFill>
              </a:rPr>
              <a:t>echoServer.accept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Socket client3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echoServer.accept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336" y="523529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41942-A6DC-4749-913A-DF2009F69E3C}"/>
              </a:ext>
            </a:extLst>
          </p:cNvPr>
          <p:cNvSpPr txBox="1"/>
          <p:nvPr/>
        </p:nvSpPr>
        <p:spPr>
          <a:xfrm>
            <a:off x="-516555" y="2338253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CS2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387E9-6B14-45C7-A77B-783ADE9F30A7}"/>
              </a:ext>
            </a:extLst>
          </p:cNvPr>
          <p:cNvSpPr txBox="1"/>
          <p:nvPr/>
        </p:nvSpPr>
        <p:spPr>
          <a:xfrm>
            <a:off x="5312595" y="2861396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D6D158-4E80-499E-819E-86E1DB4BB5CC}"/>
              </a:ext>
            </a:extLst>
          </p:cNvPr>
          <p:cNvCxnSpPr>
            <a:cxnSpLocks/>
          </p:cNvCxnSpPr>
          <p:nvPr/>
        </p:nvCxnSpPr>
        <p:spPr>
          <a:xfrm>
            <a:off x="2936122" y="2580938"/>
            <a:ext cx="2308668" cy="55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1BC7B5-2B4A-4147-8B8C-5BE86F13617C}"/>
              </a:ext>
            </a:extLst>
          </p:cNvPr>
          <p:cNvSpPr txBox="1"/>
          <p:nvPr/>
        </p:nvSpPr>
        <p:spPr>
          <a:xfrm>
            <a:off x="1233847" y="194448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connect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AF1BA-AF14-4601-8DED-0A19EDA8F701}"/>
              </a:ext>
            </a:extLst>
          </p:cNvPr>
          <p:cNvCxnSpPr/>
          <p:nvPr/>
        </p:nvCxnSpPr>
        <p:spPr>
          <a:xfrm flipH="1">
            <a:off x="627455" y="3567785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32BAE3-64D3-4BD5-AC0A-55616B51265A}"/>
              </a:ext>
            </a:extLst>
          </p:cNvPr>
          <p:cNvSpPr txBox="1"/>
          <p:nvPr/>
        </p:nvSpPr>
        <p:spPr>
          <a:xfrm>
            <a:off x="5259460" y="3289832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CCEEB7-C7FD-4135-8579-F690E70C2722}"/>
              </a:ext>
            </a:extLst>
          </p:cNvPr>
          <p:cNvSpPr txBox="1"/>
          <p:nvPr/>
        </p:nvSpPr>
        <p:spPr>
          <a:xfrm>
            <a:off x="0" y="29646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618C6B-EC6E-4316-9B80-E605DD356294}"/>
              </a:ext>
            </a:extLst>
          </p:cNvPr>
          <p:cNvSpPr txBox="1"/>
          <p:nvPr/>
        </p:nvSpPr>
        <p:spPr>
          <a:xfrm>
            <a:off x="0" y="35291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76234-D23A-4CCC-9978-1D1D20BD990D}"/>
              </a:ext>
            </a:extLst>
          </p:cNvPr>
          <p:cNvSpPr txBox="1"/>
          <p:nvPr/>
        </p:nvSpPr>
        <p:spPr>
          <a:xfrm>
            <a:off x="3923928" y="3275692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6256" y="3289832"/>
            <a:ext cx="2031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line1=Is1.readln();</a:t>
            </a:r>
          </a:p>
          <a:p>
            <a:r>
              <a:rPr lang="en-US" dirty="0" smtClean="0"/>
              <a:t>Line2 = is2.readln();</a:t>
            </a:r>
          </a:p>
          <a:p>
            <a:r>
              <a:rPr lang="en-US" dirty="0" smtClean="0"/>
              <a:t>Out1.Println;</a:t>
            </a:r>
          </a:p>
          <a:p>
            <a:r>
              <a:rPr lang="en-US" dirty="0" smtClean="0"/>
              <a:t>Out2.println();</a:t>
            </a:r>
          </a:p>
          <a:p>
            <a:r>
              <a:rPr lang="en-US" dirty="0" smtClean="0"/>
              <a:t>Until True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2"/>
          </p:cNvCxnSpPr>
          <p:nvPr/>
        </p:nvCxnSpPr>
        <p:spPr>
          <a:xfrm>
            <a:off x="1233847" y="1169860"/>
            <a:ext cx="529841" cy="67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3"/>
            <a:endCxn id="17" idx="1"/>
          </p:cNvCxnSpPr>
          <p:nvPr/>
        </p:nvCxnSpPr>
        <p:spPr>
          <a:xfrm flipV="1">
            <a:off x="1950467" y="2513792"/>
            <a:ext cx="1152127" cy="1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6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08104" y="1844824"/>
            <a:ext cx="187220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98884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0845" y="299209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0845" y="4077072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60032" y="3176972"/>
            <a:ext cx="936104" cy="7560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0172" y="2794790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3355776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2160" y="3848400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195736" y="2420888"/>
            <a:ext cx="2801385" cy="86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>
            <a:off x="2210965" y="3424138"/>
            <a:ext cx="2649067" cy="1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3"/>
          </p:cNvCxnSpPr>
          <p:nvPr/>
        </p:nvCxnSpPr>
        <p:spPr>
          <a:xfrm flipV="1">
            <a:off x="2210965" y="3822330"/>
            <a:ext cx="2786156" cy="68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7"/>
            <a:endCxn id="8" idx="1"/>
          </p:cNvCxnSpPr>
          <p:nvPr/>
        </p:nvCxnSpPr>
        <p:spPr>
          <a:xfrm flipV="1">
            <a:off x="5659047" y="2928590"/>
            <a:ext cx="461125" cy="359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9" idx="1"/>
          </p:cNvCxnSpPr>
          <p:nvPr/>
        </p:nvCxnSpPr>
        <p:spPr>
          <a:xfrm flipV="1">
            <a:off x="5796136" y="3489576"/>
            <a:ext cx="360040" cy="6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5659047" y="3822330"/>
            <a:ext cx="353113" cy="159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5616" y="5661248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213913" y="5162054"/>
            <a:ext cx="765799" cy="2831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6522" y="2145997"/>
            <a:ext cx="122014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Echoserver</a:t>
            </a:r>
            <a:endParaRPr lang="en-US" dirty="0"/>
          </a:p>
        </p:txBody>
      </p:sp>
      <p:cxnSp>
        <p:nvCxnSpPr>
          <p:cNvPr id="47" name="Elbow Connector 46"/>
          <p:cNvCxnSpPr>
            <a:stCxn id="44" idx="1"/>
            <a:endCxn id="7" idx="0"/>
          </p:cNvCxnSpPr>
          <p:nvPr/>
        </p:nvCxnSpPr>
        <p:spPr>
          <a:xfrm rot="10800000" flipH="1" flipV="1">
            <a:off x="5326522" y="2330662"/>
            <a:ext cx="1562" cy="846309"/>
          </a:xfrm>
          <a:prstGeom prst="bentConnector4">
            <a:avLst>
              <a:gd name="adj1" fmla="val -14635083"/>
              <a:gd name="adj2" fmla="val 6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48264" y="844633"/>
            <a:ext cx="2600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6703920" y="1490964"/>
            <a:ext cx="1544695" cy="121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2708" y="1878989"/>
            <a:ext cx="73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2572667" y="2321288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2674207" y="3822330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-302288" y="2962473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5970" y="4752064"/>
            <a:ext cx="4927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 Client C3 arrived at port 9090 first</a:t>
            </a:r>
          </a:p>
          <a:p>
            <a:r>
              <a:rPr lang="en-US" dirty="0" smtClean="0"/>
              <a:t>&amp; </a:t>
            </a:r>
            <a:r>
              <a:rPr lang="en-US" dirty="0" err="1" smtClean="0"/>
              <a:t>EchoServer</a:t>
            </a:r>
            <a:r>
              <a:rPr lang="en-US" dirty="0" smtClean="0"/>
              <a:t> client 1: was waiting at port:</a:t>
            </a:r>
          </a:p>
          <a:p>
            <a:r>
              <a:rPr lang="en-US" dirty="0" smtClean="0"/>
              <a:t>Client1 accepts the request from C3</a:t>
            </a:r>
          </a:p>
          <a:p>
            <a:r>
              <a:rPr lang="en-US" dirty="0" smtClean="0"/>
              <a:t>Now client1 on the server is connected to client c3</a:t>
            </a:r>
            <a:endParaRPr lang="en-US" dirty="0"/>
          </a:p>
        </p:txBody>
      </p:sp>
      <p:cxnSp>
        <p:nvCxnSpPr>
          <p:cNvPr id="59" name="Elbow Connector 58"/>
          <p:cNvCxnSpPr>
            <a:stCxn id="6" idx="1"/>
            <a:endCxn id="8" idx="0"/>
          </p:cNvCxnSpPr>
          <p:nvPr/>
        </p:nvCxnSpPr>
        <p:spPr>
          <a:xfrm rot="10800000" flipH="1">
            <a:off x="1130844" y="2794790"/>
            <a:ext cx="5529387" cy="1714330"/>
          </a:xfrm>
          <a:prstGeom prst="bentConnector4">
            <a:avLst>
              <a:gd name="adj1" fmla="val -4134"/>
              <a:gd name="adj2" fmla="val 16261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96079" y="136298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1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08104" y="1844824"/>
            <a:ext cx="187220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98884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0845" y="2992090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0845" y="4077072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60032" y="3176972"/>
            <a:ext cx="936104" cy="7560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0172" y="2794790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3355776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2160" y="3848400"/>
            <a:ext cx="1080120" cy="2675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195736" y="2420888"/>
            <a:ext cx="2801385" cy="86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>
            <a:off x="2210965" y="3424138"/>
            <a:ext cx="2649067" cy="1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3"/>
          </p:cNvCxnSpPr>
          <p:nvPr/>
        </p:nvCxnSpPr>
        <p:spPr>
          <a:xfrm flipV="1">
            <a:off x="2210965" y="3822330"/>
            <a:ext cx="2786156" cy="68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7"/>
            <a:endCxn id="8" idx="1"/>
          </p:cNvCxnSpPr>
          <p:nvPr/>
        </p:nvCxnSpPr>
        <p:spPr>
          <a:xfrm flipV="1">
            <a:off x="5659047" y="2928590"/>
            <a:ext cx="461125" cy="359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9" idx="1"/>
          </p:cNvCxnSpPr>
          <p:nvPr/>
        </p:nvCxnSpPr>
        <p:spPr>
          <a:xfrm flipV="1">
            <a:off x="5796136" y="3489576"/>
            <a:ext cx="360040" cy="6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0" idx="1"/>
          </p:cNvCxnSpPr>
          <p:nvPr/>
        </p:nvCxnSpPr>
        <p:spPr>
          <a:xfrm>
            <a:off x="5659047" y="3822330"/>
            <a:ext cx="353113" cy="159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5616" y="5661248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213913" y="5162054"/>
            <a:ext cx="765799" cy="2831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26522" y="2145997"/>
            <a:ext cx="122014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Echoserver</a:t>
            </a:r>
            <a:endParaRPr lang="en-US" dirty="0"/>
          </a:p>
        </p:txBody>
      </p:sp>
      <p:cxnSp>
        <p:nvCxnSpPr>
          <p:cNvPr id="47" name="Elbow Connector 46"/>
          <p:cNvCxnSpPr>
            <a:stCxn id="44" idx="1"/>
            <a:endCxn id="7" idx="0"/>
          </p:cNvCxnSpPr>
          <p:nvPr/>
        </p:nvCxnSpPr>
        <p:spPr>
          <a:xfrm rot="10800000" flipH="1" flipV="1">
            <a:off x="5326522" y="2330662"/>
            <a:ext cx="1562" cy="846309"/>
          </a:xfrm>
          <a:prstGeom prst="bentConnector4">
            <a:avLst>
              <a:gd name="adj1" fmla="val -14635083"/>
              <a:gd name="adj2" fmla="val 6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948264" y="844633"/>
            <a:ext cx="260070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6703920" y="1490964"/>
            <a:ext cx="1544695" cy="121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2708" y="1878989"/>
            <a:ext cx="73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2572667" y="2321288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2674207" y="3822330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-302288" y="2962473"/>
            <a:ext cx="195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5970" y="4752064"/>
            <a:ext cx="4927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3: Client C2 arrived at port 9090 next</a:t>
            </a:r>
          </a:p>
          <a:p>
            <a:r>
              <a:rPr lang="en-US" dirty="0" smtClean="0"/>
              <a:t>&amp; </a:t>
            </a:r>
            <a:r>
              <a:rPr lang="en-US" dirty="0" err="1" smtClean="0"/>
              <a:t>EchoServer</a:t>
            </a:r>
            <a:r>
              <a:rPr lang="en-US" dirty="0" smtClean="0"/>
              <a:t> client 2: was waiting at port:</a:t>
            </a:r>
          </a:p>
          <a:p>
            <a:r>
              <a:rPr lang="en-US" dirty="0" smtClean="0"/>
              <a:t>Client2 accepts the request from C2</a:t>
            </a:r>
          </a:p>
          <a:p>
            <a:r>
              <a:rPr lang="en-US" dirty="0" smtClean="0"/>
              <a:t>Now client2 on the server is connected to client c2</a:t>
            </a:r>
            <a:endParaRPr lang="en-US" dirty="0"/>
          </a:p>
        </p:txBody>
      </p:sp>
      <p:cxnSp>
        <p:nvCxnSpPr>
          <p:cNvPr id="59" name="Elbow Connector 58"/>
          <p:cNvCxnSpPr>
            <a:stCxn id="6" idx="1"/>
            <a:endCxn id="8" idx="0"/>
          </p:cNvCxnSpPr>
          <p:nvPr/>
        </p:nvCxnSpPr>
        <p:spPr>
          <a:xfrm rot="10800000" flipH="1">
            <a:off x="1130844" y="2794790"/>
            <a:ext cx="5529387" cy="1714330"/>
          </a:xfrm>
          <a:prstGeom prst="bentConnector4">
            <a:avLst>
              <a:gd name="adj1" fmla="val -4134"/>
              <a:gd name="adj2" fmla="val 16261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96079" y="136298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32032" y="2172548"/>
            <a:ext cx="2664296" cy="92333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Now this becomes active</a:t>
            </a:r>
          </a:p>
          <a:p>
            <a:r>
              <a:rPr lang="en-US" dirty="0" smtClean="0"/>
              <a:t>Socket client2 </a:t>
            </a:r>
            <a:r>
              <a:rPr lang="en-US" dirty="0"/>
              <a:t>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9" idx="3"/>
          </p:cNvCxnSpPr>
          <p:nvPr/>
        </p:nvCxnSpPr>
        <p:spPr>
          <a:xfrm rot="5400000" flipH="1" flipV="1">
            <a:off x="4270295" y="890185"/>
            <a:ext cx="366610" cy="5565391"/>
          </a:xfrm>
          <a:prstGeom prst="bentConnector4">
            <a:avLst>
              <a:gd name="adj1" fmla="val -672841"/>
              <a:gd name="adj2" fmla="val 132743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2171" y="634067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070-FEED-466C-A815-E9AEC66E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66090"/>
            <a:ext cx="8229600" cy="46317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Clients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7CDF1-F243-4013-8498-904C8E5FEECC}"/>
              </a:ext>
            </a:extLst>
          </p:cNvPr>
          <p:cNvCxnSpPr>
            <a:cxnSpLocks/>
          </p:cNvCxnSpPr>
          <p:nvPr/>
        </p:nvCxnSpPr>
        <p:spPr>
          <a:xfrm flipH="1">
            <a:off x="606392" y="1988840"/>
            <a:ext cx="21063" cy="36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E0CF-F125-4AA9-BECA-C473071C3723}"/>
              </a:ext>
            </a:extLst>
          </p:cNvPr>
          <p:cNvCxnSpPr/>
          <p:nvPr/>
        </p:nvCxnSpPr>
        <p:spPr>
          <a:xfrm>
            <a:off x="2931711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AB2D2-9C8C-4A20-AEBA-90D4651A5DC2}"/>
              </a:ext>
            </a:extLst>
          </p:cNvPr>
          <p:cNvCxnSpPr/>
          <p:nvPr/>
        </p:nvCxnSpPr>
        <p:spPr>
          <a:xfrm>
            <a:off x="5235967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ED710E-5806-4A30-840F-BE49EDC24EE8}"/>
              </a:ext>
            </a:extLst>
          </p:cNvPr>
          <p:cNvSpPr txBox="1"/>
          <p:nvPr/>
        </p:nvSpPr>
        <p:spPr>
          <a:xfrm>
            <a:off x="179512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F5E89-8E6F-4E42-99BA-23B90F0DEF81}"/>
              </a:ext>
            </a:extLst>
          </p:cNvPr>
          <p:cNvSpPr txBox="1"/>
          <p:nvPr/>
        </p:nvSpPr>
        <p:spPr>
          <a:xfrm>
            <a:off x="2419834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EDF74-2F38-4C56-BA4D-9520121EE01E}"/>
              </a:ext>
            </a:extLst>
          </p:cNvPr>
          <p:cNvSpPr txBox="1"/>
          <p:nvPr/>
        </p:nvSpPr>
        <p:spPr>
          <a:xfrm>
            <a:off x="4851958" y="142438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54822-C4B6-4D8C-8283-14808EC0DF50}"/>
              </a:ext>
            </a:extLst>
          </p:cNvPr>
          <p:cNvCxnSpPr/>
          <p:nvPr/>
        </p:nvCxnSpPr>
        <p:spPr>
          <a:xfrm>
            <a:off x="627455" y="2204864"/>
            <a:ext cx="4608512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93903-B71C-4FA4-B95B-E810F46C9F65}"/>
              </a:ext>
            </a:extLst>
          </p:cNvPr>
          <p:cNvSpPr txBox="1"/>
          <p:nvPr/>
        </p:nvSpPr>
        <p:spPr>
          <a:xfrm>
            <a:off x="3084441" y="2276872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connect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758499-BEE0-489B-87FC-5002D0CE7CE8}"/>
              </a:ext>
            </a:extLst>
          </p:cNvPr>
          <p:cNvCxnSpPr/>
          <p:nvPr/>
        </p:nvCxnSpPr>
        <p:spPr>
          <a:xfrm flipH="1">
            <a:off x="627455" y="3068960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2983B-89C7-453B-A2EC-EF258B4DC96F}"/>
              </a:ext>
            </a:extLst>
          </p:cNvPr>
          <p:cNvSpPr txBox="1"/>
          <p:nvPr/>
        </p:nvSpPr>
        <p:spPr>
          <a:xfrm>
            <a:off x="3052889" y="2834783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  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B1605-4A6D-4986-A9DC-0EE02AEDC915}"/>
              </a:ext>
            </a:extLst>
          </p:cNvPr>
          <p:cNvSpPr txBox="1"/>
          <p:nvPr/>
        </p:nvSpPr>
        <p:spPr>
          <a:xfrm>
            <a:off x="6058865" y="1169860"/>
            <a:ext cx="6055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b="1" dirty="0" err="1"/>
              <a:t>echoServer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(9090);</a:t>
            </a:r>
          </a:p>
          <a:p>
            <a:r>
              <a:rPr lang="en-US" dirty="0"/>
              <a:t>In1 =</a:t>
            </a:r>
          </a:p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 smtClean="0"/>
              <a:t>(); //waiting until connected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Socket </a:t>
            </a:r>
            <a:r>
              <a:rPr lang="en-US" b="1" dirty="0">
                <a:solidFill>
                  <a:schemeClr val="tx2"/>
                </a:solidFill>
              </a:rPr>
              <a:t>client2 = </a:t>
            </a:r>
            <a:r>
              <a:rPr lang="en-US" b="1" dirty="0" err="1">
                <a:solidFill>
                  <a:schemeClr val="tx2"/>
                </a:solidFill>
              </a:rPr>
              <a:t>echoServer.accept</a:t>
            </a:r>
            <a:r>
              <a:rPr lang="en-US" b="1" dirty="0" smtClean="0">
                <a:solidFill>
                  <a:schemeClr val="tx2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Socket client3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echoServer.accept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336" y="523529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</a:t>
            </a:r>
            <a:r>
              <a:rPr lang="en-US" dirty="0" smtClean="0"/>
              <a:t>CS3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41942-A6DC-4749-913A-DF2009F69E3C}"/>
              </a:ext>
            </a:extLst>
          </p:cNvPr>
          <p:cNvSpPr txBox="1"/>
          <p:nvPr/>
        </p:nvSpPr>
        <p:spPr>
          <a:xfrm>
            <a:off x="-516555" y="2338253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CS2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387E9-6B14-45C7-A77B-783ADE9F30A7}"/>
              </a:ext>
            </a:extLst>
          </p:cNvPr>
          <p:cNvSpPr txBox="1"/>
          <p:nvPr/>
        </p:nvSpPr>
        <p:spPr>
          <a:xfrm>
            <a:off x="5312595" y="2861396"/>
            <a:ext cx="261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Client1 (connected to C3) 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D6D158-4E80-499E-819E-86E1DB4BB5CC}"/>
              </a:ext>
            </a:extLst>
          </p:cNvPr>
          <p:cNvCxnSpPr>
            <a:cxnSpLocks/>
          </p:cNvCxnSpPr>
          <p:nvPr/>
        </p:nvCxnSpPr>
        <p:spPr>
          <a:xfrm>
            <a:off x="2936122" y="2580938"/>
            <a:ext cx="2308668" cy="55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1BC7B5-2B4A-4147-8B8C-5BE86F13617C}"/>
              </a:ext>
            </a:extLst>
          </p:cNvPr>
          <p:cNvSpPr txBox="1"/>
          <p:nvPr/>
        </p:nvSpPr>
        <p:spPr>
          <a:xfrm>
            <a:off x="1233847" y="194448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CS3 </a:t>
            </a:r>
            <a:r>
              <a:rPr lang="en-US" dirty="0"/>
              <a:t>connect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AF1BA-AF14-4601-8DED-0A19EDA8F701}"/>
              </a:ext>
            </a:extLst>
          </p:cNvPr>
          <p:cNvCxnSpPr/>
          <p:nvPr/>
        </p:nvCxnSpPr>
        <p:spPr>
          <a:xfrm flipH="1">
            <a:off x="627455" y="3567785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32BAE3-64D3-4BD5-AC0A-55616B51265A}"/>
              </a:ext>
            </a:extLst>
          </p:cNvPr>
          <p:cNvSpPr txBox="1"/>
          <p:nvPr/>
        </p:nvSpPr>
        <p:spPr>
          <a:xfrm>
            <a:off x="5235967" y="3289832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Client2 (Connected to C2)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CCEEB7-C7FD-4135-8579-F690E70C2722}"/>
              </a:ext>
            </a:extLst>
          </p:cNvPr>
          <p:cNvSpPr txBox="1"/>
          <p:nvPr/>
        </p:nvSpPr>
        <p:spPr>
          <a:xfrm>
            <a:off x="0" y="31118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CS3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618C6B-EC6E-4316-9B80-E605DD356294}"/>
              </a:ext>
            </a:extLst>
          </p:cNvPr>
          <p:cNvSpPr txBox="1"/>
          <p:nvPr/>
        </p:nvSpPr>
        <p:spPr>
          <a:xfrm>
            <a:off x="18754" y="36391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76234-D23A-4CCC-9978-1D1D20BD990D}"/>
              </a:ext>
            </a:extLst>
          </p:cNvPr>
          <p:cNvSpPr txBox="1"/>
          <p:nvPr/>
        </p:nvSpPr>
        <p:spPr>
          <a:xfrm>
            <a:off x="3344722" y="3328590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ACK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3739" y="4146704"/>
            <a:ext cx="2031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line1=Is1.readln();</a:t>
            </a:r>
          </a:p>
          <a:p>
            <a:r>
              <a:rPr lang="en-US" dirty="0" smtClean="0"/>
              <a:t>Line2 = is2.readln();</a:t>
            </a:r>
          </a:p>
          <a:p>
            <a:r>
              <a:rPr lang="en-US" dirty="0" smtClean="0"/>
              <a:t>Out1.Println;</a:t>
            </a:r>
          </a:p>
          <a:p>
            <a:r>
              <a:rPr lang="en-US" dirty="0" smtClean="0"/>
              <a:t>Out2.println();</a:t>
            </a:r>
          </a:p>
          <a:p>
            <a:r>
              <a:rPr lang="en-US" dirty="0" smtClean="0"/>
              <a:t>Until True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2"/>
          </p:cNvCxnSpPr>
          <p:nvPr/>
        </p:nvCxnSpPr>
        <p:spPr>
          <a:xfrm>
            <a:off x="1233847" y="1169860"/>
            <a:ext cx="529841" cy="67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3"/>
            <a:endCxn id="17" idx="1"/>
          </p:cNvCxnSpPr>
          <p:nvPr/>
        </p:nvCxnSpPr>
        <p:spPr>
          <a:xfrm flipV="1">
            <a:off x="1950467" y="2513792"/>
            <a:ext cx="1152127" cy="1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96527" y="2097561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08749" y="2432960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1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Nuclear Reactor</a:t>
            </a:r>
          </a:p>
          <a:p>
            <a:r>
              <a:rPr lang="en-US" dirty="0" smtClean="0"/>
              <a:t>Sensors: S1:Temperature; S2:Radiation Leak; S3</a:t>
            </a:r>
          </a:p>
          <a:p>
            <a:r>
              <a:rPr lang="en-US" dirty="0" smtClean="0"/>
              <a:t>Server needs to receive values every 5 seconds.</a:t>
            </a:r>
          </a:p>
          <a:p>
            <a:r>
              <a:rPr lang="en-US" dirty="0" smtClean="0"/>
              <a:t>Server receives in order: S1, S2, S3</a:t>
            </a:r>
          </a:p>
          <a:p>
            <a:r>
              <a:rPr lang="en-US" dirty="0" smtClean="0"/>
              <a:t>Suppose: S1 fails to send info for 5 minutes.</a:t>
            </a:r>
          </a:p>
          <a:p>
            <a:pPr lvl="1"/>
            <a:r>
              <a:rPr lang="en-US" dirty="0" smtClean="0"/>
              <a:t>Then S2 and S3 info will be blocked for 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9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11760" y="148478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275856" y="148478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55976" y="148478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04248" y="1484784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52234" y="10140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9570" y="10140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31826" y="10140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0506" y="101407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00506" y="2564904"/>
            <a:ext cx="63579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00506" y="3115397"/>
            <a:ext cx="63579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1271" y="3713678"/>
            <a:ext cx="63579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332656"/>
            <a:ext cx="317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serves S1, S2, S3 in order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6296" y="256490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Readln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6296" y="3034097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Readln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6296" y="3665103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Readln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2"/>
            <a:endCxn id="12" idx="2"/>
          </p:cNvCxnSpPr>
          <p:nvPr/>
        </p:nvCxnSpPr>
        <p:spPr>
          <a:xfrm>
            <a:off x="4355976" y="1383405"/>
            <a:ext cx="2244530" cy="13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2"/>
          </p:cNvCxnSpPr>
          <p:nvPr/>
        </p:nvCxnSpPr>
        <p:spPr>
          <a:xfrm>
            <a:off x="3235568" y="1383405"/>
            <a:ext cx="3364938" cy="18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4" idx="2"/>
          </p:cNvCxnSpPr>
          <p:nvPr/>
        </p:nvCxnSpPr>
        <p:spPr>
          <a:xfrm>
            <a:off x="2343312" y="1383405"/>
            <a:ext cx="4247959" cy="247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9555" y="4635919"/>
            <a:ext cx="45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S1 fails to send info to Server (S1)?</a:t>
            </a:r>
          </a:p>
          <a:p>
            <a:r>
              <a:rPr lang="en-US" dirty="0" smtClean="0"/>
              <a:t>S2 and S3 will be blocked until S1 receives data</a:t>
            </a:r>
          </a:p>
          <a:p>
            <a:r>
              <a:rPr lang="en-US" dirty="0" smtClean="0"/>
              <a:t>Or maybe you can have a timeout for S1.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991765" y="1569438"/>
            <a:ext cx="444331" cy="541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41787" y="1484784"/>
            <a:ext cx="41616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99222" y="1206044"/>
            <a:ext cx="55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64536" y="238575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waiting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3771" y="32901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61351" y="23508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41288" y="28900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61351" y="3429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070-FEED-466C-A815-E9AEC66E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Clients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7CDF1-F243-4013-8498-904C8E5FEECC}"/>
              </a:ext>
            </a:extLst>
          </p:cNvPr>
          <p:cNvCxnSpPr>
            <a:cxnSpLocks/>
          </p:cNvCxnSpPr>
          <p:nvPr/>
        </p:nvCxnSpPr>
        <p:spPr>
          <a:xfrm flipH="1">
            <a:off x="606392" y="1988840"/>
            <a:ext cx="21063" cy="368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E0CF-F125-4AA9-BECA-C473071C3723}"/>
              </a:ext>
            </a:extLst>
          </p:cNvPr>
          <p:cNvCxnSpPr/>
          <p:nvPr/>
        </p:nvCxnSpPr>
        <p:spPr>
          <a:xfrm>
            <a:off x="2931711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AB2D2-9C8C-4A20-AEBA-90D4651A5DC2}"/>
              </a:ext>
            </a:extLst>
          </p:cNvPr>
          <p:cNvCxnSpPr/>
          <p:nvPr/>
        </p:nvCxnSpPr>
        <p:spPr>
          <a:xfrm>
            <a:off x="5235967" y="198884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ED710E-5806-4A30-840F-BE49EDC24EE8}"/>
              </a:ext>
            </a:extLst>
          </p:cNvPr>
          <p:cNvSpPr txBox="1"/>
          <p:nvPr/>
        </p:nvSpPr>
        <p:spPr>
          <a:xfrm>
            <a:off x="179512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F5E89-8E6F-4E42-99BA-23B90F0DEF81}"/>
              </a:ext>
            </a:extLst>
          </p:cNvPr>
          <p:cNvSpPr txBox="1"/>
          <p:nvPr/>
        </p:nvSpPr>
        <p:spPr>
          <a:xfrm>
            <a:off x="2419834" y="142438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EDF74-2F38-4C56-BA4D-9520121EE01E}"/>
              </a:ext>
            </a:extLst>
          </p:cNvPr>
          <p:cNvSpPr txBox="1"/>
          <p:nvPr/>
        </p:nvSpPr>
        <p:spPr>
          <a:xfrm>
            <a:off x="4851958" y="142438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54822-C4B6-4D8C-8283-14808EC0DF50}"/>
              </a:ext>
            </a:extLst>
          </p:cNvPr>
          <p:cNvCxnSpPr>
            <a:cxnSpLocks/>
          </p:cNvCxnSpPr>
          <p:nvPr/>
        </p:nvCxnSpPr>
        <p:spPr>
          <a:xfrm>
            <a:off x="2931711" y="2125071"/>
            <a:ext cx="2304256" cy="19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93903-B71C-4FA4-B95B-E810F46C9F65}"/>
              </a:ext>
            </a:extLst>
          </p:cNvPr>
          <p:cNvSpPr txBox="1"/>
          <p:nvPr/>
        </p:nvSpPr>
        <p:spPr>
          <a:xfrm>
            <a:off x="3129533" y="1844824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 connect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758499-BEE0-489B-87FC-5002D0CE7CE8}"/>
              </a:ext>
            </a:extLst>
          </p:cNvPr>
          <p:cNvCxnSpPr>
            <a:cxnSpLocks/>
          </p:cNvCxnSpPr>
          <p:nvPr/>
        </p:nvCxnSpPr>
        <p:spPr>
          <a:xfrm flipH="1">
            <a:off x="2939047" y="2673378"/>
            <a:ext cx="2270983" cy="102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2983B-89C7-453B-A2EC-EF258B4DC96F}"/>
              </a:ext>
            </a:extLst>
          </p:cNvPr>
          <p:cNvSpPr txBox="1"/>
          <p:nvPr/>
        </p:nvSpPr>
        <p:spPr>
          <a:xfrm>
            <a:off x="3734093" y="2400792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B1605-4A6D-4986-A9DC-0EE02AEDC915}"/>
              </a:ext>
            </a:extLst>
          </p:cNvPr>
          <p:cNvSpPr txBox="1"/>
          <p:nvPr/>
        </p:nvSpPr>
        <p:spPr>
          <a:xfrm>
            <a:off x="5897866" y="1347802"/>
            <a:ext cx="5079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echoServer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(9090);</a:t>
            </a:r>
          </a:p>
          <a:p>
            <a:r>
              <a:rPr lang="en-US" dirty="0"/>
              <a:t>In1 =</a:t>
            </a:r>
          </a:p>
          <a:p>
            <a:r>
              <a:rPr lang="en-US" dirty="0"/>
              <a:t>Socket client1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r>
              <a:rPr lang="en-US" dirty="0" err="1"/>
              <a:t>Soket</a:t>
            </a:r>
            <a:r>
              <a:rPr lang="en-US" dirty="0"/>
              <a:t> client2 = </a:t>
            </a:r>
            <a:r>
              <a:rPr lang="en-US" dirty="0" err="1"/>
              <a:t>echoServer.accept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2D6B6-149C-4256-8C74-079C922E88FB}"/>
              </a:ext>
            </a:extLst>
          </p:cNvPr>
          <p:cNvSpPr txBox="1"/>
          <p:nvPr/>
        </p:nvSpPr>
        <p:spPr>
          <a:xfrm>
            <a:off x="-107021" y="5959742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CS1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41942-A6DC-4749-913A-DF2009F69E3C}"/>
              </a:ext>
            </a:extLst>
          </p:cNvPr>
          <p:cNvSpPr txBox="1"/>
          <p:nvPr/>
        </p:nvSpPr>
        <p:spPr>
          <a:xfrm>
            <a:off x="2414988" y="5874322"/>
            <a:ext cx="24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 CS2 = </a:t>
            </a:r>
            <a:r>
              <a:rPr lang="en-US" b="1" dirty="0"/>
              <a:t>new</a:t>
            </a:r>
            <a:r>
              <a:rPr lang="en-US" dirty="0"/>
              <a:t> </a:t>
            </a:r>
          </a:p>
          <a:p>
            <a:r>
              <a:rPr lang="en-US" dirty="0"/>
              <a:t>Socket(Localhost, 9090);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387E9-6B14-45C7-A77B-783ADE9F30A7}"/>
              </a:ext>
            </a:extLst>
          </p:cNvPr>
          <p:cNvSpPr txBox="1"/>
          <p:nvPr/>
        </p:nvSpPr>
        <p:spPr>
          <a:xfrm>
            <a:off x="5221307" y="2428733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D6D158-4E80-499E-819E-86E1DB4BB5CC}"/>
              </a:ext>
            </a:extLst>
          </p:cNvPr>
          <p:cNvCxnSpPr>
            <a:cxnSpLocks/>
          </p:cNvCxnSpPr>
          <p:nvPr/>
        </p:nvCxnSpPr>
        <p:spPr>
          <a:xfrm>
            <a:off x="627455" y="3066120"/>
            <a:ext cx="4638398" cy="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1BC7B5-2B4A-4147-8B8C-5BE86F13617C}"/>
              </a:ext>
            </a:extLst>
          </p:cNvPr>
          <p:cNvSpPr txBox="1"/>
          <p:nvPr/>
        </p:nvSpPr>
        <p:spPr>
          <a:xfrm>
            <a:off x="770679" y="2729116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 connect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AF1BA-AF14-4601-8DED-0A19EDA8F701}"/>
              </a:ext>
            </a:extLst>
          </p:cNvPr>
          <p:cNvCxnSpPr/>
          <p:nvPr/>
        </p:nvCxnSpPr>
        <p:spPr>
          <a:xfrm flipH="1">
            <a:off x="627455" y="3567785"/>
            <a:ext cx="461733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32BAE3-64D3-4BD5-AC0A-55616B51265A}"/>
              </a:ext>
            </a:extLst>
          </p:cNvPr>
          <p:cNvSpPr txBox="1"/>
          <p:nvPr/>
        </p:nvSpPr>
        <p:spPr>
          <a:xfrm>
            <a:off x="5259460" y="3289832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618C6B-EC6E-4316-9B80-E605DD356294}"/>
              </a:ext>
            </a:extLst>
          </p:cNvPr>
          <p:cNvSpPr txBox="1"/>
          <p:nvPr/>
        </p:nvSpPr>
        <p:spPr>
          <a:xfrm>
            <a:off x="0" y="35291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E9CF8-D2F5-465A-BAC5-0F4DCB549268}"/>
              </a:ext>
            </a:extLst>
          </p:cNvPr>
          <p:cNvSpPr txBox="1"/>
          <p:nvPr/>
        </p:nvSpPr>
        <p:spPr>
          <a:xfrm>
            <a:off x="2351744" y="24415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1E7DC3-DED0-40A5-98BE-236F4257EC01}"/>
              </a:ext>
            </a:extLst>
          </p:cNvPr>
          <p:cNvSpPr txBox="1"/>
          <p:nvPr/>
        </p:nvSpPr>
        <p:spPr>
          <a:xfrm>
            <a:off x="3059137" y="3326533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50183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1763</Words>
  <Application>Microsoft Office PowerPoint</Application>
  <PresentationFormat>On-screen Show (4:3)</PresentationFormat>
  <Paragraphs>470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Multiple Clients</vt:lpstr>
      <vt:lpstr>Multiple Clients</vt:lpstr>
      <vt:lpstr>Multiple Clients</vt:lpstr>
      <vt:lpstr>Multiple Clients</vt:lpstr>
      <vt:lpstr>Multiple Clients</vt:lpstr>
      <vt:lpstr>Multiple Clients</vt:lpstr>
      <vt:lpstr>Example – Real Life</vt:lpstr>
      <vt:lpstr>PowerPoint Presentation</vt:lpstr>
      <vt:lpstr>Multiple Clients</vt:lpstr>
      <vt:lpstr>Multiple Clients</vt:lpstr>
      <vt:lpstr>Multiple Clients</vt:lpstr>
      <vt:lpstr>Server and n clients</vt:lpstr>
      <vt:lpstr>Solution to Failure Scenario</vt:lpstr>
      <vt:lpstr>Method: getInputStream</vt:lpstr>
      <vt:lpstr>Server serves 2 clients</vt:lpstr>
      <vt:lpstr>Server serves 2 clients</vt:lpstr>
      <vt:lpstr>Echo to two clients</vt:lpstr>
      <vt:lpstr>Assignment Scenario</vt:lpstr>
      <vt:lpstr>Assignment Scenario</vt:lpstr>
      <vt:lpstr>Assignment Scenario</vt:lpstr>
      <vt:lpstr>PowerPoint Presentation</vt:lpstr>
      <vt:lpstr>ServerSocket &amp; its Children</vt:lpstr>
      <vt:lpstr>Classes run independently</vt:lpstr>
      <vt:lpstr>Next Theme -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Shamal Start</cp:lastModifiedBy>
  <cp:revision>75</cp:revision>
  <dcterms:created xsi:type="dcterms:W3CDTF">2017-10-07T19:05:58Z</dcterms:created>
  <dcterms:modified xsi:type="dcterms:W3CDTF">2020-11-16T16:13:01Z</dcterms:modified>
</cp:coreProperties>
</file>