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5"/>
  </p:notesMasterIdLst>
  <p:handoutMasterIdLst>
    <p:handoutMasterId r:id="rId56"/>
  </p:handoutMasterIdLst>
  <p:sldIdLst>
    <p:sldId id="256" r:id="rId2"/>
    <p:sldId id="287" r:id="rId3"/>
    <p:sldId id="288" r:id="rId4"/>
    <p:sldId id="335" r:id="rId5"/>
    <p:sldId id="289" r:id="rId6"/>
    <p:sldId id="290" r:id="rId7"/>
    <p:sldId id="336" r:id="rId8"/>
    <p:sldId id="291" r:id="rId9"/>
    <p:sldId id="337" r:id="rId10"/>
    <p:sldId id="338" r:id="rId11"/>
    <p:sldId id="292" r:id="rId12"/>
    <p:sldId id="293" r:id="rId13"/>
    <p:sldId id="294" r:id="rId14"/>
    <p:sldId id="295" r:id="rId15"/>
    <p:sldId id="296" r:id="rId16"/>
    <p:sldId id="339" r:id="rId17"/>
    <p:sldId id="297" r:id="rId18"/>
    <p:sldId id="298" r:id="rId19"/>
    <p:sldId id="299" r:id="rId20"/>
    <p:sldId id="340" r:id="rId21"/>
    <p:sldId id="300" r:id="rId22"/>
    <p:sldId id="306" r:id="rId23"/>
    <p:sldId id="307" r:id="rId24"/>
    <p:sldId id="301" r:id="rId25"/>
    <p:sldId id="302" r:id="rId26"/>
    <p:sldId id="303" r:id="rId27"/>
    <p:sldId id="311" r:id="rId28"/>
    <p:sldId id="309" r:id="rId29"/>
    <p:sldId id="310" r:id="rId30"/>
    <p:sldId id="308" r:id="rId31"/>
    <p:sldId id="312" r:id="rId32"/>
    <p:sldId id="313" r:id="rId33"/>
    <p:sldId id="314" r:id="rId34"/>
    <p:sldId id="316" r:id="rId35"/>
    <p:sldId id="315"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Lst>
  <p:sldSz cx="10080625" cy="7559675"/>
  <p:notesSz cx="7772400" cy="100584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3" d="100"/>
          <a:sy n="83" d="100"/>
        </p:scale>
        <p:origin x="1944" y="90"/>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1"/>
          <a:lstStyle/>
          <a:p>
            <a:pPr marL="0" marR="0" lvl="0" indent="0" algn="l"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Arial" pitchFamily="18"/>
              <a:ea typeface="Lucida Sans Unicode" pitchFamily="2"/>
              <a:cs typeface="Lucida Sans Unicode"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1"/>
          <a:lstStyle/>
          <a:p>
            <a:pPr marL="0" marR="0" lvl="0" indent="0" algn="r"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Arial" pitchFamily="18"/>
              <a:ea typeface="Lucida Sans Unicode" pitchFamily="2"/>
              <a:cs typeface="Lucida Sans Unicode"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1"/>
          <a:lstStyle/>
          <a:p>
            <a:pPr marL="0" marR="0" lvl="0" indent="0" algn="l"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Arial" pitchFamily="18"/>
              <a:ea typeface="Lucida Sans Unicode" pitchFamily="2"/>
              <a:cs typeface="Lucida Sans Unicode"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1"/>
          <a:lstStyle/>
          <a:p>
            <a:pPr marL="0" marR="0" lvl="0" indent="0" algn="r"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A6D282A9-FBA9-4625-BC9A-1A0DD710C9C6}" type="slidenum">
              <a:t>‹#›</a:t>
            </a:fld>
            <a:endParaRPr lang="en-US" sz="1400" b="0" i="0" u="none" strike="noStrike" baseline="0">
              <a:ln>
                <a:noFill/>
              </a:ln>
              <a:solidFill>
                <a:srgbClr val="000000"/>
              </a:solidFill>
              <a:latin typeface="Arial" pitchFamily="18"/>
              <a:ea typeface="Lucida Sans Unicode" pitchFamily="2"/>
              <a:cs typeface="Lucida Sans Unicode" pitchFamily="2"/>
            </a:endParaRPr>
          </a:p>
        </p:txBody>
      </p:sp>
    </p:spTree>
    <p:extLst>
      <p:ext uri="{BB962C8B-B14F-4D97-AF65-F5344CB8AC3E}">
        <p14:creationId xmlns:p14="http://schemas.microsoft.com/office/powerpoint/2010/main" val="2121966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7772400" cy="10058400"/>
          </a:xfrm>
          <a:prstGeom prst="rect">
            <a:avLst/>
          </a:prstGeom>
          <a:solidFill>
            <a:srgbClr val="FFFFFF"/>
          </a:solidFill>
          <a:ln>
            <a:noFill/>
            <a:prstDash val="solid"/>
          </a:ln>
        </p:spPr>
        <p:txBody>
          <a:bodyPr vert="horz" wrap="none" lIns="90000" tIns="45000" rIns="90000" bIns="45000" anchor="ctr" anchorCtr="1" compatLnSpc="1"/>
          <a:lstStyle/>
          <a:p>
            <a:pPr marL="0" marR="0" lvl="0" indent="0" algn="l"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1800" b="0" i="0" u="none" strike="noStrike" baseline="0">
              <a:ln>
                <a:noFill/>
              </a:ln>
              <a:solidFill>
                <a:srgbClr val="000000"/>
              </a:solidFill>
              <a:latin typeface="Arial" pitchFamily="18"/>
              <a:ea typeface="Lucida Sans Unicode" pitchFamily="2"/>
              <a:cs typeface="Lucida Sans Unicode" pitchFamily="2"/>
            </a:endParaRPr>
          </a:p>
        </p:txBody>
      </p:sp>
      <p:sp>
        <p:nvSpPr>
          <p:cNvPr id="3" name="Slide Image Placeholder 2"/>
          <p:cNvSpPr>
            <a:spLocks noGrp="1" noRot="1" noChangeAspect="1"/>
          </p:cNvSpPr>
          <p:nvPr>
            <p:ph type="sldImg" idx="2"/>
          </p:nvPr>
        </p:nvSpPr>
        <p:spPr>
          <a:xfrm>
            <a:off x="1371599" y="763200"/>
            <a:ext cx="5027760" cy="3770280"/>
          </a:xfrm>
          <a:prstGeom prst="rect">
            <a:avLst/>
          </a:prstGeom>
          <a:noFill/>
          <a:ln>
            <a:noFill/>
            <a:prstDash val="solid"/>
          </a:ln>
        </p:spPr>
      </p:sp>
      <p:sp>
        <p:nvSpPr>
          <p:cNvPr id="4" name="Notes Placeholder 3"/>
          <p:cNvSpPr txBox="1">
            <a:spLocks noGrp="1"/>
          </p:cNvSpPr>
          <p:nvPr>
            <p:ph type="body" sz="quarter" idx="3"/>
          </p:nvPr>
        </p:nvSpPr>
        <p:spPr>
          <a:xfrm>
            <a:off x="777960" y="4776840"/>
            <a:ext cx="6216479" cy="452448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
        <p:nvSpPr>
          <p:cNvPr id="5" name="Header Placeholder 4"/>
          <p:cNvSpPr txBox="1">
            <a:spLocks noGrp="1"/>
          </p:cNvSpPr>
          <p:nvPr>
            <p:ph type="hdr" sz="quarter"/>
          </p:nvPr>
        </p:nvSpPr>
        <p:spPr>
          <a:xfrm>
            <a:off x="0" y="-360"/>
            <a:ext cx="3371760" cy="501480"/>
          </a:xfrm>
          <a:prstGeom prst="rect">
            <a:avLst/>
          </a:prstGeom>
          <a:noFill/>
          <a:ln>
            <a:noFill/>
          </a:ln>
        </p:spPr>
        <p:txBody>
          <a:bodyPr vert="horz" wrap="square" lIns="0" tIns="0" rIns="0" bIns="0" anchor="t" anchorCtr="0" compatLnSpc="1"/>
          <a:lstStyle>
            <a:lvl1pPr marL="0" marR="0" lvl="0" indent="0" algn="l" rtl="0" hangingPunct="0">
              <a:lnSpc>
                <a:spcPct val="95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400" b="0" i="0" u="none" strike="noStrike" baseline="0">
                <a:ln>
                  <a:noFill/>
                </a:ln>
                <a:solidFill>
                  <a:srgbClr val="000000"/>
                </a:solidFill>
                <a:latin typeface="Times New Roman" pitchFamily="18"/>
                <a:ea typeface="Lucida Sans Unicode" pitchFamily="2"/>
                <a:cs typeface="Lucida Sans Unicode" pitchFamily="2"/>
              </a:defRPr>
            </a:lvl1pPr>
          </a:lstStyle>
          <a:p>
            <a:pPr lvl="0"/>
            <a:endParaRPr lang="en-US"/>
          </a:p>
        </p:txBody>
      </p:sp>
      <p:sp>
        <p:nvSpPr>
          <p:cNvPr id="6" name="Date Placeholder 5"/>
          <p:cNvSpPr txBox="1">
            <a:spLocks noGrp="1"/>
          </p:cNvSpPr>
          <p:nvPr>
            <p:ph type="dt" idx="1"/>
          </p:nvPr>
        </p:nvSpPr>
        <p:spPr>
          <a:xfrm>
            <a:off x="4398479" y="-360"/>
            <a:ext cx="3372120" cy="501480"/>
          </a:xfrm>
          <a:prstGeom prst="rect">
            <a:avLst/>
          </a:prstGeom>
          <a:noFill/>
          <a:ln>
            <a:noFill/>
          </a:ln>
        </p:spPr>
        <p:txBody>
          <a:bodyPr vert="horz" wrap="square" lIns="0" tIns="0" rIns="0" bIns="0" anchor="t" anchorCtr="0" compatLnSpc="1"/>
          <a:lstStyle>
            <a:lvl1pPr marL="0" marR="0" lvl="0" indent="0" algn="r" rtl="0" hangingPunct="0">
              <a:lnSpc>
                <a:spcPct val="95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400" b="0" i="0" u="none" strike="noStrike" baseline="0">
                <a:ln>
                  <a:noFill/>
                </a:ln>
                <a:solidFill>
                  <a:srgbClr val="000000"/>
                </a:solidFill>
                <a:latin typeface="Times New Roman" pitchFamily="18"/>
                <a:ea typeface="Lucida Sans Unicode" pitchFamily="2"/>
                <a:cs typeface="Lucida Sans Unicode" pitchFamily="2"/>
              </a:defRPr>
            </a:lvl1pPr>
          </a:lstStyle>
          <a:p>
            <a:pPr lvl="0"/>
            <a:endParaRPr lang="en-US"/>
          </a:p>
        </p:txBody>
      </p:sp>
      <p:sp>
        <p:nvSpPr>
          <p:cNvPr id="7" name="Footer Placeholder 6"/>
          <p:cNvSpPr txBox="1">
            <a:spLocks noGrp="1"/>
          </p:cNvSpPr>
          <p:nvPr>
            <p:ph type="ftr" sz="quarter" idx="4"/>
          </p:nvPr>
        </p:nvSpPr>
        <p:spPr>
          <a:xfrm>
            <a:off x="0" y="9555120"/>
            <a:ext cx="3371760" cy="501840"/>
          </a:xfrm>
          <a:prstGeom prst="rect">
            <a:avLst/>
          </a:prstGeom>
          <a:noFill/>
          <a:ln>
            <a:noFill/>
          </a:ln>
        </p:spPr>
        <p:txBody>
          <a:bodyPr vert="horz" wrap="square" lIns="0" tIns="0" rIns="0" bIns="0" anchor="b" anchorCtr="0" compatLnSpc="1"/>
          <a:lstStyle>
            <a:lvl1pPr marL="0" marR="0" lvl="0" indent="0" algn="l" rtl="0" hangingPunct="0">
              <a:lnSpc>
                <a:spcPct val="95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400" b="0" i="0" u="none" strike="noStrike" baseline="0">
                <a:ln>
                  <a:noFill/>
                </a:ln>
                <a:solidFill>
                  <a:srgbClr val="000000"/>
                </a:solidFill>
                <a:latin typeface="Times New Roman" pitchFamily="18"/>
                <a:ea typeface="Lucida Sans Unicode" pitchFamily="2"/>
                <a:cs typeface="Lucida Sans Unicode" pitchFamily="2"/>
              </a:defRPr>
            </a:lvl1pPr>
          </a:lstStyle>
          <a:p>
            <a:pPr lvl="0"/>
            <a:endParaRPr lang="en-US"/>
          </a:p>
        </p:txBody>
      </p:sp>
      <p:sp>
        <p:nvSpPr>
          <p:cNvPr id="8" name="Slide Number Placeholder 7"/>
          <p:cNvSpPr txBox="1">
            <a:spLocks noGrp="1"/>
          </p:cNvSpPr>
          <p:nvPr>
            <p:ph type="sldNum" sz="quarter" idx="5"/>
          </p:nvPr>
        </p:nvSpPr>
        <p:spPr>
          <a:xfrm>
            <a:off x="4398479" y="9555120"/>
            <a:ext cx="3372120" cy="501840"/>
          </a:xfrm>
          <a:prstGeom prst="rect">
            <a:avLst/>
          </a:prstGeom>
          <a:noFill/>
          <a:ln>
            <a:noFill/>
          </a:ln>
        </p:spPr>
        <p:txBody>
          <a:bodyPr vert="horz" wrap="square" lIns="0" tIns="0" rIns="0" bIns="0" anchor="b" anchorCtr="0" compatLnSpc="1"/>
          <a:lstStyle>
            <a:lvl1pPr marL="0" marR="0" lvl="0" indent="0" algn="r" rtl="0" hangingPunct="0">
              <a:lnSpc>
                <a:spcPct val="95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400" b="0" i="0" u="none" strike="noStrike" baseline="0">
                <a:ln>
                  <a:noFill/>
                </a:ln>
                <a:solidFill>
                  <a:srgbClr val="000000"/>
                </a:solidFill>
                <a:latin typeface="Times New Roman" pitchFamily="18"/>
                <a:ea typeface="Lucida Sans Unicode" pitchFamily="2"/>
                <a:cs typeface="Lucida Sans Unicode" pitchFamily="2"/>
              </a:defRPr>
            </a:lvl1pPr>
          </a:lstStyle>
          <a:p>
            <a:pPr lvl="0"/>
            <a:fld id="{84930289-0BFE-4E78-B787-4745C372A1B4}" type="slidenum">
              <a:t>‹#›</a:t>
            </a:fld>
            <a:endParaRPr lang="en-US"/>
          </a:p>
        </p:txBody>
      </p:sp>
    </p:spTree>
    <p:extLst>
      <p:ext uri="{BB962C8B-B14F-4D97-AF65-F5344CB8AC3E}">
        <p14:creationId xmlns:p14="http://schemas.microsoft.com/office/powerpoint/2010/main" val="4091737947"/>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Times New Roman" pitchFamily="18"/>
        <a:ea typeface="Microsoft YaHei" pitchFamily="2"/>
        <a:cs typeface="Mangal" pitchFamily="2"/>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600" y="4776840"/>
            <a:ext cx="6218280" cy="4526280"/>
          </a:xfrm>
        </p:spPr>
        <p:txBody>
          <a:bodyPr anchor="ctr" anchorCtr="0"/>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endParaRPr lang="ar-JO"/>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JO"/>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5FA9326-8057-4B65-99FE-A3B533A7D4F7}" type="slidenum">
              <a:t>‹#›</a:t>
            </a:fld>
            <a:endParaRPr lang="en-US"/>
          </a:p>
        </p:txBody>
      </p:sp>
    </p:spTree>
    <p:extLst>
      <p:ext uri="{BB962C8B-B14F-4D97-AF65-F5344CB8AC3E}">
        <p14:creationId xmlns:p14="http://schemas.microsoft.com/office/powerpoint/2010/main" val="125475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9B22C2F-8C55-4CFD-B4AF-C33D2EC66452}" type="slidenum">
              <a:t>‹#›</a:t>
            </a:fld>
            <a:endParaRPr lang="en-US"/>
          </a:p>
        </p:txBody>
      </p:sp>
    </p:spTree>
    <p:extLst>
      <p:ext uri="{BB962C8B-B14F-4D97-AF65-F5344CB8AC3E}">
        <p14:creationId xmlns:p14="http://schemas.microsoft.com/office/powerpoint/2010/main" val="58924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a:t>Click to edit Master title style</a:t>
            </a:r>
            <a:endParaRPr lang="ar-JO"/>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8742E29-51FF-4B64-B5BF-DD19F974F547}" type="slidenum">
              <a:t>‹#›</a:t>
            </a:fld>
            <a:endParaRPr lang="en-US"/>
          </a:p>
        </p:txBody>
      </p:sp>
    </p:spTree>
    <p:extLst>
      <p:ext uri="{BB962C8B-B14F-4D97-AF65-F5344CB8AC3E}">
        <p14:creationId xmlns:p14="http://schemas.microsoft.com/office/powerpoint/2010/main" val="310856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5AE1CEB-7CBA-4029-8178-0C148BEDD32A}" type="slidenum">
              <a:t>‹#›</a:t>
            </a:fld>
            <a:endParaRPr lang="en-US"/>
          </a:p>
        </p:txBody>
      </p:sp>
    </p:spTree>
    <p:extLst>
      <p:ext uri="{BB962C8B-B14F-4D97-AF65-F5344CB8AC3E}">
        <p14:creationId xmlns:p14="http://schemas.microsoft.com/office/powerpoint/2010/main" val="349643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r">
              <a:defRPr sz="4000" b="1" cap="all"/>
            </a:lvl1pPr>
          </a:lstStyle>
          <a:p>
            <a:r>
              <a:rPr lang="en-US"/>
              <a:t>Click to edit Master title style</a:t>
            </a:r>
            <a:endParaRPr lang="ar-JO"/>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DCBF3FF-B489-48CB-8402-604789496AE1}" type="slidenum">
              <a:t>‹#›</a:t>
            </a:fld>
            <a:endParaRPr lang="en-US"/>
          </a:p>
        </p:txBody>
      </p:sp>
    </p:spTree>
    <p:extLst>
      <p:ext uri="{BB962C8B-B14F-4D97-AF65-F5344CB8AC3E}">
        <p14:creationId xmlns:p14="http://schemas.microsoft.com/office/powerpoint/2010/main" val="22193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29B73C4-93D2-400A-8E49-9C37F21544C0}" type="slidenum">
              <a:t>‹#›</a:t>
            </a:fld>
            <a:endParaRPr lang="en-US"/>
          </a:p>
        </p:txBody>
      </p:sp>
    </p:spTree>
    <p:extLst>
      <p:ext uri="{BB962C8B-B14F-4D97-AF65-F5344CB8AC3E}">
        <p14:creationId xmlns:p14="http://schemas.microsoft.com/office/powerpoint/2010/main" val="114252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endParaRPr lang="ar-JO"/>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2D56373-F55C-4A2C-8420-C237B323963D}" type="slidenum">
              <a:t>‹#›</a:t>
            </a:fld>
            <a:endParaRPr lang="en-US"/>
          </a:p>
        </p:txBody>
      </p:sp>
    </p:spTree>
    <p:extLst>
      <p:ext uri="{BB962C8B-B14F-4D97-AF65-F5344CB8AC3E}">
        <p14:creationId xmlns:p14="http://schemas.microsoft.com/office/powerpoint/2010/main" val="389702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973C44F-A228-4F9D-AAA8-C98B89BB738F}" type="slidenum">
              <a:t>‹#›</a:t>
            </a:fld>
            <a:endParaRPr lang="en-US"/>
          </a:p>
        </p:txBody>
      </p:sp>
    </p:spTree>
    <p:extLst>
      <p:ext uri="{BB962C8B-B14F-4D97-AF65-F5344CB8AC3E}">
        <p14:creationId xmlns:p14="http://schemas.microsoft.com/office/powerpoint/2010/main" val="147818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681F6DFB-1D02-42E5-8F11-62282BB1665B}" type="slidenum">
              <a:t>‹#›</a:t>
            </a:fld>
            <a:endParaRPr lang="en-US"/>
          </a:p>
        </p:txBody>
      </p:sp>
    </p:spTree>
    <p:extLst>
      <p:ext uri="{BB962C8B-B14F-4D97-AF65-F5344CB8AC3E}">
        <p14:creationId xmlns:p14="http://schemas.microsoft.com/office/powerpoint/2010/main" val="9355438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r">
              <a:defRPr sz="2000" b="1"/>
            </a:lvl1pPr>
          </a:lstStyle>
          <a:p>
            <a:r>
              <a:rPr lang="en-US"/>
              <a:t>Click to edit Master title style</a:t>
            </a:r>
            <a:endParaRPr lang="ar-JO"/>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7D7F48D-8965-4FAC-8FF4-926C17F67E3B}" type="slidenum">
              <a:t>‹#›</a:t>
            </a:fld>
            <a:endParaRPr lang="en-US"/>
          </a:p>
        </p:txBody>
      </p:sp>
    </p:spTree>
    <p:extLst>
      <p:ext uri="{BB962C8B-B14F-4D97-AF65-F5344CB8AC3E}">
        <p14:creationId xmlns:p14="http://schemas.microsoft.com/office/powerpoint/2010/main" val="203489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r">
              <a:defRPr sz="2000" b="1"/>
            </a:lvl1pPr>
          </a:lstStyle>
          <a:p>
            <a:r>
              <a:rPr lang="en-US"/>
              <a:t>Click to edit Master title style</a:t>
            </a:r>
            <a:endParaRPr lang="ar-JO"/>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FE1E9BB-C0BA-4438-B9C7-C6CB065F2F15}" type="slidenum">
              <a:t>‹#›</a:t>
            </a:fld>
            <a:endParaRPr lang="en-US"/>
          </a:p>
        </p:txBody>
      </p:sp>
    </p:spTree>
    <p:extLst>
      <p:ext uri="{BB962C8B-B14F-4D97-AF65-F5344CB8AC3E}">
        <p14:creationId xmlns:p14="http://schemas.microsoft.com/office/powerpoint/2010/main" val="210901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2920" y="301320"/>
            <a:ext cx="9069480" cy="1260360"/>
          </a:xfrm>
          <a:prstGeom prst="rect">
            <a:avLst/>
          </a:prstGeom>
          <a:noFill/>
          <a:ln>
            <a:noFill/>
          </a:ln>
        </p:spPr>
        <p:txBody>
          <a:bodyPr vert="horz" lIns="0" tIns="0" rIns="0" bIns="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2920" y="1768320"/>
            <a:ext cx="9069480" cy="4988160"/>
          </a:xfrm>
          <a:prstGeom prst="rect">
            <a:avLst/>
          </a:prstGeom>
          <a:noFill/>
          <a:ln>
            <a:noFill/>
          </a:ln>
        </p:spPr>
        <p:txBody>
          <a:bodyPr vert="horz" lIns="0" tIns="28080" rIns="0" bIns="0" anchor="t" anchorCtr="0" compatLnSpc="1"/>
          <a:lstStyle>
            <a:defPPr marL="342720" marR="0" lvl="0" indent="-342720" algn="l" rtl="0" hangingPunct="0">
              <a:lnSpc>
                <a:spcPct val="93000"/>
              </a:lnSpc>
              <a:spcBef>
                <a:spcPts val="0"/>
              </a:spcBef>
              <a:spcAft>
                <a:spcPts val="1423"/>
              </a:spcAft>
              <a:buNone/>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defRPr lang="en-US" sz="3200" b="0" i="0" u="none" strike="noStrike" baseline="0">
                <a:ln>
                  <a:noFill/>
                </a:ln>
                <a:solidFill>
                  <a:srgbClr val="000000"/>
                </a:solidFill>
                <a:latin typeface="Arial" pitchFamily="18"/>
                <a:ea typeface="Lucida Sans Unicode" pitchFamily="2"/>
                <a:cs typeface="Lucida Sans Unicode" pitchFamily="2"/>
              </a:defRPr>
            </a:defPPr>
            <a:lvl1pPr marL="342720" marR="0" lvl="0" indent="-342720" algn="l" rtl="0" hangingPunct="0">
              <a:lnSpc>
                <a:spcPct val="93000"/>
              </a:lnSpc>
              <a:spcBef>
                <a:spcPts val="0"/>
              </a:spcBef>
              <a:spcAft>
                <a:spcPts val="1423"/>
              </a:spcAft>
              <a:buNone/>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defRPr lang="en-US" sz="3200" b="0" i="0" u="none" strike="noStrike" baseline="0">
                <a:ln>
                  <a:noFill/>
                </a:ln>
                <a:solidFill>
                  <a:srgbClr val="000000"/>
                </a:solidFill>
                <a:latin typeface="Arial" pitchFamily="18"/>
                <a:ea typeface="Lucida Sans Unicode" pitchFamily="2"/>
                <a:cs typeface="Lucida Sans Unicode" pitchFamily="2"/>
              </a:defRPr>
            </a:lvl1pPr>
            <a:lvl2pPr marL="742680" marR="0" lvl="1" indent="-285480" algn="l" rtl="0" hangingPunct="0">
              <a:lnSpc>
                <a:spcPct val="93000"/>
              </a:lnSpc>
              <a:spcBef>
                <a:spcPts val="0"/>
              </a:spcBef>
              <a:spcAft>
                <a:spcPts val="1137"/>
              </a:spcAft>
              <a:buClr>
                <a:srgbClr val="000000"/>
              </a:buClr>
              <a:buSzPct val="100000"/>
              <a:buFont typeface="Times New Roman" pitchFamily="18"/>
              <a:buChar char="–"/>
              <a:tabLst>
                <a:tab pos="742680" algn="l"/>
                <a:tab pos="914040" algn="l"/>
                <a:tab pos="1371240" algn="l"/>
                <a:tab pos="1828439" algn="l"/>
                <a:tab pos="2285640" algn="l"/>
                <a:tab pos="2742840" algn="l"/>
                <a:tab pos="3200040" algn="l"/>
                <a:tab pos="3657240" algn="l"/>
                <a:tab pos="4114440" algn="l"/>
                <a:tab pos="4571639" algn="l"/>
                <a:tab pos="5028840" algn="l"/>
                <a:tab pos="5486040" algn="l"/>
                <a:tab pos="5943240" algn="l"/>
                <a:tab pos="6400440" algn="l"/>
                <a:tab pos="6857639" algn="l"/>
                <a:tab pos="7314840" algn="l"/>
                <a:tab pos="7772040" algn="l"/>
                <a:tab pos="8229240" algn="l"/>
                <a:tab pos="8686440" algn="l"/>
                <a:tab pos="9143640" algn="l"/>
                <a:tab pos="9600840" algn="l"/>
              </a:tabLst>
              <a:defRPr lang="en-US" sz="2800" b="0" i="0" u="none" strike="noStrike" baseline="0">
                <a:ln>
                  <a:noFill/>
                </a:ln>
                <a:solidFill>
                  <a:srgbClr val="000000"/>
                </a:solidFill>
                <a:latin typeface="Arial" pitchFamily="18"/>
                <a:ea typeface="Lucida Sans Unicode" pitchFamily="2"/>
                <a:cs typeface="Lucida Sans Unicode" pitchFamily="2"/>
              </a:defRPr>
            </a:lvl2pPr>
            <a:lvl3pPr marL="1143000" marR="0" lvl="2" indent="-228600" algn="l" rtl="0" hangingPunct="0">
              <a:lnSpc>
                <a:spcPct val="93000"/>
              </a:lnSpc>
              <a:spcBef>
                <a:spcPts val="0"/>
              </a:spcBef>
              <a:spcAft>
                <a:spcPts val="848"/>
              </a:spcAft>
              <a:buClr>
                <a:srgbClr val="000000"/>
              </a:buClr>
              <a:buSzPct val="100000"/>
              <a:buFont typeface="Times New Roman" pitchFamily="18"/>
              <a:buChar char="•"/>
              <a:tabLst>
                <a:tab pos="1143000" algn="l"/>
                <a:tab pos="1371600" algn="l"/>
                <a:tab pos="1828799"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799" algn="l"/>
                <a:tab pos="9143999" algn="l"/>
                <a:tab pos="9601200" algn="l"/>
                <a:tab pos="10058399" algn="l"/>
              </a:tabLst>
              <a:defRPr lang="en-US" sz="2400" b="0" i="0" u="none" strike="noStrike" baseline="0">
                <a:ln>
                  <a:noFill/>
                </a:ln>
                <a:solidFill>
                  <a:srgbClr val="000000"/>
                </a:solidFill>
                <a:latin typeface="Arial" pitchFamily="18"/>
                <a:ea typeface="Lucida Sans Unicode" pitchFamily="2"/>
                <a:cs typeface="Lucida Sans Unicode" pitchFamily="2"/>
              </a:defRPr>
            </a:lvl3pPr>
            <a:lvl4pPr marL="1600199" marR="0" lvl="3" indent="-228600" algn="l" rtl="0" hangingPunct="0">
              <a:lnSpc>
                <a:spcPct val="93000"/>
              </a:lnSpc>
              <a:spcBef>
                <a:spcPts val="0"/>
              </a:spcBef>
              <a:spcAft>
                <a:spcPts val="573"/>
              </a:spcAft>
              <a:buClr>
                <a:srgbClr val="000000"/>
              </a:buClr>
              <a:buSzPct val="100000"/>
              <a:buFont typeface="Times New Roman" pitchFamily="18"/>
              <a:buChar char="–"/>
              <a:tabLst>
                <a:tab pos="1600200" algn="l"/>
                <a:tab pos="1828800" algn="l"/>
                <a:tab pos="2285999"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3999" algn="l"/>
                <a:tab pos="9601199" algn="l"/>
                <a:tab pos="10058400" algn="l"/>
                <a:tab pos="10515599" algn="l"/>
              </a:tabLst>
              <a:defRPr lang="en-US" sz="2000" b="0" i="0" u="none" strike="noStrike" baseline="0">
                <a:ln>
                  <a:noFill/>
                </a:ln>
                <a:solidFill>
                  <a:srgbClr val="000000"/>
                </a:solidFill>
                <a:latin typeface="Arial" pitchFamily="18"/>
                <a:ea typeface="Lucida Sans Unicode" pitchFamily="2"/>
                <a:cs typeface="Lucida Sans Unicode" pitchFamily="2"/>
              </a:defRPr>
            </a:lvl4pPr>
            <a:lvl5pPr marL="2057400" marR="0" lvl="4" indent="-228600" algn="l" rtl="0" hangingPunct="0">
              <a:lnSpc>
                <a:spcPct val="93000"/>
              </a:lnSpc>
              <a:spcBef>
                <a:spcPts val="0"/>
              </a:spcBef>
              <a:spcAft>
                <a:spcPts val="286"/>
              </a:spcAft>
              <a:buClr>
                <a:srgbClr val="000000"/>
              </a:buClr>
              <a:buSzPct val="100000"/>
              <a:buFont typeface="Times New Roman" pitchFamily="18"/>
              <a:buChar char="»"/>
              <a:tabLst>
                <a:tab pos="2057400" algn="l"/>
                <a:tab pos="2286000" algn="l"/>
                <a:tab pos="2743199"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199" algn="l"/>
                <a:tab pos="10058399" algn="l"/>
                <a:tab pos="10515600" algn="l"/>
              </a:tabLst>
              <a:defRPr lang="en-US" sz="2000" b="0" i="0" u="none" strike="noStrike" baseline="0">
                <a:ln>
                  <a:noFill/>
                </a:ln>
                <a:solidFill>
                  <a:srgbClr val="000000"/>
                </a:solidFill>
                <a:latin typeface="Arial" pitchFamily="18"/>
                <a:ea typeface="Lucida Sans Unicode" pitchFamily="2"/>
                <a:cs typeface="Lucida Sans Unicode" pitchFamily="2"/>
              </a:defRPr>
            </a:lvl5pPr>
            <a:lvl6pPr marL="2057400" marR="0" lvl="5" indent="-228600" algn="l" rtl="0" hangingPunct="0">
              <a:lnSpc>
                <a:spcPct val="93000"/>
              </a:lnSpc>
              <a:spcBef>
                <a:spcPts val="0"/>
              </a:spcBef>
              <a:spcAft>
                <a:spcPts val="286"/>
              </a:spcAft>
              <a:buClr>
                <a:srgbClr val="000000"/>
              </a:buClr>
              <a:buSzPct val="100000"/>
              <a:buFont typeface="Times New Roman" pitchFamily="18"/>
              <a:buChar char="»"/>
              <a:tabLst>
                <a:tab pos="2057400" algn="l"/>
                <a:tab pos="2286000" algn="l"/>
                <a:tab pos="2743199"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199" algn="l"/>
                <a:tab pos="10058399" algn="l"/>
                <a:tab pos="10515600" algn="l"/>
              </a:tabLst>
              <a:defRPr lang="en-US" sz="2000" b="0" i="0" u="none" strike="noStrike" baseline="0">
                <a:ln>
                  <a:noFill/>
                </a:ln>
                <a:solidFill>
                  <a:srgbClr val="000000"/>
                </a:solidFill>
                <a:latin typeface="Arial" pitchFamily="18"/>
                <a:ea typeface="Lucida Sans Unicode" pitchFamily="2"/>
                <a:cs typeface="Lucida Sans Unicode" pitchFamily="2"/>
              </a:defRPr>
            </a:lvl6pPr>
            <a:lvl7pPr marL="2057400" marR="0" lvl="6" indent="-228600" algn="l" rtl="0" hangingPunct="0">
              <a:lnSpc>
                <a:spcPct val="93000"/>
              </a:lnSpc>
              <a:spcBef>
                <a:spcPts val="0"/>
              </a:spcBef>
              <a:spcAft>
                <a:spcPts val="286"/>
              </a:spcAft>
              <a:buClr>
                <a:srgbClr val="000000"/>
              </a:buClr>
              <a:buSzPct val="100000"/>
              <a:buFont typeface="Times New Roman" pitchFamily="18"/>
              <a:buChar char="»"/>
              <a:tabLst>
                <a:tab pos="2057400" algn="l"/>
                <a:tab pos="2286000" algn="l"/>
                <a:tab pos="2743199"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199" algn="l"/>
                <a:tab pos="10058399" algn="l"/>
                <a:tab pos="10515600" algn="l"/>
              </a:tabLst>
              <a:defRPr lang="en-US" sz="2000" b="0" i="0" u="none" strike="noStrike" baseline="0">
                <a:ln>
                  <a:noFill/>
                </a:ln>
                <a:solidFill>
                  <a:srgbClr val="000000"/>
                </a:solidFill>
                <a:latin typeface="Arial" pitchFamily="18"/>
                <a:ea typeface="Lucida Sans Unicode" pitchFamily="2"/>
                <a:cs typeface="Lucida Sans Unicode" pitchFamily="2"/>
              </a:defRPr>
            </a:lvl7pPr>
            <a:lvl8pPr marL="2057400" marR="0" lvl="7" indent="-228600" algn="l" rtl="0" hangingPunct="0">
              <a:lnSpc>
                <a:spcPct val="93000"/>
              </a:lnSpc>
              <a:spcBef>
                <a:spcPts val="0"/>
              </a:spcBef>
              <a:spcAft>
                <a:spcPts val="286"/>
              </a:spcAft>
              <a:buClr>
                <a:srgbClr val="000000"/>
              </a:buClr>
              <a:buSzPct val="100000"/>
              <a:buFont typeface="Times New Roman" pitchFamily="18"/>
              <a:buChar char="»"/>
              <a:tabLst>
                <a:tab pos="2057400" algn="l"/>
                <a:tab pos="2286000" algn="l"/>
                <a:tab pos="2743199"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199" algn="l"/>
                <a:tab pos="10058399" algn="l"/>
                <a:tab pos="10515600" algn="l"/>
              </a:tabLst>
              <a:defRPr lang="en-US" sz="2000" b="0" i="0" u="none" strike="noStrike" baseline="0">
                <a:ln>
                  <a:noFill/>
                </a:ln>
                <a:solidFill>
                  <a:srgbClr val="000000"/>
                </a:solidFill>
                <a:latin typeface="Arial" pitchFamily="18"/>
                <a:ea typeface="Lucida Sans Unicode" pitchFamily="2"/>
                <a:cs typeface="Lucida Sans Unicode" pitchFamily="2"/>
              </a:defRPr>
            </a:lvl8pPr>
            <a:lvl9pPr marL="2057400" marR="0" lvl="8" indent="-228600" algn="l" rtl="0" hangingPunct="0">
              <a:lnSpc>
                <a:spcPct val="93000"/>
              </a:lnSpc>
              <a:spcBef>
                <a:spcPts val="0"/>
              </a:spcBef>
              <a:spcAft>
                <a:spcPts val="286"/>
              </a:spcAft>
              <a:buClr>
                <a:srgbClr val="000000"/>
              </a:buClr>
              <a:buSzPct val="100000"/>
              <a:buFont typeface="Times New Roman" pitchFamily="18"/>
              <a:buChar char="»"/>
              <a:tabLst>
                <a:tab pos="2057400" algn="l"/>
                <a:tab pos="2286000" algn="l"/>
                <a:tab pos="2743199"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199" algn="l"/>
                <a:tab pos="10058399" algn="l"/>
                <a:tab pos="10515600" algn="l"/>
              </a:tabLst>
              <a:defRPr lang="en-US" sz="2000" b="0" i="0" u="none" strike="noStrike" baseline="0">
                <a:ln>
                  <a:noFill/>
                </a:ln>
                <a:solidFill>
                  <a:srgbClr val="000000"/>
                </a:solidFill>
                <a:latin typeface="Arial" pitchFamily="18"/>
                <a:ea typeface="Lucida Sans Unicode" pitchFamily="2"/>
                <a:cs typeface="Lucida Sans Unicode"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2920" y="6886440"/>
            <a:ext cx="2346120" cy="519120"/>
          </a:xfrm>
          <a:prstGeom prst="rect">
            <a:avLst/>
          </a:prstGeom>
          <a:noFill/>
          <a:ln>
            <a:noFill/>
          </a:ln>
        </p:spPr>
        <p:txBody>
          <a:bodyPr vert="horz" wrap="square" lIns="0" tIns="0" rIns="0" bIns="0" anchor="t" anchorCtr="0" compatLnSpc="1"/>
          <a:lstStyle>
            <a:lvl1pPr marL="0" marR="0" lvl="0" indent="0" algn="l"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baseline="0">
                <a:solidFill>
                  <a:srgbClr val="000000"/>
                </a:solidFill>
                <a:latin typeface="Arial" pitchFamily="18"/>
                <a:ea typeface="Lucida Sans Unicode" pitchFamily="2"/>
                <a:cs typeface="Lucida Sans Unicode" pitchFamily="2"/>
              </a:defRPr>
            </a:lvl1pPr>
          </a:lstStyle>
          <a:p>
            <a:pPr lvl="0"/>
            <a:endParaRPr lang="en-US"/>
          </a:p>
        </p:txBody>
      </p:sp>
      <p:sp>
        <p:nvSpPr>
          <p:cNvPr id="5" name="Footer Placeholder 4"/>
          <p:cNvSpPr txBox="1">
            <a:spLocks noGrp="1"/>
          </p:cNvSpPr>
          <p:nvPr>
            <p:ph type="ftr" sz="quarter" idx="3"/>
          </p:nvPr>
        </p:nvSpPr>
        <p:spPr>
          <a:xfrm>
            <a:off x="3448080" y="6886440"/>
            <a:ext cx="3193920" cy="519120"/>
          </a:xfrm>
          <a:prstGeom prst="rect">
            <a:avLst/>
          </a:prstGeom>
          <a:noFill/>
          <a:ln>
            <a:noFill/>
          </a:ln>
        </p:spPr>
        <p:txBody>
          <a:bodyPr vert="horz" wrap="square" lIns="0" tIns="0" rIns="0" bIns="0" anchor="t" anchorCtr="0" compatLnSpc="1"/>
          <a:lstStyle>
            <a:lvl1pPr marL="0" marR="0" lvl="0" indent="0" algn="l"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baseline="0">
                <a:solidFill>
                  <a:srgbClr val="000000"/>
                </a:solidFill>
                <a:latin typeface="Arial" pitchFamily="18"/>
                <a:ea typeface="Lucida Sans Unicode" pitchFamily="2"/>
                <a:cs typeface="Lucida Sans Unicode" pitchFamily="2"/>
              </a:defRPr>
            </a:lvl1pPr>
          </a:lstStyle>
          <a:p>
            <a:pPr lvl="0"/>
            <a:endParaRPr lang="en-US"/>
          </a:p>
        </p:txBody>
      </p:sp>
      <p:sp>
        <p:nvSpPr>
          <p:cNvPr id="6" name="Slide Number Placeholder 5"/>
          <p:cNvSpPr txBox="1">
            <a:spLocks noGrp="1"/>
          </p:cNvSpPr>
          <p:nvPr>
            <p:ph type="sldNum" sz="quarter" idx="4"/>
          </p:nvPr>
        </p:nvSpPr>
        <p:spPr>
          <a:xfrm>
            <a:off x="7227720" y="6886440"/>
            <a:ext cx="2346480" cy="519120"/>
          </a:xfrm>
          <a:prstGeom prst="rect">
            <a:avLst/>
          </a:prstGeom>
          <a:noFill/>
          <a:ln>
            <a:noFill/>
          </a:ln>
        </p:spPr>
        <p:txBody>
          <a:bodyPr vert="horz" wrap="square" lIns="0" tIns="0" rIns="0" bIns="0" anchor="t" anchorCtr="0" compatLnSpc="1"/>
          <a:lstStyle>
            <a:lvl1pPr marL="0" marR="0" lvl="0" indent="0" algn="l" rtl="0" hangingPunct="0">
              <a:lnSpc>
                <a:spcPct val="93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baseline="0">
                <a:solidFill>
                  <a:srgbClr val="000000"/>
                </a:solidFill>
                <a:latin typeface="Arial" pitchFamily="18"/>
                <a:ea typeface="Lucida Sans Unicode" pitchFamily="2"/>
                <a:cs typeface="Lucida Sans Unicode" pitchFamily="2"/>
              </a:defRPr>
            </a:lvl1pPr>
          </a:lstStyle>
          <a:p>
            <a:pPr lvl="0"/>
            <a:fld id="{53A9A241-E3EC-4881-870F-6B9BADE5D36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ctr" rtl="0" hangingPunct="0">
        <a:lnSpc>
          <a:spcPct val="93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4400" b="0" i="0" u="none" strike="noStrike" baseline="0">
          <a:ln>
            <a:noFill/>
          </a:ln>
          <a:solidFill>
            <a:srgbClr val="000000"/>
          </a:solidFill>
          <a:latin typeface="Arial" pitchFamily="18"/>
          <a:cs typeface="Lucida Sans Unicode" pitchFamily="2"/>
        </a:defRPr>
      </a:lvl1pPr>
    </p:titleStyle>
    <p:bodyStyle>
      <a:lvl1pPr marL="342720" marR="0" indent="-342720" algn="l" rtl="0" hangingPunct="0">
        <a:lnSpc>
          <a:spcPct val="93000"/>
        </a:lnSpc>
        <a:spcBef>
          <a:spcPts val="0"/>
        </a:spcBef>
        <a:spcAft>
          <a:spcPts val="1423"/>
        </a:spcAft>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defRPr lang="en-US" sz="3200" b="0" i="0" u="none" strike="noStrike" baseline="0">
          <a:ln>
            <a:noFill/>
          </a:ln>
          <a:solidFill>
            <a:srgbClr val="000000"/>
          </a:solidFill>
          <a:latin typeface="Arial" pitchFamily="18"/>
          <a:cs typeface="Lucida Sans Unicode"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javaworld.com/jw-12-1996/jw-12-sockets.html?page=1"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avaworld.com/javaworld/jw-12-1996/jw-12-sockets.html?page=5" TargetMode="External"/><Relationship Id="rId2" Type="http://schemas.openxmlformats.org/officeDocument/2006/relationships/hyperlink" Target="http://www.ase.md/~aursu/ClientServerThreads.html" TargetMode="External"/><Relationship Id="rId1" Type="http://schemas.openxmlformats.org/officeDocument/2006/relationships/slideLayout" Target="../slideLayouts/slideLayout6.xml"/><Relationship Id="rId4" Type="http://schemas.openxmlformats.org/officeDocument/2006/relationships/hyperlink" Target="http://www.tutorialspoint.com/java/java_multithreading.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ocs.oracle.com/javase/tutorial/essential/concurrency/runthread.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388080" y="-61560"/>
            <a:ext cx="10080720" cy="7559640"/>
          </a:xfrm>
          <a:prstGeom prst="rect">
            <a:avLst/>
          </a:prstGeom>
          <a:noFill/>
          <a:ln>
            <a:noFill/>
          </a:ln>
        </p:spPr>
      </p:pic>
      <p:sp>
        <p:nvSpPr>
          <p:cNvPr id="3" name="Title 2"/>
          <p:cNvSpPr txBox="1">
            <a:spLocks noGrp="1"/>
          </p:cNvSpPr>
          <p:nvPr>
            <p:ph type="title" idx="4294967295"/>
          </p:nvPr>
        </p:nvSpPr>
        <p:spPr>
          <a:xfrm>
            <a:off x="502920" y="345600"/>
            <a:ext cx="9070920" cy="1171800"/>
          </a:xfrm>
        </p:spPr>
        <p:txBody>
          <a:bodyPr wrap="square" tIns="38880"/>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Sockets programming in Java</a:t>
            </a:r>
          </a:p>
        </p:txBody>
      </p:sp>
      <p:sp>
        <p:nvSpPr>
          <p:cNvPr id="4" name="Subtitle 3"/>
          <p:cNvSpPr txBox="1">
            <a:spLocks noGrp="1"/>
          </p:cNvSpPr>
          <p:nvPr>
            <p:ph type="subTitle" idx="4294967295"/>
          </p:nvPr>
        </p:nvSpPr>
        <p:spPr>
          <a:xfrm>
            <a:off x="-397928" y="1691605"/>
            <a:ext cx="10195560" cy="4899240"/>
          </a:xfrm>
        </p:spPr>
        <p:txBody>
          <a:bodyPr wrap="square" anchor="ct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lvl="0" indent="0" algn="ctr">
              <a:spcAft>
                <a:spcPts val="0"/>
              </a:spcAft>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US" dirty="0">
                <a:solidFill>
                  <a:srgbClr val="CCCCFF"/>
                </a:solidFill>
                <a:hlinkClick r:id="rId4"/>
              </a:rPr>
              <a:t>http://www.javaworld.com/jw-12-1996/jw-12-sockets.html?page=1</a:t>
            </a:r>
          </a:p>
          <a:p>
            <a:pPr marL="0" lvl="0" indent="0" algn="ctr">
              <a:spcAft>
                <a:spcPts val="0"/>
              </a:spcAft>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Life Cycle</a:t>
            </a:r>
            <a:endParaRPr lang="ar-J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7549"/>
            <a:ext cx="3540427" cy="277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120432" y="4139877"/>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4" name="Oval 3"/>
          <p:cNvSpPr/>
          <p:nvPr/>
        </p:nvSpPr>
        <p:spPr>
          <a:xfrm>
            <a:off x="647824" y="6660157"/>
            <a:ext cx="25922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6" name="Oval 5"/>
          <p:cNvSpPr/>
          <p:nvPr/>
        </p:nvSpPr>
        <p:spPr>
          <a:xfrm>
            <a:off x="4608264" y="6660157"/>
            <a:ext cx="25922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a:t>
            </a:r>
            <a:endParaRPr lang="en-US" dirty="0"/>
          </a:p>
        </p:txBody>
      </p:sp>
      <p:cxnSp>
        <p:nvCxnSpPr>
          <p:cNvPr id="7" name="Straight Arrow Connector 6"/>
          <p:cNvCxnSpPr>
            <a:stCxn id="6" idx="2"/>
            <a:endCxn id="4" idx="6"/>
          </p:cNvCxnSpPr>
          <p:nvPr/>
        </p:nvCxnSpPr>
        <p:spPr>
          <a:xfrm flipH="1">
            <a:off x="3240112" y="6984193"/>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2562" y="6660157"/>
            <a:ext cx="843693" cy="646331"/>
          </a:xfrm>
          <a:prstGeom prst="rect">
            <a:avLst/>
          </a:prstGeom>
          <a:noFill/>
        </p:spPr>
        <p:txBody>
          <a:bodyPr wrap="none" rtlCol="0">
            <a:spAutoFit/>
          </a:bodyPr>
          <a:lstStyle/>
          <a:p>
            <a:pPr algn="l" rtl="0"/>
            <a:r>
              <a:rPr lang="en-US" dirty="0" smtClean="0"/>
              <a:t>Create</a:t>
            </a:r>
          </a:p>
          <a:p>
            <a:pPr algn="l" rtl="0"/>
            <a:r>
              <a:rPr lang="en-US" dirty="0" smtClean="0"/>
              <a:t>Thread</a:t>
            </a:r>
            <a:endParaRPr lang="en-US" dirty="0"/>
          </a:p>
        </p:txBody>
      </p:sp>
      <p:sp>
        <p:nvSpPr>
          <p:cNvPr id="9" name="Oval 8"/>
          <p:cNvSpPr/>
          <p:nvPr/>
        </p:nvSpPr>
        <p:spPr>
          <a:xfrm>
            <a:off x="1605062" y="4355901"/>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cxnSp>
        <p:nvCxnSpPr>
          <p:cNvPr id="11" name="Straight Arrow Connector 10"/>
          <p:cNvCxnSpPr>
            <a:stCxn id="4" idx="0"/>
            <a:endCxn id="9" idx="4"/>
          </p:cNvCxnSpPr>
          <p:nvPr/>
        </p:nvCxnSpPr>
        <p:spPr>
          <a:xfrm flipV="1">
            <a:off x="1943968" y="4895961"/>
            <a:ext cx="0" cy="1764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114408" y="4355901"/>
            <a:ext cx="1213936" cy="45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   , t3t1, </a:t>
            </a:r>
            <a:endParaRPr lang="en-US" dirty="0"/>
          </a:p>
        </p:txBody>
      </p:sp>
      <p:cxnSp>
        <p:nvCxnSpPr>
          <p:cNvPr id="14" name="Straight Connector 13"/>
          <p:cNvCxnSpPr>
            <a:stCxn id="12" idx="0"/>
          </p:cNvCxnSpPr>
          <p:nvPr/>
        </p:nvCxnSpPr>
        <p:spPr>
          <a:xfrm>
            <a:off x="4721376" y="4355901"/>
            <a:ext cx="967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p:cNvCxnSpPr>
          <p:nvPr/>
        </p:nvCxnSpPr>
        <p:spPr>
          <a:xfrm>
            <a:off x="4721376" y="4805951"/>
            <a:ext cx="967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2" idx="1"/>
          </p:cNvCxnSpPr>
          <p:nvPr/>
        </p:nvCxnSpPr>
        <p:spPr>
          <a:xfrm flipV="1">
            <a:off x="2282873" y="4580926"/>
            <a:ext cx="1831535" cy="4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flipH="1">
            <a:off x="4634876" y="4841007"/>
            <a:ext cx="386329" cy="369332"/>
          </a:xfrm>
          <a:prstGeom prst="rect">
            <a:avLst/>
          </a:prstGeom>
          <a:noFill/>
        </p:spPr>
        <p:txBody>
          <a:bodyPr wrap="square" rtlCol="0">
            <a:spAutoFit/>
          </a:bodyPr>
          <a:lstStyle/>
          <a:p>
            <a:r>
              <a:rPr lang="en-US" dirty="0" smtClean="0"/>
              <a:t>t1</a:t>
            </a:r>
            <a:endParaRPr lang="en-US" dirty="0"/>
          </a:p>
        </p:txBody>
      </p:sp>
      <p:cxnSp>
        <p:nvCxnSpPr>
          <p:cNvPr id="24" name="Straight Arrow Connector 23"/>
          <p:cNvCxnSpPr/>
          <p:nvPr/>
        </p:nvCxnSpPr>
        <p:spPr>
          <a:xfrm flipH="1">
            <a:off x="4293491" y="3366637"/>
            <a:ext cx="346163" cy="1180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64798" y="3546526"/>
            <a:ext cx="1031052" cy="369332"/>
          </a:xfrm>
          <a:prstGeom prst="rect">
            <a:avLst/>
          </a:prstGeom>
          <a:noFill/>
        </p:spPr>
        <p:txBody>
          <a:bodyPr wrap="none" rtlCol="0">
            <a:spAutoFit/>
          </a:bodyPr>
          <a:lstStyle/>
          <a:p>
            <a:r>
              <a:rPr lang="en-US" dirty="0" smtClean="0"/>
              <a:t>runnable</a:t>
            </a:r>
            <a:endParaRPr lang="en-US" dirty="0"/>
          </a:p>
        </p:txBody>
      </p:sp>
      <p:cxnSp>
        <p:nvCxnSpPr>
          <p:cNvPr id="27" name="Straight Arrow Connector 26"/>
          <p:cNvCxnSpPr/>
          <p:nvPr/>
        </p:nvCxnSpPr>
        <p:spPr>
          <a:xfrm flipH="1">
            <a:off x="6313596" y="3506792"/>
            <a:ext cx="166876" cy="84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88899" y="3434711"/>
            <a:ext cx="914033" cy="369332"/>
          </a:xfrm>
          <a:prstGeom prst="rect">
            <a:avLst/>
          </a:prstGeom>
          <a:noFill/>
        </p:spPr>
        <p:txBody>
          <a:bodyPr wrap="none" rtlCol="0">
            <a:spAutoFit/>
          </a:bodyPr>
          <a:lstStyle/>
          <a:p>
            <a:r>
              <a:rPr lang="en-US" dirty="0" smtClean="0"/>
              <a:t>running</a:t>
            </a:r>
            <a:endParaRPr lang="en-US" dirty="0"/>
          </a:p>
        </p:txBody>
      </p:sp>
      <p:cxnSp>
        <p:nvCxnSpPr>
          <p:cNvPr id="30" name="Straight Arrow Connector 29"/>
          <p:cNvCxnSpPr>
            <a:endCxn id="3" idx="1"/>
          </p:cNvCxnSpPr>
          <p:nvPr/>
        </p:nvCxnSpPr>
        <p:spPr>
          <a:xfrm flipV="1">
            <a:off x="4486656" y="4535921"/>
            <a:ext cx="1633776" cy="19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1295832" y="5408727"/>
            <a:ext cx="1111266" cy="646331"/>
          </a:xfrm>
          <a:prstGeom prst="rect">
            <a:avLst/>
          </a:prstGeom>
          <a:noFill/>
        </p:spPr>
        <p:txBody>
          <a:bodyPr wrap="none" rtlCol="0">
            <a:spAutoFit/>
          </a:bodyPr>
          <a:lstStyle/>
          <a:p>
            <a:pPr algn="ctr"/>
            <a:r>
              <a:rPr lang="en-US" dirty="0" smtClean="0"/>
              <a:t>Time slice</a:t>
            </a:r>
          </a:p>
          <a:p>
            <a:pPr algn="ctr"/>
            <a:r>
              <a:rPr lang="en-US" dirty="0" smtClean="0"/>
              <a:t>10 </a:t>
            </a:r>
            <a:r>
              <a:rPr lang="en-US" dirty="0" err="1" smtClean="0"/>
              <a:t>msec</a:t>
            </a:r>
            <a:endParaRPr lang="en-US" dirty="0"/>
          </a:p>
        </p:txBody>
      </p:sp>
      <p:cxnSp>
        <p:nvCxnSpPr>
          <p:cNvPr id="1027" name="Elbow Connector 1026"/>
          <p:cNvCxnSpPr>
            <a:stCxn id="3" idx="2"/>
            <a:endCxn id="12" idx="2"/>
          </p:cNvCxnSpPr>
          <p:nvPr/>
        </p:nvCxnSpPr>
        <p:spPr>
          <a:xfrm rot="5400000" flipH="1">
            <a:off x="5825949" y="3701378"/>
            <a:ext cx="126014" cy="2335160"/>
          </a:xfrm>
          <a:prstGeom prst="bentConnector3">
            <a:avLst>
              <a:gd name="adj1" fmla="val -1814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4564798" y="5143343"/>
            <a:ext cx="2429576" cy="369332"/>
          </a:xfrm>
          <a:prstGeom prst="rect">
            <a:avLst/>
          </a:prstGeom>
          <a:noFill/>
        </p:spPr>
        <p:txBody>
          <a:bodyPr wrap="none" rtlCol="0">
            <a:spAutoFit/>
          </a:bodyPr>
          <a:lstStyle/>
          <a:p>
            <a:r>
              <a:rPr lang="en-US" dirty="0" smtClean="0"/>
              <a:t>After time slice 10 </a:t>
            </a:r>
            <a:r>
              <a:rPr lang="en-US" dirty="0" err="1" smtClean="0"/>
              <a:t>msec</a:t>
            </a:r>
            <a:endParaRPr lang="en-US" dirty="0"/>
          </a:p>
        </p:txBody>
      </p:sp>
      <p:sp>
        <p:nvSpPr>
          <p:cNvPr id="37" name="Oval 36"/>
          <p:cNvSpPr/>
          <p:nvPr/>
        </p:nvSpPr>
        <p:spPr>
          <a:xfrm>
            <a:off x="2792585" y="5166305"/>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1030" name="Straight Arrow Connector 1029"/>
          <p:cNvCxnSpPr>
            <a:endCxn id="37" idx="4"/>
          </p:cNvCxnSpPr>
          <p:nvPr/>
        </p:nvCxnSpPr>
        <p:spPr>
          <a:xfrm flipV="1">
            <a:off x="2792585" y="5706365"/>
            <a:ext cx="338906" cy="953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stCxn id="37" idx="7"/>
            <a:endCxn id="12" idx="1"/>
          </p:cNvCxnSpPr>
          <p:nvPr/>
        </p:nvCxnSpPr>
        <p:spPr>
          <a:xfrm flipV="1">
            <a:off x="3371133" y="4580926"/>
            <a:ext cx="743275" cy="66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470396" y="5708374"/>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cxnSp>
        <p:nvCxnSpPr>
          <p:cNvPr id="1034" name="Straight Arrow Connector 1033"/>
          <p:cNvCxnSpPr>
            <a:stCxn id="4" idx="7"/>
            <a:endCxn id="42" idx="3"/>
          </p:cNvCxnSpPr>
          <p:nvPr/>
        </p:nvCxnSpPr>
        <p:spPr>
          <a:xfrm flipV="1">
            <a:off x="2860480" y="6169344"/>
            <a:ext cx="709179" cy="58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p:cNvCxnSpPr>
            <a:stCxn id="42" idx="0"/>
            <a:endCxn id="12" idx="1"/>
          </p:cNvCxnSpPr>
          <p:nvPr/>
        </p:nvCxnSpPr>
        <p:spPr>
          <a:xfrm flipV="1">
            <a:off x="3809302" y="4580926"/>
            <a:ext cx="305106" cy="112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6071283" y="4418762"/>
            <a:ext cx="386329" cy="369332"/>
          </a:xfrm>
          <a:prstGeom prst="rect">
            <a:avLst/>
          </a:prstGeom>
          <a:noFill/>
        </p:spPr>
        <p:txBody>
          <a:bodyPr wrap="square" rtlCol="0">
            <a:spAutoFit/>
          </a:bodyPr>
          <a:lstStyle/>
          <a:p>
            <a:r>
              <a:rPr lang="en-US" dirty="0" smtClean="0"/>
              <a:t>t2</a:t>
            </a:r>
            <a:endParaRPr lang="en-US" dirty="0"/>
          </a:p>
        </p:txBody>
      </p:sp>
      <p:sp>
        <p:nvSpPr>
          <p:cNvPr id="1040" name="Flowchart: Magnetic Disk 1039"/>
          <p:cNvSpPr/>
          <p:nvPr/>
        </p:nvSpPr>
        <p:spPr>
          <a:xfrm>
            <a:off x="8392565" y="4997004"/>
            <a:ext cx="651146" cy="12494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1042" name="Elbow Connector 1041"/>
          <p:cNvCxnSpPr>
            <a:stCxn id="3" idx="3"/>
            <a:endCxn id="1040" idx="4"/>
          </p:cNvCxnSpPr>
          <p:nvPr/>
        </p:nvCxnSpPr>
        <p:spPr>
          <a:xfrm>
            <a:off x="7992640" y="4535921"/>
            <a:ext cx="1051071" cy="1085794"/>
          </a:xfrm>
          <a:prstGeom prst="bentConnector3">
            <a:avLst>
              <a:gd name="adj1" fmla="val 121749"/>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p:cNvSpPr txBox="1"/>
          <p:nvPr/>
        </p:nvSpPr>
        <p:spPr>
          <a:xfrm>
            <a:off x="7699090" y="6341345"/>
            <a:ext cx="2391371" cy="646331"/>
          </a:xfrm>
          <a:prstGeom prst="rect">
            <a:avLst/>
          </a:prstGeom>
          <a:noFill/>
        </p:spPr>
        <p:txBody>
          <a:bodyPr wrap="square" rtlCol="0">
            <a:spAutoFit/>
          </a:bodyPr>
          <a:lstStyle/>
          <a:p>
            <a:pPr algn="l" rtl="0"/>
            <a:r>
              <a:rPr lang="en-US" dirty="0" smtClean="0"/>
              <a:t>T2 waiting for data from external storage</a:t>
            </a:r>
            <a:endParaRPr lang="en-US" dirty="0"/>
          </a:p>
        </p:txBody>
      </p:sp>
      <p:cxnSp>
        <p:nvCxnSpPr>
          <p:cNvPr id="1046" name="Elbow Connector 1045"/>
          <p:cNvCxnSpPr>
            <a:stCxn id="1040" idx="2"/>
            <a:endCxn id="12" idx="2"/>
          </p:cNvCxnSpPr>
          <p:nvPr/>
        </p:nvCxnSpPr>
        <p:spPr>
          <a:xfrm rot="10800000">
            <a:off x="4721377" y="4805951"/>
            <a:ext cx="3671189" cy="81576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27248" y="1391453"/>
            <a:ext cx="5036379" cy="1477328"/>
          </a:xfrm>
          <a:prstGeom prst="rect">
            <a:avLst/>
          </a:prstGeom>
          <a:noFill/>
        </p:spPr>
        <p:txBody>
          <a:bodyPr wrap="none" rtlCol="0">
            <a:spAutoFit/>
          </a:bodyPr>
          <a:lstStyle/>
          <a:p>
            <a:pPr algn="l" rtl="0"/>
            <a:r>
              <a:rPr lang="en-US" dirty="0" smtClean="0"/>
              <a:t>Cycle: </a:t>
            </a:r>
          </a:p>
          <a:p>
            <a:pPr algn="l" rtl="0"/>
            <a:r>
              <a:rPr lang="en-US" dirty="0" smtClean="0"/>
              <a:t>1- Runnable – ready to run; waits for its turn</a:t>
            </a:r>
          </a:p>
          <a:p>
            <a:pPr algn="l" rtl="0"/>
            <a:r>
              <a:rPr lang="en-US" dirty="0" smtClean="0"/>
              <a:t>2- Running – executing instruction</a:t>
            </a:r>
          </a:p>
          <a:p>
            <a:pPr algn="l" rtl="0"/>
            <a:r>
              <a:rPr lang="en-US" dirty="0" smtClean="0"/>
              <a:t>3- Time out and wait in the queue</a:t>
            </a:r>
          </a:p>
          <a:p>
            <a:pPr algn="l" rtl="0"/>
            <a:r>
              <a:rPr lang="en-US" dirty="0" smtClean="0"/>
              <a:t>4- Wait for an event (download, get data from DB, ..</a:t>
            </a:r>
            <a:endParaRPr lang="en-US" dirty="0"/>
          </a:p>
        </p:txBody>
      </p:sp>
    </p:spTree>
    <p:extLst>
      <p:ext uri="{BB962C8B-B14F-4D97-AF65-F5344CB8AC3E}">
        <p14:creationId xmlns:p14="http://schemas.microsoft.com/office/powerpoint/2010/main" val="172424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Stages</a:t>
            </a:r>
            <a:endParaRPr lang="ar-JO" dirty="0"/>
          </a:p>
        </p:txBody>
      </p:sp>
      <p:sp>
        <p:nvSpPr>
          <p:cNvPr id="3" name="Content Placeholder 2"/>
          <p:cNvSpPr>
            <a:spLocks noGrp="1"/>
          </p:cNvSpPr>
          <p:nvPr>
            <p:ph idx="1"/>
          </p:nvPr>
        </p:nvSpPr>
        <p:spPr/>
        <p:txBody>
          <a:bodyPr/>
          <a:lstStyle/>
          <a:p>
            <a:r>
              <a:rPr lang="en-US" dirty="0"/>
              <a:t>Above-mentioned stages are explained here:</a:t>
            </a:r>
          </a:p>
          <a:p>
            <a:r>
              <a:rPr lang="en-US" b="1" dirty="0"/>
              <a:t>New:</a:t>
            </a:r>
            <a:r>
              <a:rPr lang="en-US" dirty="0"/>
              <a:t> A new thread begins its life cycle in the new state. It remains in this state until the program starts the thread. It is also referred to as a born thread.</a:t>
            </a:r>
          </a:p>
          <a:p>
            <a:r>
              <a:rPr lang="en-US" b="1" dirty="0"/>
              <a:t>Runnable:</a:t>
            </a:r>
            <a:r>
              <a:rPr lang="en-US" dirty="0"/>
              <a:t> After a newly born thread is started, the thread becomes runnable. A thread in this state is considered to be executing its task.</a:t>
            </a:r>
          </a:p>
          <a:p>
            <a:endParaRPr lang="ar-JO" dirty="0"/>
          </a:p>
        </p:txBody>
      </p:sp>
    </p:spTree>
    <p:extLst>
      <p:ext uri="{BB962C8B-B14F-4D97-AF65-F5344CB8AC3E}">
        <p14:creationId xmlns:p14="http://schemas.microsoft.com/office/powerpoint/2010/main" val="415970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Stage</a:t>
            </a:r>
            <a:endParaRPr lang="ar-JO" dirty="0"/>
          </a:p>
        </p:txBody>
      </p:sp>
      <p:sp>
        <p:nvSpPr>
          <p:cNvPr id="3" name="Content Placeholder 2"/>
          <p:cNvSpPr>
            <a:spLocks noGrp="1"/>
          </p:cNvSpPr>
          <p:nvPr>
            <p:ph idx="1"/>
          </p:nvPr>
        </p:nvSpPr>
        <p:spPr/>
        <p:txBody>
          <a:bodyPr/>
          <a:lstStyle/>
          <a:p>
            <a:r>
              <a:rPr lang="en-US" b="1" dirty="0"/>
              <a:t>Waiting:</a:t>
            </a:r>
            <a:r>
              <a:rPr lang="en-US" dirty="0"/>
              <a:t> Sometimes, a thread transitions to the waiting state while the thread waits for another thread to perform a task. A thread transitions back to the runnable state only when another thread signals the waiting thread to continue executing</a:t>
            </a:r>
            <a:r>
              <a:rPr lang="en-US" dirty="0" smtClean="0"/>
              <a:t>.</a:t>
            </a:r>
          </a:p>
          <a:p>
            <a:r>
              <a:rPr lang="en-US" dirty="0" smtClean="0"/>
              <a:t>Example: waiting for data to be brought from hard drive; or waiting for a video to be loaded from </a:t>
            </a:r>
            <a:r>
              <a:rPr lang="en-US" dirty="0" err="1" smtClean="0"/>
              <a:t>youtube</a:t>
            </a:r>
            <a:r>
              <a:rPr lang="en-US" dirty="0" smtClean="0"/>
              <a:t>;</a:t>
            </a:r>
            <a:endParaRPr lang="en-US" dirty="0"/>
          </a:p>
          <a:p>
            <a:endParaRPr lang="ar-JO" dirty="0"/>
          </a:p>
        </p:txBody>
      </p:sp>
    </p:spTree>
    <p:extLst>
      <p:ext uri="{BB962C8B-B14F-4D97-AF65-F5344CB8AC3E}">
        <p14:creationId xmlns:p14="http://schemas.microsoft.com/office/powerpoint/2010/main" val="202928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 Threads</a:t>
            </a:r>
            <a:endParaRPr lang="ar-JO" dirty="0"/>
          </a:p>
        </p:txBody>
      </p:sp>
      <p:sp>
        <p:nvSpPr>
          <p:cNvPr id="3" name="Content Placeholder 2"/>
          <p:cNvSpPr>
            <a:spLocks noGrp="1"/>
          </p:cNvSpPr>
          <p:nvPr>
            <p:ph idx="1"/>
          </p:nvPr>
        </p:nvSpPr>
        <p:spPr/>
        <p:txBody>
          <a:bodyPr/>
          <a:lstStyle/>
          <a:p>
            <a:r>
              <a:rPr lang="en-US" b="1" dirty="0"/>
              <a:t>Timed waiting:</a:t>
            </a:r>
            <a:r>
              <a:rPr lang="en-US" dirty="0"/>
              <a:t> A runnable thread can enter the timed waiting state for a specified interval of time. A thread in this state transitions back to the runnable state when that time interval expires or when the event it is waiting for occurs</a:t>
            </a:r>
            <a:r>
              <a:rPr lang="en-US" dirty="0" smtClean="0"/>
              <a:t>.</a:t>
            </a:r>
          </a:p>
          <a:p>
            <a:r>
              <a:rPr lang="en-US" dirty="0"/>
              <a:t>	</a:t>
            </a:r>
            <a:r>
              <a:rPr lang="en-US" dirty="0" smtClean="0"/>
              <a:t>Based on time allocated for a thread</a:t>
            </a:r>
            <a:endParaRPr lang="en-US" dirty="0"/>
          </a:p>
          <a:p>
            <a:r>
              <a:rPr lang="en-US" b="1" dirty="0"/>
              <a:t>Terminated: </a:t>
            </a:r>
            <a:r>
              <a:rPr lang="en-US" dirty="0"/>
              <a:t>A runnable thread enters the terminated state when it completes its task or otherwise terminates.</a:t>
            </a:r>
          </a:p>
          <a:p>
            <a:endParaRPr lang="ar-JO" dirty="0"/>
          </a:p>
        </p:txBody>
      </p:sp>
    </p:spTree>
    <p:extLst>
      <p:ext uri="{BB962C8B-B14F-4D97-AF65-F5344CB8AC3E}">
        <p14:creationId xmlns:p14="http://schemas.microsoft.com/office/powerpoint/2010/main" val="345183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Priorities:</a:t>
            </a:r>
            <a:br>
              <a:rPr lang="en-US" dirty="0"/>
            </a:br>
            <a:endParaRPr lang="ar-JO" dirty="0"/>
          </a:p>
        </p:txBody>
      </p:sp>
      <p:sp>
        <p:nvSpPr>
          <p:cNvPr id="3" name="Content Placeholder 2"/>
          <p:cNvSpPr>
            <a:spLocks noGrp="1"/>
          </p:cNvSpPr>
          <p:nvPr>
            <p:ph idx="1"/>
          </p:nvPr>
        </p:nvSpPr>
        <p:spPr/>
        <p:txBody>
          <a:bodyPr/>
          <a:lstStyle/>
          <a:p>
            <a:r>
              <a:rPr lang="en-US" dirty="0"/>
              <a:t>Every Java thread has a priority that helps the operating system determine the order in which threads are scheduled.</a:t>
            </a:r>
          </a:p>
          <a:p>
            <a:r>
              <a:rPr lang="en-US" dirty="0"/>
              <a:t>Java priorities are in the range between MIN_PRIORITY (a constant of 1) and MAX_PRIORITY (a constant of 10). By default, every thread is given priority NORM_PRIORITY (a constant of 5</a:t>
            </a:r>
            <a:r>
              <a:rPr lang="en-US" dirty="0" smtClean="0"/>
              <a:t>).</a:t>
            </a:r>
          </a:p>
          <a:p>
            <a:r>
              <a:rPr lang="en-US" dirty="0" smtClean="0"/>
              <a:t>Java has a method to set priority</a:t>
            </a:r>
            <a:endParaRPr lang="en-US" dirty="0"/>
          </a:p>
        </p:txBody>
      </p:sp>
    </p:spTree>
    <p:extLst>
      <p:ext uri="{BB962C8B-B14F-4D97-AF65-F5344CB8AC3E}">
        <p14:creationId xmlns:p14="http://schemas.microsoft.com/office/powerpoint/2010/main" val="336510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Priority Threads</a:t>
            </a:r>
            <a:endParaRPr lang="ar-JO" dirty="0"/>
          </a:p>
        </p:txBody>
      </p:sp>
      <p:sp>
        <p:nvSpPr>
          <p:cNvPr id="3" name="Content Placeholder 2"/>
          <p:cNvSpPr>
            <a:spLocks noGrp="1"/>
          </p:cNvSpPr>
          <p:nvPr>
            <p:ph idx="1"/>
          </p:nvPr>
        </p:nvSpPr>
        <p:spPr/>
        <p:txBody>
          <a:bodyPr/>
          <a:lstStyle/>
          <a:p>
            <a:r>
              <a:rPr lang="en-US" dirty="0"/>
              <a:t>Threads with higher priority are more important to a program and should be allocated processor time before lower-priority threads. However, thread priorities cannot guarantee the order in which threads execute and very much platform dependent</a:t>
            </a:r>
            <a:r>
              <a:rPr lang="en-US" dirty="0" smtClean="0"/>
              <a:t>.</a:t>
            </a:r>
          </a:p>
          <a:p>
            <a:r>
              <a:rPr lang="en-US" dirty="0" smtClean="0"/>
              <a:t>Inversed Priority:</a:t>
            </a:r>
          </a:p>
          <a:p>
            <a:r>
              <a:rPr lang="en-US" dirty="0" smtClean="0"/>
              <a:t>When a thread has low priority and does not get enough time on the CPU. The system keeps increasing the thread priority until it becomes fair fo</a:t>
            </a:r>
            <a:r>
              <a:rPr lang="en-US" dirty="0" smtClean="0"/>
              <a:t>r the thread</a:t>
            </a:r>
            <a:endParaRPr lang="en-US" dirty="0"/>
          </a:p>
          <a:p>
            <a:endParaRPr lang="ar-JO" dirty="0"/>
          </a:p>
          <a:p>
            <a:endParaRPr lang="ar-JO" dirty="0"/>
          </a:p>
        </p:txBody>
      </p:sp>
    </p:spTree>
    <p:extLst>
      <p:ext uri="{BB962C8B-B14F-4D97-AF65-F5344CB8AC3E}">
        <p14:creationId xmlns:p14="http://schemas.microsoft.com/office/powerpoint/2010/main" val="3558126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Life Cycle</a:t>
            </a:r>
            <a:endParaRPr lang="ar-J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7549"/>
            <a:ext cx="3540427" cy="277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120432" y="4139877"/>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4" name="Oval 3"/>
          <p:cNvSpPr/>
          <p:nvPr/>
        </p:nvSpPr>
        <p:spPr>
          <a:xfrm>
            <a:off x="647824" y="6660157"/>
            <a:ext cx="25922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6" name="Oval 5"/>
          <p:cNvSpPr/>
          <p:nvPr/>
        </p:nvSpPr>
        <p:spPr>
          <a:xfrm>
            <a:off x="4608264" y="6660157"/>
            <a:ext cx="25922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a:t>
            </a:r>
            <a:endParaRPr lang="en-US" dirty="0"/>
          </a:p>
        </p:txBody>
      </p:sp>
      <p:cxnSp>
        <p:nvCxnSpPr>
          <p:cNvPr id="7" name="Straight Arrow Connector 6"/>
          <p:cNvCxnSpPr>
            <a:stCxn id="6" idx="2"/>
            <a:endCxn id="4" idx="6"/>
          </p:cNvCxnSpPr>
          <p:nvPr/>
        </p:nvCxnSpPr>
        <p:spPr>
          <a:xfrm flipH="1">
            <a:off x="3240112" y="6984193"/>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2562" y="6660157"/>
            <a:ext cx="843693" cy="646331"/>
          </a:xfrm>
          <a:prstGeom prst="rect">
            <a:avLst/>
          </a:prstGeom>
          <a:noFill/>
        </p:spPr>
        <p:txBody>
          <a:bodyPr wrap="none" rtlCol="0">
            <a:spAutoFit/>
          </a:bodyPr>
          <a:lstStyle/>
          <a:p>
            <a:pPr algn="l" rtl="0"/>
            <a:r>
              <a:rPr lang="en-US" dirty="0" smtClean="0"/>
              <a:t>Create</a:t>
            </a:r>
          </a:p>
          <a:p>
            <a:pPr algn="l" rtl="0"/>
            <a:r>
              <a:rPr lang="en-US" dirty="0" smtClean="0"/>
              <a:t>Thread</a:t>
            </a:r>
            <a:endParaRPr lang="en-US" dirty="0"/>
          </a:p>
        </p:txBody>
      </p:sp>
      <p:sp>
        <p:nvSpPr>
          <p:cNvPr id="9" name="Oval 8"/>
          <p:cNvSpPr/>
          <p:nvPr/>
        </p:nvSpPr>
        <p:spPr>
          <a:xfrm>
            <a:off x="1605062" y="4355901"/>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cxnSp>
        <p:nvCxnSpPr>
          <p:cNvPr id="11" name="Straight Arrow Connector 10"/>
          <p:cNvCxnSpPr>
            <a:stCxn id="4" idx="0"/>
            <a:endCxn id="9" idx="4"/>
          </p:cNvCxnSpPr>
          <p:nvPr/>
        </p:nvCxnSpPr>
        <p:spPr>
          <a:xfrm flipV="1">
            <a:off x="1943968" y="4895961"/>
            <a:ext cx="0" cy="1764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114408" y="4355901"/>
            <a:ext cx="1213936" cy="45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   , t3t1, </a:t>
            </a:r>
            <a:endParaRPr lang="en-US" dirty="0"/>
          </a:p>
        </p:txBody>
      </p:sp>
      <p:cxnSp>
        <p:nvCxnSpPr>
          <p:cNvPr id="14" name="Straight Connector 13"/>
          <p:cNvCxnSpPr>
            <a:stCxn id="12" idx="0"/>
          </p:cNvCxnSpPr>
          <p:nvPr/>
        </p:nvCxnSpPr>
        <p:spPr>
          <a:xfrm>
            <a:off x="4721376" y="4355901"/>
            <a:ext cx="967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p:cNvCxnSpPr>
          <p:nvPr/>
        </p:nvCxnSpPr>
        <p:spPr>
          <a:xfrm>
            <a:off x="4721376" y="4805951"/>
            <a:ext cx="967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2" idx="1"/>
          </p:cNvCxnSpPr>
          <p:nvPr/>
        </p:nvCxnSpPr>
        <p:spPr>
          <a:xfrm flipV="1">
            <a:off x="2282873" y="4580926"/>
            <a:ext cx="1831535" cy="4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93491" y="3366637"/>
            <a:ext cx="346163" cy="1180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64798" y="3546526"/>
            <a:ext cx="1031052" cy="369332"/>
          </a:xfrm>
          <a:prstGeom prst="rect">
            <a:avLst/>
          </a:prstGeom>
          <a:noFill/>
        </p:spPr>
        <p:txBody>
          <a:bodyPr wrap="none" rtlCol="0">
            <a:spAutoFit/>
          </a:bodyPr>
          <a:lstStyle/>
          <a:p>
            <a:r>
              <a:rPr lang="en-US" dirty="0" smtClean="0"/>
              <a:t>runnable</a:t>
            </a:r>
            <a:endParaRPr lang="en-US" dirty="0"/>
          </a:p>
        </p:txBody>
      </p:sp>
      <p:cxnSp>
        <p:nvCxnSpPr>
          <p:cNvPr id="27" name="Straight Arrow Connector 26"/>
          <p:cNvCxnSpPr/>
          <p:nvPr/>
        </p:nvCxnSpPr>
        <p:spPr>
          <a:xfrm flipH="1">
            <a:off x="6313596" y="3506792"/>
            <a:ext cx="166876" cy="84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88899" y="3434711"/>
            <a:ext cx="914033" cy="369332"/>
          </a:xfrm>
          <a:prstGeom prst="rect">
            <a:avLst/>
          </a:prstGeom>
          <a:noFill/>
        </p:spPr>
        <p:txBody>
          <a:bodyPr wrap="none" rtlCol="0">
            <a:spAutoFit/>
          </a:bodyPr>
          <a:lstStyle/>
          <a:p>
            <a:r>
              <a:rPr lang="en-US" dirty="0" smtClean="0"/>
              <a:t>running</a:t>
            </a:r>
            <a:endParaRPr lang="en-US" dirty="0"/>
          </a:p>
        </p:txBody>
      </p:sp>
      <p:cxnSp>
        <p:nvCxnSpPr>
          <p:cNvPr id="30" name="Straight Arrow Connector 29"/>
          <p:cNvCxnSpPr>
            <a:endCxn id="3" idx="1"/>
          </p:cNvCxnSpPr>
          <p:nvPr/>
        </p:nvCxnSpPr>
        <p:spPr>
          <a:xfrm flipV="1">
            <a:off x="4486656" y="4535921"/>
            <a:ext cx="1633776" cy="19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1295832" y="5408727"/>
            <a:ext cx="1111266" cy="646331"/>
          </a:xfrm>
          <a:prstGeom prst="rect">
            <a:avLst/>
          </a:prstGeom>
          <a:noFill/>
        </p:spPr>
        <p:txBody>
          <a:bodyPr wrap="none" rtlCol="0">
            <a:spAutoFit/>
          </a:bodyPr>
          <a:lstStyle/>
          <a:p>
            <a:pPr algn="ctr"/>
            <a:r>
              <a:rPr lang="en-US" dirty="0" smtClean="0"/>
              <a:t>Time slice</a:t>
            </a:r>
          </a:p>
          <a:p>
            <a:pPr algn="ctr"/>
            <a:r>
              <a:rPr lang="en-US" dirty="0" smtClean="0"/>
              <a:t>10 </a:t>
            </a:r>
            <a:r>
              <a:rPr lang="en-US" dirty="0" err="1" smtClean="0"/>
              <a:t>msec</a:t>
            </a:r>
            <a:endParaRPr lang="en-US" dirty="0"/>
          </a:p>
        </p:txBody>
      </p:sp>
      <p:cxnSp>
        <p:nvCxnSpPr>
          <p:cNvPr id="1027" name="Elbow Connector 1026"/>
          <p:cNvCxnSpPr>
            <a:stCxn id="3" idx="2"/>
            <a:endCxn id="12" idx="2"/>
          </p:cNvCxnSpPr>
          <p:nvPr/>
        </p:nvCxnSpPr>
        <p:spPr>
          <a:xfrm rot="5400000" flipH="1">
            <a:off x="5825949" y="3701378"/>
            <a:ext cx="126014" cy="2335160"/>
          </a:xfrm>
          <a:prstGeom prst="bentConnector3">
            <a:avLst>
              <a:gd name="adj1" fmla="val -1814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4564798" y="5143343"/>
            <a:ext cx="2429576" cy="369332"/>
          </a:xfrm>
          <a:prstGeom prst="rect">
            <a:avLst/>
          </a:prstGeom>
          <a:noFill/>
        </p:spPr>
        <p:txBody>
          <a:bodyPr wrap="none" rtlCol="0">
            <a:spAutoFit/>
          </a:bodyPr>
          <a:lstStyle/>
          <a:p>
            <a:r>
              <a:rPr lang="en-US" dirty="0" smtClean="0"/>
              <a:t>After time slice 10 </a:t>
            </a:r>
            <a:r>
              <a:rPr lang="en-US" dirty="0" err="1" smtClean="0"/>
              <a:t>msec</a:t>
            </a:r>
            <a:endParaRPr lang="en-US" dirty="0"/>
          </a:p>
        </p:txBody>
      </p:sp>
      <p:sp>
        <p:nvSpPr>
          <p:cNvPr id="37" name="Oval 36"/>
          <p:cNvSpPr/>
          <p:nvPr/>
        </p:nvSpPr>
        <p:spPr>
          <a:xfrm>
            <a:off x="2792585" y="5166305"/>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1030" name="Straight Arrow Connector 1029"/>
          <p:cNvCxnSpPr>
            <a:endCxn id="37" idx="4"/>
          </p:cNvCxnSpPr>
          <p:nvPr/>
        </p:nvCxnSpPr>
        <p:spPr>
          <a:xfrm flipV="1">
            <a:off x="2792585" y="5706365"/>
            <a:ext cx="338906" cy="953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stCxn id="37" idx="7"/>
            <a:endCxn id="12" idx="1"/>
          </p:cNvCxnSpPr>
          <p:nvPr/>
        </p:nvCxnSpPr>
        <p:spPr>
          <a:xfrm flipV="1">
            <a:off x="3371133" y="4580926"/>
            <a:ext cx="743275" cy="66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470396" y="5708374"/>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cxnSp>
        <p:nvCxnSpPr>
          <p:cNvPr id="1034" name="Straight Arrow Connector 1033"/>
          <p:cNvCxnSpPr>
            <a:stCxn id="4" idx="7"/>
            <a:endCxn id="42" idx="3"/>
          </p:cNvCxnSpPr>
          <p:nvPr/>
        </p:nvCxnSpPr>
        <p:spPr>
          <a:xfrm flipV="1">
            <a:off x="2860480" y="6169344"/>
            <a:ext cx="709179" cy="58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p:cNvCxnSpPr>
            <a:stCxn id="42" idx="0"/>
            <a:endCxn id="12" idx="1"/>
          </p:cNvCxnSpPr>
          <p:nvPr/>
        </p:nvCxnSpPr>
        <p:spPr>
          <a:xfrm flipV="1">
            <a:off x="3809302" y="4580926"/>
            <a:ext cx="305106" cy="112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9197667" y="4747299"/>
            <a:ext cx="386329" cy="369332"/>
          </a:xfrm>
          <a:prstGeom prst="rect">
            <a:avLst/>
          </a:prstGeom>
          <a:noFill/>
        </p:spPr>
        <p:txBody>
          <a:bodyPr wrap="square" rtlCol="0">
            <a:spAutoFit/>
          </a:bodyPr>
          <a:lstStyle/>
          <a:p>
            <a:r>
              <a:rPr lang="en-US" dirty="0" smtClean="0"/>
              <a:t>t2</a:t>
            </a:r>
            <a:endParaRPr lang="en-US" dirty="0"/>
          </a:p>
        </p:txBody>
      </p:sp>
      <p:sp>
        <p:nvSpPr>
          <p:cNvPr id="1040" name="Flowchart: Magnetic Disk 1039"/>
          <p:cNvSpPr/>
          <p:nvPr/>
        </p:nvSpPr>
        <p:spPr>
          <a:xfrm>
            <a:off x="8392565" y="4997004"/>
            <a:ext cx="651146" cy="12494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1042" name="Elbow Connector 1041"/>
          <p:cNvCxnSpPr>
            <a:stCxn id="3" idx="3"/>
            <a:endCxn id="1040" idx="4"/>
          </p:cNvCxnSpPr>
          <p:nvPr/>
        </p:nvCxnSpPr>
        <p:spPr>
          <a:xfrm>
            <a:off x="7992640" y="4535921"/>
            <a:ext cx="1051071" cy="1085794"/>
          </a:xfrm>
          <a:prstGeom prst="bentConnector3">
            <a:avLst>
              <a:gd name="adj1" fmla="val 121749"/>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p:cNvSpPr txBox="1"/>
          <p:nvPr/>
        </p:nvSpPr>
        <p:spPr>
          <a:xfrm>
            <a:off x="7699090" y="6341345"/>
            <a:ext cx="2391371" cy="646331"/>
          </a:xfrm>
          <a:prstGeom prst="rect">
            <a:avLst/>
          </a:prstGeom>
          <a:noFill/>
        </p:spPr>
        <p:txBody>
          <a:bodyPr wrap="square" rtlCol="0">
            <a:spAutoFit/>
          </a:bodyPr>
          <a:lstStyle/>
          <a:p>
            <a:pPr algn="l" rtl="0"/>
            <a:r>
              <a:rPr lang="en-US" dirty="0" smtClean="0"/>
              <a:t>T2 waiting for data from external storage</a:t>
            </a:r>
            <a:endParaRPr lang="en-US" dirty="0"/>
          </a:p>
        </p:txBody>
      </p:sp>
      <p:cxnSp>
        <p:nvCxnSpPr>
          <p:cNvPr id="1046" name="Elbow Connector 1045"/>
          <p:cNvCxnSpPr>
            <a:stCxn id="1040" idx="2"/>
            <a:endCxn id="12" idx="2"/>
          </p:cNvCxnSpPr>
          <p:nvPr/>
        </p:nvCxnSpPr>
        <p:spPr>
          <a:xfrm rot="10800000">
            <a:off x="4721377" y="4805951"/>
            <a:ext cx="3671189" cy="81576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27248" y="1391453"/>
            <a:ext cx="3482556" cy="369332"/>
          </a:xfrm>
          <a:prstGeom prst="rect">
            <a:avLst/>
          </a:prstGeom>
          <a:noFill/>
        </p:spPr>
        <p:txBody>
          <a:bodyPr wrap="none" rtlCol="0">
            <a:spAutoFit/>
          </a:bodyPr>
          <a:lstStyle/>
          <a:p>
            <a:pPr algn="l" rtl="0"/>
            <a:r>
              <a:rPr lang="en-US" dirty="0" smtClean="0"/>
              <a:t>Assume t2: priority = 10 (very high)</a:t>
            </a:r>
            <a:endParaRPr lang="en-US" dirty="0"/>
          </a:p>
        </p:txBody>
      </p:sp>
      <p:sp>
        <p:nvSpPr>
          <p:cNvPr id="5" name="TextBox 4"/>
          <p:cNvSpPr txBox="1"/>
          <p:nvPr/>
        </p:nvSpPr>
        <p:spPr>
          <a:xfrm>
            <a:off x="6238256" y="4362288"/>
            <a:ext cx="378630" cy="369332"/>
          </a:xfrm>
          <a:prstGeom prst="rect">
            <a:avLst/>
          </a:prstGeom>
          <a:noFill/>
        </p:spPr>
        <p:txBody>
          <a:bodyPr wrap="none" rtlCol="0">
            <a:spAutoFit/>
          </a:bodyPr>
          <a:lstStyle/>
          <a:p>
            <a:r>
              <a:rPr lang="en-US" dirty="0" smtClean="0"/>
              <a:t>t2</a:t>
            </a:r>
            <a:endParaRPr lang="en-US" dirty="0"/>
          </a:p>
        </p:txBody>
      </p:sp>
      <p:sp>
        <p:nvSpPr>
          <p:cNvPr id="38" name="TextBox 37"/>
          <p:cNvSpPr txBox="1"/>
          <p:nvPr/>
        </p:nvSpPr>
        <p:spPr>
          <a:xfrm flipH="1">
            <a:off x="5623783" y="4888598"/>
            <a:ext cx="386329" cy="369332"/>
          </a:xfrm>
          <a:prstGeom prst="rect">
            <a:avLst/>
          </a:prstGeom>
          <a:noFill/>
        </p:spPr>
        <p:txBody>
          <a:bodyPr wrap="square" rtlCol="0">
            <a:spAutoFit/>
          </a:bodyPr>
          <a:lstStyle/>
          <a:p>
            <a:r>
              <a:rPr lang="en-US" dirty="0" smtClean="0"/>
              <a:t>t2</a:t>
            </a:r>
            <a:endParaRPr lang="en-US" dirty="0"/>
          </a:p>
        </p:txBody>
      </p:sp>
      <p:sp>
        <p:nvSpPr>
          <p:cNvPr id="39" name="TextBox 38"/>
          <p:cNvSpPr txBox="1"/>
          <p:nvPr/>
        </p:nvSpPr>
        <p:spPr>
          <a:xfrm flipH="1">
            <a:off x="5348407" y="4395296"/>
            <a:ext cx="386329" cy="369332"/>
          </a:xfrm>
          <a:prstGeom prst="rect">
            <a:avLst/>
          </a:prstGeom>
          <a:noFill/>
        </p:spPr>
        <p:txBody>
          <a:bodyPr wrap="square" rtlCol="0">
            <a:spAutoFit/>
          </a:bodyPr>
          <a:lstStyle/>
          <a:p>
            <a:r>
              <a:rPr lang="en-US" dirty="0" smtClean="0"/>
              <a:t>t2</a:t>
            </a:r>
            <a:endParaRPr lang="en-US" dirty="0"/>
          </a:p>
        </p:txBody>
      </p:sp>
    </p:spTree>
    <p:extLst>
      <p:ext uri="{BB962C8B-B14F-4D97-AF65-F5344CB8AC3E}">
        <p14:creationId xmlns:p14="http://schemas.microsoft.com/office/powerpoint/2010/main" val="734808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Thread:</a:t>
            </a:r>
            <a:br>
              <a:rPr lang="en-US" dirty="0"/>
            </a:br>
            <a:endParaRPr lang="ar-JO" dirty="0"/>
          </a:p>
        </p:txBody>
      </p:sp>
      <p:sp>
        <p:nvSpPr>
          <p:cNvPr id="3" name="Content Placeholder 2"/>
          <p:cNvSpPr>
            <a:spLocks noGrp="1"/>
          </p:cNvSpPr>
          <p:nvPr>
            <p:ph idx="1"/>
          </p:nvPr>
        </p:nvSpPr>
        <p:spPr/>
        <p:txBody>
          <a:bodyPr/>
          <a:lstStyle/>
          <a:p>
            <a:r>
              <a:rPr lang="en-US" dirty="0"/>
              <a:t>Java defines two ways in which this can be accomplished:</a:t>
            </a:r>
          </a:p>
          <a:p>
            <a:r>
              <a:rPr lang="en-US" dirty="0"/>
              <a:t>You can implement the </a:t>
            </a:r>
            <a:r>
              <a:rPr lang="en-US" dirty="0">
                <a:solidFill>
                  <a:srgbClr val="FF0000"/>
                </a:solidFill>
              </a:rPr>
              <a:t>Runnable</a:t>
            </a:r>
            <a:r>
              <a:rPr lang="en-US" dirty="0"/>
              <a:t> interface.</a:t>
            </a:r>
          </a:p>
          <a:p>
            <a:r>
              <a:rPr lang="en-US" dirty="0"/>
              <a:t>You can </a:t>
            </a:r>
            <a:r>
              <a:rPr lang="en-US" dirty="0">
                <a:solidFill>
                  <a:srgbClr val="FF0000"/>
                </a:solidFill>
              </a:rPr>
              <a:t>extend </a:t>
            </a:r>
            <a:r>
              <a:rPr lang="en-US" dirty="0"/>
              <a:t>the Thread class itself.</a:t>
            </a:r>
          </a:p>
          <a:p>
            <a:endParaRPr lang="ar-JO" dirty="0"/>
          </a:p>
        </p:txBody>
      </p:sp>
    </p:spTree>
    <p:extLst>
      <p:ext uri="{BB962C8B-B14F-4D97-AF65-F5344CB8AC3E}">
        <p14:creationId xmlns:p14="http://schemas.microsoft.com/office/powerpoint/2010/main" val="192232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Thread by Implementing Runnable:</a:t>
            </a:r>
            <a:br>
              <a:rPr lang="en-US" dirty="0"/>
            </a:br>
            <a:endParaRPr lang="ar-JO" dirty="0"/>
          </a:p>
        </p:txBody>
      </p:sp>
      <p:sp>
        <p:nvSpPr>
          <p:cNvPr id="3" name="Content Placeholder 2"/>
          <p:cNvSpPr>
            <a:spLocks noGrp="1"/>
          </p:cNvSpPr>
          <p:nvPr>
            <p:ph idx="1"/>
          </p:nvPr>
        </p:nvSpPr>
        <p:spPr/>
        <p:txBody>
          <a:bodyPr/>
          <a:lstStyle/>
          <a:p>
            <a:r>
              <a:rPr lang="en-US" dirty="0"/>
              <a:t>The easiest way to create a thread is to create a class that implements the </a:t>
            </a:r>
            <a:r>
              <a:rPr lang="en-US" b="1" dirty="0"/>
              <a:t>Runnable</a:t>
            </a:r>
            <a:r>
              <a:rPr lang="en-US" dirty="0"/>
              <a:t> interface.</a:t>
            </a:r>
          </a:p>
          <a:p>
            <a:r>
              <a:rPr lang="en-US" dirty="0"/>
              <a:t>To implement Runnable, a class needs to only implement a single method called </a:t>
            </a:r>
            <a:r>
              <a:rPr lang="en-US" b="1" dirty="0">
                <a:solidFill>
                  <a:srgbClr val="FF0000"/>
                </a:solidFill>
              </a:rPr>
              <a:t>run( )</a:t>
            </a:r>
            <a:r>
              <a:rPr lang="en-US" dirty="0">
                <a:solidFill>
                  <a:srgbClr val="FF0000"/>
                </a:solidFill>
              </a:rPr>
              <a:t>, </a:t>
            </a:r>
            <a:r>
              <a:rPr lang="en-US" dirty="0"/>
              <a:t>which is declared like this:</a:t>
            </a:r>
          </a:p>
          <a:p>
            <a:endParaRPr lang="ar-JO" dirty="0"/>
          </a:p>
        </p:txBody>
      </p:sp>
    </p:spTree>
    <p:extLst>
      <p:ext uri="{BB962C8B-B14F-4D97-AF65-F5344CB8AC3E}">
        <p14:creationId xmlns:p14="http://schemas.microsoft.com/office/powerpoint/2010/main" val="402392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ar-JO" dirty="0"/>
          </a:p>
        </p:txBody>
      </p:sp>
      <p:sp>
        <p:nvSpPr>
          <p:cNvPr id="3" name="Content Placeholder 2"/>
          <p:cNvSpPr>
            <a:spLocks noGrp="1"/>
          </p:cNvSpPr>
          <p:nvPr>
            <p:ph idx="1"/>
          </p:nvPr>
        </p:nvSpPr>
        <p:spPr>
          <a:xfrm>
            <a:off x="71760" y="1691605"/>
            <a:ext cx="8424936" cy="4988160"/>
          </a:xfrm>
        </p:spPr>
        <p:txBody>
          <a:bodyPr/>
          <a:lstStyle/>
          <a:p>
            <a:r>
              <a:rPr lang="en-US" sz="2400" dirty="0">
                <a:solidFill>
                  <a:srgbClr val="FF0000"/>
                </a:solidFill>
              </a:rPr>
              <a:t>public void run( )</a:t>
            </a:r>
            <a:r>
              <a:rPr lang="en-US" sz="2400" dirty="0"/>
              <a:t>You will define the code that constitutes the new thread inside </a:t>
            </a:r>
            <a:r>
              <a:rPr lang="en-US" sz="2400" dirty="0">
                <a:solidFill>
                  <a:srgbClr val="FF0000"/>
                </a:solidFill>
              </a:rPr>
              <a:t>run() method</a:t>
            </a:r>
            <a:r>
              <a:rPr lang="en-US" sz="2400" dirty="0"/>
              <a:t>. It is important to understand that run() can call other methods, use other classes, and declare variables, just like the main thread can.</a:t>
            </a:r>
          </a:p>
          <a:p>
            <a:r>
              <a:rPr lang="en-US" sz="2400" dirty="0"/>
              <a:t>After you create a class that implements Runnable, you will instantiate an object of type </a:t>
            </a:r>
            <a:r>
              <a:rPr lang="en-US" sz="2400" dirty="0">
                <a:solidFill>
                  <a:srgbClr val="FF0000"/>
                </a:solidFill>
              </a:rPr>
              <a:t>Thread from within that class</a:t>
            </a:r>
            <a:r>
              <a:rPr lang="en-US" sz="2400" dirty="0"/>
              <a:t>. Thread defines several constructors. The one that we will use is shown here:</a:t>
            </a:r>
          </a:p>
          <a:p>
            <a:r>
              <a:rPr lang="en-US" sz="2400" dirty="0"/>
              <a:t>Thread(Runnable </a:t>
            </a:r>
            <a:r>
              <a:rPr lang="en-US" sz="2400" dirty="0" err="1"/>
              <a:t>threadOb</a:t>
            </a:r>
            <a:r>
              <a:rPr lang="en-US" sz="2400" dirty="0"/>
              <a:t>, String </a:t>
            </a:r>
            <a:r>
              <a:rPr lang="en-US" sz="2400" dirty="0" err="1"/>
              <a:t>threadName</a:t>
            </a:r>
            <a:r>
              <a:rPr lang="en-US" sz="2400" dirty="0"/>
              <a:t>);</a:t>
            </a:r>
          </a:p>
          <a:p>
            <a:endParaRPr lang="ar-JO" sz="2400" dirty="0"/>
          </a:p>
        </p:txBody>
      </p:sp>
      <p:sp>
        <p:nvSpPr>
          <p:cNvPr id="4" name="Oval 3"/>
          <p:cNvSpPr/>
          <p:nvPr/>
        </p:nvSpPr>
        <p:spPr>
          <a:xfrm>
            <a:off x="8712720" y="1691605"/>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5" name="Oval 4"/>
          <p:cNvSpPr/>
          <p:nvPr/>
        </p:nvSpPr>
        <p:spPr>
          <a:xfrm>
            <a:off x="8712720" y="2843733"/>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8" name="Straight Arrow Connector 7"/>
          <p:cNvCxnSpPr>
            <a:stCxn id="4" idx="4"/>
            <a:endCxn id="5" idx="0"/>
          </p:cNvCxnSpPr>
          <p:nvPr/>
        </p:nvCxnSpPr>
        <p:spPr>
          <a:xfrm>
            <a:off x="9036756" y="2339677"/>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16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55501"/>
            <a:ext cx="9069480" cy="5184576"/>
          </a:xfrm>
        </p:spPr>
        <p:txBody>
          <a:bodyPr/>
          <a:lstStyle/>
          <a:p>
            <a:r>
              <a:rPr lang="en-US" dirty="0">
                <a:hlinkClick r:id="rId2"/>
              </a:rPr>
              <a:t>Multi-threaded client-server</a:t>
            </a:r>
            <a:br>
              <a:rPr lang="en-US" dirty="0">
                <a:hlinkClick r:id="rId2"/>
              </a:rPr>
            </a:br>
            <a:r>
              <a:rPr lang="en-US" dirty="0">
                <a:hlinkClick r:id="rId2"/>
              </a:rPr>
              <a:t/>
            </a:r>
            <a:br>
              <a:rPr lang="en-US" dirty="0">
                <a:hlinkClick r:id="rId2"/>
              </a:rPr>
            </a:br>
            <a:r>
              <a:rPr lang="en-US" dirty="0">
                <a:hlinkClick r:id="rId2"/>
              </a:rPr>
              <a:t>http://www.ase.md/~aursu/ClientServerThreads.html</a:t>
            </a:r>
            <a:r>
              <a:rPr lang="en-US" dirty="0"/>
              <a:t/>
            </a:r>
            <a:br>
              <a:rPr lang="en-US" dirty="0"/>
            </a:br>
            <a:r>
              <a:rPr lang="en-US" dirty="0"/>
              <a:t/>
            </a:r>
            <a:br>
              <a:rPr lang="en-US" dirty="0"/>
            </a:br>
            <a:r>
              <a:rPr lang="en-US" dirty="0">
                <a:hlinkClick r:id="rId3"/>
              </a:rPr>
              <a:t>http://www.javaworld.com/javaworld/jw-12-1996/jw-12-sockets.html?page=5</a:t>
            </a:r>
            <a:r>
              <a:rPr lang="en-US" dirty="0"/>
              <a:t/>
            </a:r>
            <a:br>
              <a:rPr lang="en-US" dirty="0"/>
            </a:br>
            <a:r>
              <a:rPr lang="en-US" dirty="0"/>
              <a:t/>
            </a:r>
            <a:br>
              <a:rPr lang="en-US" dirty="0"/>
            </a:br>
            <a:r>
              <a:rPr lang="en-US" dirty="0">
                <a:hlinkClick r:id="rId4"/>
              </a:rPr>
              <a:t>http://www.tutorialspoint.com/java/java_multithreading.htm</a:t>
            </a:r>
            <a:endParaRPr lang="ar-JO" dirty="0"/>
          </a:p>
        </p:txBody>
      </p:sp>
    </p:spTree>
    <p:extLst>
      <p:ext uri="{BB962C8B-B14F-4D97-AF65-F5344CB8AC3E}">
        <p14:creationId xmlns:p14="http://schemas.microsoft.com/office/powerpoint/2010/main" val="2421695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Execution of Threads</a:t>
            </a:r>
            <a:endParaRPr lang="en-US" dirty="0"/>
          </a:p>
        </p:txBody>
      </p:sp>
      <p:sp>
        <p:nvSpPr>
          <p:cNvPr id="4" name="Rectangle 3"/>
          <p:cNvSpPr/>
          <p:nvPr/>
        </p:nvSpPr>
        <p:spPr>
          <a:xfrm>
            <a:off x="791840" y="1691605"/>
            <a:ext cx="1656184"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Server</a:t>
            </a:r>
          </a:p>
          <a:p>
            <a:pPr algn="ctr"/>
            <a:r>
              <a:rPr lang="en-US" dirty="0" smtClean="0"/>
              <a:t>T1</a:t>
            </a:r>
          </a:p>
          <a:p>
            <a:pPr algn="ctr"/>
            <a:r>
              <a:rPr lang="en-US" dirty="0" smtClean="0"/>
              <a:t>T2</a:t>
            </a:r>
          </a:p>
          <a:p>
            <a:pPr algn="ctr"/>
            <a:r>
              <a:rPr lang="en-US" dirty="0" smtClean="0"/>
              <a:t>T3</a:t>
            </a:r>
          </a:p>
          <a:p>
            <a:pPr algn="ctr"/>
            <a:r>
              <a:rPr lang="en-US" dirty="0" smtClean="0"/>
              <a:t>T4</a:t>
            </a:r>
            <a:endParaRPr lang="en-US" dirty="0"/>
          </a:p>
        </p:txBody>
      </p:sp>
      <p:sp>
        <p:nvSpPr>
          <p:cNvPr id="5" name="Rectangle 4"/>
          <p:cNvSpPr/>
          <p:nvPr/>
        </p:nvSpPr>
        <p:spPr>
          <a:xfrm>
            <a:off x="5760392" y="2267669"/>
            <a:ext cx="3600400"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System</a:t>
            </a:r>
            <a:endParaRPr lang="en-US" dirty="0"/>
          </a:p>
        </p:txBody>
      </p:sp>
      <p:sp>
        <p:nvSpPr>
          <p:cNvPr id="6" name="Rectangle 5"/>
          <p:cNvSpPr/>
          <p:nvPr/>
        </p:nvSpPr>
        <p:spPr>
          <a:xfrm>
            <a:off x="6120432" y="2843733"/>
            <a:ext cx="1152128"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Processor</a:t>
            </a:r>
            <a:endParaRPr lang="en-US" dirty="0">
              <a:solidFill>
                <a:srgbClr val="FF0000"/>
              </a:solidFill>
            </a:endParaRPr>
          </a:p>
        </p:txBody>
      </p:sp>
      <p:sp>
        <p:nvSpPr>
          <p:cNvPr id="7" name="Rectangle 6"/>
          <p:cNvSpPr/>
          <p:nvPr/>
        </p:nvSpPr>
        <p:spPr>
          <a:xfrm>
            <a:off x="7848624" y="2843733"/>
            <a:ext cx="1152128"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Memory</a:t>
            </a:r>
            <a:endParaRPr lang="en-US" dirty="0">
              <a:solidFill>
                <a:srgbClr val="FF0000"/>
              </a:solidFill>
            </a:endParaRPr>
          </a:p>
        </p:txBody>
      </p:sp>
      <p:cxnSp>
        <p:nvCxnSpPr>
          <p:cNvPr id="9" name="Straight Arrow Connector 8"/>
          <p:cNvCxnSpPr>
            <a:endCxn id="5" idx="1"/>
          </p:cNvCxnSpPr>
          <p:nvPr/>
        </p:nvCxnSpPr>
        <p:spPr>
          <a:xfrm flipV="1">
            <a:off x="3032567" y="3239777"/>
            <a:ext cx="2727825" cy="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88688" y="2843733"/>
            <a:ext cx="413896" cy="369332"/>
          </a:xfrm>
          <a:prstGeom prst="rect">
            <a:avLst/>
          </a:prstGeom>
          <a:noFill/>
        </p:spPr>
        <p:txBody>
          <a:bodyPr wrap="none" rtlCol="0">
            <a:spAutoFit/>
          </a:bodyPr>
          <a:lstStyle/>
          <a:p>
            <a:r>
              <a:rPr lang="en-US" dirty="0" smtClean="0"/>
              <a:t>T1</a:t>
            </a:r>
            <a:endParaRPr lang="en-US" dirty="0"/>
          </a:p>
        </p:txBody>
      </p:sp>
      <p:sp>
        <p:nvSpPr>
          <p:cNvPr id="12" name="TextBox 11"/>
          <p:cNvSpPr txBox="1"/>
          <p:nvPr/>
        </p:nvSpPr>
        <p:spPr>
          <a:xfrm>
            <a:off x="6489548" y="2904367"/>
            <a:ext cx="413896" cy="369332"/>
          </a:xfrm>
          <a:prstGeom prst="rect">
            <a:avLst/>
          </a:prstGeom>
          <a:noFill/>
        </p:spPr>
        <p:txBody>
          <a:bodyPr wrap="none" rtlCol="0">
            <a:spAutoFit/>
          </a:bodyPr>
          <a:lstStyle/>
          <a:p>
            <a:r>
              <a:rPr lang="en-US" dirty="0" smtClean="0"/>
              <a:t>T1</a:t>
            </a:r>
            <a:endParaRPr lang="en-US" dirty="0"/>
          </a:p>
        </p:txBody>
      </p:sp>
      <p:cxnSp>
        <p:nvCxnSpPr>
          <p:cNvPr id="14" name="Straight Arrow Connector 13"/>
          <p:cNvCxnSpPr>
            <a:stCxn id="6" idx="3"/>
            <a:endCxn id="7" idx="1"/>
          </p:cNvCxnSpPr>
          <p:nvPr/>
        </p:nvCxnSpPr>
        <p:spPr>
          <a:xfrm>
            <a:off x="7272560" y="3275781"/>
            <a:ext cx="576064" cy="0"/>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087984" y="5219997"/>
            <a:ext cx="230849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0"/>
          </p:cNvCxnSpPr>
          <p:nvPr/>
        </p:nvCxnSpPr>
        <p:spPr>
          <a:xfrm>
            <a:off x="3242232" y="5219997"/>
            <a:ext cx="1795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2"/>
          </p:cNvCxnSpPr>
          <p:nvPr/>
        </p:nvCxnSpPr>
        <p:spPr>
          <a:xfrm>
            <a:off x="3242232" y="5652045"/>
            <a:ext cx="1795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5" idx="2"/>
          </p:cNvCxnSpPr>
          <p:nvPr/>
        </p:nvCxnSpPr>
        <p:spPr>
          <a:xfrm rot="10800000" flipV="1">
            <a:off x="3242232" y="4211885"/>
            <a:ext cx="4318360" cy="1440160"/>
          </a:xfrm>
          <a:prstGeom prst="bentConnector4">
            <a:avLst>
              <a:gd name="adj1" fmla="val 36636"/>
              <a:gd name="adj2" fmla="val 11587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89175" y="5858778"/>
            <a:ext cx="413896" cy="369332"/>
          </a:xfrm>
          <a:prstGeom prst="rect">
            <a:avLst/>
          </a:prstGeom>
          <a:noFill/>
        </p:spPr>
        <p:txBody>
          <a:bodyPr wrap="none" rtlCol="0">
            <a:spAutoFit/>
          </a:bodyPr>
          <a:lstStyle/>
          <a:p>
            <a:r>
              <a:rPr lang="en-US" dirty="0" smtClean="0"/>
              <a:t>T1</a:t>
            </a:r>
            <a:endParaRPr lang="en-US" dirty="0"/>
          </a:p>
        </p:txBody>
      </p:sp>
      <p:sp>
        <p:nvSpPr>
          <p:cNvPr id="24" name="TextBox 23"/>
          <p:cNvSpPr txBox="1"/>
          <p:nvPr/>
        </p:nvSpPr>
        <p:spPr>
          <a:xfrm>
            <a:off x="6120432" y="4693336"/>
            <a:ext cx="4056688" cy="1200329"/>
          </a:xfrm>
          <a:prstGeom prst="rect">
            <a:avLst/>
          </a:prstGeom>
          <a:noFill/>
        </p:spPr>
        <p:txBody>
          <a:bodyPr wrap="none" rtlCol="0">
            <a:spAutoFit/>
          </a:bodyPr>
          <a:lstStyle/>
          <a:p>
            <a:pPr algn="l" rtl="0"/>
            <a:r>
              <a:rPr lang="en-US" dirty="0" smtClean="0"/>
              <a:t>T1 wrote something into memory X = 7</a:t>
            </a:r>
          </a:p>
          <a:p>
            <a:pPr algn="l" rtl="0"/>
            <a:r>
              <a:rPr lang="en-US" dirty="0" smtClean="0"/>
              <a:t>T2 updates X = X+1 = 8</a:t>
            </a:r>
          </a:p>
          <a:p>
            <a:pPr algn="l" rtl="0"/>
            <a:r>
              <a:rPr lang="en-US" dirty="0" smtClean="0"/>
              <a:t>T1 comes back: Thinks X = 7 but finds 8??</a:t>
            </a:r>
          </a:p>
          <a:p>
            <a:pPr algn="l" rtl="0"/>
            <a:r>
              <a:rPr lang="en-US" dirty="0" smtClean="0"/>
              <a:t>Results computed will be wrong</a:t>
            </a:r>
            <a:endParaRPr lang="en-US" dirty="0"/>
          </a:p>
        </p:txBody>
      </p:sp>
      <p:sp>
        <p:nvSpPr>
          <p:cNvPr id="25" name="TextBox 24"/>
          <p:cNvSpPr txBox="1"/>
          <p:nvPr/>
        </p:nvSpPr>
        <p:spPr>
          <a:xfrm>
            <a:off x="4439118" y="5282713"/>
            <a:ext cx="413896" cy="369332"/>
          </a:xfrm>
          <a:prstGeom prst="rect">
            <a:avLst/>
          </a:prstGeom>
          <a:noFill/>
        </p:spPr>
        <p:txBody>
          <a:bodyPr wrap="none" rtlCol="0">
            <a:spAutoFit/>
          </a:bodyPr>
          <a:lstStyle/>
          <a:p>
            <a:r>
              <a:rPr lang="en-US" dirty="0" smtClean="0"/>
              <a:t>T2</a:t>
            </a:r>
            <a:endParaRPr lang="en-US" dirty="0"/>
          </a:p>
        </p:txBody>
      </p:sp>
      <p:cxnSp>
        <p:nvCxnSpPr>
          <p:cNvPr id="27" name="Elbow Connector 26"/>
          <p:cNvCxnSpPr>
            <a:stCxn id="25" idx="0"/>
            <a:endCxn id="5" idx="1"/>
          </p:cNvCxnSpPr>
          <p:nvPr/>
        </p:nvCxnSpPr>
        <p:spPr>
          <a:xfrm rot="5400000" flipH="1" flipV="1">
            <a:off x="4181761" y="3704082"/>
            <a:ext cx="2042936" cy="111432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28122" y="3837746"/>
            <a:ext cx="936104" cy="2160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R1</a:t>
            </a:r>
            <a:endParaRPr lang="en-US" dirty="0">
              <a:solidFill>
                <a:srgbClr val="FF0000"/>
              </a:solidFill>
            </a:endParaRPr>
          </a:p>
        </p:txBody>
      </p:sp>
      <p:sp>
        <p:nvSpPr>
          <p:cNvPr id="29" name="Rectangle 28"/>
          <p:cNvSpPr/>
          <p:nvPr/>
        </p:nvSpPr>
        <p:spPr>
          <a:xfrm>
            <a:off x="7212672" y="3837746"/>
            <a:ext cx="936104" cy="21602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R2</a:t>
            </a:r>
            <a:endParaRPr lang="en-US" dirty="0">
              <a:solidFill>
                <a:srgbClr val="FF0000"/>
              </a:solidFill>
            </a:endParaRPr>
          </a:p>
        </p:txBody>
      </p:sp>
      <p:sp>
        <p:nvSpPr>
          <p:cNvPr id="30" name="TextBox 29"/>
          <p:cNvSpPr txBox="1"/>
          <p:nvPr/>
        </p:nvSpPr>
        <p:spPr>
          <a:xfrm>
            <a:off x="1128436" y="6279137"/>
            <a:ext cx="6621364" cy="923330"/>
          </a:xfrm>
          <a:prstGeom prst="rect">
            <a:avLst/>
          </a:prstGeom>
          <a:noFill/>
        </p:spPr>
        <p:txBody>
          <a:bodyPr wrap="none" rtlCol="0">
            <a:spAutoFit/>
          </a:bodyPr>
          <a:lstStyle/>
          <a:p>
            <a:pPr algn="l" rtl="0"/>
            <a:r>
              <a:rPr lang="en-US" dirty="0" smtClean="0"/>
              <a:t>Need a solution to control the behavior of threads inside the system.</a:t>
            </a:r>
          </a:p>
          <a:p>
            <a:pPr algn="l" rtl="0"/>
            <a:r>
              <a:rPr lang="en-US" dirty="0" smtClean="0"/>
              <a:t>In order to manage the parallel execution of threads.</a:t>
            </a:r>
          </a:p>
          <a:p>
            <a:pPr algn="l" rtl="0"/>
            <a:r>
              <a:rPr lang="en-US" dirty="0" smtClean="0"/>
              <a:t>Another problem with threads is Deadlock</a:t>
            </a:r>
            <a:endParaRPr lang="en-US" dirty="0"/>
          </a:p>
        </p:txBody>
      </p:sp>
    </p:spTree>
    <p:extLst>
      <p:ext uri="{BB962C8B-B14F-4D97-AF65-F5344CB8AC3E}">
        <p14:creationId xmlns:p14="http://schemas.microsoft.com/office/powerpoint/2010/main" val="73182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Threads</a:t>
            </a:r>
            <a:endParaRPr lang="ar-JO" dirty="0"/>
          </a:p>
        </p:txBody>
      </p:sp>
      <p:sp>
        <p:nvSpPr>
          <p:cNvPr id="3" name="Content Placeholder 2"/>
          <p:cNvSpPr>
            <a:spLocks noGrp="1"/>
          </p:cNvSpPr>
          <p:nvPr>
            <p:ph idx="1"/>
          </p:nvPr>
        </p:nvSpPr>
        <p:spPr/>
        <p:txBody>
          <a:bodyPr/>
          <a:lstStyle/>
          <a:p>
            <a:r>
              <a:rPr lang="en-US" dirty="0"/>
              <a:t>Here, </a:t>
            </a:r>
            <a:r>
              <a:rPr lang="en-US" i="1" dirty="0" err="1"/>
              <a:t>threadOb</a:t>
            </a:r>
            <a:r>
              <a:rPr lang="en-US" dirty="0"/>
              <a:t> is an instance of a class that implements the Runnable interface and the name of the new thread is specified by </a:t>
            </a:r>
            <a:r>
              <a:rPr lang="en-US" i="1" dirty="0" err="1"/>
              <a:t>threadName</a:t>
            </a:r>
            <a:r>
              <a:rPr lang="en-US" dirty="0"/>
              <a:t>.</a:t>
            </a:r>
          </a:p>
          <a:p>
            <a:r>
              <a:rPr lang="en-US" dirty="0"/>
              <a:t>After the new thread is created, it will not start running until you call its </a:t>
            </a:r>
            <a:r>
              <a:rPr lang="en-US" b="1" dirty="0"/>
              <a:t>start( )</a:t>
            </a:r>
            <a:r>
              <a:rPr lang="en-US" dirty="0"/>
              <a:t> method, which is declared within Thread. The start( ) method is shown here:</a:t>
            </a:r>
          </a:p>
          <a:p>
            <a:r>
              <a:rPr lang="en-US" dirty="0"/>
              <a:t>void start( );</a:t>
            </a:r>
            <a:endParaRPr lang="ar-JO" dirty="0"/>
          </a:p>
        </p:txBody>
      </p:sp>
    </p:spTree>
    <p:extLst>
      <p:ext uri="{BB962C8B-B14F-4D97-AF65-F5344CB8AC3E}">
        <p14:creationId xmlns:p14="http://schemas.microsoft.com/office/powerpoint/2010/main" val="3099445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runnable</a:t>
            </a:r>
          </a:p>
        </p:txBody>
      </p:sp>
      <p:sp>
        <p:nvSpPr>
          <p:cNvPr id="3" name="Content Placeholder 2"/>
          <p:cNvSpPr>
            <a:spLocks noGrp="1"/>
          </p:cNvSpPr>
          <p:nvPr>
            <p:ph idx="1"/>
          </p:nvPr>
        </p:nvSpPr>
        <p:spPr>
          <a:xfrm>
            <a:off x="215777" y="1768320"/>
            <a:ext cx="9864848" cy="4988160"/>
          </a:xfrm>
        </p:spPr>
        <p:txBody>
          <a:bodyPr/>
          <a:lstStyle/>
          <a:p>
            <a:r>
              <a:rPr lang="en-US" u="sng" dirty="0"/>
              <a:t>public class </a:t>
            </a:r>
            <a:r>
              <a:rPr lang="en-US" u="sng" dirty="0" err="1"/>
              <a:t>HelloRunnable</a:t>
            </a:r>
            <a:r>
              <a:rPr lang="en-US" u="sng" dirty="0"/>
              <a:t> implements Runnable {</a:t>
            </a:r>
          </a:p>
          <a:p>
            <a:r>
              <a:rPr lang="en-US" u="sng" dirty="0"/>
              <a:t>    public void run() {</a:t>
            </a:r>
          </a:p>
          <a:p>
            <a:r>
              <a:rPr lang="en-US" u="sng" dirty="0"/>
              <a:t>        </a:t>
            </a:r>
            <a:r>
              <a:rPr lang="en-US" u="sng" dirty="0" err="1"/>
              <a:t>System.out.println</a:t>
            </a:r>
            <a:r>
              <a:rPr lang="en-US" u="sng" dirty="0"/>
              <a:t>("Hello from a thread!");</a:t>
            </a:r>
          </a:p>
          <a:p>
            <a:r>
              <a:rPr lang="en-US" u="sng" dirty="0"/>
              <a:t>    }</a:t>
            </a:r>
          </a:p>
          <a:p>
            <a:r>
              <a:rPr lang="en-US" u="sng" dirty="0"/>
              <a:t>    public static void main(String </a:t>
            </a:r>
            <a:r>
              <a:rPr lang="en-US" u="sng" dirty="0" err="1"/>
              <a:t>args</a:t>
            </a:r>
            <a:r>
              <a:rPr lang="en-US" u="sng" dirty="0"/>
              <a:t>[]) {</a:t>
            </a:r>
          </a:p>
          <a:p>
            <a:r>
              <a:rPr lang="en-US" u="sng" dirty="0"/>
              <a:t>        (new Thread(new </a:t>
            </a:r>
            <a:r>
              <a:rPr lang="en-US" u="sng" dirty="0" err="1"/>
              <a:t>HelloRunnable</a:t>
            </a:r>
            <a:r>
              <a:rPr lang="en-US" u="sng" dirty="0"/>
              <a:t>())).start();</a:t>
            </a:r>
          </a:p>
          <a:p>
            <a:r>
              <a:rPr lang="en-US" u="sng" dirty="0"/>
              <a:t>    }</a:t>
            </a:r>
          </a:p>
          <a:p>
            <a:r>
              <a:rPr lang="en-US" u="sng" dirty="0"/>
              <a:t>}</a:t>
            </a:r>
          </a:p>
          <a:p>
            <a:r>
              <a:rPr lang="en-US" dirty="0">
                <a:hlinkClick r:id="rId2"/>
              </a:rPr>
              <a:t>http://docs.oracle.com/javase/tutorial/essential/concurrency/runthread.html</a:t>
            </a:r>
            <a:endParaRPr lang="en-US" dirty="0"/>
          </a:p>
        </p:txBody>
      </p:sp>
    </p:spTree>
    <p:extLst>
      <p:ext uri="{BB962C8B-B14F-4D97-AF65-F5344CB8AC3E}">
        <p14:creationId xmlns:p14="http://schemas.microsoft.com/office/powerpoint/2010/main" val="3812605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Subclass Thread</a:t>
            </a:r>
          </a:p>
        </p:txBody>
      </p:sp>
      <p:sp>
        <p:nvSpPr>
          <p:cNvPr id="3" name="Content Placeholder 2"/>
          <p:cNvSpPr>
            <a:spLocks noGrp="1"/>
          </p:cNvSpPr>
          <p:nvPr>
            <p:ph idx="1"/>
          </p:nvPr>
        </p:nvSpPr>
        <p:spPr/>
        <p:txBody>
          <a:bodyPr/>
          <a:lstStyle/>
          <a:p>
            <a:r>
              <a:rPr lang="en-US" dirty="0"/>
              <a:t>.public class </a:t>
            </a:r>
            <a:r>
              <a:rPr lang="en-US" dirty="0" err="1"/>
              <a:t>HelloThread</a:t>
            </a:r>
            <a:r>
              <a:rPr lang="en-US" dirty="0"/>
              <a:t> extends Thread {</a:t>
            </a:r>
          </a:p>
          <a:p>
            <a:r>
              <a:rPr lang="en-US" dirty="0"/>
              <a:t>    public void run() {</a:t>
            </a:r>
          </a:p>
          <a:p>
            <a:r>
              <a:rPr lang="en-US" dirty="0"/>
              <a:t>        </a:t>
            </a:r>
            <a:r>
              <a:rPr lang="en-US" dirty="0" err="1"/>
              <a:t>System.out.println</a:t>
            </a:r>
            <a:r>
              <a:rPr lang="en-US" dirty="0"/>
              <a:t>("Hello from a thread!");</a:t>
            </a:r>
          </a:p>
          <a:p>
            <a:r>
              <a:rPr lang="en-US" dirty="0"/>
              <a:t>    }</a:t>
            </a:r>
          </a:p>
          <a:p>
            <a:r>
              <a:rPr lang="en-US" dirty="0"/>
              <a:t>    public static void main(String </a:t>
            </a:r>
            <a:r>
              <a:rPr lang="en-US" dirty="0" err="1"/>
              <a:t>args</a:t>
            </a:r>
            <a:r>
              <a:rPr lang="en-US" dirty="0"/>
              <a:t>[]) {</a:t>
            </a:r>
          </a:p>
          <a:p>
            <a:r>
              <a:rPr lang="en-US" dirty="0"/>
              <a:t>        (new </a:t>
            </a:r>
            <a:r>
              <a:rPr lang="en-US" dirty="0" err="1"/>
              <a:t>HelloThread</a:t>
            </a:r>
            <a:r>
              <a:rPr lang="en-US" dirty="0"/>
              <a:t>()).start();</a:t>
            </a:r>
          </a:p>
          <a:p>
            <a:r>
              <a:rPr lang="en-US" dirty="0"/>
              <a:t>    }</a:t>
            </a:r>
          </a:p>
          <a:p>
            <a:r>
              <a:rPr lang="en-US" dirty="0"/>
              <a:t>}</a:t>
            </a:r>
          </a:p>
        </p:txBody>
      </p:sp>
    </p:spTree>
    <p:extLst>
      <p:ext uri="{BB962C8B-B14F-4D97-AF65-F5344CB8AC3E}">
        <p14:creationId xmlns:p14="http://schemas.microsoft.com/office/powerpoint/2010/main" val="301914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 Threads</a:t>
            </a:r>
            <a:endParaRPr lang="ar-JO" dirty="0"/>
          </a:p>
        </p:txBody>
      </p:sp>
      <p:sp>
        <p:nvSpPr>
          <p:cNvPr id="3" name="Content Placeholder 2"/>
          <p:cNvSpPr>
            <a:spLocks noGrp="1"/>
          </p:cNvSpPr>
          <p:nvPr>
            <p:ph idx="1"/>
          </p:nvPr>
        </p:nvSpPr>
        <p:spPr/>
        <p:txBody>
          <a:bodyPr/>
          <a:lstStyle/>
          <a:p>
            <a:r>
              <a:rPr lang="en-US" dirty="0"/>
              <a:t>// Create a new thread.</a:t>
            </a:r>
          </a:p>
          <a:p>
            <a:r>
              <a:rPr lang="en-US" dirty="0"/>
              <a:t>class </a:t>
            </a:r>
            <a:r>
              <a:rPr lang="en-US" dirty="0" err="1"/>
              <a:t>NewThread</a:t>
            </a:r>
            <a:r>
              <a:rPr lang="en-US" dirty="0"/>
              <a:t> implements Runnable {</a:t>
            </a:r>
          </a:p>
          <a:p>
            <a:r>
              <a:rPr lang="en-US" dirty="0"/>
              <a:t>   Thread t;</a:t>
            </a:r>
          </a:p>
          <a:p>
            <a:r>
              <a:rPr lang="en-US" dirty="0"/>
              <a:t>   </a:t>
            </a:r>
            <a:r>
              <a:rPr lang="en-US" dirty="0" err="1"/>
              <a:t>NewThread</a:t>
            </a:r>
            <a:r>
              <a:rPr lang="en-US" dirty="0"/>
              <a:t>() {</a:t>
            </a:r>
          </a:p>
          <a:p>
            <a:r>
              <a:rPr lang="en-US" dirty="0"/>
              <a:t>      // Create a new, second thread</a:t>
            </a:r>
          </a:p>
          <a:p>
            <a:r>
              <a:rPr lang="en-US" dirty="0"/>
              <a:t>      t = new Thread(this, "Demo Thread");</a:t>
            </a:r>
          </a:p>
          <a:p>
            <a:r>
              <a:rPr lang="en-US" dirty="0"/>
              <a:t>      </a:t>
            </a:r>
            <a:r>
              <a:rPr lang="en-US" dirty="0" err="1"/>
              <a:t>System.out.println</a:t>
            </a:r>
            <a:r>
              <a:rPr lang="en-US" dirty="0"/>
              <a:t>("Child thread: " + t);</a:t>
            </a:r>
          </a:p>
          <a:p>
            <a:r>
              <a:rPr lang="en-US" dirty="0"/>
              <a:t>      </a:t>
            </a:r>
            <a:r>
              <a:rPr lang="en-US" dirty="0" err="1"/>
              <a:t>t.start</a:t>
            </a:r>
            <a:r>
              <a:rPr lang="en-US" dirty="0"/>
              <a:t>(); // Start the thread</a:t>
            </a:r>
          </a:p>
          <a:p>
            <a:r>
              <a:rPr lang="en-US" dirty="0"/>
              <a:t>   }</a:t>
            </a:r>
          </a:p>
          <a:p>
            <a:r>
              <a:rPr lang="en-US" dirty="0"/>
              <a:t>   </a:t>
            </a:r>
          </a:p>
          <a:p>
            <a:r>
              <a:rPr lang="en-US" dirty="0"/>
              <a:t>   </a:t>
            </a:r>
            <a:endParaRPr lang="ar-JO" dirty="0"/>
          </a:p>
        </p:txBody>
      </p:sp>
    </p:spTree>
    <p:extLst>
      <p:ext uri="{BB962C8B-B14F-4D97-AF65-F5344CB8AC3E}">
        <p14:creationId xmlns:p14="http://schemas.microsoft.com/office/powerpoint/2010/main" val="3282590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endParaRPr lang="ar-JO" dirty="0"/>
          </a:p>
        </p:txBody>
      </p:sp>
      <p:sp>
        <p:nvSpPr>
          <p:cNvPr id="3" name="Content Placeholder 2"/>
          <p:cNvSpPr>
            <a:spLocks noGrp="1"/>
          </p:cNvSpPr>
          <p:nvPr>
            <p:ph idx="1"/>
          </p:nvPr>
        </p:nvSpPr>
        <p:spPr/>
        <p:txBody>
          <a:bodyPr/>
          <a:lstStyle/>
          <a:p>
            <a:r>
              <a:rPr lang="en-US" dirty="0"/>
              <a:t>// This is the entry point for the second thread.</a:t>
            </a:r>
          </a:p>
          <a:p>
            <a:r>
              <a:rPr lang="en-US" dirty="0"/>
              <a:t>   public void run() {</a:t>
            </a:r>
          </a:p>
          <a:p>
            <a:r>
              <a:rPr lang="en-US" dirty="0"/>
              <a:t>      try {</a:t>
            </a:r>
          </a:p>
          <a:p>
            <a:r>
              <a:rPr lang="en-US" dirty="0"/>
              <a:t>         for(</a:t>
            </a:r>
            <a:r>
              <a:rPr lang="en-US" dirty="0" err="1"/>
              <a:t>int</a:t>
            </a:r>
            <a:r>
              <a:rPr lang="en-US" dirty="0"/>
              <a:t> </a:t>
            </a:r>
            <a:r>
              <a:rPr lang="en-US" dirty="0" err="1"/>
              <a:t>i</a:t>
            </a:r>
            <a:r>
              <a:rPr lang="en-US" dirty="0"/>
              <a:t> = 5; </a:t>
            </a:r>
            <a:r>
              <a:rPr lang="en-US" dirty="0" err="1"/>
              <a:t>i</a:t>
            </a:r>
            <a:r>
              <a:rPr lang="en-US" dirty="0"/>
              <a:t> &gt; 0; </a:t>
            </a:r>
            <a:r>
              <a:rPr lang="en-US" dirty="0" err="1"/>
              <a:t>i</a:t>
            </a:r>
            <a:r>
              <a:rPr lang="en-US" dirty="0"/>
              <a:t>--) {</a:t>
            </a:r>
          </a:p>
          <a:p>
            <a:r>
              <a:rPr lang="en-US" dirty="0"/>
              <a:t>            </a:t>
            </a:r>
            <a:r>
              <a:rPr lang="en-US" dirty="0" err="1"/>
              <a:t>System.out.println</a:t>
            </a:r>
            <a:r>
              <a:rPr lang="en-US" dirty="0"/>
              <a:t>("Child Thread: " + </a:t>
            </a:r>
            <a:r>
              <a:rPr lang="en-US" dirty="0" err="1"/>
              <a:t>i</a:t>
            </a:r>
            <a:r>
              <a:rPr lang="en-US" dirty="0"/>
              <a:t>);</a:t>
            </a:r>
          </a:p>
          <a:p>
            <a:r>
              <a:rPr lang="en-US" dirty="0"/>
              <a:t>            // Let the thread sleep for a while.</a:t>
            </a:r>
          </a:p>
          <a:p>
            <a:r>
              <a:rPr lang="en-US" dirty="0"/>
              <a:t>            </a:t>
            </a:r>
            <a:r>
              <a:rPr lang="en-US" dirty="0" err="1"/>
              <a:t>Thread.sleep</a:t>
            </a:r>
            <a:r>
              <a:rPr lang="en-US" dirty="0"/>
              <a:t>(50);</a:t>
            </a:r>
          </a:p>
          <a:p>
            <a:r>
              <a:rPr lang="en-US" dirty="0"/>
              <a:t>         }</a:t>
            </a:r>
          </a:p>
          <a:p>
            <a:r>
              <a:rPr lang="en-US" dirty="0"/>
              <a:t>     } catch (</a:t>
            </a:r>
            <a:r>
              <a:rPr lang="en-US" dirty="0" err="1"/>
              <a:t>InterruptedException</a:t>
            </a:r>
            <a:r>
              <a:rPr lang="en-US" dirty="0"/>
              <a:t> e) {</a:t>
            </a:r>
          </a:p>
          <a:p>
            <a:r>
              <a:rPr lang="en-US" dirty="0"/>
              <a:t>         </a:t>
            </a:r>
            <a:r>
              <a:rPr lang="en-US" dirty="0" err="1"/>
              <a:t>System.out.println</a:t>
            </a:r>
            <a:r>
              <a:rPr lang="en-US" dirty="0"/>
              <a:t>("Child interrupted.");</a:t>
            </a:r>
          </a:p>
          <a:p>
            <a:r>
              <a:rPr lang="en-US" dirty="0"/>
              <a:t>     }</a:t>
            </a:r>
          </a:p>
          <a:p>
            <a:r>
              <a:rPr lang="en-US" dirty="0"/>
              <a:t>     </a:t>
            </a:r>
            <a:r>
              <a:rPr lang="en-US" dirty="0" err="1"/>
              <a:t>System.out.println</a:t>
            </a:r>
            <a:r>
              <a:rPr lang="en-US" dirty="0"/>
              <a:t>("Exiting child thread.");</a:t>
            </a:r>
          </a:p>
          <a:p>
            <a:r>
              <a:rPr lang="en-US" dirty="0"/>
              <a:t>   }</a:t>
            </a:r>
          </a:p>
          <a:p>
            <a:r>
              <a:rPr lang="en-US" dirty="0"/>
              <a:t>}</a:t>
            </a:r>
          </a:p>
          <a:p>
            <a:endParaRPr lang="en-US" dirty="0"/>
          </a:p>
        </p:txBody>
      </p:sp>
    </p:spTree>
    <p:extLst>
      <p:ext uri="{BB962C8B-B14F-4D97-AF65-F5344CB8AC3E}">
        <p14:creationId xmlns:p14="http://schemas.microsoft.com/office/powerpoint/2010/main" val="197966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lstStyle/>
          <a:p>
            <a:r>
              <a:rPr lang="en-US" dirty="0"/>
              <a:t>public class </a:t>
            </a:r>
            <a:r>
              <a:rPr lang="en-US" dirty="0" err="1"/>
              <a:t>ThreadDemo</a:t>
            </a:r>
            <a:r>
              <a:rPr lang="en-US" dirty="0"/>
              <a:t> {</a:t>
            </a:r>
          </a:p>
          <a:p>
            <a:r>
              <a:rPr lang="en-US" dirty="0"/>
              <a:t>   public static void main(String </a:t>
            </a:r>
            <a:r>
              <a:rPr lang="en-US" dirty="0" err="1"/>
              <a:t>args</a:t>
            </a:r>
            <a:r>
              <a:rPr lang="en-US" dirty="0"/>
              <a:t>[]) {</a:t>
            </a:r>
          </a:p>
          <a:p>
            <a:r>
              <a:rPr lang="en-US" dirty="0"/>
              <a:t>      new </a:t>
            </a:r>
            <a:r>
              <a:rPr lang="en-US" dirty="0" err="1"/>
              <a:t>NewThread</a:t>
            </a:r>
            <a:r>
              <a:rPr lang="en-US" dirty="0"/>
              <a:t>(); // create a new thread</a:t>
            </a:r>
          </a:p>
          <a:p>
            <a:r>
              <a:rPr lang="en-US" dirty="0"/>
              <a:t>      try {</a:t>
            </a:r>
          </a:p>
          <a:p>
            <a:r>
              <a:rPr lang="en-US" dirty="0"/>
              <a:t>         for(</a:t>
            </a:r>
            <a:r>
              <a:rPr lang="en-US" dirty="0" err="1"/>
              <a:t>int</a:t>
            </a:r>
            <a:r>
              <a:rPr lang="en-US" dirty="0"/>
              <a:t> </a:t>
            </a:r>
            <a:r>
              <a:rPr lang="en-US" dirty="0" err="1"/>
              <a:t>i</a:t>
            </a:r>
            <a:r>
              <a:rPr lang="en-US" dirty="0"/>
              <a:t> = 5; </a:t>
            </a:r>
            <a:r>
              <a:rPr lang="en-US" dirty="0" err="1"/>
              <a:t>i</a:t>
            </a:r>
            <a:r>
              <a:rPr lang="en-US" dirty="0"/>
              <a:t> &gt; 0; </a:t>
            </a:r>
            <a:r>
              <a:rPr lang="en-US" dirty="0" err="1"/>
              <a:t>i</a:t>
            </a:r>
            <a:r>
              <a:rPr lang="en-US" dirty="0"/>
              <a:t>--) {</a:t>
            </a:r>
          </a:p>
          <a:p>
            <a:r>
              <a:rPr lang="en-US" dirty="0"/>
              <a:t>           </a:t>
            </a:r>
            <a:r>
              <a:rPr lang="en-US" dirty="0" err="1"/>
              <a:t>System.out.println</a:t>
            </a:r>
            <a:r>
              <a:rPr lang="en-US" dirty="0"/>
              <a:t>("Main Thread: " + </a:t>
            </a:r>
            <a:r>
              <a:rPr lang="en-US" dirty="0" err="1"/>
              <a:t>i</a:t>
            </a:r>
            <a:r>
              <a:rPr lang="en-US" dirty="0"/>
              <a:t>);</a:t>
            </a:r>
          </a:p>
          <a:p>
            <a:r>
              <a:rPr lang="en-US" dirty="0"/>
              <a:t>           </a:t>
            </a:r>
            <a:r>
              <a:rPr lang="en-US" dirty="0" err="1"/>
              <a:t>Thread.sleep</a:t>
            </a:r>
            <a:r>
              <a:rPr lang="en-US" dirty="0"/>
              <a:t>(100);</a:t>
            </a:r>
          </a:p>
          <a:p>
            <a:r>
              <a:rPr lang="en-US" dirty="0"/>
              <a:t>         }</a:t>
            </a:r>
          </a:p>
          <a:p>
            <a:r>
              <a:rPr lang="en-US" dirty="0"/>
              <a:t>      } catch (</a:t>
            </a:r>
            <a:r>
              <a:rPr lang="en-US" dirty="0" err="1"/>
              <a:t>InterruptedException</a:t>
            </a:r>
            <a:r>
              <a:rPr lang="en-US" dirty="0"/>
              <a:t> e) {</a:t>
            </a:r>
          </a:p>
          <a:p>
            <a:r>
              <a:rPr lang="en-US" dirty="0"/>
              <a:t>         </a:t>
            </a:r>
            <a:r>
              <a:rPr lang="en-US" dirty="0" err="1"/>
              <a:t>System.out.println</a:t>
            </a:r>
            <a:r>
              <a:rPr lang="en-US" dirty="0"/>
              <a:t>("Main thread interrupted.");</a:t>
            </a:r>
          </a:p>
          <a:p>
            <a:r>
              <a:rPr lang="en-US" dirty="0"/>
              <a:t>      }</a:t>
            </a:r>
          </a:p>
          <a:p>
            <a:r>
              <a:rPr lang="en-US" dirty="0"/>
              <a:t>      </a:t>
            </a:r>
            <a:r>
              <a:rPr lang="en-US" dirty="0" err="1"/>
              <a:t>System.out.println</a:t>
            </a:r>
            <a:r>
              <a:rPr lang="en-US" dirty="0"/>
              <a:t>("Main thread exiting.");</a:t>
            </a:r>
          </a:p>
          <a:p>
            <a:r>
              <a:rPr lang="en-US" dirty="0"/>
              <a:t>   }</a:t>
            </a:r>
          </a:p>
          <a:p>
            <a:r>
              <a:rPr lang="en-US" dirty="0"/>
              <a:t>}</a:t>
            </a:r>
            <a:endParaRPr lang="ar-JO" dirty="0"/>
          </a:p>
          <a:p>
            <a:endParaRPr lang="ar-JO" dirty="0"/>
          </a:p>
        </p:txBody>
      </p:sp>
    </p:spTree>
    <p:extLst>
      <p:ext uri="{BB962C8B-B14F-4D97-AF65-F5344CB8AC3E}">
        <p14:creationId xmlns:p14="http://schemas.microsoft.com/office/powerpoint/2010/main" val="1027648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a:t>of execution</a:t>
            </a:r>
          </a:p>
        </p:txBody>
      </p:sp>
      <p:sp>
        <p:nvSpPr>
          <p:cNvPr id="3" name="Content Placeholder 2"/>
          <p:cNvSpPr>
            <a:spLocks noGrp="1"/>
          </p:cNvSpPr>
          <p:nvPr>
            <p:ph idx="1"/>
          </p:nvPr>
        </p:nvSpPr>
        <p:spPr/>
        <p:txBody>
          <a:bodyPr/>
          <a:lstStyle/>
          <a:p>
            <a:r>
              <a:rPr lang="en-US" dirty="0"/>
              <a:t>Child thread: Thread[Demo Thread,5,main]</a:t>
            </a:r>
          </a:p>
          <a:p>
            <a:r>
              <a:rPr lang="en-US" dirty="0"/>
              <a:t>Main Thread: 5</a:t>
            </a:r>
          </a:p>
          <a:p>
            <a:r>
              <a:rPr lang="en-US" dirty="0"/>
              <a:t>Child Thread: 5</a:t>
            </a:r>
          </a:p>
          <a:p>
            <a:r>
              <a:rPr lang="en-US" dirty="0"/>
              <a:t>Child Thread: 4</a:t>
            </a:r>
          </a:p>
          <a:p>
            <a:r>
              <a:rPr lang="en-US" dirty="0"/>
              <a:t>Main Thread: 4</a:t>
            </a:r>
          </a:p>
          <a:p>
            <a:r>
              <a:rPr lang="en-US" dirty="0"/>
              <a:t>Child Thread: 3</a:t>
            </a:r>
          </a:p>
          <a:p>
            <a:r>
              <a:rPr lang="en-US" dirty="0"/>
              <a:t>Child Thread: 2</a:t>
            </a:r>
          </a:p>
          <a:p>
            <a:r>
              <a:rPr lang="en-US" dirty="0"/>
              <a:t>Main Thread: 3</a:t>
            </a:r>
          </a:p>
          <a:p>
            <a:r>
              <a:rPr lang="en-US" dirty="0"/>
              <a:t>Child Thread: 1</a:t>
            </a:r>
          </a:p>
          <a:p>
            <a:r>
              <a:rPr lang="en-US" dirty="0"/>
              <a:t>Exiting child thread.</a:t>
            </a:r>
          </a:p>
          <a:p>
            <a:r>
              <a:rPr lang="en-US" dirty="0"/>
              <a:t>Main Thread: 2</a:t>
            </a:r>
          </a:p>
          <a:p>
            <a:r>
              <a:rPr lang="en-US" dirty="0"/>
              <a:t>Main Thread: 1</a:t>
            </a:r>
          </a:p>
          <a:p>
            <a:r>
              <a:rPr lang="en-US" dirty="0"/>
              <a:t>Main thread exiting.</a:t>
            </a:r>
          </a:p>
        </p:txBody>
      </p:sp>
    </p:spTree>
    <p:extLst>
      <p:ext uri="{BB962C8B-B14F-4D97-AF65-F5344CB8AC3E}">
        <p14:creationId xmlns:p14="http://schemas.microsoft.com/office/powerpoint/2010/main" val="2659793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Multi-threaded Chat Client/Server</a:t>
            </a:r>
            <a:endParaRPr lang="en-US" sz="3600" dirty="0"/>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The client is implemented using two threads – </a:t>
            </a:r>
          </a:p>
          <a:p>
            <a:pPr marL="457200" indent="-457200">
              <a:buFont typeface="Arial" pitchFamily="34" charset="0"/>
              <a:buChar char="•"/>
            </a:pPr>
            <a:r>
              <a:rPr lang="en-US" dirty="0"/>
              <a:t>one thread to interact with the server and the other with the standard input. </a:t>
            </a:r>
          </a:p>
          <a:p>
            <a:pPr marL="457200" indent="-457200">
              <a:buFont typeface="Arial" pitchFamily="34" charset="0"/>
              <a:buChar char="•"/>
            </a:pPr>
            <a:r>
              <a:rPr lang="en-US" dirty="0"/>
              <a:t>Two threads are needed because a client must communicate with the server and,</a:t>
            </a:r>
          </a:p>
          <a:p>
            <a:pPr marL="457200" indent="-457200">
              <a:buFont typeface="Arial" pitchFamily="34" charset="0"/>
              <a:buChar char="•"/>
            </a:pPr>
            <a:r>
              <a:rPr lang="en-US" dirty="0"/>
              <a:t>simultaneously, it must be ready to read messages from the standard input to be sent to the server.</a:t>
            </a:r>
          </a:p>
          <a:p>
            <a:endParaRPr lang="en-US" dirty="0"/>
          </a:p>
        </p:txBody>
      </p:sp>
    </p:spTree>
    <p:extLst>
      <p:ext uri="{BB962C8B-B14F-4D97-AF65-F5344CB8AC3E}">
        <p14:creationId xmlns:p14="http://schemas.microsoft.com/office/powerpoint/2010/main" val="297383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Threads</a:t>
            </a:r>
          </a:p>
        </p:txBody>
      </p:sp>
      <p:sp>
        <p:nvSpPr>
          <p:cNvPr id="3" name="Content Placeholder 2"/>
          <p:cNvSpPr>
            <a:spLocks noGrp="1"/>
          </p:cNvSpPr>
          <p:nvPr>
            <p:ph idx="1"/>
          </p:nvPr>
        </p:nvSpPr>
        <p:spPr/>
        <p:txBody>
          <a:bodyPr/>
          <a:lstStyle/>
          <a:p>
            <a:pPr marL="457200" indent="-457200">
              <a:buFont typeface="Arial" pitchFamily="34" charset="0"/>
              <a:buChar char="•"/>
            </a:pPr>
            <a:r>
              <a:rPr lang="en-US" dirty="0"/>
              <a:t>The server uses a separate thread for each connection. </a:t>
            </a:r>
          </a:p>
          <a:p>
            <a:pPr marL="457200" indent="-457200">
              <a:buFont typeface="Arial" pitchFamily="34" charset="0"/>
              <a:buChar char="•"/>
            </a:pPr>
            <a:r>
              <a:rPr lang="en-US" dirty="0"/>
              <a:t>It spawns a new client thread every time a new connection from a client is accepted. </a:t>
            </a:r>
          </a:p>
          <a:p>
            <a:pPr marL="457200" indent="-457200">
              <a:buFont typeface="Arial" pitchFamily="34" charset="0"/>
              <a:buChar char="•"/>
            </a:pPr>
            <a:r>
              <a:rPr lang="en-US" dirty="0"/>
              <a:t>Multi-threading creates synchronization issues. </a:t>
            </a:r>
          </a:p>
          <a:p>
            <a:pPr marL="457200" indent="-457200">
              <a:buFont typeface="Arial" pitchFamily="34" charset="0"/>
              <a:buChar char="•"/>
            </a:pPr>
            <a:r>
              <a:rPr lang="en-US" dirty="0"/>
              <a:t>One implementation focuses on multi-threading </a:t>
            </a:r>
          </a:p>
          <a:p>
            <a:pPr marL="457200" indent="-457200">
              <a:buFont typeface="Arial" pitchFamily="34" charset="0"/>
              <a:buChar char="•"/>
            </a:pPr>
            <a:r>
              <a:rPr lang="en-US" dirty="0"/>
              <a:t>Second will focus on the synchronization issues that a multi-threaded implementation creates. </a:t>
            </a:r>
          </a:p>
          <a:p>
            <a:endParaRPr lang="en-US" dirty="0"/>
          </a:p>
        </p:txBody>
      </p:sp>
    </p:spTree>
    <p:extLst>
      <p:ext uri="{BB962C8B-B14F-4D97-AF65-F5344CB8AC3E}">
        <p14:creationId xmlns:p14="http://schemas.microsoft.com/office/powerpoint/2010/main" val="214369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in JAVA</a:t>
            </a:r>
            <a:endParaRPr lang="ar-JO" dirty="0"/>
          </a:p>
        </p:txBody>
      </p:sp>
      <p:sp>
        <p:nvSpPr>
          <p:cNvPr id="3" name="Content Placeholder 2"/>
          <p:cNvSpPr>
            <a:spLocks noGrp="1"/>
          </p:cNvSpPr>
          <p:nvPr>
            <p:ph idx="1"/>
          </p:nvPr>
        </p:nvSpPr>
        <p:spPr/>
        <p:txBody>
          <a:bodyPr/>
          <a:lstStyle/>
          <a:p>
            <a:r>
              <a:rPr lang="en-US" dirty="0"/>
              <a:t>Java provides built-in support for </a:t>
            </a:r>
            <a:r>
              <a:rPr lang="en-US" i="1" dirty="0"/>
              <a:t>multithreaded programming</a:t>
            </a:r>
            <a:r>
              <a:rPr lang="en-US" dirty="0"/>
              <a:t>. A multithreaded program contains two or more parts that can run concurrently. Each part of such a program is called a thread, and each thread defines a separate path of execution.</a:t>
            </a:r>
          </a:p>
        </p:txBody>
      </p:sp>
    </p:spTree>
    <p:extLst>
      <p:ext uri="{BB962C8B-B14F-4D97-AF65-F5344CB8AC3E}">
        <p14:creationId xmlns:p14="http://schemas.microsoft.com/office/powerpoint/2010/main" val="1920582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 multi-threaded Client/Server application</a:t>
            </a:r>
            <a:endParaRPr lang="en-US" dirty="0"/>
          </a:p>
        </p:txBody>
      </p:sp>
      <p:sp>
        <p:nvSpPr>
          <p:cNvPr id="4" name="Content Placeholder 3"/>
          <p:cNvSpPr>
            <a:spLocks noGrp="1"/>
          </p:cNvSpPr>
          <p:nvPr>
            <p:ph idx="1"/>
          </p:nvPr>
        </p:nvSpPr>
        <p:spPr/>
        <p:txBody>
          <a:bodyPr/>
          <a:lstStyle/>
          <a:p>
            <a:pPr marL="457200" indent="-457200">
              <a:buFont typeface="Arial" panose="020B0604020202020204" pitchFamily="34" charset="0"/>
              <a:buChar char="•"/>
            </a:pPr>
            <a:r>
              <a:rPr lang="en-US" dirty="0"/>
              <a:t>A chat application consists of a chat server and a chat client. </a:t>
            </a:r>
          </a:p>
          <a:p>
            <a:pPr marL="457200" indent="-457200">
              <a:buFont typeface="Arial" panose="020B0604020202020204" pitchFamily="34" charset="0"/>
              <a:buChar char="•"/>
            </a:pPr>
            <a:r>
              <a:rPr lang="en-US" dirty="0"/>
              <a:t>The server accepts connections from the clients and delivers all messages from each client to other clients. </a:t>
            </a:r>
          </a:p>
          <a:p>
            <a:pPr marL="457200" indent="-457200">
              <a:buFont typeface="Arial" panose="020B0604020202020204" pitchFamily="34" charset="0"/>
              <a:buChar char="•"/>
            </a:pPr>
            <a:r>
              <a:rPr lang="en-US" dirty="0"/>
              <a:t>This is a tool to communicate with other people over Internet in real time. </a:t>
            </a:r>
          </a:p>
          <a:p>
            <a:endParaRPr lang="en-US" dirty="0"/>
          </a:p>
        </p:txBody>
      </p:sp>
    </p:spTree>
    <p:extLst>
      <p:ext uri="{BB962C8B-B14F-4D97-AF65-F5344CB8AC3E}">
        <p14:creationId xmlns:p14="http://schemas.microsoft.com/office/powerpoint/2010/main" val="278435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Implementation</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The client is implemented using two threads</a:t>
            </a:r>
          </a:p>
          <a:p>
            <a:pPr marL="857160" lvl="1" indent="-457200">
              <a:buFont typeface="Arial" panose="020B0604020202020204" pitchFamily="34" charset="0"/>
              <a:buChar char="•"/>
            </a:pPr>
            <a:r>
              <a:rPr lang="en-US" dirty="0"/>
              <a:t>one thread to interact with the server </a:t>
            </a:r>
          </a:p>
          <a:p>
            <a:pPr marL="857160" lvl="1" indent="-457200">
              <a:buFont typeface="Arial" panose="020B0604020202020204" pitchFamily="34" charset="0"/>
              <a:buChar char="•"/>
            </a:pPr>
            <a:r>
              <a:rPr lang="en-US" dirty="0"/>
              <a:t>and the other with the standard input. </a:t>
            </a:r>
          </a:p>
          <a:p>
            <a:pPr marL="457200" indent="-457200">
              <a:buFont typeface="Arial" panose="020B0604020202020204" pitchFamily="34" charset="0"/>
              <a:buChar char="•"/>
            </a:pPr>
            <a:r>
              <a:rPr lang="en-US" dirty="0"/>
              <a:t>Two threads are needed because a client must communicate with the server and</a:t>
            </a:r>
          </a:p>
          <a:p>
            <a:pPr marL="457200" indent="-457200">
              <a:buFont typeface="Arial" panose="020B0604020202020204" pitchFamily="34" charset="0"/>
              <a:buChar char="•"/>
            </a:pPr>
            <a:r>
              <a:rPr lang="en-US" dirty="0"/>
              <a:t> simultaneously, it must be ready to read messages from the standard input to be sent to the server. </a:t>
            </a:r>
          </a:p>
          <a:p>
            <a:endParaRPr lang="en-US" dirty="0"/>
          </a:p>
        </p:txBody>
      </p:sp>
    </p:spTree>
    <p:extLst>
      <p:ext uri="{BB962C8B-B14F-4D97-AF65-F5344CB8AC3E}">
        <p14:creationId xmlns:p14="http://schemas.microsoft.com/office/powerpoint/2010/main" val="2062679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The server is implemented using threads</a:t>
            </a:r>
          </a:p>
          <a:p>
            <a:pPr marL="457200" indent="-457200">
              <a:buFont typeface="Arial" panose="020B0604020202020204" pitchFamily="34" charset="0"/>
              <a:buChar char="•"/>
            </a:pPr>
            <a:r>
              <a:rPr lang="en-US" dirty="0"/>
              <a:t>It uses a separate thread for each connection. </a:t>
            </a:r>
          </a:p>
          <a:p>
            <a:pPr marL="457200" indent="-457200">
              <a:buFont typeface="Arial" panose="020B0604020202020204" pitchFamily="34" charset="0"/>
              <a:buChar char="•"/>
            </a:pPr>
            <a:r>
              <a:rPr lang="en-US" dirty="0"/>
              <a:t>It spawns a new client thread every time a new connection from a client is accepted. </a:t>
            </a:r>
          </a:p>
          <a:p>
            <a:pPr marL="457200" indent="-457200">
              <a:buFont typeface="Arial" panose="020B0604020202020204" pitchFamily="34" charset="0"/>
              <a:buChar char="•"/>
            </a:pPr>
            <a:r>
              <a:rPr lang="en-US" dirty="0"/>
              <a:t>This simplifies a lot the design of the server. </a:t>
            </a:r>
          </a:p>
          <a:p>
            <a:endParaRPr lang="en-US" dirty="0"/>
          </a:p>
        </p:txBody>
      </p:sp>
    </p:spTree>
    <p:extLst>
      <p:ext uri="{BB962C8B-B14F-4D97-AF65-F5344CB8AC3E}">
        <p14:creationId xmlns:p14="http://schemas.microsoft.com/office/powerpoint/2010/main" val="3680534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Multi-threading creates synchronization issues</a:t>
            </a:r>
          </a:p>
          <a:p>
            <a:pPr marL="457200" indent="-457200">
              <a:buFont typeface="Arial" panose="020B0604020202020204" pitchFamily="34" charset="0"/>
              <a:buChar char="•"/>
            </a:pPr>
            <a:r>
              <a:rPr lang="en-US" dirty="0"/>
              <a:t>We will present two implementations of the chat server. </a:t>
            </a:r>
          </a:p>
          <a:p>
            <a:pPr marL="457200" indent="-457200">
              <a:buFont typeface="Arial" panose="020B0604020202020204" pitchFamily="34" charset="0"/>
              <a:buChar char="•"/>
            </a:pPr>
            <a:r>
              <a:rPr lang="en-US" dirty="0"/>
              <a:t>Multi-threading without considering the synchronization issues will be presented first. </a:t>
            </a:r>
          </a:p>
          <a:p>
            <a:pPr marL="457200" indent="-457200">
              <a:buFont typeface="Arial" panose="020B0604020202020204" pitchFamily="34" charset="0"/>
              <a:buChar char="•"/>
            </a:pPr>
            <a:r>
              <a:rPr lang="en-US" dirty="0"/>
              <a:t>Then we will focus on the synchronization issues </a:t>
            </a:r>
          </a:p>
          <a:p>
            <a:pPr marL="457200" indent="-457200">
              <a:buFont typeface="Arial" panose="020B0604020202020204" pitchFamily="34" charset="0"/>
              <a:buChar char="•"/>
            </a:pPr>
            <a:r>
              <a:rPr lang="en-US" dirty="0"/>
              <a:t>Updated version of the multi-threaded chat server that fixes the synchronization issues is presented.</a:t>
            </a:r>
          </a:p>
        </p:txBody>
      </p:sp>
    </p:spTree>
    <p:extLst>
      <p:ext uri="{BB962C8B-B14F-4D97-AF65-F5344CB8AC3E}">
        <p14:creationId xmlns:p14="http://schemas.microsoft.com/office/powerpoint/2010/main" val="2087378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Code</a:t>
            </a:r>
          </a:p>
        </p:txBody>
      </p:sp>
    </p:spTree>
    <p:extLst>
      <p:ext uri="{BB962C8B-B14F-4D97-AF65-F5344CB8AC3E}">
        <p14:creationId xmlns:p14="http://schemas.microsoft.com/office/powerpoint/2010/main" val="281878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47824" y="-12609264"/>
            <a:ext cx="8424936" cy="27792224"/>
          </a:xfrm>
          <a:prstGeom prst="rect">
            <a:avLst/>
          </a:prstGeom>
        </p:spPr>
        <p:txBody>
          <a:bodyPr wrap="square">
            <a:spAutoFit/>
          </a:bodyPr>
          <a:lstStyle/>
          <a:p>
            <a:pPr algn="l" rtl="0"/>
            <a:r>
              <a:rPr lang="en-US" dirty="0"/>
              <a:t>//Example 25</a:t>
            </a:r>
          </a:p>
          <a:p>
            <a:pPr algn="l" rtl="0"/>
            <a:endParaRPr lang="en-US" dirty="0"/>
          </a:p>
          <a:p>
            <a:pPr algn="l" rtl="0"/>
            <a:r>
              <a:rPr lang="en-US" dirty="0"/>
              <a:t>import </a:t>
            </a:r>
            <a:r>
              <a:rPr lang="en-US" dirty="0" err="1"/>
              <a:t>java.io.DataInputStream</a:t>
            </a:r>
            <a:r>
              <a:rPr lang="en-US" dirty="0"/>
              <a:t>;</a:t>
            </a:r>
          </a:p>
          <a:p>
            <a:pPr algn="l" rtl="0"/>
            <a:r>
              <a:rPr lang="en-US" dirty="0"/>
              <a:t>import </a:t>
            </a:r>
            <a:r>
              <a:rPr lang="en-US" dirty="0" err="1"/>
              <a:t>java.io.PrintStream</a:t>
            </a:r>
            <a:r>
              <a:rPr lang="en-US" dirty="0"/>
              <a:t>;</a:t>
            </a:r>
          </a:p>
          <a:p>
            <a:pPr algn="l" rtl="0"/>
            <a:r>
              <a:rPr lang="en-US" dirty="0"/>
              <a:t>import </a:t>
            </a:r>
            <a:r>
              <a:rPr lang="en-US" dirty="0" err="1"/>
              <a:t>java.io.BufferedReader</a:t>
            </a:r>
            <a:r>
              <a:rPr lang="en-US" dirty="0"/>
              <a:t>;</a:t>
            </a:r>
          </a:p>
          <a:p>
            <a:pPr algn="l" rtl="0"/>
            <a:r>
              <a:rPr lang="en-US" dirty="0"/>
              <a:t>import </a:t>
            </a:r>
            <a:r>
              <a:rPr lang="en-US" dirty="0" err="1"/>
              <a:t>java.io.InputStreamReader</a:t>
            </a:r>
            <a:r>
              <a:rPr lang="en-US" dirty="0"/>
              <a:t>;</a:t>
            </a:r>
          </a:p>
          <a:p>
            <a:pPr algn="l" rtl="0"/>
            <a:r>
              <a:rPr lang="en-US" dirty="0"/>
              <a:t>import </a:t>
            </a:r>
            <a:r>
              <a:rPr lang="en-US" dirty="0" err="1"/>
              <a:t>java.io.IOException</a:t>
            </a:r>
            <a:r>
              <a:rPr lang="en-US" dirty="0"/>
              <a:t>;</a:t>
            </a:r>
          </a:p>
          <a:p>
            <a:pPr algn="l" rtl="0"/>
            <a:r>
              <a:rPr lang="en-US" dirty="0"/>
              <a:t>import </a:t>
            </a:r>
            <a:r>
              <a:rPr lang="en-US" dirty="0" err="1"/>
              <a:t>java.net.Socket</a:t>
            </a:r>
            <a:r>
              <a:rPr lang="en-US" dirty="0"/>
              <a:t>;</a:t>
            </a:r>
          </a:p>
          <a:p>
            <a:pPr algn="l" rtl="0"/>
            <a:r>
              <a:rPr lang="en-US" dirty="0"/>
              <a:t>import </a:t>
            </a:r>
            <a:r>
              <a:rPr lang="en-US" dirty="0" err="1"/>
              <a:t>java.net.UnknownHostException</a:t>
            </a:r>
            <a:r>
              <a:rPr lang="en-US" dirty="0"/>
              <a:t>;</a:t>
            </a:r>
          </a:p>
          <a:p>
            <a:pPr algn="l" rtl="0"/>
            <a:endParaRPr lang="en-US" dirty="0"/>
          </a:p>
          <a:p>
            <a:pPr algn="l" rtl="0"/>
            <a:r>
              <a:rPr lang="en-US" dirty="0"/>
              <a:t>public class </a:t>
            </a:r>
            <a:r>
              <a:rPr lang="en-US" dirty="0" err="1"/>
              <a:t>MultiThreadChatClient</a:t>
            </a:r>
            <a:r>
              <a:rPr lang="en-US" dirty="0"/>
              <a:t> implements Runnable {</a:t>
            </a:r>
          </a:p>
          <a:p>
            <a:pPr algn="l" rtl="0"/>
            <a:endParaRPr lang="en-US" dirty="0"/>
          </a:p>
          <a:p>
            <a:pPr algn="l" rtl="0"/>
            <a:r>
              <a:rPr lang="en-US" dirty="0"/>
              <a:t>  // The client socket</a:t>
            </a:r>
          </a:p>
          <a:p>
            <a:pPr algn="l" rtl="0"/>
            <a:r>
              <a:rPr lang="en-US" dirty="0"/>
              <a:t>  private static Socket </a:t>
            </a:r>
            <a:r>
              <a:rPr lang="en-US" dirty="0" err="1"/>
              <a:t>clientSocket</a:t>
            </a:r>
            <a:r>
              <a:rPr lang="en-US" dirty="0"/>
              <a:t> = null;</a:t>
            </a:r>
          </a:p>
          <a:p>
            <a:pPr algn="l" rtl="0"/>
            <a:r>
              <a:rPr lang="en-US" dirty="0"/>
              <a:t>  // The output stream</a:t>
            </a:r>
          </a:p>
          <a:p>
            <a:pPr algn="l" rtl="0"/>
            <a:r>
              <a:rPr lang="en-US" dirty="0"/>
              <a:t>  private static </a:t>
            </a:r>
            <a:r>
              <a:rPr lang="en-US" dirty="0" err="1"/>
              <a:t>PrintStream</a:t>
            </a:r>
            <a:r>
              <a:rPr lang="en-US" dirty="0"/>
              <a:t> </a:t>
            </a:r>
            <a:r>
              <a:rPr lang="en-US" dirty="0" err="1"/>
              <a:t>os</a:t>
            </a:r>
            <a:r>
              <a:rPr lang="en-US" dirty="0"/>
              <a:t> = null;</a:t>
            </a:r>
          </a:p>
          <a:p>
            <a:pPr algn="l" rtl="0"/>
            <a:r>
              <a:rPr lang="en-US" dirty="0"/>
              <a:t>  // The input stream</a:t>
            </a:r>
          </a:p>
          <a:p>
            <a:pPr algn="l" rtl="0"/>
            <a:r>
              <a:rPr lang="en-US" dirty="0"/>
              <a:t>  private static </a:t>
            </a:r>
            <a:r>
              <a:rPr lang="en-US" dirty="0" err="1"/>
              <a:t>DataInputStream</a:t>
            </a:r>
            <a:r>
              <a:rPr lang="en-US" dirty="0"/>
              <a:t> is = null;</a:t>
            </a:r>
          </a:p>
          <a:p>
            <a:pPr algn="l" rtl="0"/>
            <a:endParaRPr lang="en-US" dirty="0"/>
          </a:p>
          <a:p>
            <a:pPr algn="l" rtl="0"/>
            <a:r>
              <a:rPr lang="en-US" dirty="0"/>
              <a:t>  private static </a:t>
            </a:r>
            <a:r>
              <a:rPr lang="en-US" dirty="0" err="1"/>
              <a:t>BufferedReader</a:t>
            </a:r>
            <a:r>
              <a:rPr lang="en-US" dirty="0"/>
              <a:t> </a:t>
            </a:r>
            <a:r>
              <a:rPr lang="en-US" dirty="0" err="1"/>
              <a:t>inputLine</a:t>
            </a:r>
            <a:r>
              <a:rPr lang="en-US" dirty="0"/>
              <a:t> = null;</a:t>
            </a:r>
          </a:p>
          <a:p>
            <a:pPr algn="l" rtl="0"/>
            <a:r>
              <a:rPr lang="en-US" dirty="0"/>
              <a:t>  private static </a:t>
            </a:r>
            <a:r>
              <a:rPr lang="en-US" dirty="0" err="1"/>
              <a:t>boolean</a:t>
            </a:r>
            <a:r>
              <a:rPr lang="en-US" dirty="0"/>
              <a:t> closed = false;</a:t>
            </a:r>
          </a:p>
          <a:p>
            <a:pPr algn="l" rtl="0"/>
            <a:r>
              <a:rPr lang="en-US" dirty="0"/>
              <a:t>  </a:t>
            </a:r>
          </a:p>
          <a:p>
            <a:pPr algn="l" rtl="0"/>
            <a:r>
              <a:rPr lang="en-US" dirty="0"/>
              <a:t>  public static void main(String[] </a:t>
            </a:r>
            <a:r>
              <a:rPr lang="en-US" dirty="0" err="1"/>
              <a:t>args</a:t>
            </a:r>
            <a:r>
              <a:rPr lang="en-US" dirty="0"/>
              <a:t>) {</a:t>
            </a:r>
          </a:p>
          <a:p>
            <a:pPr algn="l" rtl="0"/>
            <a:endParaRPr lang="en-US" dirty="0"/>
          </a:p>
          <a:p>
            <a:pPr algn="l" rtl="0"/>
            <a:r>
              <a:rPr lang="en-US" dirty="0"/>
              <a:t>    // The default port.</a:t>
            </a:r>
          </a:p>
          <a:p>
            <a:pPr algn="l" rtl="0"/>
            <a:r>
              <a:rPr lang="en-US" dirty="0"/>
              <a:t>    </a:t>
            </a:r>
            <a:r>
              <a:rPr lang="en-US" dirty="0" err="1"/>
              <a:t>int</a:t>
            </a:r>
            <a:r>
              <a:rPr lang="en-US" dirty="0"/>
              <a:t> </a:t>
            </a:r>
            <a:r>
              <a:rPr lang="en-US" dirty="0" err="1"/>
              <a:t>portNumber</a:t>
            </a:r>
            <a:r>
              <a:rPr lang="en-US" dirty="0"/>
              <a:t> = 2222;</a:t>
            </a:r>
          </a:p>
          <a:p>
            <a:pPr algn="l" rtl="0"/>
            <a:r>
              <a:rPr lang="en-US" dirty="0"/>
              <a:t>    // The default host.</a:t>
            </a:r>
          </a:p>
          <a:p>
            <a:pPr algn="l" rtl="0"/>
            <a:r>
              <a:rPr lang="en-US" dirty="0"/>
              <a:t>    String host = "localhost";</a:t>
            </a:r>
          </a:p>
          <a:p>
            <a:pPr algn="l" rtl="0"/>
            <a:endParaRPr lang="en-US" dirty="0"/>
          </a:p>
          <a:p>
            <a:pPr algn="l" rtl="0"/>
            <a:r>
              <a:rPr lang="en-US" dirty="0"/>
              <a:t>    if (</a:t>
            </a:r>
            <a:r>
              <a:rPr lang="en-US" dirty="0" err="1"/>
              <a:t>args.length</a:t>
            </a:r>
            <a:r>
              <a:rPr lang="en-US" dirty="0"/>
              <a:t> &lt; 2) {</a:t>
            </a:r>
          </a:p>
          <a:p>
            <a:pPr algn="l" rtl="0"/>
            <a:r>
              <a:rPr lang="en-US" dirty="0"/>
              <a:t>      </a:t>
            </a:r>
            <a:r>
              <a:rPr lang="en-US" dirty="0" err="1"/>
              <a:t>System.out</a:t>
            </a:r>
            <a:endParaRPr lang="en-US" dirty="0"/>
          </a:p>
          <a:p>
            <a:pPr algn="l" rtl="0"/>
            <a:r>
              <a:rPr lang="en-US" dirty="0"/>
              <a:t>          .</a:t>
            </a:r>
            <a:r>
              <a:rPr lang="en-US" dirty="0" err="1"/>
              <a:t>println</a:t>
            </a:r>
            <a:r>
              <a:rPr lang="en-US" dirty="0"/>
              <a:t>("Usage: java </a:t>
            </a:r>
            <a:r>
              <a:rPr lang="en-US" dirty="0" err="1"/>
              <a:t>MultiThreadChatClient</a:t>
            </a:r>
            <a:r>
              <a:rPr lang="en-US" dirty="0"/>
              <a:t> &lt;host&gt; &lt;</a:t>
            </a:r>
            <a:r>
              <a:rPr lang="en-US" dirty="0" err="1"/>
              <a:t>portNumber</a:t>
            </a:r>
            <a:r>
              <a:rPr lang="en-US" dirty="0"/>
              <a:t>&gt;\n"</a:t>
            </a:r>
          </a:p>
          <a:p>
            <a:pPr algn="l" rtl="0"/>
            <a:r>
              <a:rPr lang="en-US" dirty="0"/>
              <a:t>              + "Now using host=" + host + ", </a:t>
            </a:r>
            <a:r>
              <a:rPr lang="en-US" dirty="0" err="1"/>
              <a:t>portNumber</a:t>
            </a:r>
            <a:r>
              <a:rPr lang="en-US" dirty="0"/>
              <a:t>=" + </a:t>
            </a:r>
            <a:r>
              <a:rPr lang="en-US" dirty="0" err="1"/>
              <a:t>portNumber</a:t>
            </a:r>
            <a:r>
              <a:rPr lang="en-US" dirty="0"/>
              <a:t>);</a:t>
            </a:r>
          </a:p>
          <a:p>
            <a:pPr algn="l" rtl="0"/>
            <a:r>
              <a:rPr lang="en-US" dirty="0"/>
              <a:t>    } else {</a:t>
            </a:r>
          </a:p>
          <a:p>
            <a:pPr algn="l" rtl="0"/>
            <a:r>
              <a:rPr lang="en-US" dirty="0"/>
              <a:t>      host = </a:t>
            </a:r>
            <a:r>
              <a:rPr lang="en-US" dirty="0" err="1"/>
              <a:t>args</a:t>
            </a:r>
            <a:r>
              <a:rPr lang="en-US" dirty="0"/>
              <a:t>[0];</a:t>
            </a:r>
          </a:p>
          <a:p>
            <a:pPr algn="l" rtl="0"/>
            <a:r>
              <a:rPr lang="en-US" dirty="0"/>
              <a:t>      </a:t>
            </a:r>
            <a:r>
              <a:rPr lang="en-US" dirty="0" err="1"/>
              <a:t>portNumber</a:t>
            </a:r>
            <a:r>
              <a:rPr lang="en-US" dirty="0"/>
              <a:t> = </a:t>
            </a:r>
            <a:r>
              <a:rPr lang="en-US" dirty="0" err="1"/>
              <a:t>Integer.valueOf</a:t>
            </a:r>
            <a:r>
              <a:rPr lang="en-US" dirty="0"/>
              <a:t>(</a:t>
            </a:r>
            <a:r>
              <a:rPr lang="en-US" dirty="0" err="1"/>
              <a:t>args</a:t>
            </a:r>
            <a:r>
              <a:rPr lang="en-US" dirty="0"/>
              <a:t>[1]).</a:t>
            </a:r>
            <a:r>
              <a:rPr lang="en-US" dirty="0" err="1"/>
              <a:t>intValue</a:t>
            </a:r>
            <a:r>
              <a:rPr lang="en-US" dirty="0"/>
              <a:t>();</a:t>
            </a:r>
          </a:p>
          <a:p>
            <a:pPr algn="l" rtl="0"/>
            <a:r>
              <a:rPr lang="en-US" dirty="0"/>
              <a:t>    }</a:t>
            </a:r>
          </a:p>
          <a:p>
            <a:pPr algn="l" rtl="0"/>
            <a:endParaRPr lang="en-US" dirty="0"/>
          </a:p>
          <a:p>
            <a:pPr algn="l" rtl="0"/>
            <a:r>
              <a:rPr lang="en-US" dirty="0"/>
              <a:t>    /*</a:t>
            </a:r>
          </a:p>
          <a:p>
            <a:pPr algn="l" rtl="0"/>
            <a:r>
              <a:rPr lang="en-US" dirty="0"/>
              <a:t>     * Open a socket on a given host and port. Open input and output streams.</a:t>
            </a:r>
          </a:p>
          <a:p>
            <a:pPr algn="l" rtl="0"/>
            <a:r>
              <a:rPr lang="en-US" dirty="0"/>
              <a:t>     */</a:t>
            </a:r>
          </a:p>
          <a:p>
            <a:pPr algn="l" rtl="0"/>
            <a:r>
              <a:rPr lang="en-US" dirty="0"/>
              <a:t>    try {</a:t>
            </a:r>
          </a:p>
          <a:p>
            <a:pPr algn="l" rtl="0"/>
            <a:r>
              <a:rPr lang="en-US" dirty="0"/>
              <a:t>      </a:t>
            </a:r>
            <a:r>
              <a:rPr lang="en-US" dirty="0" err="1"/>
              <a:t>clientSocket</a:t>
            </a:r>
            <a:r>
              <a:rPr lang="en-US" dirty="0"/>
              <a:t> = new Socket(host, </a:t>
            </a:r>
            <a:r>
              <a:rPr lang="en-US" dirty="0" err="1"/>
              <a:t>portNumber</a:t>
            </a:r>
            <a:r>
              <a:rPr lang="en-US" dirty="0"/>
              <a:t>);</a:t>
            </a:r>
          </a:p>
          <a:p>
            <a:pPr algn="l" rtl="0"/>
            <a:r>
              <a:rPr lang="en-US" dirty="0"/>
              <a:t>      </a:t>
            </a:r>
            <a:r>
              <a:rPr lang="en-US" dirty="0" err="1"/>
              <a:t>inputLine</a:t>
            </a:r>
            <a:r>
              <a:rPr lang="en-US" dirty="0"/>
              <a:t> = new </a:t>
            </a:r>
            <a:r>
              <a:rPr lang="en-US" dirty="0" err="1"/>
              <a:t>BufferedReader</a:t>
            </a:r>
            <a:r>
              <a:rPr lang="en-US" dirty="0"/>
              <a:t>(new </a:t>
            </a:r>
            <a:r>
              <a:rPr lang="en-US" dirty="0" err="1"/>
              <a:t>InputStreamReader</a:t>
            </a:r>
            <a:r>
              <a:rPr lang="en-US" dirty="0"/>
              <a:t>(System.in));</a:t>
            </a:r>
          </a:p>
          <a:p>
            <a:pPr algn="l" rtl="0"/>
            <a:r>
              <a:rPr lang="en-US" dirty="0"/>
              <a:t>      </a:t>
            </a:r>
            <a:r>
              <a:rPr lang="en-US" dirty="0" err="1"/>
              <a:t>os</a:t>
            </a:r>
            <a:r>
              <a:rPr lang="en-US" dirty="0"/>
              <a:t> = new </a:t>
            </a:r>
            <a:r>
              <a:rPr lang="en-US" dirty="0" err="1"/>
              <a:t>PrintStream</a:t>
            </a:r>
            <a:r>
              <a:rPr lang="en-US" dirty="0"/>
              <a:t>(</a:t>
            </a:r>
            <a:r>
              <a:rPr lang="en-US" dirty="0" err="1"/>
              <a:t>clientSocket.getOutputStream</a:t>
            </a:r>
            <a:r>
              <a:rPr lang="en-US" dirty="0"/>
              <a:t>());</a:t>
            </a:r>
          </a:p>
          <a:p>
            <a:pPr algn="l" rtl="0"/>
            <a:r>
              <a:rPr lang="en-US" dirty="0"/>
              <a:t>      is = new </a:t>
            </a:r>
            <a:r>
              <a:rPr lang="en-US" dirty="0" err="1"/>
              <a:t>DataInputStream</a:t>
            </a:r>
            <a:r>
              <a:rPr lang="en-US" dirty="0"/>
              <a:t>(</a:t>
            </a:r>
            <a:r>
              <a:rPr lang="en-US" dirty="0" err="1"/>
              <a:t>clientSocket.getInputStream</a:t>
            </a:r>
            <a:r>
              <a:rPr lang="en-US" dirty="0"/>
              <a:t>());</a:t>
            </a:r>
          </a:p>
          <a:p>
            <a:pPr algn="l" rtl="0"/>
            <a:r>
              <a:rPr lang="en-US" dirty="0"/>
              <a:t>    } catch (</a:t>
            </a:r>
            <a:r>
              <a:rPr lang="en-US" dirty="0" err="1"/>
              <a:t>UnknownHostException</a:t>
            </a:r>
            <a:r>
              <a:rPr lang="en-US" dirty="0"/>
              <a:t> e) {</a:t>
            </a:r>
          </a:p>
          <a:p>
            <a:pPr algn="l" rtl="0"/>
            <a:r>
              <a:rPr lang="en-US" dirty="0"/>
              <a:t>      </a:t>
            </a:r>
            <a:r>
              <a:rPr lang="en-US" dirty="0" err="1"/>
              <a:t>System.err.println</a:t>
            </a:r>
            <a:r>
              <a:rPr lang="en-US" dirty="0"/>
              <a:t>("Don't know about host " + host);</a:t>
            </a:r>
          </a:p>
          <a:p>
            <a:pPr algn="l" rtl="0"/>
            <a:r>
              <a:rPr lang="en-US" dirty="0"/>
              <a:t>    } catch (</a:t>
            </a:r>
            <a:r>
              <a:rPr lang="en-US" dirty="0" err="1"/>
              <a:t>IOException</a:t>
            </a:r>
            <a:r>
              <a:rPr lang="en-US" dirty="0"/>
              <a:t> e) {</a:t>
            </a:r>
          </a:p>
          <a:p>
            <a:pPr algn="l" rtl="0"/>
            <a:r>
              <a:rPr lang="en-US" dirty="0"/>
              <a:t>      </a:t>
            </a:r>
            <a:r>
              <a:rPr lang="en-US" dirty="0" err="1"/>
              <a:t>System.err.println</a:t>
            </a:r>
            <a:r>
              <a:rPr lang="en-US" dirty="0"/>
              <a:t>("Couldn't get I/O for the connection to the host "</a:t>
            </a:r>
          </a:p>
          <a:p>
            <a:pPr algn="l" rtl="0"/>
            <a:r>
              <a:rPr lang="en-US" dirty="0"/>
              <a:t>          + host);</a:t>
            </a:r>
          </a:p>
          <a:p>
            <a:pPr algn="l" rtl="0"/>
            <a:r>
              <a:rPr lang="en-US" dirty="0"/>
              <a:t>    }</a:t>
            </a:r>
          </a:p>
          <a:p>
            <a:pPr algn="l" rtl="0"/>
            <a:endParaRPr lang="en-US" dirty="0"/>
          </a:p>
          <a:p>
            <a:pPr algn="l" rtl="0"/>
            <a:r>
              <a:rPr lang="en-US" dirty="0"/>
              <a:t>    /*</a:t>
            </a:r>
          </a:p>
          <a:p>
            <a:pPr algn="l" rtl="0"/>
            <a:r>
              <a:rPr lang="en-US" dirty="0"/>
              <a:t>     * If everything has been initialized then we want to write some data to the</a:t>
            </a:r>
          </a:p>
          <a:p>
            <a:pPr algn="l" rtl="0"/>
            <a:r>
              <a:rPr lang="en-US" dirty="0"/>
              <a:t>     * socket we have opened a connection to on the port </a:t>
            </a:r>
            <a:r>
              <a:rPr lang="en-US" dirty="0" err="1"/>
              <a:t>portNumber</a:t>
            </a:r>
            <a:r>
              <a:rPr lang="en-US" dirty="0"/>
              <a:t>.</a:t>
            </a:r>
          </a:p>
          <a:p>
            <a:pPr algn="l" rtl="0"/>
            <a:r>
              <a:rPr lang="en-US" dirty="0"/>
              <a:t>     */</a:t>
            </a:r>
          </a:p>
          <a:p>
            <a:pPr algn="l" rtl="0"/>
            <a:r>
              <a:rPr lang="en-US" dirty="0"/>
              <a:t>    if (</a:t>
            </a:r>
            <a:r>
              <a:rPr lang="en-US" dirty="0" err="1"/>
              <a:t>clientSocket</a:t>
            </a:r>
            <a:r>
              <a:rPr lang="en-US" dirty="0"/>
              <a:t> != null &amp;&amp; </a:t>
            </a:r>
            <a:r>
              <a:rPr lang="en-US" dirty="0" err="1"/>
              <a:t>os</a:t>
            </a:r>
            <a:r>
              <a:rPr lang="en-US" dirty="0"/>
              <a:t> != null &amp;&amp; is != null) {</a:t>
            </a:r>
          </a:p>
          <a:p>
            <a:pPr algn="l" rtl="0"/>
            <a:r>
              <a:rPr lang="en-US" dirty="0"/>
              <a:t>      try {</a:t>
            </a:r>
          </a:p>
          <a:p>
            <a:pPr algn="l" rtl="0"/>
            <a:endParaRPr lang="en-US" dirty="0"/>
          </a:p>
          <a:p>
            <a:pPr algn="l" rtl="0"/>
            <a:r>
              <a:rPr lang="en-US" dirty="0"/>
              <a:t>        /* Create a thread to read from the server. */</a:t>
            </a:r>
          </a:p>
          <a:p>
            <a:pPr algn="l" rtl="0"/>
            <a:r>
              <a:rPr lang="en-US" dirty="0"/>
              <a:t>        new Thread(new </a:t>
            </a:r>
            <a:r>
              <a:rPr lang="en-US" dirty="0" err="1"/>
              <a:t>MultiThreadChatClient</a:t>
            </a:r>
            <a:r>
              <a:rPr lang="en-US" dirty="0"/>
              <a:t>()).start();</a:t>
            </a:r>
          </a:p>
          <a:p>
            <a:pPr algn="l" rtl="0"/>
            <a:r>
              <a:rPr lang="en-US" dirty="0"/>
              <a:t>        while (!closed) {</a:t>
            </a:r>
          </a:p>
          <a:p>
            <a:pPr algn="l" rtl="0"/>
            <a:r>
              <a:rPr lang="en-US" dirty="0"/>
              <a:t>          </a:t>
            </a:r>
            <a:r>
              <a:rPr lang="en-US" dirty="0" err="1"/>
              <a:t>os.println</a:t>
            </a:r>
            <a:r>
              <a:rPr lang="en-US" dirty="0"/>
              <a:t>(</a:t>
            </a:r>
            <a:r>
              <a:rPr lang="en-US" dirty="0" err="1"/>
              <a:t>inputLine.readLine</a:t>
            </a:r>
            <a:r>
              <a:rPr lang="en-US" dirty="0"/>
              <a:t>().trim());</a:t>
            </a:r>
          </a:p>
          <a:p>
            <a:pPr algn="l" rtl="0"/>
            <a:r>
              <a:rPr lang="en-US" dirty="0"/>
              <a:t>        }</a:t>
            </a:r>
          </a:p>
          <a:p>
            <a:pPr algn="l" rtl="0"/>
            <a:r>
              <a:rPr lang="en-US" dirty="0"/>
              <a:t>        /*</a:t>
            </a:r>
          </a:p>
          <a:p>
            <a:pPr algn="l" rtl="0"/>
            <a:r>
              <a:rPr lang="en-US" dirty="0"/>
              <a:t>         * Close the output stream, close the input stream, close the socket.</a:t>
            </a:r>
          </a:p>
          <a:p>
            <a:pPr algn="l" rtl="0"/>
            <a:r>
              <a:rPr lang="en-US" dirty="0"/>
              <a:t>         */</a:t>
            </a:r>
          </a:p>
          <a:p>
            <a:pPr algn="l" rtl="0"/>
            <a:r>
              <a:rPr lang="en-US" dirty="0"/>
              <a:t>        </a:t>
            </a:r>
            <a:r>
              <a:rPr lang="en-US" dirty="0" err="1"/>
              <a:t>os.close</a:t>
            </a:r>
            <a:r>
              <a:rPr lang="en-US" dirty="0"/>
              <a:t>();</a:t>
            </a:r>
          </a:p>
          <a:p>
            <a:pPr algn="l" rtl="0"/>
            <a:r>
              <a:rPr lang="en-US" dirty="0"/>
              <a:t>        </a:t>
            </a:r>
            <a:r>
              <a:rPr lang="en-US" dirty="0" err="1"/>
              <a:t>is.close</a:t>
            </a:r>
            <a:r>
              <a:rPr lang="en-US" dirty="0"/>
              <a:t>();</a:t>
            </a:r>
          </a:p>
          <a:p>
            <a:pPr algn="l" rtl="0"/>
            <a:r>
              <a:rPr lang="en-US" dirty="0"/>
              <a:t>        </a:t>
            </a:r>
            <a:r>
              <a:rPr lang="en-US" dirty="0" err="1"/>
              <a:t>clientSocket.close</a:t>
            </a:r>
            <a:r>
              <a:rPr lang="en-US" dirty="0"/>
              <a:t>();</a:t>
            </a:r>
          </a:p>
          <a:p>
            <a:pPr algn="l" rtl="0"/>
            <a:r>
              <a:rPr lang="en-US" dirty="0"/>
              <a:t>      } catch (</a:t>
            </a:r>
            <a:r>
              <a:rPr lang="en-US" dirty="0" err="1"/>
              <a:t>IOException</a:t>
            </a:r>
            <a:r>
              <a:rPr lang="en-US" dirty="0"/>
              <a:t> e) {</a:t>
            </a:r>
          </a:p>
          <a:p>
            <a:pPr algn="l" rtl="0"/>
            <a:r>
              <a:rPr lang="en-US" dirty="0"/>
              <a:t>        </a:t>
            </a:r>
            <a:r>
              <a:rPr lang="en-US" dirty="0" err="1"/>
              <a:t>System.err.println</a:t>
            </a:r>
            <a:r>
              <a:rPr lang="en-US" dirty="0"/>
              <a:t>("</a:t>
            </a:r>
            <a:r>
              <a:rPr lang="en-US" dirty="0" err="1"/>
              <a:t>IOException</a:t>
            </a:r>
            <a:r>
              <a:rPr lang="en-US" dirty="0"/>
              <a:t>:  " + e);</a:t>
            </a:r>
          </a:p>
          <a:p>
            <a:pPr algn="l" rtl="0"/>
            <a:r>
              <a:rPr lang="en-US" dirty="0"/>
              <a:t>      }</a:t>
            </a:r>
          </a:p>
          <a:p>
            <a:pPr algn="l" rtl="0"/>
            <a:r>
              <a:rPr lang="en-US" dirty="0"/>
              <a:t>    }</a:t>
            </a:r>
          </a:p>
          <a:p>
            <a:pPr algn="l" rtl="0"/>
            <a:r>
              <a:rPr lang="en-US" dirty="0"/>
              <a:t>  }</a:t>
            </a:r>
          </a:p>
          <a:p>
            <a:pPr algn="l" rtl="0"/>
            <a:endParaRPr lang="en-US" dirty="0"/>
          </a:p>
          <a:p>
            <a:pPr algn="l" rtl="0"/>
            <a:r>
              <a:rPr lang="en-US" dirty="0"/>
              <a:t>  /*</a:t>
            </a:r>
          </a:p>
          <a:p>
            <a:pPr algn="l" rtl="0"/>
            <a:r>
              <a:rPr lang="en-US" dirty="0"/>
              <a:t>   * Create a thread to read from the server. (non-Javadoc)</a:t>
            </a:r>
          </a:p>
          <a:p>
            <a:pPr algn="l" rtl="0"/>
            <a:r>
              <a:rPr lang="en-US" dirty="0"/>
              <a:t>   * </a:t>
            </a:r>
          </a:p>
          <a:p>
            <a:pPr algn="l" rtl="0"/>
            <a:r>
              <a:rPr lang="en-US" dirty="0"/>
              <a:t>   * @see </a:t>
            </a:r>
            <a:r>
              <a:rPr lang="en-US" dirty="0" err="1"/>
              <a:t>java.lang.Runnable#run</a:t>
            </a:r>
            <a:r>
              <a:rPr lang="en-US" dirty="0"/>
              <a:t>()</a:t>
            </a:r>
          </a:p>
          <a:p>
            <a:pPr algn="l" rtl="0"/>
            <a:r>
              <a:rPr lang="en-US" dirty="0"/>
              <a:t>   */</a:t>
            </a:r>
          </a:p>
          <a:p>
            <a:pPr algn="l" rtl="0"/>
            <a:r>
              <a:rPr lang="en-US" dirty="0"/>
              <a:t>  public void run() {</a:t>
            </a:r>
          </a:p>
          <a:p>
            <a:pPr algn="l" rtl="0"/>
            <a:r>
              <a:rPr lang="en-US" dirty="0"/>
              <a:t>    /*</a:t>
            </a:r>
          </a:p>
          <a:p>
            <a:pPr algn="l" rtl="0"/>
            <a:r>
              <a:rPr lang="en-US" dirty="0"/>
              <a:t>     * Keep on reading from the socket till we receive "Bye" from the</a:t>
            </a:r>
          </a:p>
          <a:p>
            <a:pPr algn="l" rtl="0"/>
            <a:r>
              <a:rPr lang="en-US" dirty="0"/>
              <a:t>     * server. Once we received that then we want to break.</a:t>
            </a:r>
          </a:p>
          <a:p>
            <a:pPr algn="l" rtl="0"/>
            <a:r>
              <a:rPr lang="en-US" dirty="0"/>
              <a:t>     */</a:t>
            </a:r>
          </a:p>
          <a:p>
            <a:pPr algn="l" rtl="0"/>
            <a:r>
              <a:rPr lang="en-US" dirty="0"/>
              <a:t>    String </a:t>
            </a:r>
            <a:r>
              <a:rPr lang="en-US" dirty="0" err="1"/>
              <a:t>responseLine</a:t>
            </a:r>
            <a:r>
              <a:rPr lang="en-US" dirty="0"/>
              <a:t>;</a:t>
            </a:r>
          </a:p>
          <a:p>
            <a:pPr algn="l" rtl="0"/>
            <a:r>
              <a:rPr lang="en-US" dirty="0"/>
              <a:t>    try {</a:t>
            </a:r>
          </a:p>
          <a:p>
            <a:pPr algn="l" rtl="0"/>
            <a:r>
              <a:rPr lang="en-US" dirty="0"/>
              <a:t>      while ((</a:t>
            </a:r>
            <a:r>
              <a:rPr lang="en-US" dirty="0" err="1"/>
              <a:t>responseLine</a:t>
            </a:r>
            <a:r>
              <a:rPr lang="en-US" dirty="0"/>
              <a:t> = </a:t>
            </a:r>
            <a:r>
              <a:rPr lang="en-US" dirty="0" err="1"/>
              <a:t>is.readLine</a:t>
            </a:r>
            <a:r>
              <a:rPr lang="en-US" dirty="0"/>
              <a:t>()) != null) {</a:t>
            </a:r>
          </a:p>
          <a:p>
            <a:pPr algn="l" rtl="0"/>
            <a:r>
              <a:rPr lang="en-US" dirty="0"/>
              <a:t>        </a:t>
            </a:r>
            <a:r>
              <a:rPr lang="en-US" dirty="0" err="1"/>
              <a:t>System.out.println</a:t>
            </a:r>
            <a:r>
              <a:rPr lang="en-US" dirty="0"/>
              <a:t>(</a:t>
            </a:r>
            <a:r>
              <a:rPr lang="en-US" dirty="0" err="1"/>
              <a:t>responseLine</a:t>
            </a:r>
            <a:r>
              <a:rPr lang="en-US" dirty="0"/>
              <a:t>);</a:t>
            </a:r>
          </a:p>
          <a:p>
            <a:pPr algn="l" rtl="0"/>
            <a:r>
              <a:rPr lang="en-US" dirty="0"/>
              <a:t>        if (</a:t>
            </a:r>
            <a:r>
              <a:rPr lang="en-US" dirty="0" err="1"/>
              <a:t>responseLine.indexOf</a:t>
            </a:r>
            <a:r>
              <a:rPr lang="en-US" dirty="0"/>
              <a:t>("*** Bye") != -1)</a:t>
            </a:r>
          </a:p>
          <a:p>
            <a:pPr algn="l" rtl="0"/>
            <a:r>
              <a:rPr lang="en-US" dirty="0"/>
              <a:t>          break;</a:t>
            </a:r>
          </a:p>
          <a:p>
            <a:pPr algn="l" rtl="0"/>
            <a:r>
              <a:rPr lang="en-US" dirty="0"/>
              <a:t>      }</a:t>
            </a:r>
          </a:p>
          <a:p>
            <a:pPr algn="l" rtl="0"/>
            <a:r>
              <a:rPr lang="en-US" dirty="0"/>
              <a:t>      closed = true;</a:t>
            </a:r>
          </a:p>
          <a:p>
            <a:pPr algn="l" rtl="0"/>
            <a:r>
              <a:rPr lang="en-US" dirty="0"/>
              <a:t>    } catch (</a:t>
            </a:r>
            <a:r>
              <a:rPr lang="en-US" dirty="0" err="1"/>
              <a:t>IOException</a:t>
            </a:r>
            <a:r>
              <a:rPr lang="en-US" dirty="0"/>
              <a:t> e) {</a:t>
            </a:r>
          </a:p>
          <a:p>
            <a:pPr algn="l" rtl="0"/>
            <a:r>
              <a:rPr lang="en-US" dirty="0"/>
              <a:t>      </a:t>
            </a:r>
            <a:r>
              <a:rPr lang="en-US" dirty="0" err="1"/>
              <a:t>System.err.println</a:t>
            </a:r>
            <a:r>
              <a:rPr lang="en-US" dirty="0"/>
              <a:t>("</a:t>
            </a:r>
            <a:r>
              <a:rPr lang="en-US" dirty="0" err="1"/>
              <a:t>IOException</a:t>
            </a:r>
            <a:r>
              <a:rPr lang="en-US" dirty="0"/>
              <a:t>:  " + e);</a:t>
            </a:r>
          </a:p>
          <a:p>
            <a:pPr algn="l" rtl="0"/>
            <a:r>
              <a:rPr lang="en-US" dirty="0"/>
              <a:t>    }</a:t>
            </a:r>
          </a:p>
          <a:p>
            <a:pPr algn="l" rtl="0"/>
            <a:r>
              <a:rPr lang="en-US" dirty="0"/>
              <a:t>  }</a:t>
            </a:r>
          </a:p>
          <a:p>
            <a:pPr algn="l" rtl="0"/>
            <a:r>
              <a:rPr lang="en-US" dirty="0"/>
              <a:t>}</a:t>
            </a:r>
          </a:p>
        </p:txBody>
      </p:sp>
    </p:spTree>
    <p:extLst>
      <p:ext uri="{BB962C8B-B14F-4D97-AF65-F5344CB8AC3E}">
        <p14:creationId xmlns:p14="http://schemas.microsoft.com/office/powerpoint/2010/main" val="1489876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chat server</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Uses a separate thread for each client. </a:t>
            </a:r>
          </a:p>
          <a:p>
            <a:pPr marL="457200" indent="-457200">
              <a:buFont typeface="Arial" panose="020B0604020202020204" pitchFamily="34" charset="0"/>
              <a:buChar char="•"/>
            </a:pPr>
            <a:r>
              <a:rPr lang="en-US" dirty="0"/>
              <a:t>Spawns a new client thread every time a new connection from a client is accepted. </a:t>
            </a:r>
          </a:p>
          <a:p>
            <a:pPr marL="457200" indent="-457200">
              <a:buFont typeface="Arial" panose="020B0604020202020204" pitchFamily="34" charset="0"/>
              <a:buChar char="•"/>
            </a:pPr>
            <a:r>
              <a:rPr lang="en-US" dirty="0"/>
              <a:t>Opens I/O streams for a particular client</a:t>
            </a:r>
          </a:p>
          <a:p>
            <a:pPr marL="457200" indent="-457200">
              <a:buFont typeface="Arial" panose="020B0604020202020204" pitchFamily="34" charset="0"/>
              <a:buChar char="•"/>
            </a:pPr>
            <a:r>
              <a:rPr lang="en-US" dirty="0"/>
              <a:t>It ask the client's name</a:t>
            </a:r>
          </a:p>
          <a:p>
            <a:pPr marL="457200" indent="-457200">
              <a:buFont typeface="Arial" panose="020B0604020202020204" pitchFamily="34" charset="0"/>
              <a:buChar char="•"/>
            </a:pPr>
            <a:r>
              <a:rPr lang="en-US" dirty="0"/>
              <a:t>Informs clients that a new client joined the chat</a:t>
            </a:r>
          </a:p>
          <a:p>
            <a:pPr marL="457200" indent="-457200">
              <a:buFont typeface="Arial" panose="020B0604020202020204" pitchFamily="34" charset="0"/>
              <a:buChar char="•"/>
            </a:pPr>
            <a:r>
              <a:rPr lang="en-US" dirty="0" err="1"/>
              <a:t>Echos</a:t>
            </a:r>
            <a:r>
              <a:rPr lang="en-US" dirty="0"/>
              <a:t> data back to all other clients. </a:t>
            </a:r>
          </a:p>
          <a:p>
            <a:pPr marL="457200" indent="-457200">
              <a:buFont typeface="Arial" panose="020B0604020202020204" pitchFamily="34" charset="0"/>
              <a:buChar char="•"/>
            </a:pPr>
            <a:r>
              <a:rPr lang="en-US" dirty="0"/>
              <a:t>When the client leaves the chat room, this thread informs also the clients about that and terminates. </a:t>
            </a:r>
          </a:p>
          <a:p>
            <a:endParaRPr lang="en-US" dirty="0"/>
          </a:p>
        </p:txBody>
      </p:sp>
    </p:spTree>
    <p:extLst>
      <p:ext uri="{BB962C8B-B14F-4D97-AF65-F5344CB8AC3E}">
        <p14:creationId xmlns:p14="http://schemas.microsoft.com/office/powerpoint/2010/main" val="3844752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76" y="-20642232"/>
            <a:ext cx="8784976" cy="42196167"/>
          </a:xfrm>
          <a:prstGeom prst="rect">
            <a:avLst/>
          </a:prstGeom>
        </p:spPr>
        <p:txBody>
          <a:bodyPr wrap="square">
            <a:spAutoFit/>
          </a:bodyPr>
          <a:lstStyle/>
          <a:p>
            <a:pPr algn="l" rtl="0"/>
            <a:r>
              <a:rPr lang="en-US" dirty="0"/>
              <a:t>//Example 26</a:t>
            </a:r>
          </a:p>
          <a:p>
            <a:pPr algn="l" rtl="0"/>
            <a:endParaRPr lang="en-US" dirty="0"/>
          </a:p>
          <a:p>
            <a:pPr algn="l" rtl="0"/>
            <a:r>
              <a:rPr lang="en-US" dirty="0"/>
              <a:t>import </a:t>
            </a:r>
            <a:r>
              <a:rPr lang="en-US" dirty="0" err="1"/>
              <a:t>java.io.DataInputStream</a:t>
            </a:r>
            <a:r>
              <a:rPr lang="en-US" dirty="0"/>
              <a:t>;</a:t>
            </a:r>
          </a:p>
          <a:p>
            <a:pPr algn="l" rtl="0"/>
            <a:r>
              <a:rPr lang="en-US" dirty="0"/>
              <a:t>import </a:t>
            </a:r>
            <a:r>
              <a:rPr lang="en-US" dirty="0" err="1"/>
              <a:t>java.io.PrintStream</a:t>
            </a:r>
            <a:r>
              <a:rPr lang="en-US" dirty="0"/>
              <a:t>;</a:t>
            </a:r>
          </a:p>
          <a:p>
            <a:pPr algn="l" rtl="0"/>
            <a:r>
              <a:rPr lang="en-US" dirty="0"/>
              <a:t>import </a:t>
            </a:r>
            <a:r>
              <a:rPr lang="en-US" dirty="0" err="1"/>
              <a:t>java.io.IOException</a:t>
            </a:r>
            <a:r>
              <a:rPr lang="en-US" dirty="0"/>
              <a:t>;</a:t>
            </a:r>
          </a:p>
          <a:p>
            <a:pPr algn="l" rtl="0"/>
            <a:r>
              <a:rPr lang="en-US" dirty="0"/>
              <a:t>import </a:t>
            </a:r>
            <a:r>
              <a:rPr lang="en-US" dirty="0" err="1"/>
              <a:t>java.net.Socket</a:t>
            </a:r>
            <a:r>
              <a:rPr lang="en-US" dirty="0"/>
              <a:t>;</a:t>
            </a:r>
          </a:p>
          <a:p>
            <a:pPr algn="l" rtl="0"/>
            <a:r>
              <a:rPr lang="en-US" dirty="0"/>
              <a:t>import </a:t>
            </a:r>
            <a:r>
              <a:rPr lang="en-US" dirty="0" err="1"/>
              <a:t>java.net.ServerSocket</a:t>
            </a:r>
            <a:r>
              <a:rPr lang="en-US" dirty="0"/>
              <a:t>;</a:t>
            </a:r>
          </a:p>
          <a:p>
            <a:pPr algn="l" rtl="0"/>
            <a:endParaRPr lang="en-US" dirty="0"/>
          </a:p>
          <a:p>
            <a:pPr algn="l" rtl="0"/>
            <a:r>
              <a:rPr lang="en-US" dirty="0"/>
              <a:t>/*</a:t>
            </a:r>
          </a:p>
          <a:p>
            <a:pPr algn="l" rtl="0"/>
            <a:r>
              <a:rPr lang="en-US" dirty="0"/>
              <a:t> * A chat server that delivers public and private messages.</a:t>
            </a:r>
          </a:p>
          <a:p>
            <a:pPr algn="l" rtl="0"/>
            <a:r>
              <a:rPr lang="en-US" dirty="0"/>
              <a:t> */</a:t>
            </a:r>
          </a:p>
          <a:p>
            <a:pPr algn="l" rtl="0"/>
            <a:r>
              <a:rPr lang="en-US" dirty="0"/>
              <a:t>public class </a:t>
            </a:r>
            <a:r>
              <a:rPr lang="en-US" dirty="0" err="1"/>
              <a:t>MultiThreadChatServer</a:t>
            </a:r>
            <a:r>
              <a:rPr lang="en-US" dirty="0"/>
              <a:t> {</a:t>
            </a:r>
          </a:p>
          <a:p>
            <a:pPr algn="l" rtl="0"/>
            <a:endParaRPr lang="en-US" dirty="0"/>
          </a:p>
          <a:p>
            <a:pPr algn="l" rtl="0"/>
            <a:r>
              <a:rPr lang="en-US" dirty="0"/>
              <a:t>  // The server socket.</a:t>
            </a:r>
          </a:p>
          <a:p>
            <a:pPr algn="l" rtl="0"/>
            <a:r>
              <a:rPr lang="en-US" dirty="0"/>
              <a:t>  private static </a:t>
            </a:r>
            <a:r>
              <a:rPr lang="en-US" dirty="0" err="1"/>
              <a:t>ServerSocket</a:t>
            </a:r>
            <a:r>
              <a:rPr lang="en-US" dirty="0"/>
              <a:t> </a:t>
            </a:r>
            <a:r>
              <a:rPr lang="en-US" dirty="0" err="1"/>
              <a:t>serverSocket</a:t>
            </a:r>
            <a:r>
              <a:rPr lang="en-US" dirty="0"/>
              <a:t> = null;</a:t>
            </a:r>
          </a:p>
          <a:p>
            <a:pPr algn="l" rtl="0"/>
            <a:r>
              <a:rPr lang="en-US" dirty="0"/>
              <a:t>  // The client socket.</a:t>
            </a:r>
          </a:p>
          <a:p>
            <a:pPr algn="l" rtl="0"/>
            <a:r>
              <a:rPr lang="en-US" dirty="0"/>
              <a:t>  private static Socket </a:t>
            </a:r>
            <a:r>
              <a:rPr lang="en-US" dirty="0" err="1"/>
              <a:t>clientSocket</a:t>
            </a:r>
            <a:r>
              <a:rPr lang="en-US" dirty="0"/>
              <a:t> = null;</a:t>
            </a:r>
          </a:p>
          <a:p>
            <a:pPr algn="l" rtl="0"/>
            <a:endParaRPr lang="en-US" dirty="0"/>
          </a:p>
          <a:p>
            <a:pPr algn="l" rtl="0"/>
            <a:r>
              <a:rPr lang="en-US" dirty="0"/>
              <a:t>  // This chat server can accept up to </a:t>
            </a:r>
            <a:r>
              <a:rPr lang="en-US" dirty="0" err="1"/>
              <a:t>maxClientsCount</a:t>
            </a:r>
            <a:r>
              <a:rPr lang="en-US" dirty="0"/>
              <a:t> clients' connections.</a:t>
            </a:r>
          </a:p>
          <a:p>
            <a:pPr algn="l" rtl="0"/>
            <a:r>
              <a:rPr lang="en-US" dirty="0"/>
              <a:t>  private static final </a:t>
            </a:r>
            <a:r>
              <a:rPr lang="en-US" dirty="0" err="1"/>
              <a:t>int</a:t>
            </a:r>
            <a:r>
              <a:rPr lang="en-US" dirty="0"/>
              <a:t> </a:t>
            </a:r>
            <a:r>
              <a:rPr lang="en-US" dirty="0" err="1"/>
              <a:t>maxClientsCount</a:t>
            </a:r>
            <a:r>
              <a:rPr lang="en-US" dirty="0"/>
              <a:t> = 10;</a:t>
            </a:r>
          </a:p>
          <a:p>
            <a:pPr algn="l" rtl="0"/>
            <a:r>
              <a:rPr lang="en-US" dirty="0"/>
              <a:t>  private static final </a:t>
            </a:r>
            <a:r>
              <a:rPr lang="en-US" dirty="0" err="1"/>
              <a:t>clientThread</a:t>
            </a:r>
            <a:r>
              <a:rPr lang="en-US" dirty="0"/>
              <a:t>[] threads = new </a:t>
            </a:r>
            <a:r>
              <a:rPr lang="en-US" dirty="0" err="1"/>
              <a:t>clientThread</a:t>
            </a:r>
            <a:r>
              <a:rPr lang="en-US" dirty="0"/>
              <a:t>[</a:t>
            </a:r>
            <a:r>
              <a:rPr lang="en-US" dirty="0" err="1"/>
              <a:t>maxClientsCount</a:t>
            </a:r>
            <a:r>
              <a:rPr lang="en-US" dirty="0"/>
              <a:t>];</a:t>
            </a:r>
          </a:p>
          <a:p>
            <a:pPr algn="l" rtl="0"/>
            <a:endParaRPr lang="en-US" dirty="0"/>
          </a:p>
          <a:p>
            <a:pPr algn="l" rtl="0"/>
            <a:r>
              <a:rPr lang="en-US" dirty="0"/>
              <a:t>  public static void main(String </a:t>
            </a:r>
            <a:r>
              <a:rPr lang="en-US" dirty="0" err="1"/>
              <a:t>args</a:t>
            </a:r>
            <a:r>
              <a:rPr lang="en-US" dirty="0"/>
              <a:t>[]) {</a:t>
            </a:r>
          </a:p>
          <a:p>
            <a:pPr algn="l" rtl="0"/>
            <a:endParaRPr lang="en-US" dirty="0"/>
          </a:p>
          <a:p>
            <a:pPr algn="l" rtl="0"/>
            <a:r>
              <a:rPr lang="en-US" dirty="0"/>
              <a:t>    // The default port number.</a:t>
            </a:r>
          </a:p>
          <a:p>
            <a:pPr algn="l" rtl="0"/>
            <a:r>
              <a:rPr lang="en-US" dirty="0"/>
              <a:t>    </a:t>
            </a:r>
            <a:r>
              <a:rPr lang="en-US" dirty="0" err="1"/>
              <a:t>int</a:t>
            </a:r>
            <a:r>
              <a:rPr lang="en-US" dirty="0"/>
              <a:t> </a:t>
            </a:r>
            <a:r>
              <a:rPr lang="en-US" dirty="0" err="1"/>
              <a:t>portNumber</a:t>
            </a:r>
            <a:r>
              <a:rPr lang="en-US" dirty="0"/>
              <a:t> = 2222;</a:t>
            </a:r>
          </a:p>
          <a:p>
            <a:pPr algn="l" rtl="0"/>
            <a:r>
              <a:rPr lang="en-US" dirty="0"/>
              <a:t>    if (</a:t>
            </a:r>
            <a:r>
              <a:rPr lang="en-US" dirty="0" err="1"/>
              <a:t>args.length</a:t>
            </a:r>
            <a:r>
              <a:rPr lang="en-US" dirty="0"/>
              <a:t> &lt; 1) {</a:t>
            </a:r>
          </a:p>
          <a:p>
            <a:pPr algn="l" rtl="0"/>
            <a:r>
              <a:rPr lang="en-US" dirty="0"/>
              <a:t>      </a:t>
            </a:r>
            <a:r>
              <a:rPr lang="en-US" dirty="0" err="1"/>
              <a:t>System.out</a:t>
            </a:r>
            <a:endParaRPr lang="en-US" dirty="0"/>
          </a:p>
          <a:p>
            <a:pPr algn="l" rtl="0"/>
            <a:r>
              <a:rPr lang="en-US" dirty="0"/>
              <a:t>          .</a:t>
            </a:r>
            <a:r>
              <a:rPr lang="en-US" dirty="0" err="1"/>
              <a:t>println</a:t>
            </a:r>
            <a:r>
              <a:rPr lang="en-US" dirty="0"/>
              <a:t>("Usage: java </a:t>
            </a:r>
            <a:r>
              <a:rPr lang="en-US" dirty="0" err="1"/>
              <a:t>MultiThreadChatServer</a:t>
            </a:r>
            <a:r>
              <a:rPr lang="en-US" dirty="0"/>
              <a:t> &lt;</a:t>
            </a:r>
            <a:r>
              <a:rPr lang="en-US" dirty="0" err="1"/>
              <a:t>portNumber</a:t>
            </a:r>
            <a:r>
              <a:rPr lang="en-US" dirty="0"/>
              <a:t>&gt;\n"</a:t>
            </a:r>
          </a:p>
          <a:p>
            <a:pPr algn="l" rtl="0"/>
            <a:r>
              <a:rPr lang="en-US" dirty="0"/>
              <a:t>              + "Now using port number=" + </a:t>
            </a:r>
            <a:r>
              <a:rPr lang="en-US" dirty="0" err="1"/>
              <a:t>portNumber</a:t>
            </a:r>
            <a:r>
              <a:rPr lang="en-US" dirty="0"/>
              <a:t>);</a:t>
            </a:r>
          </a:p>
          <a:p>
            <a:pPr algn="l" rtl="0"/>
            <a:r>
              <a:rPr lang="en-US" dirty="0"/>
              <a:t>    } else {</a:t>
            </a:r>
          </a:p>
          <a:p>
            <a:pPr algn="l" rtl="0"/>
            <a:r>
              <a:rPr lang="en-US" dirty="0"/>
              <a:t>      </a:t>
            </a:r>
            <a:r>
              <a:rPr lang="en-US" dirty="0" err="1"/>
              <a:t>portNumber</a:t>
            </a:r>
            <a:r>
              <a:rPr lang="en-US" dirty="0"/>
              <a:t> = </a:t>
            </a:r>
            <a:r>
              <a:rPr lang="en-US" dirty="0" err="1"/>
              <a:t>Integer.valueOf</a:t>
            </a:r>
            <a:r>
              <a:rPr lang="en-US" dirty="0"/>
              <a:t>(</a:t>
            </a:r>
            <a:r>
              <a:rPr lang="en-US" dirty="0" err="1"/>
              <a:t>args</a:t>
            </a:r>
            <a:r>
              <a:rPr lang="en-US" dirty="0"/>
              <a:t>[0]).</a:t>
            </a:r>
            <a:r>
              <a:rPr lang="en-US" dirty="0" err="1"/>
              <a:t>intValue</a:t>
            </a:r>
            <a:r>
              <a:rPr lang="en-US" dirty="0"/>
              <a:t>();</a:t>
            </a:r>
          </a:p>
          <a:p>
            <a:pPr algn="l" rtl="0"/>
            <a:r>
              <a:rPr lang="en-US" dirty="0"/>
              <a:t>    }</a:t>
            </a:r>
          </a:p>
          <a:p>
            <a:pPr algn="l" rtl="0"/>
            <a:endParaRPr lang="en-US" dirty="0"/>
          </a:p>
          <a:p>
            <a:pPr algn="l" rtl="0"/>
            <a:r>
              <a:rPr lang="en-US" dirty="0"/>
              <a:t>    /*</a:t>
            </a:r>
          </a:p>
          <a:p>
            <a:pPr algn="l" rtl="0"/>
            <a:r>
              <a:rPr lang="en-US" dirty="0"/>
              <a:t>     * Open a server socket on the </a:t>
            </a:r>
            <a:r>
              <a:rPr lang="en-US" dirty="0" err="1"/>
              <a:t>portNumber</a:t>
            </a:r>
            <a:r>
              <a:rPr lang="en-US" dirty="0"/>
              <a:t> (default 2222). Note that we can</a:t>
            </a:r>
          </a:p>
          <a:p>
            <a:pPr algn="l" rtl="0"/>
            <a:r>
              <a:rPr lang="en-US" dirty="0"/>
              <a:t>     * not choose a port less than 1023 if we are not privileged users (root).</a:t>
            </a:r>
          </a:p>
          <a:p>
            <a:pPr algn="l" rtl="0"/>
            <a:r>
              <a:rPr lang="en-US" dirty="0"/>
              <a:t>     */</a:t>
            </a:r>
          </a:p>
          <a:p>
            <a:pPr algn="l" rtl="0"/>
            <a:r>
              <a:rPr lang="en-US" dirty="0"/>
              <a:t>    try {</a:t>
            </a:r>
          </a:p>
          <a:p>
            <a:pPr algn="l" rtl="0"/>
            <a:r>
              <a:rPr lang="en-US" dirty="0"/>
              <a:t>      </a:t>
            </a:r>
            <a:r>
              <a:rPr lang="en-US" dirty="0" err="1"/>
              <a:t>serverSocket</a:t>
            </a:r>
            <a:r>
              <a:rPr lang="en-US" dirty="0"/>
              <a:t> = new </a:t>
            </a:r>
            <a:r>
              <a:rPr lang="en-US" dirty="0" err="1"/>
              <a:t>ServerSocket</a:t>
            </a:r>
            <a:r>
              <a:rPr lang="en-US" dirty="0"/>
              <a:t>(</a:t>
            </a:r>
            <a:r>
              <a:rPr lang="en-US" dirty="0" err="1"/>
              <a:t>portNumber</a:t>
            </a:r>
            <a:r>
              <a:rPr lang="en-US" dirty="0"/>
              <a:t>);</a:t>
            </a:r>
          </a:p>
          <a:p>
            <a:pPr algn="l" rtl="0"/>
            <a:r>
              <a:rPr lang="en-US" dirty="0"/>
              <a:t>    } catch (</a:t>
            </a:r>
            <a:r>
              <a:rPr lang="en-US" dirty="0" err="1"/>
              <a:t>IOException</a:t>
            </a:r>
            <a:r>
              <a:rPr lang="en-US" dirty="0"/>
              <a:t> e) {</a:t>
            </a:r>
          </a:p>
          <a:p>
            <a:pPr algn="l" rtl="0"/>
            <a:r>
              <a:rPr lang="en-US" dirty="0"/>
              <a:t>      </a:t>
            </a:r>
            <a:r>
              <a:rPr lang="en-US" dirty="0" err="1"/>
              <a:t>System.out.println</a:t>
            </a:r>
            <a:r>
              <a:rPr lang="en-US" dirty="0"/>
              <a:t>(e);</a:t>
            </a:r>
          </a:p>
          <a:p>
            <a:pPr algn="l" rtl="0"/>
            <a:r>
              <a:rPr lang="en-US" dirty="0"/>
              <a:t>    }</a:t>
            </a:r>
          </a:p>
          <a:p>
            <a:pPr algn="l" rtl="0"/>
            <a:endParaRPr lang="en-US" dirty="0"/>
          </a:p>
          <a:p>
            <a:pPr algn="l" rtl="0"/>
            <a:r>
              <a:rPr lang="en-US" dirty="0"/>
              <a:t>    /*</a:t>
            </a:r>
          </a:p>
          <a:p>
            <a:pPr algn="l" rtl="0"/>
            <a:r>
              <a:rPr lang="en-US" dirty="0"/>
              <a:t>     * Create a client socket for each connection and pass it to a new client</a:t>
            </a:r>
          </a:p>
          <a:p>
            <a:pPr algn="l" rtl="0"/>
            <a:r>
              <a:rPr lang="en-US" dirty="0"/>
              <a:t>     * thread.</a:t>
            </a:r>
          </a:p>
          <a:p>
            <a:pPr algn="l" rtl="0"/>
            <a:r>
              <a:rPr lang="en-US" dirty="0"/>
              <a:t>     */</a:t>
            </a:r>
          </a:p>
          <a:p>
            <a:pPr algn="l" rtl="0"/>
            <a:r>
              <a:rPr lang="en-US" dirty="0"/>
              <a:t>    while (true) {</a:t>
            </a:r>
          </a:p>
          <a:p>
            <a:pPr algn="l" rtl="0"/>
            <a:r>
              <a:rPr lang="en-US" dirty="0"/>
              <a:t>      try {</a:t>
            </a:r>
          </a:p>
          <a:p>
            <a:pPr algn="l" rtl="0"/>
            <a:r>
              <a:rPr lang="en-US" dirty="0"/>
              <a:t>        </a:t>
            </a:r>
            <a:r>
              <a:rPr lang="en-US" dirty="0" err="1"/>
              <a:t>clientSocket</a:t>
            </a:r>
            <a:r>
              <a:rPr lang="en-US" dirty="0"/>
              <a:t> = </a:t>
            </a:r>
            <a:r>
              <a:rPr lang="en-US" dirty="0" err="1"/>
              <a:t>serverSocket.accept</a:t>
            </a:r>
            <a:r>
              <a:rPr lang="en-US" dirty="0"/>
              <a:t>();</a:t>
            </a:r>
          </a:p>
          <a:p>
            <a:pPr algn="l" rtl="0"/>
            <a:r>
              <a:rPr lang="en-US" dirty="0"/>
              <a:t>        </a:t>
            </a:r>
            <a:r>
              <a:rPr lang="en-US" dirty="0" err="1"/>
              <a:t>int</a:t>
            </a:r>
            <a:r>
              <a:rPr lang="en-US" dirty="0"/>
              <a:t> </a:t>
            </a:r>
            <a:r>
              <a:rPr lang="en-US" dirty="0" err="1"/>
              <a:t>i</a:t>
            </a:r>
            <a:r>
              <a:rPr lang="en-US" dirty="0"/>
              <a:t> = 0;</a:t>
            </a:r>
          </a:p>
          <a:p>
            <a:pPr algn="l" rtl="0"/>
            <a:r>
              <a:rPr lang="en-US" dirty="0"/>
              <a:t>        for (</a:t>
            </a:r>
            <a:r>
              <a:rPr lang="en-US" dirty="0" err="1"/>
              <a:t>i</a:t>
            </a:r>
            <a:r>
              <a:rPr lang="en-US" dirty="0"/>
              <a:t> = 0; </a:t>
            </a:r>
            <a:r>
              <a:rPr lang="en-US" dirty="0" err="1"/>
              <a:t>i</a:t>
            </a:r>
            <a:r>
              <a:rPr lang="en-US" dirty="0"/>
              <a:t> &lt; </a:t>
            </a:r>
            <a:r>
              <a:rPr lang="en-US" dirty="0" err="1"/>
              <a:t>maxClientsCount</a:t>
            </a:r>
            <a:r>
              <a:rPr lang="en-US" dirty="0"/>
              <a:t>; </a:t>
            </a:r>
            <a:r>
              <a:rPr lang="en-US" dirty="0" err="1"/>
              <a:t>i</a:t>
            </a:r>
            <a:r>
              <a:rPr lang="en-US" dirty="0"/>
              <a:t>++) {</a:t>
            </a:r>
          </a:p>
          <a:p>
            <a:pPr algn="l" rtl="0"/>
            <a:r>
              <a:rPr lang="en-US" dirty="0"/>
              <a:t>          if (threads[</a:t>
            </a:r>
            <a:r>
              <a:rPr lang="en-US" dirty="0" err="1"/>
              <a:t>i</a:t>
            </a:r>
            <a:r>
              <a:rPr lang="en-US" dirty="0"/>
              <a:t>] == null) {</a:t>
            </a:r>
          </a:p>
          <a:p>
            <a:pPr algn="l" rtl="0"/>
            <a:r>
              <a:rPr lang="en-US" dirty="0"/>
              <a:t>            (threads[</a:t>
            </a:r>
            <a:r>
              <a:rPr lang="en-US" dirty="0" err="1"/>
              <a:t>i</a:t>
            </a:r>
            <a:r>
              <a:rPr lang="en-US" dirty="0"/>
              <a:t>] = new </a:t>
            </a:r>
            <a:r>
              <a:rPr lang="en-US" dirty="0" err="1"/>
              <a:t>clientThread</a:t>
            </a:r>
            <a:r>
              <a:rPr lang="en-US" dirty="0"/>
              <a:t>(</a:t>
            </a:r>
            <a:r>
              <a:rPr lang="en-US" dirty="0" err="1"/>
              <a:t>clientSocket</a:t>
            </a:r>
            <a:r>
              <a:rPr lang="en-US" dirty="0"/>
              <a:t>, threads)).start();</a:t>
            </a:r>
          </a:p>
          <a:p>
            <a:pPr algn="l" rtl="0"/>
            <a:r>
              <a:rPr lang="en-US" dirty="0"/>
              <a:t>            break;</a:t>
            </a:r>
          </a:p>
          <a:p>
            <a:pPr algn="l" rtl="0"/>
            <a:r>
              <a:rPr lang="en-US" dirty="0"/>
              <a:t>          }</a:t>
            </a:r>
          </a:p>
          <a:p>
            <a:pPr algn="l" rtl="0"/>
            <a:r>
              <a:rPr lang="en-US" dirty="0"/>
              <a:t>        }</a:t>
            </a:r>
          </a:p>
          <a:p>
            <a:pPr algn="l" rtl="0"/>
            <a:r>
              <a:rPr lang="en-US" dirty="0"/>
              <a:t>        if (</a:t>
            </a:r>
            <a:r>
              <a:rPr lang="en-US" dirty="0" err="1"/>
              <a:t>i</a:t>
            </a:r>
            <a:r>
              <a:rPr lang="en-US" dirty="0"/>
              <a:t> == </a:t>
            </a:r>
            <a:r>
              <a:rPr lang="en-US" dirty="0" err="1"/>
              <a:t>maxClientsCount</a:t>
            </a:r>
            <a:r>
              <a:rPr lang="en-US" dirty="0"/>
              <a:t>) {</a:t>
            </a:r>
          </a:p>
          <a:p>
            <a:pPr algn="l" rtl="0"/>
            <a:r>
              <a:rPr lang="en-US" dirty="0"/>
              <a:t>          </a:t>
            </a:r>
            <a:r>
              <a:rPr lang="en-US" dirty="0" err="1"/>
              <a:t>PrintStream</a:t>
            </a:r>
            <a:r>
              <a:rPr lang="en-US" dirty="0"/>
              <a:t> </a:t>
            </a:r>
            <a:r>
              <a:rPr lang="en-US" dirty="0" err="1"/>
              <a:t>os</a:t>
            </a:r>
            <a:r>
              <a:rPr lang="en-US" dirty="0"/>
              <a:t> = new </a:t>
            </a:r>
            <a:r>
              <a:rPr lang="en-US" dirty="0" err="1"/>
              <a:t>PrintStream</a:t>
            </a:r>
            <a:r>
              <a:rPr lang="en-US" dirty="0"/>
              <a:t>(</a:t>
            </a:r>
            <a:r>
              <a:rPr lang="en-US" dirty="0" err="1"/>
              <a:t>clientSocket.getOutputStream</a:t>
            </a:r>
            <a:r>
              <a:rPr lang="en-US" dirty="0"/>
              <a:t>());</a:t>
            </a:r>
          </a:p>
          <a:p>
            <a:pPr algn="l" rtl="0"/>
            <a:r>
              <a:rPr lang="en-US" dirty="0"/>
              <a:t>          </a:t>
            </a:r>
            <a:r>
              <a:rPr lang="en-US" dirty="0" err="1"/>
              <a:t>os.println</a:t>
            </a:r>
            <a:r>
              <a:rPr lang="en-US" dirty="0"/>
              <a:t>("Server too busy. Try later.");</a:t>
            </a:r>
          </a:p>
          <a:p>
            <a:pPr algn="l" rtl="0"/>
            <a:r>
              <a:rPr lang="en-US" dirty="0"/>
              <a:t>          </a:t>
            </a:r>
            <a:r>
              <a:rPr lang="en-US" dirty="0" err="1"/>
              <a:t>os.close</a:t>
            </a:r>
            <a:r>
              <a:rPr lang="en-US" dirty="0"/>
              <a:t>();</a:t>
            </a:r>
          </a:p>
          <a:p>
            <a:pPr algn="l" rtl="0"/>
            <a:r>
              <a:rPr lang="en-US" dirty="0"/>
              <a:t>          </a:t>
            </a:r>
            <a:r>
              <a:rPr lang="en-US" dirty="0" err="1"/>
              <a:t>clientSocket.close</a:t>
            </a:r>
            <a:r>
              <a:rPr lang="en-US" dirty="0"/>
              <a:t>();</a:t>
            </a:r>
          </a:p>
          <a:p>
            <a:pPr algn="l" rtl="0"/>
            <a:r>
              <a:rPr lang="en-US" dirty="0"/>
              <a:t>        }</a:t>
            </a:r>
          </a:p>
          <a:p>
            <a:pPr algn="l" rtl="0"/>
            <a:r>
              <a:rPr lang="en-US" dirty="0"/>
              <a:t>      } catch (</a:t>
            </a:r>
            <a:r>
              <a:rPr lang="en-US" dirty="0" err="1"/>
              <a:t>IOException</a:t>
            </a:r>
            <a:r>
              <a:rPr lang="en-US" dirty="0"/>
              <a:t> e) {</a:t>
            </a:r>
          </a:p>
          <a:p>
            <a:pPr algn="l" rtl="0"/>
            <a:r>
              <a:rPr lang="en-US" dirty="0"/>
              <a:t>        </a:t>
            </a:r>
            <a:r>
              <a:rPr lang="en-US" dirty="0" err="1"/>
              <a:t>System.out.println</a:t>
            </a:r>
            <a:r>
              <a:rPr lang="en-US" dirty="0"/>
              <a:t>(e);</a:t>
            </a:r>
          </a:p>
          <a:p>
            <a:pPr algn="l" rtl="0"/>
            <a:r>
              <a:rPr lang="en-US" dirty="0"/>
              <a:t>      }</a:t>
            </a:r>
          </a:p>
          <a:p>
            <a:pPr algn="l" rtl="0"/>
            <a:r>
              <a:rPr lang="en-US" dirty="0"/>
              <a:t>    }</a:t>
            </a:r>
          </a:p>
          <a:p>
            <a:pPr algn="l" rtl="0"/>
            <a:r>
              <a:rPr lang="en-US" dirty="0"/>
              <a:t>  }</a:t>
            </a:r>
          </a:p>
          <a:p>
            <a:pPr algn="l" rtl="0"/>
            <a:r>
              <a:rPr lang="en-US" dirty="0"/>
              <a:t>}</a:t>
            </a:r>
          </a:p>
          <a:p>
            <a:pPr algn="l" rtl="0"/>
            <a:endParaRPr lang="en-US" dirty="0"/>
          </a:p>
          <a:p>
            <a:pPr algn="l" rtl="0"/>
            <a:r>
              <a:rPr lang="en-US" dirty="0"/>
              <a:t>/*</a:t>
            </a:r>
          </a:p>
          <a:p>
            <a:pPr algn="l" rtl="0"/>
            <a:r>
              <a:rPr lang="en-US" dirty="0"/>
              <a:t> * The chat client thread. This client thread opens the input and the output</a:t>
            </a:r>
          </a:p>
          <a:p>
            <a:pPr algn="l" rtl="0"/>
            <a:r>
              <a:rPr lang="en-US" dirty="0"/>
              <a:t> * streams for a particular client, ask the client's name, informs all the</a:t>
            </a:r>
          </a:p>
          <a:p>
            <a:pPr algn="l" rtl="0"/>
            <a:r>
              <a:rPr lang="en-US" dirty="0"/>
              <a:t> * clients connected to the server about the fact that a new client has joined</a:t>
            </a:r>
          </a:p>
          <a:p>
            <a:pPr algn="l" rtl="0"/>
            <a:r>
              <a:rPr lang="en-US" dirty="0"/>
              <a:t> * the chat room, and as long as it receive data, </a:t>
            </a:r>
            <a:r>
              <a:rPr lang="en-US" dirty="0" err="1"/>
              <a:t>echos</a:t>
            </a:r>
            <a:r>
              <a:rPr lang="en-US" dirty="0"/>
              <a:t> that data back to all</a:t>
            </a:r>
          </a:p>
          <a:p>
            <a:pPr algn="l" rtl="0"/>
            <a:r>
              <a:rPr lang="en-US" dirty="0"/>
              <a:t> * other clients. When a client leaves the chat room this thread informs also</a:t>
            </a:r>
          </a:p>
          <a:p>
            <a:pPr algn="l" rtl="0"/>
            <a:r>
              <a:rPr lang="en-US" dirty="0"/>
              <a:t> * all the clients about that and terminates.</a:t>
            </a:r>
          </a:p>
          <a:p>
            <a:pPr algn="l" rtl="0"/>
            <a:r>
              <a:rPr lang="en-US" dirty="0"/>
              <a:t> */</a:t>
            </a:r>
          </a:p>
          <a:p>
            <a:pPr algn="l" rtl="0"/>
            <a:r>
              <a:rPr lang="en-US" dirty="0"/>
              <a:t>class </a:t>
            </a:r>
            <a:r>
              <a:rPr lang="en-US" dirty="0" err="1"/>
              <a:t>clientThread</a:t>
            </a:r>
            <a:r>
              <a:rPr lang="en-US" dirty="0"/>
              <a:t> extends Thread {</a:t>
            </a:r>
          </a:p>
          <a:p>
            <a:pPr algn="l" rtl="0"/>
            <a:endParaRPr lang="en-US" dirty="0"/>
          </a:p>
          <a:p>
            <a:pPr algn="l" rtl="0"/>
            <a:r>
              <a:rPr lang="en-US" dirty="0"/>
              <a:t>  private </a:t>
            </a:r>
            <a:r>
              <a:rPr lang="en-US" dirty="0" err="1"/>
              <a:t>DataInputStream</a:t>
            </a:r>
            <a:r>
              <a:rPr lang="en-US" dirty="0"/>
              <a:t> is = null;</a:t>
            </a:r>
          </a:p>
          <a:p>
            <a:pPr algn="l" rtl="0"/>
            <a:r>
              <a:rPr lang="en-US" dirty="0"/>
              <a:t>  private </a:t>
            </a:r>
            <a:r>
              <a:rPr lang="en-US" dirty="0" err="1"/>
              <a:t>PrintStream</a:t>
            </a:r>
            <a:r>
              <a:rPr lang="en-US" dirty="0"/>
              <a:t> </a:t>
            </a:r>
            <a:r>
              <a:rPr lang="en-US" dirty="0" err="1"/>
              <a:t>os</a:t>
            </a:r>
            <a:r>
              <a:rPr lang="en-US" dirty="0"/>
              <a:t> = null;</a:t>
            </a:r>
          </a:p>
          <a:p>
            <a:pPr algn="l" rtl="0"/>
            <a:r>
              <a:rPr lang="en-US" dirty="0"/>
              <a:t>  private Socket </a:t>
            </a:r>
            <a:r>
              <a:rPr lang="en-US" dirty="0" err="1"/>
              <a:t>clientSocket</a:t>
            </a:r>
            <a:r>
              <a:rPr lang="en-US" dirty="0"/>
              <a:t> = null;</a:t>
            </a:r>
          </a:p>
          <a:p>
            <a:pPr algn="l" rtl="0"/>
            <a:r>
              <a:rPr lang="en-US" dirty="0"/>
              <a:t>  private final </a:t>
            </a:r>
            <a:r>
              <a:rPr lang="en-US" dirty="0" err="1"/>
              <a:t>clientThread</a:t>
            </a:r>
            <a:r>
              <a:rPr lang="en-US" dirty="0"/>
              <a:t>[] threads;</a:t>
            </a:r>
          </a:p>
          <a:p>
            <a:pPr algn="l" rtl="0"/>
            <a:r>
              <a:rPr lang="en-US" dirty="0"/>
              <a:t>  private </a:t>
            </a:r>
            <a:r>
              <a:rPr lang="en-US" dirty="0" err="1"/>
              <a:t>int</a:t>
            </a:r>
            <a:r>
              <a:rPr lang="en-US" dirty="0"/>
              <a:t> </a:t>
            </a:r>
            <a:r>
              <a:rPr lang="en-US" dirty="0" err="1"/>
              <a:t>maxClientsCount</a:t>
            </a:r>
            <a:r>
              <a:rPr lang="en-US" dirty="0"/>
              <a:t>;</a:t>
            </a:r>
          </a:p>
          <a:p>
            <a:pPr algn="l" rtl="0"/>
            <a:endParaRPr lang="en-US" dirty="0"/>
          </a:p>
          <a:p>
            <a:pPr algn="l" rtl="0"/>
            <a:r>
              <a:rPr lang="en-US" dirty="0"/>
              <a:t>  public </a:t>
            </a:r>
            <a:r>
              <a:rPr lang="en-US" dirty="0" err="1"/>
              <a:t>clientThread</a:t>
            </a:r>
            <a:r>
              <a:rPr lang="en-US" dirty="0"/>
              <a:t>(Socket </a:t>
            </a:r>
            <a:r>
              <a:rPr lang="en-US" dirty="0" err="1"/>
              <a:t>clientSocket</a:t>
            </a:r>
            <a:r>
              <a:rPr lang="en-US" dirty="0"/>
              <a:t>, </a:t>
            </a:r>
            <a:r>
              <a:rPr lang="en-US" dirty="0" err="1"/>
              <a:t>clientThread</a:t>
            </a:r>
            <a:r>
              <a:rPr lang="en-US" dirty="0"/>
              <a:t>[] threads) {</a:t>
            </a:r>
          </a:p>
          <a:p>
            <a:pPr algn="l" rtl="0"/>
            <a:r>
              <a:rPr lang="en-US" dirty="0"/>
              <a:t>    </a:t>
            </a:r>
            <a:r>
              <a:rPr lang="en-US" dirty="0" err="1"/>
              <a:t>this.clientSocket</a:t>
            </a:r>
            <a:r>
              <a:rPr lang="en-US" dirty="0"/>
              <a:t> = </a:t>
            </a:r>
            <a:r>
              <a:rPr lang="en-US" dirty="0" err="1"/>
              <a:t>clientSocket</a:t>
            </a:r>
            <a:r>
              <a:rPr lang="en-US" dirty="0"/>
              <a:t>;</a:t>
            </a:r>
          </a:p>
          <a:p>
            <a:pPr algn="l" rtl="0"/>
            <a:r>
              <a:rPr lang="en-US" dirty="0"/>
              <a:t>    </a:t>
            </a:r>
            <a:r>
              <a:rPr lang="en-US" dirty="0" err="1"/>
              <a:t>this.threads</a:t>
            </a:r>
            <a:r>
              <a:rPr lang="en-US" dirty="0"/>
              <a:t> = threads;</a:t>
            </a:r>
          </a:p>
          <a:p>
            <a:pPr algn="l" rtl="0"/>
            <a:r>
              <a:rPr lang="en-US" dirty="0"/>
              <a:t>    </a:t>
            </a:r>
            <a:r>
              <a:rPr lang="en-US" dirty="0" err="1"/>
              <a:t>maxClientsCount</a:t>
            </a:r>
            <a:r>
              <a:rPr lang="en-US" dirty="0"/>
              <a:t> = </a:t>
            </a:r>
            <a:r>
              <a:rPr lang="en-US" dirty="0" err="1"/>
              <a:t>threads.length</a:t>
            </a:r>
            <a:r>
              <a:rPr lang="en-US" dirty="0"/>
              <a:t>;</a:t>
            </a:r>
          </a:p>
          <a:p>
            <a:pPr algn="l" rtl="0"/>
            <a:r>
              <a:rPr lang="en-US" dirty="0"/>
              <a:t>  }</a:t>
            </a:r>
          </a:p>
          <a:p>
            <a:pPr algn="l" rtl="0"/>
            <a:endParaRPr lang="en-US" dirty="0"/>
          </a:p>
          <a:p>
            <a:pPr algn="l" rtl="0"/>
            <a:r>
              <a:rPr lang="en-US" dirty="0"/>
              <a:t>  public void run() {</a:t>
            </a:r>
          </a:p>
          <a:p>
            <a:pPr algn="l" rtl="0"/>
            <a:r>
              <a:rPr lang="en-US" dirty="0"/>
              <a:t>    </a:t>
            </a:r>
            <a:r>
              <a:rPr lang="en-US" dirty="0" err="1"/>
              <a:t>int</a:t>
            </a:r>
            <a:r>
              <a:rPr lang="en-US" dirty="0"/>
              <a:t> </a:t>
            </a:r>
            <a:r>
              <a:rPr lang="en-US" dirty="0" err="1"/>
              <a:t>maxClientsCount</a:t>
            </a:r>
            <a:r>
              <a:rPr lang="en-US" dirty="0"/>
              <a:t> = </a:t>
            </a:r>
            <a:r>
              <a:rPr lang="en-US" dirty="0" err="1"/>
              <a:t>this.maxClientsCount</a:t>
            </a:r>
            <a:r>
              <a:rPr lang="en-US" dirty="0"/>
              <a:t>;</a:t>
            </a:r>
          </a:p>
          <a:p>
            <a:pPr algn="l" rtl="0"/>
            <a:r>
              <a:rPr lang="en-US" dirty="0"/>
              <a:t>    </a:t>
            </a:r>
            <a:r>
              <a:rPr lang="en-US" dirty="0" err="1"/>
              <a:t>clientThread</a:t>
            </a:r>
            <a:r>
              <a:rPr lang="en-US" dirty="0"/>
              <a:t>[] threads = </a:t>
            </a:r>
            <a:r>
              <a:rPr lang="en-US" dirty="0" err="1"/>
              <a:t>this.threads</a:t>
            </a:r>
            <a:r>
              <a:rPr lang="en-US" dirty="0"/>
              <a:t>;</a:t>
            </a:r>
          </a:p>
          <a:p>
            <a:pPr algn="l" rtl="0"/>
            <a:endParaRPr lang="en-US" dirty="0"/>
          </a:p>
          <a:p>
            <a:pPr algn="l" rtl="0"/>
            <a:r>
              <a:rPr lang="en-US" dirty="0"/>
              <a:t>    try {</a:t>
            </a:r>
          </a:p>
          <a:p>
            <a:pPr algn="l" rtl="0"/>
            <a:r>
              <a:rPr lang="en-US" dirty="0"/>
              <a:t>      /*</a:t>
            </a:r>
          </a:p>
          <a:p>
            <a:pPr algn="l" rtl="0"/>
            <a:r>
              <a:rPr lang="en-US" dirty="0"/>
              <a:t>       * Create input and output streams for this client.</a:t>
            </a:r>
          </a:p>
          <a:p>
            <a:pPr algn="l" rtl="0"/>
            <a:r>
              <a:rPr lang="en-US" dirty="0"/>
              <a:t>       */</a:t>
            </a:r>
          </a:p>
          <a:p>
            <a:pPr algn="l" rtl="0"/>
            <a:r>
              <a:rPr lang="en-US" dirty="0"/>
              <a:t>      is = new </a:t>
            </a:r>
            <a:r>
              <a:rPr lang="en-US" dirty="0" err="1"/>
              <a:t>DataInputStream</a:t>
            </a:r>
            <a:r>
              <a:rPr lang="en-US" dirty="0"/>
              <a:t>(</a:t>
            </a:r>
            <a:r>
              <a:rPr lang="en-US" dirty="0" err="1"/>
              <a:t>clientSocket.getInputStream</a:t>
            </a:r>
            <a:r>
              <a:rPr lang="en-US" dirty="0"/>
              <a:t>());</a:t>
            </a:r>
          </a:p>
          <a:p>
            <a:pPr algn="l" rtl="0"/>
            <a:r>
              <a:rPr lang="en-US" dirty="0"/>
              <a:t>      </a:t>
            </a:r>
            <a:r>
              <a:rPr lang="en-US" dirty="0" err="1"/>
              <a:t>os</a:t>
            </a:r>
            <a:r>
              <a:rPr lang="en-US" dirty="0"/>
              <a:t> = new </a:t>
            </a:r>
            <a:r>
              <a:rPr lang="en-US" dirty="0" err="1"/>
              <a:t>PrintStream</a:t>
            </a:r>
            <a:r>
              <a:rPr lang="en-US" dirty="0"/>
              <a:t>(</a:t>
            </a:r>
            <a:r>
              <a:rPr lang="en-US" dirty="0" err="1"/>
              <a:t>clientSocket.getOutputStream</a:t>
            </a:r>
            <a:r>
              <a:rPr lang="en-US" dirty="0"/>
              <a:t>());</a:t>
            </a:r>
          </a:p>
          <a:p>
            <a:pPr algn="l" rtl="0"/>
            <a:r>
              <a:rPr lang="en-US" dirty="0"/>
              <a:t>      </a:t>
            </a:r>
            <a:r>
              <a:rPr lang="en-US" dirty="0" err="1"/>
              <a:t>os.println</a:t>
            </a:r>
            <a:r>
              <a:rPr lang="en-US" dirty="0"/>
              <a:t>("Enter your name.");</a:t>
            </a:r>
          </a:p>
          <a:p>
            <a:pPr algn="l" rtl="0"/>
            <a:r>
              <a:rPr lang="en-US" dirty="0"/>
              <a:t>      String name = </a:t>
            </a:r>
            <a:r>
              <a:rPr lang="en-US" dirty="0" err="1"/>
              <a:t>is.readLine</a:t>
            </a:r>
            <a:r>
              <a:rPr lang="en-US" dirty="0"/>
              <a:t>().trim();</a:t>
            </a:r>
          </a:p>
          <a:p>
            <a:pPr algn="l" rtl="0"/>
            <a:r>
              <a:rPr lang="en-US" dirty="0"/>
              <a:t>      </a:t>
            </a:r>
            <a:r>
              <a:rPr lang="en-US" dirty="0" err="1"/>
              <a:t>os.println</a:t>
            </a:r>
            <a:r>
              <a:rPr lang="en-US" dirty="0"/>
              <a:t>("Hello " + name</a:t>
            </a:r>
          </a:p>
          <a:p>
            <a:pPr algn="l" rtl="0"/>
            <a:r>
              <a:rPr lang="en-US" dirty="0"/>
              <a:t>          + " to our chat room.\</a:t>
            </a:r>
            <a:r>
              <a:rPr lang="en-US" dirty="0" err="1"/>
              <a:t>nTo</a:t>
            </a:r>
            <a:r>
              <a:rPr lang="en-US" dirty="0"/>
              <a:t> leave enter /quit in a new line");</a:t>
            </a:r>
          </a:p>
          <a:p>
            <a:pPr algn="l" rtl="0"/>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maxClientsCount</a:t>
            </a:r>
            <a:r>
              <a:rPr lang="en-US" dirty="0"/>
              <a:t>; </a:t>
            </a:r>
            <a:r>
              <a:rPr lang="en-US" dirty="0" err="1"/>
              <a:t>i</a:t>
            </a:r>
            <a:r>
              <a:rPr lang="en-US" dirty="0"/>
              <a:t>++) {</a:t>
            </a:r>
          </a:p>
          <a:p>
            <a:pPr algn="l" rtl="0"/>
            <a:r>
              <a:rPr lang="en-US" dirty="0"/>
              <a:t>        if (threads[</a:t>
            </a:r>
            <a:r>
              <a:rPr lang="en-US" dirty="0" err="1"/>
              <a:t>i</a:t>
            </a:r>
            <a:r>
              <a:rPr lang="en-US" dirty="0"/>
              <a:t>] != null &amp;&amp; threads[</a:t>
            </a:r>
            <a:r>
              <a:rPr lang="en-US" dirty="0" err="1"/>
              <a:t>i</a:t>
            </a:r>
            <a:r>
              <a:rPr lang="en-US" dirty="0"/>
              <a:t>] != this) {</a:t>
            </a:r>
          </a:p>
          <a:p>
            <a:pPr algn="l" rtl="0"/>
            <a:r>
              <a:rPr lang="en-US" dirty="0"/>
              <a:t>          threads[</a:t>
            </a:r>
            <a:r>
              <a:rPr lang="en-US" dirty="0" err="1"/>
              <a:t>i</a:t>
            </a:r>
            <a:r>
              <a:rPr lang="en-US" dirty="0"/>
              <a:t>].</a:t>
            </a:r>
            <a:r>
              <a:rPr lang="en-US" dirty="0" err="1"/>
              <a:t>os.println</a:t>
            </a:r>
            <a:r>
              <a:rPr lang="en-US" dirty="0"/>
              <a:t>("*** A new user " + name</a:t>
            </a:r>
          </a:p>
          <a:p>
            <a:pPr algn="l" rtl="0"/>
            <a:r>
              <a:rPr lang="en-US" dirty="0"/>
              <a:t>              + " entered the chat room !!! ***");</a:t>
            </a:r>
          </a:p>
          <a:p>
            <a:pPr algn="l" rtl="0"/>
            <a:r>
              <a:rPr lang="en-US" dirty="0"/>
              <a:t>        }</a:t>
            </a:r>
          </a:p>
          <a:p>
            <a:pPr algn="l" rtl="0"/>
            <a:r>
              <a:rPr lang="en-US" dirty="0"/>
              <a:t>      }</a:t>
            </a:r>
          </a:p>
          <a:p>
            <a:pPr algn="l" rtl="0"/>
            <a:r>
              <a:rPr lang="en-US" dirty="0"/>
              <a:t>      while (true) {</a:t>
            </a:r>
          </a:p>
          <a:p>
            <a:pPr algn="l" rtl="0"/>
            <a:r>
              <a:rPr lang="en-US" dirty="0"/>
              <a:t>        String line = </a:t>
            </a:r>
            <a:r>
              <a:rPr lang="en-US" dirty="0" err="1"/>
              <a:t>is.readLine</a:t>
            </a:r>
            <a:r>
              <a:rPr lang="en-US" dirty="0"/>
              <a:t>();</a:t>
            </a:r>
          </a:p>
          <a:p>
            <a:pPr algn="l" rtl="0"/>
            <a:r>
              <a:rPr lang="en-US" dirty="0"/>
              <a:t>        if (</a:t>
            </a:r>
            <a:r>
              <a:rPr lang="en-US" dirty="0" err="1"/>
              <a:t>line.startsWith</a:t>
            </a:r>
            <a:r>
              <a:rPr lang="en-US" dirty="0"/>
              <a:t>("/quit")) {</a:t>
            </a:r>
          </a:p>
          <a:p>
            <a:pPr algn="l" rtl="0"/>
            <a:r>
              <a:rPr lang="en-US" dirty="0"/>
              <a:t>          break;</a:t>
            </a:r>
          </a:p>
          <a:p>
            <a:pPr algn="l" rtl="0"/>
            <a:r>
              <a:rPr lang="en-US" dirty="0"/>
              <a:t>        }</a:t>
            </a:r>
          </a:p>
          <a:p>
            <a:pPr algn="l" rtl="0"/>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maxClientsCount</a:t>
            </a:r>
            <a:r>
              <a:rPr lang="en-US" dirty="0"/>
              <a:t>; </a:t>
            </a:r>
            <a:r>
              <a:rPr lang="en-US" dirty="0" err="1"/>
              <a:t>i</a:t>
            </a:r>
            <a:r>
              <a:rPr lang="en-US" dirty="0"/>
              <a:t>++) {</a:t>
            </a:r>
          </a:p>
          <a:p>
            <a:pPr algn="l" rtl="0"/>
            <a:r>
              <a:rPr lang="en-US" dirty="0"/>
              <a:t>          if (threads[</a:t>
            </a:r>
            <a:r>
              <a:rPr lang="en-US" dirty="0" err="1"/>
              <a:t>i</a:t>
            </a:r>
            <a:r>
              <a:rPr lang="en-US" dirty="0"/>
              <a:t>] != null) {</a:t>
            </a:r>
          </a:p>
          <a:p>
            <a:pPr algn="l" rtl="0"/>
            <a:r>
              <a:rPr lang="en-US" dirty="0"/>
              <a:t>            threads[</a:t>
            </a:r>
            <a:r>
              <a:rPr lang="en-US" dirty="0" err="1"/>
              <a:t>i</a:t>
            </a:r>
            <a:r>
              <a:rPr lang="en-US" dirty="0"/>
              <a:t>].</a:t>
            </a:r>
            <a:r>
              <a:rPr lang="en-US" dirty="0" err="1"/>
              <a:t>os.println</a:t>
            </a:r>
            <a:r>
              <a:rPr lang="en-US" dirty="0"/>
              <a:t>("&lt;" + name + "&amp;gr; " + line);</a:t>
            </a:r>
          </a:p>
          <a:p>
            <a:pPr algn="l" rtl="0"/>
            <a:r>
              <a:rPr lang="en-US" dirty="0"/>
              <a:t>          }</a:t>
            </a:r>
          </a:p>
          <a:p>
            <a:pPr algn="l" rtl="0"/>
            <a:r>
              <a:rPr lang="en-US" dirty="0"/>
              <a:t>        }</a:t>
            </a:r>
          </a:p>
          <a:p>
            <a:pPr algn="l" rtl="0"/>
            <a:r>
              <a:rPr lang="en-US" dirty="0"/>
              <a:t>      }</a:t>
            </a:r>
          </a:p>
          <a:p>
            <a:pPr algn="l" rtl="0"/>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maxClientsCount</a:t>
            </a:r>
            <a:r>
              <a:rPr lang="en-US" dirty="0"/>
              <a:t>; </a:t>
            </a:r>
            <a:r>
              <a:rPr lang="en-US" dirty="0" err="1"/>
              <a:t>i</a:t>
            </a:r>
            <a:r>
              <a:rPr lang="en-US" dirty="0"/>
              <a:t>++) {</a:t>
            </a:r>
          </a:p>
          <a:p>
            <a:pPr algn="l" rtl="0"/>
            <a:r>
              <a:rPr lang="en-US" dirty="0"/>
              <a:t>        if (threads[</a:t>
            </a:r>
            <a:r>
              <a:rPr lang="en-US" dirty="0" err="1"/>
              <a:t>i</a:t>
            </a:r>
            <a:r>
              <a:rPr lang="en-US" dirty="0"/>
              <a:t>] != null &amp;&amp; threads[</a:t>
            </a:r>
            <a:r>
              <a:rPr lang="en-US" dirty="0" err="1"/>
              <a:t>i</a:t>
            </a:r>
            <a:r>
              <a:rPr lang="en-US" dirty="0"/>
              <a:t>] != this) {</a:t>
            </a:r>
          </a:p>
          <a:p>
            <a:pPr algn="l" rtl="0"/>
            <a:r>
              <a:rPr lang="en-US" dirty="0"/>
              <a:t>          threads[</a:t>
            </a:r>
            <a:r>
              <a:rPr lang="en-US" dirty="0" err="1"/>
              <a:t>i</a:t>
            </a:r>
            <a:r>
              <a:rPr lang="en-US" dirty="0"/>
              <a:t>].</a:t>
            </a:r>
            <a:r>
              <a:rPr lang="en-US" dirty="0" err="1"/>
              <a:t>os.println</a:t>
            </a:r>
            <a:r>
              <a:rPr lang="en-US" dirty="0"/>
              <a:t>("*** The user " + name</a:t>
            </a:r>
          </a:p>
          <a:p>
            <a:pPr algn="l" rtl="0"/>
            <a:r>
              <a:rPr lang="en-US" dirty="0"/>
              <a:t>              + " is leaving the chat room !!! ***");</a:t>
            </a:r>
          </a:p>
          <a:p>
            <a:pPr algn="l" rtl="0"/>
            <a:r>
              <a:rPr lang="en-US" dirty="0"/>
              <a:t>        }</a:t>
            </a:r>
          </a:p>
          <a:p>
            <a:pPr algn="l" rtl="0"/>
            <a:r>
              <a:rPr lang="en-US" dirty="0"/>
              <a:t>      }</a:t>
            </a:r>
          </a:p>
          <a:p>
            <a:pPr algn="l" rtl="0"/>
            <a:r>
              <a:rPr lang="en-US" dirty="0"/>
              <a:t>      </a:t>
            </a:r>
            <a:r>
              <a:rPr lang="en-US" dirty="0" err="1"/>
              <a:t>os.println</a:t>
            </a:r>
            <a:r>
              <a:rPr lang="en-US" dirty="0"/>
              <a:t>("*** Bye " + name + " ***");</a:t>
            </a:r>
          </a:p>
          <a:p>
            <a:pPr algn="l" rtl="0"/>
            <a:endParaRPr lang="en-US" dirty="0"/>
          </a:p>
          <a:p>
            <a:pPr algn="l" rtl="0"/>
            <a:r>
              <a:rPr lang="en-US" dirty="0"/>
              <a:t>      /*</a:t>
            </a:r>
          </a:p>
          <a:p>
            <a:pPr algn="l" rtl="0"/>
            <a:r>
              <a:rPr lang="en-US" dirty="0"/>
              <a:t>       * Clean up. Set the current thread variable to null so that a new client</a:t>
            </a:r>
          </a:p>
          <a:p>
            <a:pPr algn="l" rtl="0"/>
            <a:r>
              <a:rPr lang="en-US" dirty="0"/>
              <a:t>       * could be accepted by the server.</a:t>
            </a:r>
          </a:p>
          <a:p>
            <a:pPr algn="l" rtl="0"/>
            <a:r>
              <a:rPr lang="en-US" dirty="0"/>
              <a:t>       */</a:t>
            </a:r>
          </a:p>
          <a:p>
            <a:pPr algn="l" rtl="0"/>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maxClientsCount</a:t>
            </a:r>
            <a:r>
              <a:rPr lang="en-US" dirty="0"/>
              <a:t>; </a:t>
            </a:r>
            <a:r>
              <a:rPr lang="en-US" dirty="0" err="1"/>
              <a:t>i</a:t>
            </a:r>
            <a:r>
              <a:rPr lang="en-US" dirty="0"/>
              <a:t>++) {</a:t>
            </a:r>
          </a:p>
          <a:p>
            <a:pPr algn="l" rtl="0"/>
            <a:r>
              <a:rPr lang="en-US" dirty="0"/>
              <a:t>        if (threads[</a:t>
            </a:r>
            <a:r>
              <a:rPr lang="en-US" dirty="0" err="1"/>
              <a:t>i</a:t>
            </a:r>
            <a:r>
              <a:rPr lang="en-US" dirty="0"/>
              <a:t>] == this) {</a:t>
            </a:r>
          </a:p>
          <a:p>
            <a:pPr algn="l" rtl="0"/>
            <a:r>
              <a:rPr lang="en-US" dirty="0"/>
              <a:t>          threads[</a:t>
            </a:r>
            <a:r>
              <a:rPr lang="en-US" dirty="0" err="1"/>
              <a:t>i</a:t>
            </a:r>
            <a:r>
              <a:rPr lang="en-US" dirty="0"/>
              <a:t>] = null;</a:t>
            </a:r>
          </a:p>
          <a:p>
            <a:pPr algn="l" rtl="0"/>
            <a:r>
              <a:rPr lang="en-US" dirty="0"/>
              <a:t>        }</a:t>
            </a:r>
          </a:p>
          <a:p>
            <a:pPr algn="l" rtl="0"/>
            <a:r>
              <a:rPr lang="en-US" dirty="0"/>
              <a:t>      }</a:t>
            </a:r>
          </a:p>
          <a:p>
            <a:pPr algn="l" rtl="0"/>
            <a:endParaRPr lang="en-US" dirty="0"/>
          </a:p>
          <a:p>
            <a:pPr algn="l" rtl="0"/>
            <a:r>
              <a:rPr lang="en-US" dirty="0"/>
              <a:t>      /*</a:t>
            </a:r>
          </a:p>
          <a:p>
            <a:pPr algn="l" rtl="0"/>
            <a:r>
              <a:rPr lang="en-US" dirty="0"/>
              <a:t>       * Close the output stream, close the input stream, close the socket.</a:t>
            </a:r>
          </a:p>
          <a:p>
            <a:pPr algn="l" rtl="0"/>
            <a:r>
              <a:rPr lang="en-US" dirty="0"/>
              <a:t>       */</a:t>
            </a:r>
          </a:p>
          <a:p>
            <a:pPr algn="l" rtl="0"/>
            <a:r>
              <a:rPr lang="en-US" dirty="0"/>
              <a:t>      </a:t>
            </a:r>
            <a:r>
              <a:rPr lang="en-US" dirty="0" err="1"/>
              <a:t>is.close</a:t>
            </a:r>
            <a:r>
              <a:rPr lang="en-US" dirty="0"/>
              <a:t>();</a:t>
            </a:r>
          </a:p>
          <a:p>
            <a:pPr algn="l" rtl="0"/>
            <a:r>
              <a:rPr lang="en-US" dirty="0"/>
              <a:t>      </a:t>
            </a:r>
            <a:r>
              <a:rPr lang="en-US" dirty="0" err="1"/>
              <a:t>os.close</a:t>
            </a:r>
            <a:r>
              <a:rPr lang="en-US" dirty="0"/>
              <a:t>();</a:t>
            </a:r>
          </a:p>
          <a:p>
            <a:pPr algn="l" rtl="0"/>
            <a:r>
              <a:rPr lang="en-US" dirty="0"/>
              <a:t>      </a:t>
            </a:r>
            <a:r>
              <a:rPr lang="en-US" dirty="0" err="1"/>
              <a:t>clientSocket.close</a:t>
            </a:r>
            <a:r>
              <a:rPr lang="en-US" dirty="0"/>
              <a:t>();</a:t>
            </a:r>
          </a:p>
          <a:p>
            <a:pPr algn="l" rtl="0"/>
            <a:r>
              <a:rPr lang="en-US" dirty="0"/>
              <a:t>    } catch (</a:t>
            </a:r>
            <a:r>
              <a:rPr lang="en-US" dirty="0" err="1"/>
              <a:t>IOException</a:t>
            </a:r>
            <a:r>
              <a:rPr lang="en-US" dirty="0"/>
              <a:t> e) {</a:t>
            </a:r>
          </a:p>
          <a:p>
            <a:pPr algn="l" rtl="0"/>
            <a:r>
              <a:rPr lang="en-US" dirty="0"/>
              <a:t>    }</a:t>
            </a:r>
          </a:p>
          <a:p>
            <a:pPr algn="l" rtl="0"/>
            <a:r>
              <a:rPr lang="en-US" dirty="0"/>
              <a:t>  }</a:t>
            </a:r>
          </a:p>
          <a:p>
            <a:pPr algn="l" rtl="0"/>
            <a:r>
              <a:rPr lang="en-US" dirty="0"/>
              <a:t>}</a:t>
            </a:r>
          </a:p>
        </p:txBody>
      </p:sp>
    </p:spTree>
    <p:extLst>
      <p:ext uri="{BB962C8B-B14F-4D97-AF65-F5344CB8AC3E}">
        <p14:creationId xmlns:p14="http://schemas.microsoft.com/office/powerpoint/2010/main" val="1717116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synchronization issues of the multi-threaded chat server implementation</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a:t>Critical sections</a:t>
            </a:r>
          </a:p>
        </p:txBody>
      </p:sp>
    </p:spTree>
    <p:extLst>
      <p:ext uri="{BB962C8B-B14F-4D97-AF65-F5344CB8AC3E}">
        <p14:creationId xmlns:p14="http://schemas.microsoft.com/office/powerpoint/2010/main" val="1108312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11" y="1456049"/>
            <a:ext cx="9106465" cy="542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Synchronize Threads</a:t>
            </a:r>
          </a:p>
        </p:txBody>
      </p:sp>
    </p:spTree>
    <p:extLst>
      <p:ext uri="{BB962C8B-B14F-4D97-AF65-F5344CB8AC3E}">
        <p14:creationId xmlns:p14="http://schemas.microsoft.com/office/powerpoint/2010/main" val="3253942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8464" y="1043533"/>
            <a:ext cx="1368152"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sp>
        <p:nvSpPr>
          <p:cNvPr id="3" name="Oval 2"/>
          <p:cNvSpPr/>
          <p:nvPr/>
        </p:nvSpPr>
        <p:spPr>
          <a:xfrm>
            <a:off x="1583928" y="1331565"/>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US" dirty="0"/>
          </a:p>
        </p:txBody>
      </p:sp>
      <p:sp>
        <p:nvSpPr>
          <p:cNvPr id="4" name="Oval 3"/>
          <p:cNvSpPr/>
          <p:nvPr/>
        </p:nvSpPr>
        <p:spPr>
          <a:xfrm>
            <a:off x="1583928" y="2807729"/>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US" dirty="0"/>
          </a:p>
        </p:txBody>
      </p:sp>
      <p:sp>
        <p:nvSpPr>
          <p:cNvPr id="5" name="Oval 4"/>
          <p:cNvSpPr/>
          <p:nvPr/>
        </p:nvSpPr>
        <p:spPr>
          <a:xfrm>
            <a:off x="2448024" y="3670280"/>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US" dirty="0"/>
          </a:p>
        </p:txBody>
      </p:sp>
      <p:sp>
        <p:nvSpPr>
          <p:cNvPr id="6" name="Oval 5"/>
          <p:cNvSpPr/>
          <p:nvPr/>
        </p:nvSpPr>
        <p:spPr>
          <a:xfrm>
            <a:off x="3816176" y="4138332"/>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US" dirty="0"/>
          </a:p>
        </p:txBody>
      </p:sp>
      <p:cxnSp>
        <p:nvCxnSpPr>
          <p:cNvPr id="8" name="Straight Arrow Connector 7"/>
          <p:cNvCxnSpPr>
            <a:stCxn id="3" idx="6"/>
            <a:endCxn id="9" idx="2"/>
          </p:cNvCxnSpPr>
          <p:nvPr/>
        </p:nvCxnSpPr>
        <p:spPr>
          <a:xfrm>
            <a:off x="2304008" y="1799617"/>
            <a:ext cx="3816424" cy="34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120432" y="1799617"/>
            <a:ext cx="576064" cy="6840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4" idx="6"/>
            <a:endCxn id="9" idx="2"/>
          </p:cNvCxnSpPr>
          <p:nvPr/>
        </p:nvCxnSpPr>
        <p:spPr>
          <a:xfrm flipV="1">
            <a:off x="2304008" y="2141655"/>
            <a:ext cx="3816424" cy="1134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6"/>
            <a:endCxn id="9" idx="2"/>
          </p:cNvCxnSpPr>
          <p:nvPr/>
        </p:nvCxnSpPr>
        <p:spPr>
          <a:xfrm flipV="1">
            <a:off x="3168104" y="2141655"/>
            <a:ext cx="2952328" cy="1996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7"/>
            <a:endCxn id="9" idx="2"/>
          </p:cNvCxnSpPr>
          <p:nvPr/>
        </p:nvCxnSpPr>
        <p:spPr>
          <a:xfrm flipV="1">
            <a:off x="4430803" y="2141655"/>
            <a:ext cx="1689629" cy="213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28344" y="4041910"/>
            <a:ext cx="2304256" cy="2585323"/>
          </a:xfrm>
          <a:prstGeom prst="rect">
            <a:avLst/>
          </a:prstGeom>
          <a:noFill/>
        </p:spPr>
        <p:txBody>
          <a:bodyPr wrap="square" rtlCol="0">
            <a:spAutoFit/>
          </a:bodyPr>
          <a:lstStyle/>
          <a:p>
            <a:pPr algn="l" rtl="0"/>
            <a:r>
              <a:rPr lang="en-US" dirty="0" smtClean="0"/>
              <a:t>Ordered execution</a:t>
            </a:r>
          </a:p>
          <a:p>
            <a:pPr algn="l" rtl="0"/>
            <a:r>
              <a:rPr lang="en-US" dirty="0" smtClean="0"/>
              <a:t>C1</a:t>
            </a:r>
          </a:p>
          <a:p>
            <a:pPr algn="l" rtl="0"/>
            <a:r>
              <a:rPr lang="en-US" dirty="0" smtClean="0"/>
              <a:t>C2</a:t>
            </a:r>
          </a:p>
          <a:p>
            <a:pPr algn="l" rtl="0"/>
            <a:r>
              <a:rPr lang="en-US" dirty="0" smtClean="0"/>
              <a:t>C4</a:t>
            </a:r>
          </a:p>
          <a:p>
            <a:pPr algn="l" rtl="0"/>
            <a:r>
              <a:rPr lang="en-US" dirty="0" smtClean="0"/>
              <a:t>C3</a:t>
            </a:r>
          </a:p>
          <a:p>
            <a:pPr algn="l" rtl="0"/>
            <a:r>
              <a:rPr lang="en-US" dirty="0" smtClean="0"/>
              <a:t>Then</a:t>
            </a:r>
          </a:p>
          <a:p>
            <a:pPr algn="l" rtl="0"/>
            <a:r>
              <a:rPr lang="en-US" dirty="0" smtClean="0"/>
              <a:t>This order must be observed</a:t>
            </a:r>
          </a:p>
          <a:p>
            <a:pPr algn="l" rtl="0"/>
            <a:endParaRPr lang="en-US" dirty="0"/>
          </a:p>
        </p:txBody>
      </p:sp>
      <p:sp>
        <p:nvSpPr>
          <p:cNvPr id="18" name="TextBox 17"/>
          <p:cNvSpPr txBox="1"/>
          <p:nvPr/>
        </p:nvSpPr>
        <p:spPr>
          <a:xfrm>
            <a:off x="7560592" y="4038035"/>
            <a:ext cx="2304256" cy="2585323"/>
          </a:xfrm>
          <a:prstGeom prst="rect">
            <a:avLst/>
          </a:prstGeom>
          <a:noFill/>
        </p:spPr>
        <p:txBody>
          <a:bodyPr wrap="square" rtlCol="0">
            <a:spAutoFit/>
          </a:bodyPr>
          <a:lstStyle/>
          <a:p>
            <a:pPr algn="l" rtl="0"/>
            <a:r>
              <a:rPr lang="en-US" dirty="0" smtClean="0"/>
              <a:t>Ordered execution</a:t>
            </a:r>
          </a:p>
          <a:p>
            <a:pPr algn="l" rtl="0"/>
            <a:r>
              <a:rPr lang="en-US" dirty="0" smtClean="0"/>
              <a:t>C1</a:t>
            </a:r>
          </a:p>
          <a:p>
            <a:pPr algn="l" rtl="0"/>
            <a:r>
              <a:rPr lang="en-US" dirty="0" smtClean="0"/>
              <a:t>C2</a:t>
            </a:r>
          </a:p>
          <a:p>
            <a:pPr algn="l" rtl="0"/>
            <a:r>
              <a:rPr lang="en-US" dirty="0" smtClean="0"/>
              <a:t>C4</a:t>
            </a:r>
          </a:p>
          <a:p>
            <a:pPr algn="l" rtl="0"/>
            <a:r>
              <a:rPr lang="en-US" dirty="0" smtClean="0"/>
              <a:t>C3</a:t>
            </a:r>
          </a:p>
          <a:p>
            <a:pPr algn="l" rtl="0"/>
            <a:r>
              <a:rPr lang="en-US" dirty="0" smtClean="0"/>
              <a:t>Use Threads</a:t>
            </a:r>
          </a:p>
          <a:p>
            <a:pPr algn="l" rtl="0"/>
            <a:r>
              <a:rPr lang="en-US" dirty="0" smtClean="0"/>
              <a:t>Then you can serve clients out of order</a:t>
            </a:r>
          </a:p>
          <a:p>
            <a:pPr algn="l" rtl="0"/>
            <a:endParaRPr lang="en-US" dirty="0"/>
          </a:p>
        </p:txBody>
      </p:sp>
      <p:sp>
        <p:nvSpPr>
          <p:cNvPr id="19" name="Oval 18"/>
          <p:cNvSpPr/>
          <p:nvPr/>
        </p:nvSpPr>
        <p:spPr>
          <a:xfrm>
            <a:off x="2480447" y="521475"/>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US" dirty="0"/>
          </a:p>
        </p:txBody>
      </p:sp>
      <p:cxnSp>
        <p:nvCxnSpPr>
          <p:cNvPr id="21" name="Straight Arrow Connector 20"/>
          <p:cNvCxnSpPr>
            <a:stCxn id="19" idx="6"/>
            <a:endCxn id="9" idx="2"/>
          </p:cNvCxnSpPr>
          <p:nvPr/>
        </p:nvCxnSpPr>
        <p:spPr>
          <a:xfrm>
            <a:off x="3200527" y="989527"/>
            <a:ext cx="2919905"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266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All synchronized(this){} statements exclude mutually each other. </a:t>
            </a:r>
          </a:p>
          <a:p>
            <a:pPr marL="457200" indent="-457200">
              <a:buFont typeface="Arial" panose="020B0604020202020204" pitchFamily="34" charset="0"/>
              <a:buChar char="•"/>
            </a:pPr>
            <a:r>
              <a:rPr lang="en-US" dirty="0"/>
              <a:t>When a thread enters the synchronized(this){} statement it verifies first that any other synchronized(this){} statement is not being executed by another thread. </a:t>
            </a:r>
          </a:p>
          <a:p>
            <a:pPr marL="457200" indent="-457200">
              <a:buFont typeface="Arial" panose="020B0604020202020204" pitchFamily="34" charset="0"/>
              <a:buChar char="•"/>
            </a:pPr>
            <a:r>
              <a:rPr lang="en-US" dirty="0"/>
              <a:t>If a such a statement is being executed by a thread, then this thread, as well as all other threads trying to execute a synchronized(this){} statement, are forced to wait until the thread executing the synchronized(this){} terminates this statement. </a:t>
            </a:r>
          </a:p>
        </p:txBody>
      </p:sp>
    </p:spTree>
    <p:extLst>
      <p:ext uri="{BB962C8B-B14F-4D97-AF65-F5344CB8AC3E}">
        <p14:creationId xmlns:p14="http://schemas.microsoft.com/office/powerpoint/2010/main" val="3616871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When the thread executing a synchronized(this){} statement leaves the critical section, </a:t>
            </a:r>
          </a:p>
          <a:p>
            <a:pPr marL="857160" lvl="1" indent="-457200">
              <a:buFont typeface="Arial" panose="020B0604020202020204" pitchFamily="34" charset="0"/>
              <a:buChar char="•"/>
            </a:pPr>
            <a:r>
              <a:rPr lang="en-US" dirty="0"/>
              <a:t>that is, when it terminates the synchronized(this){} statement, </a:t>
            </a:r>
          </a:p>
          <a:p>
            <a:pPr marL="457200" indent="-457200">
              <a:buFont typeface="Arial" panose="020B0604020202020204" pitchFamily="34" charset="0"/>
              <a:buChar char="•"/>
            </a:pPr>
            <a:r>
              <a:rPr lang="en-US" dirty="0"/>
              <a:t>A thread waiting for critical section enters its synchronized(this){}. </a:t>
            </a:r>
          </a:p>
          <a:p>
            <a:pPr marL="457200" indent="-457200">
              <a:buFont typeface="Arial" panose="020B0604020202020204" pitchFamily="34" charset="0"/>
              <a:buChar char="•"/>
            </a:pPr>
            <a:r>
              <a:rPr lang="en-US" dirty="0"/>
              <a:t>When a thread enters synchronized(this){} statement it blocks all other threads from entering their synchronized(this){} statements. </a:t>
            </a:r>
          </a:p>
        </p:txBody>
      </p:sp>
    </p:spTree>
    <p:extLst>
      <p:ext uri="{BB962C8B-B14F-4D97-AF65-F5344CB8AC3E}">
        <p14:creationId xmlns:p14="http://schemas.microsoft.com/office/powerpoint/2010/main" val="1005478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4000" dirty="0"/>
              <a:t>Putting all critical sections in synchronized(this){} statements we are guarantied that the chat server will execute correctly without rising null pointer exceptions caused by concurrent execution of other critical sections</a:t>
            </a:r>
          </a:p>
          <a:p>
            <a:pPr marL="0" indent="0"/>
            <a:r>
              <a:rPr lang="en-US" sz="4000" dirty="0"/>
              <a:t> </a:t>
            </a:r>
          </a:p>
          <a:p>
            <a:pPr marL="457200" indent="-457200">
              <a:buFont typeface="Arial" panose="020B0604020202020204" pitchFamily="34" charset="0"/>
              <a:buChar char="•"/>
            </a:pPr>
            <a:endParaRPr lang="en-US" sz="4000" dirty="0"/>
          </a:p>
          <a:p>
            <a:endParaRPr lang="en-US" sz="4000" dirty="0"/>
          </a:p>
        </p:txBody>
      </p:sp>
    </p:spTree>
    <p:extLst>
      <p:ext uri="{BB962C8B-B14F-4D97-AF65-F5344CB8AC3E}">
        <p14:creationId xmlns:p14="http://schemas.microsoft.com/office/powerpoint/2010/main" val="3172173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&amp; Synchronization</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Incorrect use of </a:t>
            </a:r>
            <a:r>
              <a:rPr lang="en-US" b="1" dirty="0"/>
              <a:t>synchronized(this){}</a:t>
            </a:r>
            <a:r>
              <a:rPr lang="en-US" dirty="0"/>
              <a:t> statement can cause deadlocks of the program.</a:t>
            </a:r>
          </a:p>
          <a:p>
            <a:pPr marL="457200" indent="-457200">
              <a:buFont typeface="Arial" panose="020B0604020202020204" pitchFamily="34" charset="0"/>
              <a:buChar char="•"/>
            </a:pPr>
            <a:r>
              <a:rPr lang="en-US" dirty="0"/>
              <a:t> A deadlock is a scenario when one thread waits for another thread to leave its critical section forever. T</a:t>
            </a:r>
          </a:p>
          <a:p>
            <a:pPr marL="457200" indent="-457200">
              <a:buFont typeface="Arial" panose="020B0604020202020204" pitchFamily="34" charset="0"/>
              <a:buChar char="•"/>
            </a:pPr>
            <a:r>
              <a:rPr lang="en-US" dirty="0"/>
              <a:t>o explain this scenario, suppose we extended the critical section 6 like below. </a:t>
            </a:r>
          </a:p>
          <a:p>
            <a:pPr marL="457200" indent="-457200">
              <a:buFont typeface="Arial" panose="020B0604020202020204" pitchFamily="34" charset="0"/>
              <a:buChar char="•"/>
            </a:pPr>
            <a:r>
              <a:rPr lang="en-US" dirty="0"/>
              <a:t>This is, suppose the </a:t>
            </a:r>
            <a:r>
              <a:rPr lang="en-US" b="1" dirty="0"/>
              <a:t>synchronized(this){}</a:t>
            </a:r>
            <a:r>
              <a:rPr lang="en-US" dirty="0"/>
              <a:t> statement includes a loop that potentially can execute forever</a:t>
            </a:r>
          </a:p>
        </p:txBody>
      </p:sp>
    </p:spTree>
    <p:extLst>
      <p:ext uri="{BB962C8B-B14F-4D97-AF65-F5344CB8AC3E}">
        <p14:creationId xmlns:p14="http://schemas.microsoft.com/office/powerpoint/2010/main" val="1312103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caused by Synchronized</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723" y="1475581"/>
            <a:ext cx="10129019" cy="385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740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Situation</a:t>
            </a:r>
          </a:p>
        </p:txBody>
      </p:sp>
      <p:sp>
        <p:nvSpPr>
          <p:cNvPr id="3" name="Content Placeholder 2"/>
          <p:cNvSpPr>
            <a:spLocks noGrp="1"/>
          </p:cNvSpPr>
          <p:nvPr>
            <p:ph idx="1"/>
          </p:nvPr>
        </p:nvSpPr>
        <p:spPr/>
        <p:txBody>
          <a:bodyPr/>
          <a:lstStyle/>
          <a:p>
            <a:r>
              <a:rPr lang="en-US" dirty="0"/>
              <a:t>The while (true) loop will execute until it receives "/quit" command from the input stream. </a:t>
            </a:r>
          </a:p>
          <a:p>
            <a:r>
              <a:rPr lang="en-US" dirty="0"/>
              <a:t>Suppose the "/quit" command never arrives or it arrives after a very long time. </a:t>
            </a:r>
          </a:p>
          <a:p>
            <a:r>
              <a:rPr lang="en-US" dirty="0"/>
              <a:t>The thread executing this loop inside the synchronized(this){} statement will block all other threads from executing their synchronized code because they will wait at their synchronized(this){} statements. </a:t>
            </a:r>
          </a:p>
          <a:p>
            <a:r>
              <a:rPr lang="en-US" dirty="0"/>
              <a:t>. </a:t>
            </a:r>
          </a:p>
        </p:txBody>
      </p:sp>
    </p:spTree>
    <p:extLst>
      <p:ext uri="{BB962C8B-B14F-4D97-AF65-F5344CB8AC3E}">
        <p14:creationId xmlns:p14="http://schemas.microsoft.com/office/powerpoint/2010/main" val="2535923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01320"/>
            <a:ext cx="9069480" cy="670205"/>
          </a:xfrm>
        </p:spPr>
        <p:txBody>
          <a:bodyPr/>
          <a:lstStyle/>
          <a:p>
            <a:r>
              <a:rPr lang="en-US" dirty="0"/>
              <a:t>Deadlock</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784" y="1475581"/>
            <a:ext cx="7389341"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057206" y="1975569"/>
            <a:ext cx="3023419" cy="2308324"/>
          </a:xfrm>
          <a:prstGeom prst="rect">
            <a:avLst/>
          </a:prstGeom>
        </p:spPr>
        <p:txBody>
          <a:bodyPr wrap="square">
            <a:spAutoFit/>
          </a:bodyPr>
          <a:lstStyle/>
          <a:p>
            <a:pPr algn="l"/>
            <a:r>
              <a:rPr lang="en-US" sz="2400" dirty="0"/>
              <a:t>the portion of code in red will be never executed by Thread 2, if Thread 1 entered the while (true) loop and stays in forever. </a:t>
            </a:r>
          </a:p>
        </p:txBody>
      </p:sp>
    </p:spTree>
    <p:extLst>
      <p:ext uri="{BB962C8B-B14F-4D97-AF65-F5344CB8AC3E}">
        <p14:creationId xmlns:p14="http://schemas.microsoft.com/office/powerpoint/2010/main" val="3590009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Methods</a:t>
            </a:r>
          </a:p>
        </p:txBody>
      </p:sp>
      <p:sp>
        <p:nvSpPr>
          <p:cNvPr id="6" name="Content Placeholder 5"/>
          <p:cNvSpPr>
            <a:spLocks noGrp="1"/>
          </p:cNvSpPr>
          <p:nvPr>
            <p:ph idx="1"/>
          </p:nvPr>
        </p:nvSpPr>
        <p:spPr>
          <a:xfrm>
            <a:off x="502920" y="1331565"/>
            <a:ext cx="9069480" cy="5832648"/>
          </a:xfrm>
        </p:spPr>
        <p:txBody>
          <a:bodyPr/>
          <a:lstStyle/>
          <a:p>
            <a:pPr marL="457200" indent="-457200">
              <a:buFont typeface="Arial" panose="020B0604020202020204" pitchFamily="34" charset="0"/>
              <a:buChar char="•"/>
            </a:pPr>
            <a:r>
              <a:rPr lang="en-US" dirty="0"/>
              <a:t>public void start()</a:t>
            </a:r>
          </a:p>
          <a:p>
            <a:pPr lvl="1"/>
            <a:r>
              <a:rPr lang="en-US" dirty="0"/>
              <a:t>Starts the thread in a separate path of execution, then invokes the run() method on this Thread object</a:t>
            </a:r>
          </a:p>
          <a:p>
            <a:pPr marL="457200" indent="-457200">
              <a:buFont typeface="Arial" panose="020B0604020202020204" pitchFamily="34" charset="0"/>
              <a:buChar char="•"/>
            </a:pPr>
            <a:r>
              <a:rPr lang="en-US" dirty="0"/>
              <a:t>public void run()</a:t>
            </a:r>
          </a:p>
          <a:p>
            <a:r>
              <a:rPr lang="en-US" dirty="0"/>
              <a:t>	If this Thread object was instantiated using a separate Runnable target, the run() method is invoked on that Runnable object</a:t>
            </a:r>
          </a:p>
          <a:p>
            <a:r>
              <a:rPr lang="en-US" dirty="0"/>
              <a:t>public final void </a:t>
            </a:r>
            <a:r>
              <a:rPr lang="en-US" dirty="0" err="1"/>
              <a:t>setName</a:t>
            </a:r>
            <a:r>
              <a:rPr lang="en-US" dirty="0"/>
              <a:t>(String name)</a:t>
            </a:r>
          </a:p>
          <a:p>
            <a:r>
              <a:rPr lang="en-US" dirty="0"/>
              <a:t>Changes the name of the Thread object. There is also a </a:t>
            </a:r>
            <a:r>
              <a:rPr lang="en-US" dirty="0" err="1"/>
              <a:t>getName</a:t>
            </a:r>
            <a:r>
              <a:rPr lang="en-US" dirty="0"/>
              <a:t>() method for retrieving the name</a:t>
            </a:r>
          </a:p>
          <a:p>
            <a:endParaRPr lang="en-US" dirty="0"/>
          </a:p>
          <a:p>
            <a:endParaRPr lang="en-US" dirty="0"/>
          </a:p>
        </p:txBody>
      </p:sp>
    </p:spTree>
    <p:extLst>
      <p:ext uri="{BB962C8B-B14F-4D97-AF65-F5344CB8AC3E}">
        <p14:creationId xmlns:p14="http://schemas.microsoft.com/office/powerpoint/2010/main" val="144183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Methods</a:t>
            </a:r>
          </a:p>
        </p:txBody>
      </p:sp>
      <p:sp>
        <p:nvSpPr>
          <p:cNvPr id="3" name="Content Placeholder 2"/>
          <p:cNvSpPr>
            <a:spLocks noGrp="1"/>
          </p:cNvSpPr>
          <p:nvPr>
            <p:ph idx="1"/>
          </p:nvPr>
        </p:nvSpPr>
        <p:spPr>
          <a:xfrm>
            <a:off x="502920" y="1331565"/>
            <a:ext cx="9069480" cy="5904656"/>
          </a:xfrm>
        </p:spPr>
        <p:txBody>
          <a:bodyPr/>
          <a:lstStyle/>
          <a:p>
            <a:pPr marL="457200" indent="-457200">
              <a:buFont typeface="Arial" panose="020B0604020202020204" pitchFamily="34" charset="0"/>
              <a:buChar char="•"/>
            </a:pPr>
            <a:r>
              <a:rPr lang="en-US" dirty="0"/>
              <a:t>public final void </a:t>
            </a:r>
            <a:r>
              <a:rPr lang="en-US" dirty="0" err="1"/>
              <a:t>setPriority</a:t>
            </a:r>
            <a:r>
              <a:rPr lang="en-US" dirty="0"/>
              <a:t>(</a:t>
            </a:r>
            <a:r>
              <a:rPr lang="en-US" dirty="0" err="1"/>
              <a:t>int</a:t>
            </a:r>
            <a:r>
              <a:rPr lang="en-US" dirty="0"/>
              <a:t> priority)</a:t>
            </a:r>
          </a:p>
          <a:p>
            <a:r>
              <a:rPr lang="en-US" dirty="0"/>
              <a:t>	Sets the priority of this Thread object. The possible values are between 1 and 10</a:t>
            </a:r>
          </a:p>
          <a:p>
            <a:pPr marL="457200" indent="-457200">
              <a:buFont typeface="Arial" panose="020B0604020202020204" pitchFamily="34" charset="0"/>
              <a:buChar char="•"/>
            </a:pPr>
            <a:r>
              <a:rPr lang="en-US" dirty="0"/>
              <a:t>public final void </a:t>
            </a:r>
            <a:r>
              <a:rPr lang="en-US" dirty="0" err="1"/>
              <a:t>setDaemon</a:t>
            </a:r>
            <a:r>
              <a:rPr lang="en-US" dirty="0"/>
              <a:t>(</a:t>
            </a:r>
            <a:r>
              <a:rPr lang="en-US" dirty="0" err="1"/>
              <a:t>boolean</a:t>
            </a:r>
            <a:r>
              <a:rPr lang="en-US" dirty="0"/>
              <a:t> on)</a:t>
            </a:r>
          </a:p>
          <a:p>
            <a:r>
              <a:rPr lang="en-US" dirty="0"/>
              <a:t>	A parameter of true denotes this Thread as a daemon thread</a:t>
            </a:r>
          </a:p>
          <a:p>
            <a:pPr marL="457200" indent="-457200">
              <a:buFont typeface="Arial" panose="020B0604020202020204" pitchFamily="34" charset="0"/>
              <a:buChar char="•"/>
            </a:pPr>
            <a:r>
              <a:rPr lang="en-US" dirty="0"/>
              <a:t>public final void join(long </a:t>
            </a:r>
            <a:r>
              <a:rPr lang="en-US" dirty="0" err="1"/>
              <a:t>millisec</a:t>
            </a:r>
            <a:r>
              <a:rPr lang="en-US" dirty="0"/>
              <a:t>)</a:t>
            </a:r>
          </a:p>
          <a:p>
            <a:r>
              <a:rPr lang="en-US" dirty="0"/>
              <a:t>	The current thread invokes this method on a second thread, causing the current thread to block until the second thread terminates or the specified number of milliseconds passes</a:t>
            </a:r>
          </a:p>
          <a:p>
            <a:endParaRPr lang="en-US" dirty="0"/>
          </a:p>
          <a:p>
            <a:endParaRPr lang="en-US" dirty="0"/>
          </a:p>
        </p:txBody>
      </p:sp>
    </p:spTree>
    <p:extLst>
      <p:ext uri="{BB962C8B-B14F-4D97-AF65-F5344CB8AC3E}">
        <p14:creationId xmlns:p14="http://schemas.microsoft.com/office/powerpoint/2010/main" val="2784596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Methods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public void interrupt()</a:t>
            </a:r>
            <a:r>
              <a:rPr lang="en-US" dirty="0"/>
              <a:t/>
            </a:r>
            <a:br>
              <a:rPr lang="en-US" dirty="0"/>
            </a:br>
            <a:r>
              <a:rPr lang="en-US" dirty="0"/>
              <a:t>Interrupts this thread, causing it to continue execution if it was blocked for any reason</a:t>
            </a:r>
          </a:p>
          <a:p>
            <a:pPr marL="457200" indent="-457200">
              <a:buFont typeface="Arial" panose="020B0604020202020204" pitchFamily="34" charset="0"/>
              <a:buChar char="•"/>
            </a:pPr>
            <a:r>
              <a:rPr lang="en-US" dirty="0"/>
              <a:t>public final </a:t>
            </a:r>
            <a:r>
              <a:rPr lang="en-US" dirty="0" err="1"/>
              <a:t>boolean</a:t>
            </a:r>
            <a:r>
              <a:rPr lang="en-US" dirty="0"/>
              <a:t> </a:t>
            </a:r>
            <a:r>
              <a:rPr lang="en-US" dirty="0" err="1"/>
              <a:t>isAlive</a:t>
            </a:r>
            <a:r>
              <a:rPr lang="en-US" dirty="0"/>
              <a:t>()</a:t>
            </a:r>
          </a:p>
          <a:p>
            <a:pPr marL="857160" lvl="1" indent="-457200">
              <a:buFont typeface="Arial" panose="020B0604020202020204" pitchFamily="34" charset="0"/>
              <a:buChar char="•"/>
            </a:pPr>
            <a:r>
              <a:rPr lang="en-US" dirty="0"/>
              <a:t>Returns true if the thread is alive, which is any time after the thread has been started but before it runs to completion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14802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endParaRPr lang="ar-JO" dirty="0"/>
          </a:p>
        </p:txBody>
      </p:sp>
      <p:sp>
        <p:nvSpPr>
          <p:cNvPr id="3" name="Content Placeholder 2"/>
          <p:cNvSpPr>
            <a:spLocks noGrp="1"/>
          </p:cNvSpPr>
          <p:nvPr>
            <p:ph idx="1"/>
          </p:nvPr>
        </p:nvSpPr>
        <p:spPr>
          <a:xfrm>
            <a:off x="215776" y="1403573"/>
            <a:ext cx="9212608" cy="5976664"/>
          </a:xfrm>
        </p:spPr>
        <p:txBody>
          <a:bodyPr/>
          <a:lstStyle/>
          <a:p>
            <a:r>
              <a:rPr lang="en-US" dirty="0"/>
              <a:t>A multithreading is a specialized form of multitasking. Multithreading requires less overhead than multitasking processing.</a:t>
            </a:r>
          </a:p>
          <a:p>
            <a:r>
              <a:rPr lang="en-US" dirty="0"/>
              <a:t>I need to define another term related to threads: </a:t>
            </a:r>
            <a:r>
              <a:rPr lang="en-US" b="1" dirty="0"/>
              <a:t>process:</a:t>
            </a:r>
            <a:r>
              <a:rPr lang="en-US" dirty="0"/>
              <a:t> A process consists of the </a:t>
            </a:r>
            <a:r>
              <a:rPr lang="en-US" dirty="0">
                <a:solidFill>
                  <a:srgbClr val="FF0000"/>
                </a:solidFill>
              </a:rPr>
              <a:t>memory space allocated </a:t>
            </a:r>
            <a:r>
              <a:rPr lang="en-US" dirty="0"/>
              <a:t>by the operating system that can contain </a:t>
            </a:r>
            <a:r>
              <a:rPr lang="en-US" dirty="0">
                <a:solidFill>
                  <a:srgbClr val="FF0000"/>
                </a:solidFill>
              </a:rPr>
              <a:t>one or more threads</a:t>
            </a:r>
            <a:r>
              <a:rPr lang="en-US" dirty="0"/>
              <a:t>. A thread cannot exist on its own; it must be a part of a process. A process remains running until all of the non-daemon threads are done executing.</a:t>
            </a:r>
          </a:p>
          <a:p>
            <a:r>
              <a:rPr lang="en-US" dirty="0"/>
              <a:t>Assume P1 </a:t>
            </a:r>
            <a:r>
              <a:rPr lang="en-US" dirty="0">
                <a:sym typeface="Wingdings" panose="05000000000000000000" pitchFamily="2" charset="2"/>
              </a:rPr>
              <a:t> T1, T2, T3</a:t>
            </a:r>
          </a:p>
          <a:p>
            <a:r>
              <a:rPr lang="en-US" dirty="0">
                <a:sym typeface="Wingdings" panose="05000000000000000000" pitchFamily="2" charset="2"/>
              </a:rPr>
              <a:t>P1 Ends only when T1, T2, and T3 terminate</a:t>
            </a:r>
            <a:endParaRPr lang="en-US" dirty="0"/>
          </a:p>
          <a:p>
            <a:endParaRPr lang="ar-JO" dirty="0"/>
          </a:p>
          <a:p>
            <a:endParaRPr lang="ar-JO" dirty="0"/>
          </a:p>
        </p:txBody>
      </p:sp>
    </p:spTree>
    <p:extLst>
      <p:ext uri="{BB962C8B-B14F-4D97-AF65-F5344CB8AC3E}">
        <p14:creationId xmlns:p14="http://schemas.microsoft.com/office/powerpoint/2010/main" val="3333205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current thread</a:t>
            </a:r>
          </a:p>
        </p:txBody>
      </p:sp>
      <p:sp>
        <p:nvSpPr>
          <p:cNvPr id="3" name="Content Placeholder 2"/>
          <p:cNvSpPr>
            <a:spLocks noGrp="1"/>
          </p:cNvSpPr>
          <p:nvPr>
            <p:ph idx="1"/>
          </p:nvPr>
        </p:nvSpPr>
        <p:spPr>
          <a:xfrm>
            <a:off x="502920" y="1547589"/>
            <a:ext cx="9069480" cy="5760639"/>
          </a:xfrm>
        </p:spPr>
        <p:txBody>
          <a:bodyPr/>
          <a:lstStyle/>
          <a:p>
            <a:pPr marL="457200" indent="-457200">
              <a:buFont typeface="Arial" panose="020B0604020202020204" pitchFamily="34" charset="0"/>
              <a:buChar char="•"/>
            </a:pPr>
            <a:r>
              <a:rPr lang="en-US" dirty="0"/>
              <a:t>public static void yield()</a:t>
            </a:r>
          </a:p>
          <a:p>
            <a:r>
              <a:rPr lang="en-US" dirty="0"/>
              <a:t>	Causes the currently running thread to yield to any other threads of the same priority that are waiting to be scheduled</a:t>
            </a:r>
          </a:p>
          <a:p>
            <a:pPr marL="457200" indent="-457200">
              <a:buFont typeface="Arial" panose="020B0604020202020204" pitchFamily="34" charset="0"/>
              <a:buChar char="•"/>
            </a:pPr>
            <a:r>
              <a:rPr lang="en-US" dirty="0"/>
              <a:t>public static void sleep(long </a:t>
            </a:r>
            <a:r>
              <a:rPr lang="en-US" dirty="0" err="1"/>
              <a:t>millisec</a:t>
            </a:r>
            <a:r>
              <a:rPr lang="en-US" dirty="0"/>
              <a:t>)</a:t>
            </a:r>
          </a:p>
          <a:p>
            <a:r>
              <a:rPr lang="en-US" dirty="0"/>
              <a:t>	Causes the currently running thread to block for at least the specified number of milliseconds</a:t>
            </a:r>
          </a:p>
          <a:p>
            <a:pPr marL="457200" indent="-457200">
              <a:buFont typeface="Arial" panose="020B0604020202020204" pitchFamily="34" charset="0"/>
              <a:buChar char="•"/>
            </a:pPr>
            <a:r>
              <a:rPr lang="en-US" dirty="0"/>
              <a:t>public static </a:t>
            </a:r>
            <a:r>
              <a:rPr lang="en-US" dirty="0" err="1"/>
              <a:t>boolean</a:t>
            </a:r>
            <a:r>
              <a:rPr lang="en-US" dirty="0"/>
              <a:t> </a:t>
            </a:r>
            <a:r>
              <a:rPr lang="en-US" dirty="0" err="1"/>
              <a:t>holdsLock</a:t>
            </a:r>
            <a:r>
              <a:rPr lang="en-US" dirty="0"/>
              <a:t>(Object x)</a:t>
            </a:r>
          </a:p>
          <a:p>
            <a:r>
              <a:rPr lang="en-US" dirty="0"/>
              <a:t>	Returns true if the current thread holds the lock on the given Object</a:t>
            </a:r>
          </a:p>
          <a:p>
            <a:endParaRPr lang="en-US" dirty="0"/>
          </a:p>
          <a:p>
            <a:endParaRPr lang="en-US" dirty="0"/>
          </a:p>
        </p:txBody>
      </p:sp>
    </p:spTree>
    <p:extLst>
      <p:ext uri="{BB962C8B-B14F-4D97-AF65-F5344CB8AC3E}">
        <p14:creationId xmlns:p14="http://schemas.microsoft.com/office/powerpoint/2010/main" val="4001052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on current thread</a:t>
            </a:r>
          </a:p>
        </p:txBody>
      </p:sp>
      <p:sp>
        <p:nvSpPr>
          <p:cNvPr id="3" name="Content Placeholder 2"/>
          <p:cNvSpPr>
            <a:spLocks noGrp="1"/>
          </p:cNvSpPr>
          <p:nvPr>
            <p:ph idx="1"/>
          </p:nvPr>
        </p:nvSpPr>
        <p:spPr>
          <a:xfrm>
            <a:off x="502920" y="1547589"/>
            <a:ext cx="9069480" cy="5760639"/>
          </a:xfrm>
        </p:spPr>
        <p:txBody>
          <a:bodyPr/>
          <a:lstStyle/>
          <a:p>
            <a:pPr marL="457200" indent="-457200">
              <a:buFont typeface="Arial" panose="020B0604020202020204" pitchFamily="34" charset="0"/>
              <a:buChar char="•"/>
            </a:pPr>
            <a:r>
              <a:rPr lang="en-US" dirty="0"/>
              <a:t>public static Thread </a:t>
            </a:r>
            <a:r>
              <a:rPr lang="en-US" dirty="0" err="1"/>
              <a:t>currentThread</a:t>
            </a:r>
            <a:r>
              <a:rPr lang="en-US" dirty="0"/>
              <a:t>()</a:t>
            </a:r>
          </a:p>
          <a:p>
            <a:pPr marL="857160" lvl="1" indent="-457200">
              <a:buFont typeface="Arial" panose="020B0604020202020204" pitchFamily="34" charset="0"/>
              <a:buChar char="•"/>
            </a:pPr>
            <a:r>
              <a:rPr lang="en-US" dirty="0"/>
              <a:t>Returns a reference to the currently running thread, which is the thread that invokes this method</a:t>
            </a:r>
          </a:p>
          <a:p>
            <a:pPr marL="457200" indent="-457200">
              <a:buFont typeface="Arial" panose="020B0604020202020204" pitchFamily="34" charset="0"/>
              <a:buChar char="•"/>
            </a:pPr>
            <a:r>
              <a:rPr lang="en-US" dirty="0"/>
              <a:t>public static void </a:t>
            </a:r>
            <a:r>
              <a:rPr lang="en-US" dirty="0" err="1"/>
              <a:t>dumpStack</a:t>
            </a:r>
            <a:r>
              <a:rPr lang="en-US" dirty="0"/>
              <a:t>()</a:t>
            </a:r>
          </a:p>
          <a:p>
            <a:pPr marL="857160" lvl="1" indent="-457200">
              <a:buFont typeface="Arial" panose="020B0604020202020204" pitchFamily="34" charset="0"/>
              <a:buChar char="•"/>
            </a:pPr>
            <a:r>
              <a:rPr lang="en-US" dirty="0"/>
              <a:t>Prints the stack trace for the currently running thread, which is useful when debugging a multithreaded application.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578699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Problem</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Create a server with a critical section</a:t>
            </a:r>
          </a:p>
          <a:p>
            <a:r>
              <a:rPr lang="en-US" dirty="0"/>
              <a:t>		Counter ++</a:t>
            </a:r>
          </a:p>
          <a:p>
            <a:pPr marL="457200" indent="-457200">
              <a:buFont typeface="Arial" panose="020B0604020202020204" pitchFamily="34" charset="0"/>
              <a:buChar char="•"/>
            </a:pPr>
            <a:r>
              <a:rPr lang="en-US" dirty="0"/>
              <a:t>Create threads </a:t>
            </a:r>
          </a:p>
          <a:p>
            <a:pPr marL="857160" lvl="1" indent="-457200">
              <a:buFont typeface="Arial" panose="020B0604020202020204" pitchFamily="34" charset="0"/>
              <a:buChar char="•"/>
            </a:pPr>
            <a:r>
              <a:rPr lang="en-US" dirty="0"/>
              <a:t>Very large number of threads</a:t>
            </a:r>
          </a:p>
          <a:p>
            <a:pPr marL="857160" lvl="1" indent="-457200">
              <a:buFont typeface="Arial" panose="020B0604020202020204" pitchFamily="34" charset="0"/>
              <a:buChar char="•"/>
            </a:pPr>
            <a:r>
              <a:rPr lang="en-US" dirty="0"/>
              <a:t>Each thread updates the counter</a:t>
            </a:r>
          </a:p>
          <a:p>
            <a:pPr marL="457200" indent="-457200">
              <a:buFont typeface="Arial" panose="020B0604020202020204" pitchFamily="34" charset="0"/>
              <a:buChar char="•"/>
            </a:pPr>
            <a:r>
              <a:rPr lang="en-US" dirty="0"/>
              <a:t>Create clients</a:t>
            </a:r>
          </a:p>
          <a:p>
            <a:pPr marL="857160" lvl="1" indent="-457200">
              <a:buFont typeface="Arial" panose="020B0604020202020204" pitchFamily="34" charset="0"/>
              <a:buChar char="•"/>
            </a:pPr>
            <a:r>
              <a:rPr lang="en-US" dirty="0"/>
              <a:t>Very large number of clients </a:t>
            </a:r>
          </a:p>
          <a:p>
            <a:pPr marL="857160" lvl="1" indent="-457200">
              <a:buFont typeface="Arial" panose="020B0604020202020204" pitchFamily="34" charset="0"/>
              <a:buChar char="•"/>
            </a:pPr>
            <a:r>
              <a:rPr lang="en-US" dirty="0"/>
              <a:t>Each client increments the counter once</a:t>
            </a:r>
          </a:p>
          <a:p>
            <a:pPr marL="857160" lvl="1" indent="-457200">
              <a:buFont typeface="Arial" panose="020B0604020202020204" pitchFamily="34" charset="0"/>
              <a:buChar char="•"/>
            </a:pPr>
            <a:r>
              <a:rPr lang="en-US" dirty="0"/>
              <a:t>And prints the value of the counter</a:t>
            </a:r>
          </a:p>
          <a:p>
            <a:endParaRPr lang="en-US" dirty="0"/>
          </a:p>
        </p:txBody>
      </p:sp>
    </p:spTree>
    <p:extLst>
      <p:ext uri="{BB962C8B-B14F-4D97-AF65-F5344CB8AC3E}">
        <p14:creationId xmlns:p14="http://schemas.microsoft.com/office/powerpoint/2010/main" val="2176949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Problem</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Keep running the program until a fault occurs</a:t>
            </a:r>
          </a:p>
          <a:p>
            <a:pPr marL="457200" indent="-457200">
              <a:buFont typeface="Arial" panose="020B0604020202020204" pitchFamily="34" charset="0"/>
              <a:buChar char="•"/>
            </a:pPr>
            <a:r>
              <a:rPr lang="en-US" dirty="0"/>
              <a:t>Stop the program when the problem occurs</a:t>
            </a:r>
          </a:p>
          <a:p>
            <a:pPr marL="457200" indent="-457200">
              <a:buFont typeface="Arial" panose="020B0604020202020204" pitchFamily="34" charset="0"/>
              <a:buChar char="•"/>
            </a:pPr>
            <a:r>
              <a:rPr lang="en-US" dirty="0"/>
              <a:t>Print the case which shows the problem</a:t>
            </a:r>
          </a:p>
          <a:p>
            <a:pPr marL="457200" indent="-457200">
              <a:buFont typeface="Arial" panose="020B0604020202020204" pitchFamily="34" charset="0"/>
              <a:buChar char="•"/>
            </a:pPr>
            <a:r>
              <a:rPr lang="en-US" dirty="0"/>
              <a:t>Repeat the program with protection of </a:t>
            </a:r>
            <a:r>
              <a:rPr lang="en-US"/>
              <a:t>critical section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3759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Multithreading ?</a:t>
            </a:r>
            <a:endParaRPr lang="ar-JO" dirty="0"/>
          </a:p>
        </p:txBody>
      </p:sp>
      <p:sp>
        <p:nvSpPr>
          <p:cNvPr id="3" name="Content Placeholder 2"/>
          <p:cNvSpPr>
            <a:spLocks noGrp="1"/>
          </p:cNvSpPr>
          <p:nvPr>
            <p:ph idx="1"/>
          </p:nvPr>
        </p:nvSpPr>
        <p:spPr/>
        <p:txBody>
          <a:bodyPr/>
          <a:lstStyle/>
          <a:p>
            <a:r>
              <a:rPr lang="en-US" dirty="0"/>
              <a:t>Multithreading enables you to write very efficient programs that make maximum use of the CPU, because idle time can be kept to a minimum.</a:t>
            </a:r>
          </a:p>
          <a:p>
            <a:r>
              <a:rPr lang="en-US" dirty="0"/>
              <a:t>One server – many clients </a:t>
            </a:r>
            <a:r>
              <a:rPr lang="en-US" dirty="0">
                <a:sym typeface="Wingdings" pitchFamily="2" charset="2"/>
              </a:rPr>
              <a:t> many threads</a:t>
            </a:r>
            <a:endParaRPr lang="en-US" dirty="0"/>
          </a:p>
          <a:p>
            <a:r>
              <a:rPr lang="en-US" dirty="0"/>
              <a:t>Life Cycle of a Thread:</a:t>
            </a:r>
          </a:p>
          <a:p>
            <a:r>
              <a:rPr lang="en-US" dirty="0"/>
              <a:t>A thread goes through various stages in its life cycle. For example, a thread is born, started, runs, and then dies. Following diagram shows complete life cycle of a thread.</a:t>
            </a:r>
          </a:p>
          <a:p>
            <a:endParaRPr lang="ar-JO" dirty="0"/>
          </a:p>
        </p:txBody>
      </p:sp>
    </p:spTree>
    <p:extLst>
      <p:ext uri="{BB962C8B-B14F-4D97-AF65-F5344CB8AC3E}">
        <p14:creationId xmlns:p14="http://schemas.microsoft.com/office/powerpoint/2010/main" val="392045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2875" y="1053906"/>
            <a:ext cx="1368152"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Server</a:t>
            </a:r>
            <a:endParaRPr lang="en-US" dirty="0"/>
          </a:p>
        </p:txBody>
      </p:sp>
      <p:sp>
        <p:nvSpPr>
          <p:cNvPr id="3" name="Oval 2"/>
          <p:cNvSpPr/>
          <p:nvPr/>
        </p:nvSpPr>
        <p:spPr>
          <a:xfrm>
            <a:off x="1583928" y="1331565"/>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US" dirty="0"/>
          </a:p>
        </p:txBody>
      </p:sp>
      <p:sp>
        <p:nvSpPr>
          <p:cNvPr id="4" name="Oval 3"/>
          <p:cNvSpPr/>
          <p:nvPr/>
        </p:nvSpPr>
        <p:spPr>
          <a:xfrm>
            <a:off x="1583928" y="2807729"/>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a:t>
            </a:r>
            <a:endParaRPr lang="en-US" dirty="0"/>
          </a:p>
        </p:txBody>
      </p:sp>
      <p:sp>
        <p:nvSpPr>
          <p:cNvPr id="5" name="Oval 4"/>
          <p:cNvSpPr/>
          <p:nvPr/>
        </p:nvSpPr>
        <p:spPr>
          <a:xfrm>
            <a:off x="2448024" y="3670280"/>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US" dirty="0"/>
          </a:p>
        </p:txBody>
      </p:sp>
      <p:sp>
        <p:nvSpPr>
          <p:cNvPr id="6" name="Oval 5"/>
          <p:cNvSpPr/>
          <p:nvPr/>
        </p:nvSpPr>
        <p:spPr>
          <a:xfrm>
            <a:off x="3816176" y="4138332"/>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US" dirty="0"/>
          </a:p>
        </p:txBody>
      </p:sp>
      <p:cxnSp>
        <p:nvCxnSpPr>
          <p:cNvPr id="8" name="Straight Arrow Connector 7"/>
          <p:cNvCxnSpPr>
            <a:stCxn id="3" idx="6"/>
            <a:endCxn id="9" idx="2"/>
          </p:cNvCxnSpPr>
          <p:nvPr/>
        </p:nvCxnSpPr>
        <p:spPr>
          <a:xfrm>
            <a:off x="2304008" y="1799617"/>
            <a:ext cx="3816424" cy="34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120432" y="1799617"/>
            <a:ext cx="576064" cy="6840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4" idx="6"/>
            <a:endCxn id="9" idx="2"/>
          </p:cNvCxnSpPr>
          <p:nvPr/>
        </p:nvCxnSpPr>
        <p:spPr>
          <a:xfrm flipV="1">
            <a:off x="2304008" y="2141655"/>
            <a:ext cx="3816424" cy="1134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6"/>
            <a:endCxn id="9" idx="2"/>
          </p:cNvCxnSpPr>
          <p:nvPr/>
        </p:nvCxnSpPr>
        <p:spPr>
          <a:xfrm flipV="1">
            <a:off x="3168104" y="2141655"/>
            <a:ext cx="2952328" cy="1996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7"/>
            <a:endCxn id="9" idx="2"/>
          </p:cNvCxnSpPr>
          <p:nvPr/>
        </p:nvCxnSpPr>
        <p:spPr>
          <a:xfrm flipV="1">
            <a:off x="4430803" y="2141655"/>
            <a:ext cx="1689629" cy="213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28344" y="4041910"/>
            <a:ext cx="2304256" cy="2585323"/>
          </a:xfrm>
          <a:prstGeom prst="rect">
            <a:avLst/>
          </a:prstGeom>
          <a:noFill/>
        </p:spPr>
        <p:txBody>
          <a:bodyPr wrap="square" rtlCol="0">
            <a:spAutoFit/>
          </a:bodyPr>
          <a:lstStyle/>
          <a:p>
            <a:pPr algn="l" rtl="0"/>
            <a:r>
              <a:rPr lang="en-US" dirty="0" smtClean="0"/>
              <a:t>Ordered execution</a:t>
            </a:r>
          </a:p>
          <a:p>
            <a:pPr algn="l" rtl="0"/>
            <a:r>
              <a:rPr lang="en-US" dirty="0" smtClean="0"/>
              <a:t>C1</a:t>
            </a:r>
          </a:p>
          <a:p>
            <a:pPr algn="l" rtl="0"/>
            <a:r>
              <a:rPr lang="en-US" dirty="0" smtClean="0"/>
              <a:t>C2</a:t>
            </a:r>
          </a:p>
          <a:p>
            <a:pPr algn="l" rtl="0"/>
            <a:r>
              <a:rPr lang="en-US" dirty="0" smtClean="0"/>
              <a:t>C4</a:t>
            </a:r>
          </a:p>
          <a:p>
            <a:pPr algn="l" rtl="0"/>
            <a:r>
              <a:rPr lang="en-US" dirty="0" smtClean="0"/>
              <a:t>C3</a:t>
            </a:r>
          </a:p>
          <a:p>
            <a:pPr algn="l" rtl="0"/>
            <a:r>
              <a:rPr lang="en-US" dirty="0" smtClean="0"/>
              <a:t>Then</a:t>
            </a:r>
          </a:p>
          <a:p>
            <a:pPr algn="l" rtl="0"/>
            <a:r>
              <a:rPr lang="en-US" dirty="0" smtClean="0"/>
              <a:t>This order must be observed</a:t>
            </a:r>
          </a:p>
          <a:p>
            <a:pPr algn="l" rtl="0"/>
            <a:endParaRPr lang="en-US" dirty="0"/>
          </a:p>
        </p:txBody>
      </p:sp>
      <p:sp>
        <p:nvSpPr>
          <p:cNvPr id="18" name="TextBox 17"/>
          <p:cNvSpPr txBox="1"/>
          <p:nvPr/>
        </p:nvSpPr>
        <p:spPr>
          <a:xfrm>
            <a:off x="7560592" y="4038035"/>
            <a:ext cx="2304256" cy="2585323"/>
          </a:xfrm>
          <a:prstGeom prst="rect">
            <a:avLst/>
          </a:prstGeom>
          <a:noFill/>
        </p:spPr>
        <p:txBody>
          <a:bodyPr wrap="square" rtlCol="0">
            <a:spAutoFit/>
          </a:bodyPr>
          <a:lstStyle/>
          <a:p>
            <a:pPr algn="l" rtl="0"/>
            <a:r>
              <a:rPr lang="en-US" dirty="0" smtClean="0"/>
              <a:t>Ordered execution</a:t>
            </a:r>
          </a:p>
          <a:p>
            <a:pPr algn="l" rtl="0"/>
            <a:r>
              <a:rPr lang="en-US" dirty="0" smtClean="0"/>
              <a:t>C1</a:t>
            </a:r>
          </a:p>
          <a:p>
            <a:pPr algn="l" rtl="0"/>
            <a:r>
              <a:rPr lang="en-US" dirty="0" smtClean="0"/>
              <a:t>C2</a:t>
            </a:r>
          </a:p>
          <a:p>
            <a:pPr algn="l" rtl="0"/>
            <a:r>
              <a:rPr lang="en-US" dirty="0" smtClean="0"/>
              <a:t>C4</a:t>
            </a:r>
          </a:p>
          <a:p>
            <a:pPr algn="l" rtl="0"/>
            <a:r>
              <a:rPr lang="en-US" dirty="0" smtClean="0"/>
              <a:t>C3</a:t>
            </a:r>
          </a:p>
          <a:p>
            <a:pPr algn="l" rtl="0"/>
            <a:r>
              <a:rPr lang="en-US" dirty="0" smtClean="0"/>
              <a:t>Use Threads</a:t>
            </a:r>
          </a:p>
          <a:p>
            <a:pPr algn="l" rtl="0"/>
            <a:r>
              <a:rPr lang="en-US" dirty="0" smtClean="0"/>
              <a:t>Then you can serve clients out of order</a:t>
            </a:r>
          </a:p>
          <a:p>
            <a:pPr algn="l" rtl="0"/>
            <a:endParaRPr lang="en-US" dirty="0"/>
          </a:p>
        </p:txBody>
      </p:sp>
      <p:sp>
        <p:nvSpPr>
          <p:cNvPr id="19" name="Oval 18"/>
          <p:cNvSpPr/>
          <p:nvPr/>
        </p:nvSpPr>
        <p:spPr>
          <a:xfrm>
            <a:off x="2480447" y="521475"/>
            <a:ext cx="72008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US" dirty="0"/>
          </a:p>
        </p:txBody>
      </p:sp>
      <p:cxnSp>
        <p:nvCxnSpPr>
          <p:cNvPr id="21" name="Straight Arrow Connector 20"/>
          <p:cNvCxnSpPr>
            <a:stCxn id="19" idx="6"/>
            <a:endCxn id="9" idx="2"/>
          </p:cNvCxnSpPr>
          <p:nvPr/>
        </p:nvCxnSpPr>
        <p:spPr>
          <a:xfrm>
            <a:off x="3200527" y="989527"/>
            <a:ext cx="2919905"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912520" y="1331565"/>
            <a:ext cx="57606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t1</a:t>
            </a:r>
            <a:endParaRPr lang="en-US" sz="1400" dirty="0">
              <a:solidFill>
                <a:schemeClr val="bg1"/>
              </a:solidFill>
            </a:endParaRPr>
          </a:p>
        </p:txBody>
      </p:sp>
      <p:sp>
        <p:nvSpPr>
          <p:cNvPr id="20" name="Oval 19"/>
          <p:cNvSpPr/>
          <p:nvPr/>
        </p:nvSpPr>
        <p:spPr>
          <a:xfrm>
            <a:off x="6984528" y="1775637"/>
            <a:ext cx="57606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t2</a:t>
            </a:r>
            <a:endParaRPr lang="en-US" sz="1400" dirty="0">
              <a:solidFill>
                <a:schemeClr val="bg1"/>
              </a:solidFill>
            </a:endParaRPr>
          </a:p>
        </p:txBody>
      </p:sp>
      <p:sp>
        <p:nvSpPr>
          <p:cNvPr id="22" name="Oval 21"/>
          <p:cNvSpPr/>
          <p:nvPr/>
        </p:nvSpPr>
        <p:spPr>
          <a:xfrm>
            <a:off x="7062676" y="2250116"/>
            <a:ext cx="57606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t3</a:t>
            </a:r>
            <a:endParaRPr lang="en-US" sz="1400" dirty="0">
              <a:solidFill>
                <a:schemeClr val="bg1"/>
              </a:solidFill>
            </a:endParaRPr>
          </a:p>
        </p:txBody>
      </p:sp>
      <p:cxnSp>
        <p:nvCxnSpPr>
          <p:cNvPr id="11" name="Straight Arrow Connector 10"/>
          <p:cNvCxnSpPr>
            <a:stCxn id="7" idx="2"/>
            <a:endCxn id="9" idx="7"/>
          </p:cNvCxnSpPr>
          <p:nvPr/>
        </p:nvCxnSpPr>
        <p:spPr>
          <a:xfrm flipH="1">
            <a:off x="6612133" y="1475581"/>
            <a:ext cx="300387" cy="4242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6"/>
          </p:cNvCxnSpPr>
          <p:nvPr/>
        </p:nvCxnSpPr>
        <p:spPr>
          <a:xfrm flipH="1">
            <a:off x="6696496" y="1907629"/>
            <a:ext cx="288033" cy="2340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2"/>
            <a:endCxn id="9" idx="5"/>
          </p:cNvCxnSpPr>
          <p:nvPr/>
        </p:nvCxnSpPr>
        <p:spPr>
          <a:xfrm flipH="1" flipV="1">
            <a:off x="6612133" y="2383512"/>
            <a:ext cx="450543" cy="106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5816" y="4889770"/>
            <a:ext cx="3326680" cy="646331"/>
          </a:xfrm>
          <a:prstGeom prst="rect">
            <a:avLst/>
          </a:prstGeom>
          <a:noFill/>
        </p:spPr>
        <p:txBody>
          <a:bodyPr wrap="none" rtlCol="0">
            <a:spAutoFit/>
          </a:bodyPr>
          <a:lstStyle/>
          <a:p>
            <a:pPr algn="l" rtl="0"/>
            <a:r>
              <a:rPr lang="en-US" dirty="0" smtClean="0"/>
              <a:t>Thread solution</a:t>
            </a:r>
          </a:p>
          <a:p>
            <a:pPr algn="l" rtl="0"/>
            <a:r>
              <a:rPr lang="en-US" dirty="0" smtClean="0"/>
              <a:t>Each thread is a server on its own</a:t>
            </a:r>
            <a:endParaRPr lang="en-US" dirty="0"/>
          </a:p>
        </p:txBody>
      </p:sp>
    </p:spTree>
    <p:extLst>
      <p:ext uri="{BB962C8B-B14F-4D97-AF65-F5344CB8AC3E}">
        <p14:creationId xmlns:p14="http://schemas.microsoft.com/office/powerpoint/2010/main" val="34959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Life Cycle</a:t>
            </a:r>
            <a:endParaRPr lang="ar-J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901" y="2098675"/>
            <a:ext cx="6273895" cy="492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47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Life Cycle</a:t>
            </a:r>
            <a:endParaRPr lang="ar-J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7549"/>
            <a:ext cx="3540427" cy="277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120432" y="4139877"/>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sp>
        <p:nvSpPr>
          <p:cNvPr id="4" name="Oval 3"/>
          <p:cNvSpPr/>
          <p:nvPr/>
        </p:nvSpPr>
        <p:spPr>
          <a:xfrm>
            <a:off x="647824" y="6660157"/>
            <a:ext cx="25922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6" name="Oval 5"/>
          <p:cNvSpPr/>
          <p:nvPr/>
        </p:nvSpPr>
        <p:spPr>
          <a:xfrm>
            <a:off x="4608264" y="6660157"/>
            <a:ext cx="259228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a:t>
            </a:r>
            <a:endParaRPr lang="en-US" dirty="0"/>
          </a:p>
        </p:txBody>
      </p:sp>
      <p:cxnSp>
        <p:nvCxnSpPr>
          <p:cNvPr id="7" name="Straight Arrow Connector 6"/>
          <p:cNvCxnSpPr>
            <a:stCxn id="6" idx="2"/>
            <a:endCxn id="4" idx="6"/>
          </p:cNvCxnSpPr>
          <p:nvPr/>
        </p:nvCxnSpPr>
        <p:spPr>
          <a:xfrm flipH="1">
            <a:off x="3240112" y="6984193"/>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2562" y="6660157"/>
            <a:ext cx="843693" cy="646331"/>
          </a:xfrm>
          <a:prstGeom prst="rect">
            <a:avLst/>
          </a:prstGeom>
          <a:noFill/>
        </p:spPr>
        <p:txBody>
          <a:bodyPr wrap="none" rtlCol="0">
            <a:spAutoFit/>
          </a:bodyPr>
          <a:lstStyle/>
          <a:p>
            <a:pPr algn="l" rtl="0"/>
            <a:r>
              <a:rPr lang="en-US" dirty="0" smtClean="0"/>
              <a:t>Create</a:t>
            </a:r>
          </a:p>
          <a:p>
            <a:pPr algn="l" rtl="0"/>
            <a:r>
              <a:rPr lang="en-US" dirty="0" smtClean="0"/>
              <a:t>Thread</a:t>
            </a:r>
            <a:endParaRPr lang="en-US" dirty="0"/>
          </a:p>
        </p:txBody>
      </p:sp>
      <p:sp>
        <p:nvSpPr>
          <p:cNvPr id="9" name="Oval 8"/>
          <p:cNvSpPr/>
          <p:nvPr/>
        </p:nvSpPr>
        <p:spPr>
          <a:xfrm>
            <a:off x="1605062" y="4355901"/>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cxnSp>
        <p:nvCxnSpPr>
          <p:cNvPr id="11" name="Straight Arrow Connector 10"/>
          <p:cNvCxnSpPr>
            <a:stCxn id="4" idx="0"/>
            <a:endCxn id="9" idx="4"/>
          </p:cNvCxnSpPr>
          <p:nvPr/>
        </p:nvCxnSpPr>
        <p:spPr>
          <a:xfrm flipV="1">
            <a:off x="1943968" y="4895961"/>
            <a:ext cx="0" cy="1764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114408" y="4355901"/>
            <a:ext cx="1213936" cy="45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   , t3t1, </a:t>
            </a:r>
            <a:endParaRPr lang="en-US" dirty="0"/>
          </a:p>
        </p:txBody>
      </p:sp>
      <p:cxnSp>
        <p:nvCxnSpPr>
          <p:cNvPr id="14" name="Straight Connector 13"/>
          <p:cNvCxnSpPr>
            <a:stCxn id="12" idx="0"/>
          </p:cNvCxnSpPr>
          <p:nvPr/>
        </p:nvCxnSpPr>
        <p:spPr>
          <a:xfrm>
            <a:off x="4721376" y="4355901"/>
            <a:ext cx="967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p:cNvCxnSpPr>
          <p:nvPr/>
        </p:nvCxnSpPr>
        <p:spPr>
          <a:xfrm>
            <a:off x="4721376" y="4805951"/>
            <a:ext cx="967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a:endCxn id="12" idx="1"/>
          </p:cNvCxnSpPr>
          <p:nvPr/>
        </p:nvCxnSpPr>
        <p:spPr>
          <a:xfrm flipV="1">
            <a:off x="2282873" y="4580926"/>
            <a:ext cx="1831535" cy="4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flipH="1">
            <a:off x="4634876" y="4841007"/>
            <a:ext cx="386329" cy="369332"/>
          </a:xfrm>
          <a:prstGeom prst="rect">
            <a:avLst/>
          </a:prstGeom>
          <a:noFill/>
        </p:spPr>
        <p:txBody>
          <a:bodyPr wrap="square" rtlCol="0">
            <a:spAutoFit/>
          </a:bodyPr>
          <a:lstStyle/>
          <a:p>
            <a:r>
              <a:rPr lang="en-US" dirty="0" smtClean="0"/>
              <a:t>t1</a:t>
            </a:r>
            <a:endParaRPr lang="en-US" dirty="0"/>
          </a:p>
        </p:txBody>
      </p:sp>
      <p:cxnSp>
        <p:nvCxnSpPr>
          <p:cNvPr id="24" name="Straight Arrow Connector 23"/>
          <p:cNvCxnSpPr/>
          <p:nvPr/>
        </p:nvCxnSpPr>
        <p:spPr>
          <a:xfrm flipH="1">
            <a:off x="4293491" y="3069731"/>
            <a:ext cx="396044" cy="147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82544" y="2471386"/>
            <a:ext cx="1031052" cy="369332"/>
          </a:xfrm>
          <a:prstGeom prst="rect">
            <a:avLst/>
          </a:prstGeom>
          <a:noFill/>
        </p:spPr>
        <p:txBody>
          <a:bodyPr wrap="none" rtlCol="0">
            <a:spAutoFit/>
          </a:bodyPr>
          <a:lstStyle/>
          <a:p>
            <a:r>
              <a:rPr lang="en-US" dirty="0" smtClean="0"/>
              <a:t>runnable</a:t>
            </a:r>
            <a:endParaRPr lang="en-US" dirty="0"/>
          </a:p>
        </p:txBody>
      </p:sp>
      <p:cxnSp>
        <p:nvCxnSpPr>
          <p:cNvPr id="27" name="Straight Arrow Connector 26"/>
          <p:cNvCxnSpPr/>
          <p:nvPr/>
        </p:nvCxnSpPr>
        <p:spPr>
          <a:xfrm flipH="1">
            <a:off x="6313596" y="2656052"/>
            <a:ext cx="454908" cy="1699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658069" y="2206851"/>
            <a:ext cx="914033" cy="369332"/>
          </a:xfrm>
          <a:prstGeom prst="rect">
            <a:avLst/>
          </a:prstGeom>
          <a:noFill/>
        </p:spPr>
        <p:txBody>
          <a:bodyPr wrap="none" rtlCol="0">
            <a:spAutoFit/>
          </a:bodyPr>
          <a:lstStyle/>
          <a:p>
            <a:r>
              <a:rPr lang="en-US" dirty="0" smtClean="0"/>
              <a:t>running</a:t>
            </a:r>
            <a:endParaRPr lang="en-US" dirty="0"/>
          </a:p>
        </p:txBody>
      </p:sp>
      <p:cxnSp>
        <p:nvCxnSpPr>
          <p:cNvPr id="30" name="Straight Arrow Connector 29"/>
          <p:cNvCxnSpPr>
            <a:endCxn id="3" idx="1"/>
          </p:cNvCxnSpPr>
          <p:nvPr/>
        </p:nvCxnSpPr>
        <p:spPr>
          <a:xfrm flipV="1">
            <a:off x="4486656" y="4535921"/>
            <a:ext cx="1633776" cy="19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4" name="TextBox 1023"/>
          <p:cNvSpPr txBox="1"/>
          <p:nvPr/>
        </p:nvSpPr>
        <p:spPr>
          <a:xfrm>
            <a:off x="1295832" y="5408727"/>
            <a:ext cx="1111266" cy="646331"/>
          </a:xfrm>
          <a:prstGeom prst="rect">
            <a:avLst/>
          </a:prstGeom>
          <a:noFill/>
        </p:spPr>
        <p:txBody>
          <a:bodyPr wrap="none" rtlCol="0">
            <a:spAutoFit/>
          </a:bodyPr>
          <a:lstStyle/>
          <a:p>
            <a:pPr algn="ctr"/>
            <a:r>
              <a:rPr lang="en-US" dirty="0" smtClean="0"/>
              <a:t>Time slice</a:t>
            </a:r>
          </a:p>
          <a:p>
            <a:pPr algn="ctr"/>
            <a:r>
              <a:rPr lang="en-US" dirty="0" smtClean="0"/>
              <a:t>10 </a:t>
            </a:r>
            <a:r>
              <a:rPr lang="en-US" dirty="0" err="1" smtClean="0"/>
              <a:t>msec</a:t>
            </a:r>
            <a:endParaRPr lang="en-US" dirty="0"/>
          </a:p>
        </p:txBody>
      </p:sp>
      <p:cxnSp>
        <p:nvCxnSpPr>
          <p:cNvPr id="1027" name="Elbow Connector 1026"/>
          <p:cNvCxnSpPr>
            <a:stCxn id="3" idx="2"/>
            <a:endCxn id="12" idx="2"/>
          </p:cNvCxnSpPr>
          <p:nvPr/>
        </p:nvCxnSpPr>
        <p:spPr>
          <a:xfrm rot="5400000" flipH="1">
            <a:off x="5825949" y="3701378"/>
            <a:ext cx="126014" cy="2335160"/>
          </a:xfrm>
          <a:prstGeom prst="bentConnector3">
            <a:avLst>
              <a:gd name="adj1" fmla="val -1814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4564798" y="5143343"/>
            <a:ext cx="2429576" cy="369332"/>
          </a:xfrm>
          <a:prstGeom prst="rect">
            <a:avLst/>
          </a:prstGeom>
          <a:noFill/>
        </p:spPr>
        <p:txBody>
          <a:bodyPr wrap="none" rtlCol="0">
            <a:spAutoFit/>
          </a:bodyPr>
          <a:lstStyle/>
          <a:p>
            <a:r>
              <a:rPr lang="en-US" dirty="0" smtClean="0"/>
              <a:t>After time slice 10 </a:t>
            </a:r>
            <a:r>
              <a:rPr lang="en-US" dirty="0" err="1" smtClean="0"/>
              <a:t>msec</a:t>
            </a:r>
            <a:endParaRPr lang="en-US" dirty="0"/>
          </a:p>
        </p:txBody>
      </p:sp>
      <p:sp>
        <p:nvSpPr>
          <p:cNvPr id="37" name="Oval 36"/>
          <p:cNvSpPr/>
          <p:nvPr/>
        </p:nvSpPr>
        <p:spPr>
          <a:xfrm>
            <a:off x="2792585" y="5166305"/>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1030" name="Straight Arrow Connector 1029"/>
          <p:cNvCxnSpPr>
            <a:endCxn id="37" idx="4"/>
          </p:cNvCxnSpPr>
          <p:nvPr/>
        </p:nvCxnSpPr>
        <p:spPr>
          <a:xfrm flipV="1">
            <a:off x="2792585" y="5706365"/>
            <a:ext cx="338906" cy="953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stCxn id="37" idx="7"/>
            <a:endCxn id="12" idx="1"/>
          </p:cNvCxnSpPr>
          <p:nvPr/>
        </p:nvCxnSpPr>
        <p:spPr>
          <a:xfrm flipV="1">
            <a:off x="3371133" y="4580926"/>
            <a:ext cx="743275" cy="66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470396" y="5708374"/>
            <a:ext cx="677811" cy="540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cxnSp>
        <p:nvCxnSpPr>
          <p:cNvPr id="1034" name="Straight Arrow Connector 1033"/>
          <p:cNvCxnSpPr>
            <a:stCxn id="4" idx="7"/>
            <a:endCxn id="42" idx="3"/>
          </p:cNvCxnSpPr>
          <p:nvPr/>
        </p:nvCxnSpPr>
        <p:spPr>
          <a:xfrm flipV="1">
            <a:off x="2860480" y="6169344"/>
            <a:ext cx="709179" cy="58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p:cNvCxnSpPr>
            <a:stCxn id="42" idx="0"/>
            <a:endCxn id="12" idx="1"/>
          </p:cNvCxnSpPr>
          <p:nvPr/>
        </p:nvCxnSpPr>
        <p:spPr>
          <a:xfrm flipV="1">
            <a:off x="3809302" y="4580926"/>
            <a:ext cx="305106" cy="112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6071283" y="4418762"/>
            <a:ext cx="386329" cy="369332"/>
          </a:xfrm>
          <a:prstGeom prst="rect">
            <a:avLst/>
          </a:prstGeom>
          <a:noFill/>
        </p:spPr>
        <p:txBody>
          <a:bodyPr wrap="square" rtlCol="0">
            <a:spAutoFit/>
          </a:bodyPr>
          <a:lstStyle/>
          <a:p>
            <a:r>
              <a:rPr lang="en-US" dirty="0" smtClean="0"/>
              <a:t>t2</a:t>
            </a:r>
            <a:endParaRPr lang="en-US" dirty="0"/>
          </a:p>
        </p:txBody>
      </p:sp>
      <p:sp>
        <p:nvSpPr>
          <p:cNvPr id="1039" name="TextBox 1038"/>
          <p:cNvSpPr txBox="1"/>
          <p:nvPr/>
        </p:nvSpPr>
        <p:spPr>
          <a:xfrm>
            <a:off x="8070919" y="1187549"/>
            <a:ext cx="2329164" cy="1754326"/>
          </a:xfrm>
          <a:prstGeom prst="rect">
            <a:avLst/>
          </a:prstGeom>
          <a:noFill/>
        </p:spPr>
        <p:txBody>
          <a:bodyPr wrap="none" rtlCol="0">
            <a:spAutoFit/>
          </a:bodyPr>
          <a:lstStyle/>
          <a:p>
            <a:pPr algn="l" rtl="0"/>
            <a:r>
              <a:rPr lang="en-US" dirty="0" smtClean="0"/>
              <a:t>T1 running</a:t>
            </a:r>
          </a:p>
          <a:p>
            <a:pPr algn="l" rtl="0"/>
            <a:r>
              <a:rPr lang="en-US" dirty="0" smtClean="0"/>
              <a:t>T2, t3 waiting</a:t>
            </a:r>
          </a:p>
          <a:p>
            <a:pPr algn="l" rtl="0"/>
            <a:r>
              <a:rPr lang="en-US" dirty="0" smtClean="0"/>
              <a:t>T1: consumed 10 </a:t>
            </a:r>
            <a:r>
              <a:rPr lang="en-US" dirty="0" err="1" smtClean="0"/>
              <a:t>msec</a:t>
            </a:r>
            <a:endParaRPr lang="en-US" dirty="0" smtClean="0"/>
          </a:p>
          <a:p>
            <a:pPr algn="l" rtl="0"/>
            <a:r>
              <a:rPr lang="en-US" dirty="0" smtClean="0"/>
              <a:t>T1 back to queue</a:t>
            </a:r>
          </a:p>
          <a:p>
            <a:pPr algn="l" rtl="0"/>
            <a:r>
              <a:rPr lang="en-US" dirty="0" smtClean="0"/>
              <a:t>T2: running</a:t>
            </a:r>
          </a:p>
          <a:p>
            <a:pPr algn="l" rtl="0"/>
            <a:r>
              <a:rPr lang="en-US" dirty="0" smtClean="0"/>
              <a:t>T1, T3: waiting</a:t>
            </a:r>
            <a:endParaRPr lang="en-US" dirty="0"/>
          </a:p>
        </p:txBody>
      </p:sp>
      <p:sp>
        <p:nvSpPr>
          <p:cNvPr id="1040" name="Flowchart: Magnetic Disk 1039"/>
          <p:cNvSpPr/>
          <p:nvPr/>
        </p:nvSpPr>
        <p:spPr>
          <a:xfrm>
            <a:off x="8392565" y="4997004"/>
            <a:ext cx="651146" cy="12494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1042" name="Elbow Connector 1041"/>
          <p:cNvCxnSpPr>
            <a:stCxn id="3" idx="3"/>
            <a:endCxn id="1040" idx="4"/>
          </p:cNvCxnSpPr>
          <p:nvPr/>
        </p:nvCxnSpPr>
        <p:spPr>
          <a:xfrm>
            <a:off x="7992640" y="4535921"/>
            <a:ext cx="1051071" cy="1085794"/>
          </a:xfrm>
          <a:prstGeom prst="bentConnector3">
            <a:avLst>
              <a:gd name="adj1" fmla="val 121749"/>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p:cNvSpPr txBox="1"/>
          <p:nvPr/>
        </p:nvSpPr>
        <p:spPr>
          <a:xfrm>
            <a:off x="7699090" y="6341345"/>
            <a:ext cx="2391371" cy="646331"/>
          </a:xfrm>
          <a:prstGeom prst="rect">
            <a:avLst/>
          </a:prstGeom>
          <a:noFill/>
        </p:spPr>
        <p:txBody>
          <a:bodyPr wrap="square" rtlCol="0">
            <a:spAutoFit/>
          </a:bodyPr>
          <a:lstStyle/>
          <a:p>
            <a:pPr algn="l" rtl="0"/>
            <a:r>
              <a:rPr lang="en-US" dirty="0" smtClean="0"/>
              <a:t>T2 waiting for data from external storage</a:t>
            </a:r>
            <a:endParaRPr lang="en-US" dirty="0"/>
          </a:p>
        </p:txBody>
      </p:sp>
      <p:cxnSp>
        <p:nvCxnSpPr>
          <p:cNvPr id="1046" name="Elbow Connector 1045"/>
          <p:cNvCxnSpPr>
            <a:stCxn id="1040" idx="2"/>
            <a:endCxn id="12" idx="2"/>
          </p:cNvCxnSpPr>
          <p:nvPr/>
        </p:nvCxnSpPr>
        <p:spPr>
          <a:xfrm rot="10800000">
            <a:off x="4721377" y="4805951"/>
            <a:ext cx="3671189" cy="81576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51573"/>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3128353</TotalTime>
  <Words>4193</Words>
  <Application>Microsoft Office PowerPoint</Application>
  <PresentationFormat>Custom</PresentationFormat>
  <Paragraphs>631</Paragraphs>
  <Slides>53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Microsoft YaHei</vt:lpstr>
      <vt:lpstr>Arial</vt:lpstr>
      <vt:lpstr>Calibri</vt:lpstr>
      <vt:lpstr>Lucida Sans Unicode</vt:lpstr>
      <vt:lpstr>Mangal</vt:lpstr>
      <vt:lpstr>StarSymbol</vt:lpstr>
      <vt:lpstr>Times New Roman</vt:lpstr>
      <vt:lpstr>Wingdings</vt:lpstr>
      <vt:lpstr>Default</vt:lpstr>
      <vt:lpstr>Sockets programming in Java</vt:lpstr>
      <vt:lpstr>Multi-threaded client-server  http://www.ase.md/~aursu/ClientServerThreads.html  http://www.javaworld.com/javaworld/jw-12-1996/jw-12-sockets.html?page=5  http://www.tutorialspoint.com/java/java_multithreading.htm</vt:lpstr>
      <vt:lpstr>Multithreading in JAVA</vt:lpstr>
      <vt:lpstr>PowerPoint Presentation</vt:lpstr>
      <vt:lpstr>Multithreading</vt:lpstr>
      <vt:lpstr>Why Multithreading ?</vt:lpstr>
      <vt:lpstr>PowerPoint Presentation</vt:lpstr>
      <vt:lpstr>Thread Life Cycle</vt:lpstr>
      <vt:lpstr>Thread Life Cycle</vt:lpstr>
      <vt:lpstr>Thread Life Cycle</vt:lpstr>
      <vt:lpstr>Thread Stages</vt:lpstr>
      <vt:lpstr>Waiting Stage</vt:lpstr>
      <vt:lpstr>Timed Threads</vt:lpstr>
      <vt:lpstr>Thread Priorities: </vt:lpstr>
      <vt:lpstr>High Priority Threads</vt:lpstr>
      <vt:lpstr>Thread Life Cycle</vt:lpstr>
      <vt:lpstr>Creating a Thread: </vt:lpstr>
      <vt:lpstr>Create Thread by Implementing Runnable: </vt:lpstr>
      <vt:lpstr>Example</vt:lpstr>
      <vt:lpstr>Parallel Execution of Threads</vt:lpstr>
      <vt:lpstr>Creating Threads</vt:lpstr>
      <vt:lpstr>Example - runnable</vt:lpstr>
      <vt:lpstr>Subclass Thread</vt:lpstr>
      <vt:lpstr>Another Example - Threads</vt:lpstr>
      <vt:lpstr>Example continued</vt:lpstr>
      <vt:lpstr>PowerPoint Presentation</vt:lpstr>
      <vt:lpstr>Results of execution</vt:lpstr>
      <vt:lpstr>Multi-threaded Chat Client/Server</vt:lpstr>
      <vt:lpstr>Server Threads</vt:lpstr>
      <vt:lpstr>A multi-threaded Client/Server application</vt:lpstr>
      <vt:lpstr>Client Implementation</vt:lpstr>
      <vt:lpstr>Server Implementation</vt:lpstr>
      <vt:lpstr>Synchronization Problem</vt:lpstr>
      <vt:lpstr>Client Code</vt:lpstr>
      <vt:lpstr>PowerPoint Presentation</vt:lpstr>
      <vt:lpstr>The chat server</vt:lpstr>
      <vt:lpstr>PowerPoint Presentation</vt:lpstr>
      <vt:lpstr>The synchronization issues of the multi-threaded chat server implementation</vt:lpstr>
      <vt:lpstr>Synchronize Threads</vt:lpstr>
      <vt:lpstr>Synchronized</vt:lpstr>
      <vt:lpstr>Synchronized</vt:lpstr>
      <vt:lpstr>Synchronized</vt:lpstr>
      <vt:lpstr>Deadlock &amp; Synchronization</vt:lpstr>
      <vt:lpstr>Deadlock caused by Synchronized</vt:lpstr>
      <vt:lpstr>Deadlock Situation</vt:lpstr>
      <vt:lpstr>Deadlock</vt:lpstr>
      <vt:lpstr>Thread Methods</vt:lpstr>
      <vt:lpstr>Thread Methods</vt:lpstr>
      <vt:lpstr>Thread Methods</vt:lpstr>
      <vt:lpstr>Operation on current thread</vt:lpstr>
      <vt:lpstr>Operation on current thread</vt:lpstr>
      <vt:lpstr>Critical Section Problem</vt:lpstr>
      <vt:lpstr>Critical Section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Presentation Template</dc:title>
  <dc:subject>School Presentation</dc:subject>
  <dc:creator>Samiha Malkawi</dc:creator>
  <cp:keywords>presentation,powerpoin,school,project</cp:keywords>
  <dc:description>http://www.FontMarketplace.com 
Copyright (c) 2009, FontMarketplace LLC.</dc:description>
  <cp:lastModifiedBy>Shamal Start</cp:lastModifiedBy>
  <cp:revision>36</cp:revision>
  <dcterms:created xsi:type="dcterms:W3CDTF">2013-10-19T14:06:00Z</dcterms:created>
  <dcterms:modified xsi:type="dcterms:W3CDTF">2020-11-30T16:15:29Z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http://www.FontMarketplace.com Copyright (c) 2009, FontMarketplace LLC. All rights reserved.This template is provided as is for your personal or business use. Any redistributions of this file must contain this copyright notice. This template is provided “</vt:lpwstr>
  </property>
</Properties>
</file>