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56" r:id="rId2"/>
    <p:sldId id="469" r:id="rId3"/>
    <p:sldId id="447" r:id="rId4"/>
    <p:sldId id="471" r:id="rId5"/>
    <p:sldId id="325" r:id="rId6"/>
    <p:sldId id="277" r:id="rId7"/>
    <p:sldId id="280" r:id="rId8"/>
    <p:sldId id="274" r:id="rId9"/>
    <p:sldId id="363" r:id="rId10"/>
    <p:sldId id="327" r:id="rId11"/>
    <p:sldId id="436" r:id="rId12"/>
    <p:sldId id="432" r:id="rId13"/>
    <p:sldId id="466" r:id="rId14"/>
    <p:sldId id="467" r:id="rId15"/>
    <p:sldId id="468" r:id="rId16"/>
    <p:sldId id="473" r:id="rId17"/>
    <p:sldId id="472" r:id="rId1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101"/>
    <a:srgbClr val="A50021"/>
    <a:srgbClr val="99FF66"/>
    <a:srgbClr val="FF99CC"/>
    <a:srgbClr val="4D4D4D"/>
    <a:srgbClr val="CCFFCC"/>
    <a:srgbClr val="99FF99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napToGrid="0">
      <p:cViewPr varScale="1">
        <p:scale>
          <a:sx n="121" d="100"/>
          <a:sy n="121" d="100"/>
        </p:scale>
        <p:origin x="13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CC68B40-1EB1-40D6-8078-656865467A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2CEAC-CB2D-4276-9626-A6D515683540}" type="datetimeFigureOut">
              <a:rPr lang="en-US"/>
              <a:pPr>
                <a:defRPr/>
              </a:pPr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38F59-B24B-4CFA-8830-DEB9D5BE60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25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F3C44-CC45-4F44-9518-9EECFF9A8503}" type="datetimeFigureOut">
              <a:rPr lang="en-US"/>
              <a:pPr>
                <a:defRPr/>
              </a:pPr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C70B7-1462-4DA6-861C-B1A24A0A86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04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660A9-9216-40A4-A5B3-ED0DD52A0299}" type="datetimeFigureOut">
              <a:rPr lang="en-US"/>
              <a:pPr>
                <a:defRPr/>
              </a:pPr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03409-15E5-48C6-AA5C-F9D705017B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21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34D67-AB2D-412D-A2A7-1AFAB906EA41}" type="datetimeFigureOut">
              <a:rPr lang="en-US"/>
              <a:pPr>
                <a:defRPr/>
              </a:pPr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A146C-ED20-4C3D-B257-1EB9135A5B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69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46669-AF33-4475-AD01-A5B4F834D77E}" type="datetimeFigureOut">
              <a:rPr lang="en-US"/>
              <a:pPr>
                <a:defRPr/>
              </a:pPr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6544D-16B3-4D10-88CF-94E18B7BD9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03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1DEFE-37F7-4316-ACF0-31E16841A21E}" type="datetimeFigureOut">
              <a:rPr lang="en-US"/>
              <a:pPr>
                <a:defRPr/>
              </a:pPr>
              <a:t>3/21/2020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7A88E-2FCE-4AC5-8DD4-27C02110F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BDA5E-7DED-4DF1-AAFE-76B4E4356216}" type="datetimeFigureOut">
              <a:rPr lang="en-US"/>
              <a:pPr>
                <a:defRPr/>
              </a:pPr>
              <a:t>3/21/2020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A1B33-1748-456E-8FF8-AA6DD0BE87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01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40B50-2D1A-4F48-82C8-52D5DE479C2A}" type="datetimeFigureOut">
              <a:rPr lang="en-US"/>
              <a:pPr>
                <a:defRPr/>
              </a:pPr>
              <a:t>3/21/2020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E1752-9135-434C-843B-57BD8FB0D8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6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9E91D-2EE7-4948-BA70-593DC7E8387C}" type="datetimeFigureOut">
              <a:rPr lang="en-US"/>
              <a:pPr>
                <a:defRPr/>
              </a:pPr>
              <a:t>3/21/2020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C7634-2065-4CC6-8E12-442CA0A842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28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23FA3-29A7-43F6-A28A-E12939EC150C}" type="datetimeFigureOut">
              <a:rPr lang="en-US"/>
              <a:pPr>
                <a:defRPr/>
              </a:pPr>
              <a:t>3/21/2020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9F62C-C0D8-46D5-A06B-6CD304EAD5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03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F3B0-E454-481C-B59A-EC4195E0C28F}" type="datetimeFigureOut">
              <a:rPr lang="en-US"/>
              <a:pPr>
                <a:defRPr/>
              </a:pPr>
              <a:t>3/21/2020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A260F-8150-41AD-B52C-1A98DBCFAC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31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A599076-BCB6-484A-824D-DFAEC8F94B29}" type="datetimeFigureOut">
              <a:rPr lang="en-US"/>
              <a:pPr>
                <a:defRPr/>
              </a:pPr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C9C182-0A86-44A7-A04F-7BB6781D84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en.html" TargetMode="External"/><Relationship Id="rId2" Type="http://schemas.openxmlformats.org/officeDocument/2006/relationships/hyperlink" Target="https://docs.python.org/3/library/js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3"/>
          <p:cNvSpPr>
            <a:spLocks noGrp="1" noChangeArrowheads="1"/>
          </p:cNvSpPr>
          <p:nvPr>
            <p:ph type="ctrTitle"/>
          </p:nvPr>
        </p:nvSpPr>
        <p:spPr>
          <a:xfrm>
            <a:off x="604838" y="684213"/>
            <a:ext cx="7853362" cy="2928937"/>
          </a:xfrm>
        </p:spPr>
        <p:txBody>
          <a:bodyPr anchor="ctr"/>
          <a:lstStyle/>
          <a:p>
            <a:pPr eaLnBrk="1" hangingPunct="1"/>
            <a:r>
              <a:rPr lang="en-US" altLang="en-US" sz="8000" dirty="0" smtClean="0"/>
              <a:t>JSON &amp; Python</a:t>
            </a:r>
            <a:endParaRPr lang="en-US" altLang="en-US" sz="4400" dirty="0" smtClean="0"/>
          </a:p>
        </p:txBody>
      </p:sp>
      <p:sp>
        <p:nvSpPr>
          <p:cNvPr id="3075" name="Rectangle 74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98900"/>
            <a:ext cx="8458200" cy="23622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rgbClr val="FF0000"/>
                </a:solidFill>
              </a:rPr>
              <a:t>Dr. Ziad Al-Sharif</a:t>
            </a:r>
          </a:p>
          <a:p>
            <a:pPr eaLnBrk="1" hangingPunct="1"/>
            <a:r>
              <a:rPr lang="en-US" altLang="en-US" sz="3200" dirty="0" smtClean="0">
                <a:solidFill>
                  <a:srgbClr val="FF0000"/>
                </a:solidFill>
              </a:rPr>
              <a:t>Spring 2020</a:t>
            </a:r>
          </a:p>
          <a:p>
            <a:pPr eaLnBrk="1" hangingPunct="1"/>
            <a:endParaRPr lang="en-US" altLang="en-US" sz="32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 smtClean="0"/>
              <a:t>(</a:t>
            </a:r>
            <a:r>
              <a:rPr lang="en-US" altLang="en-US" i="1" dirty="0"/>
              <a:t>in the time of </a:t>
            </a:r>
            <a:r>
              <a:rPr lang="en-US" altLang="en-US" i="1" dirty="0" smtClean="0"/>
              <a:t>corona-virus</a:t>
            </a:r>
            <a:r>
              <a:rPr lang="en-US" altLang="en-US" dirty="0" smtClean="0"/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Arrays are ordered sequences of values</a:t>
            </a:r>
          </a:p>
          <a:p>
            <a:pPr lvl="1" eaLnBrk="1" hangingPunct="1"/>
            <a:r>
              <a:rPr lang="en-US" altLang="en-US" dirty="0" smtClean="0"/>
              <a:t>equivalent to the </a:t>
            </a:r>
            <a:r>
              <a:rPr lang="en-US" altLang="en-US" dirty="0" smtClean="0">
                <a:solidFill>
                  <a:srgbClr val="FF0000"/>
                </a:solidFill>
              </a:rPr>
              <a:t>list() </a:t>
            </a:r>
            <a:r>
              <a:rPr lang="en-US" altLang="en-US" dirty="0" smtClean="0"/>
              <a:t>in python</a:t>
            </a:r>
          </a:p>
          <a:p>
            <a:pPr eaLnBrk="1" hangingPunct="1"/>
            <a:r>
              <a:rPr lang="en-US" altLang="en-US" dirty="0" smtClean="0"/>
              <a:t>Arrays are wrapped in 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[]</a:t>
            </a:r>
          </a:p>
          <a:p>
            <a:pPr eaLnBrk="1" hangingPunct="1"/>
            <a:r>
              <a:rPr lang="en-US" altLang="en-US" dirty="0"/>
              <a:t>Commas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,</a:t>
            </a:r>
            <a:r>
              <a:rPr lang="en-US" altLang="en-US" dirty="0" smtClean="0"/>
              <a:t> separate values </a:t>
            </a:r>
          </a:p>
          <a:p>
            <a:pPr eaLnBrk="1" hangingPunct="1"/>
            <a:r>
              <a:rPr lang="en-US" altLang="en-US" dirty="0" smtClean="0"/>
              <a:t>JSON does not talk about indexing.</a:t>
            </a:r>
          </a:p>
          <a:p>
            <a:pPr lvl="1" eaLnBrk="1" hangingPunct="1"/>
            <a:r>
              <a:rPr lang="en-US" altLang="en-US" dirty="0" smtClean="0"/>
              <a:t>An implementation can start array indexing at 0 or 1.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59" y="12658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Array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3011488"/>
            <a:ext cx="7523163" cy="3365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["Sunday", "Monday", "Tuesday", "Wednesday", "Thursday", "Friday", "Saturday“</a:t>
            </a:r>
          </a:p>
          <a:p>
            <a:pPr eaLnBrk="1" hangingPunct="1"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[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[0, -1, 0],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[1, 0, 0],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[0, 0, 1]</a:t>
            </a:r>
          </a:p>
          <a:p>
            <a:pPr eaLnBrk="1" hangingPunct="1"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]</a:t>
            </a:r>
          </a:p>
        </p:txBody>
      </p:sp>
      <p:pic>
        <p:nvPicPr>
          <p:cNvPr id="14340" name="Picture 6" descr="https://www.json.org/img/ar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941388"/>
            <a:ext cx="5748338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69863"/>
            <a:ext cx="7886700" cy="10334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Rules: Encoder </a:t>
            </a:r>
            <a:r>
              <a:rPr lang="en-US" altLang="en-US" i="1" dirty="0" smtClean="0"/>
              <a:t>vs</a:t>
            </a:r>
            <a:r>
              <a:rPr lang="en-US" altLang="en-US" dirty="0" smtClean="0"/>
              <a:t>. Decoder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362075"/>
            <a:ext cx="8020050" cy="2173288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A JSON encoder must only produce well-formed JSON text.</a:t>
            </a:r>
          </a:p>
          <a:p>
            <a:pPr eaLnBrk="1" hangingPunct="1"/>
            <a:r>
              <a:rPr lang="en-US" altLang="en-US" sz="2400" dirty="0" smtClean="0"/>
              <a:t>A JSON decoder must accept all well-formed JSON text.</a:t>
            </a:r>
          </a:p>
          <a:p>
            <a:pPr eaLnBrk="1" hangingPunct="1"/>
            <a:r>
              <a:rPr lang="en-US" altLang="en-US" sz="2400" dirty="0" smtClean="0"/>
              <a:t>A JSON decoder may also accept non-JSON text.</a:t>
            </a:r>
          </a:p>
          <a:p>
            <a:pPr eaLnBrk="1" hangingPunct="1"/>
            <a:r>
              <a:rPr lang="en-US" altLang="en-US" sz="2400" i="1" dirty="0" smtClean="0"/>
              <a:t>Be conservative in what you do, be liberal in what you accept from others. </a:t>
            </a:r>
          </a:p>
        </p:txBody>
      </p:sp>
      <p:sp>
        <p:nvSpPr>
          <p:cNvPr id="15364" name="Rectangle 3"/>
          <p:cNvSpPr txBox="1">
            <a:spLocks noChangeArrowheads="1"/>
          </p:cNvSpPr>
          <p:nvPr/>
        </p:nvSpPr>
        <p:spPr bwMode="auto">
          <a:xfrm>
            <a:off x="495300" y="3694113"/>
            <a:ext cx="82708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en-US" altLang="en-US" sz="2400" dirty="0"/>
              <a:t>JSON's simple values are the same as used in programming languages.</a:t>
            </a:r>
          </a:p>
          <a:p>
            <a:pPr defTabSz="914400" eaLnBrk="1" hangingPunct="1"/>
            <a:r>
              <a:rPr lang="en-US" altLang="en-US" sz="2400" dirty="0"/>
              <a:t>No restructuring is required: JSON's structures look like conventional programming language structures.</a:t>
            </a:r>
          </a:p>
          <a:p>
            <a:pPr defTabSz="914400" eaLnBrk="1" hangingPunct="1"/>
            <a:r>
              <a:rPr lang="en-US" altLang="en-US" sz="2400" dirty="0"/>
              <a:t>JSON's </a:t>
            </a:r>
            <a:r>
              <a:rPr lang="en-US" altLang="en-US" sz="2400" dirty="0">
                <a:solidFill>
                  <a:srgbClr val="FF0000"/>
                </a:solidFill>
              </a:rPr>
              <a:t>object</a:t>
            </a:r>
            <a:r>
              <a:rPr lang="en-US" altLang="en-US" sz="2400" dirty="0"/>
              <a:t> is </a:t>
            </a:r>
            <a:r>
              <a:rPr lang="en-US" altLang="en-US" sz="2400" dirty="0" smtClean="0"/>
              <a:t>object</a:t>
            </a:r>
            <a:r>
              <a:rPr lang="en-US" altLang="en-US" sz="2400" dirty="0"/>
              <a:t>, dictionary, </a:t>
            </a:r>
            <a:r>
              <a:rPr lang="en-US" altLang="en-US" sz="2400" dirty="0" smtClean="0"/>
              <a:t>lists ...</a:t>
            </a:r>
            <a:endParaRPr lang="en-US" altLang="en-US" sz="2400" dirty="0"/>
          </a:p>
          <a:p>
            <a:pPr defTabSz="914400" eaLnBrk="1" hangingPunct="1"/>
            <a:r>
              <a:rPr lang="en-US" altLang="en-US" sz="2400" dirty="0"/>
              <a:t>JSON's </a:t>
            </a:r>
            <a:r>
              <a:rPr lang="en-US" altLang="en-US" sz="2400" dirty="0">
                <a:solidFill>
                  <a:srgbClr val="FF0000"/>
                </a:solidFill>
              </a:rPr>
              <a:t>array</a:t>
            </a:r>
            <a:r>
              <a:rPr lang="en-US" altLang="en-US" sz="2400" dirty="0"/>
              <a:t> is array, vector, sequence, list...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28650" y="243681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JSON Library in Python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28650" y="1262339"/>
            <a:ext cx="7886700" cy="15367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To perform JSON related operations like </a:t>
            </a:r>
            <a:r>
              <a:rPr lang="en-US" altLang="en-US" sz="2400" dirty="0" smtClean="0">
                <a:solidFill>
                  <a:srgbClr val="FF0000"/>
                </a:solidFill>
              </a:rPr>
              <a:t>encoding</a:t>
            </a:r>
            <a:r>
              <a:rPr lang="en-US" altLang="en-US" sz="2400" dirty="0" smtClean="0"/>
              <a:t> and </a:t>
            </a:r>
            <a:r>
              <a:rPr lang="en-US" altLang="en-US" sz="2400" dirty="0" smtClean="0">
                <a:solidFill>
                  <a:srgbClr val="FF0000"/>
                </a:solidFill>
              </a:rPr>
              <a:t>decoding</a:t>
            </a:r>
            <a:r>
              <a:rPr lang="en-US" altLang="en-US" sz="2400" dirty="0" smtClean="0"/>
              <a:t> in Python you need first to import JSON library into your .</a:t>
            </a:r>
            <a:r>
              <a:rPr lang="en-US" altLang="en-US" sz="2400" dirty="0" err="1" smtClean="0"/>
              <a:t>py</a:t>
            </a:r>
            <a:r>
              <a:rPr lang="en-US" altLang="en-US" sz="2400" dirty="0" smtClean="0"/>
              <a:t> file.</a:t>
            </a:r>
          </a:p>
          <a:p>
            <a:pPr lvl="1" eaLnBrk="1" hangingPunct="1"/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alt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 smtClean="0"/>
              <a:t>Then, you may use the following methods from your JSON </a:t>
            </a:r>
            <a:r>
              <a:rPr lang="en-US" altLang="en-US" sz="2400" dirty="0" smtClean="0"/>
              <a:t>module</a:t>
            </a:r>
          </a:p>
          <a:p>
            <a:pPr eaLnBrk="1" hangingPunct="1"/>
            <a:endParaRPr lang="en-US" alt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887890"/>
              </p:ext>
            </p:extLst>
          </p:nvPr>
        </p:nvGraphicFramePr>
        <p:xfrm>
          <a:off x="628650" y="3681689"/>
          <a:ext cx="8306628" cy="24079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89673">
                  <a:extLst>
                    <a:ext uri="{9D8B030D-6E8A-4147-A177-3AD203B41FA5}">
                      <a16:colId xmlns:a16="http://schemas.microsoft.com/office/drawing/2014/main" val="3878630616"/>
                    </a:ext>
                  </a:extLst>
                </a:gridCol>
                <a:gridCol w="6916955">
                  <a:extLst>
                    <a:ext uri="{9D8B030D-6E8A-4147-A177-3AD203B41FA5}">
                      <a16:colId xmlns:a16="http://schemas.microsoft.com/office/drawing/2014/main" val="19734177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Method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94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dumps()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Encodes </a:t>
                      </a:r>
                      <a:r>
                        <a:rPr lang="en-US" baseline="0" dirty="0" smtClean="0">
                          <a:effectLst/>
                        </a:rPr>
                        <a:t>a python structure in</a:t>
                      </a:r>
                      <a:r>
                        <a:rPr lang="en-US" dirty="0" smtClean="0">
                          <a:effectLst/>
                        </a:rPr>
                        <a:t>to JSON</a:t>
                      </a:r>
                      <a:r>
                        <a:rPr lang="en-US" baseline="0" dirty="0" smtClean="0">
                          <a:effectLst/>
                        </a:rPr>
                        <a:t> and returns a string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7835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dump()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Encodes </a:t>
                      </a:r>
                      <a:r>
                        <a:rPr lang="en-US" baseline="0" dirty="0" smtClean="0">
                          <a:effectLst/>
                        </a:rPr>
                        <a:t>a python structure in</a:t>
                      </a:r>
                      <a:r>
                        <a:rPr lang="en-US" dirty="0" smtClean="0">
                          <a:effectLst/>
                        </a:rPr>
                        <a:t>to JSON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and writes the results</a:t>
                      </a:r>
                      <a:r>
                        <a:rPr lang="en-US" baseline="0" dirty="0" smtClean="0">
                          <a:effectLst/>
                        </a:rPr>
                        <a:t> into the </a:t>
                      </a:r>
                      <a:r>
                        <a:rPr lang="en-US" dirty="0" smtClean="0">
                          <a:effectLst/>
                        </a:rPr>
                        <a:t>file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936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loads()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Decode the JSON </a:t>
                      </a:r>
                      <a:r>
                        <a:rPr lang="en-US" dirty="0" smtClean="0">
                          <a:effectLst/>
                        </a:rPr>
                        <a:t>string and generates an equivalent python</a:t>
                      </a:r>
                      <a:r>
                        <a:rPr lang="en-US" baseline="0" dirty="0" smtClean="0">
                          <a:effectLst/>
                        </a:rPr>
                        <a:t> structure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52825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load()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Decode </a:t>
                      </a:r>
                      <a:r>
                        <a:rPr lang="en-US" dirty="0" smtClean="0">
                          <a:effectLst/>
                        </a:rPr>
                        <a:t>the contents of the given JSON file while reading its contents and generates an equivalent python structure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4254638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30263"/>
          </a:xfrm>
        </p:spPr>
        <p:txBody>
          <a:bodyPr/>
          <a:lstStyle/>
          <a:p>
            <a:pPr eaLnBrk="1" hangingPunct="1"/>
            <a:r>
              <a:rPr lang="en-US" altLang="en-US" smtClean="0"/>
              <a:t>Python to JSON (Encoding)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28650" y="1195388"/>
            <a:ext cx="7886700" cy="2124282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Converting Python data to JSON is called an Encoding operation. Encoding is done with the help of JSON library method – dumps()</a:t>
            </a:r>
          </a:p>
          <a:p>
            <a:pPr eaLnBrk="1" hangingPunct="1"/>
            <a:r>
              <a:rPr lang="en-US" altLang="en-US" sz="2000" dirty="0" smtClean="0"/>
              <a:t>dumps() method converts dictionary object of python into JSON string data format.</a:t>
            </a:r>
          </a:p>
          <a:p>
            <a:pPr eaLnBrk="1" hangingPunct="1"/>
            <a:r>
              <a:rPr lang="en-US" altLang="en-US" sz="2000" dirty="0"/>
              <a:t>JSON encoder for Python data structures.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Supports </a:t>
            </a:r>
            <a:r>
              <a:rPr lang="en-US" altLang="en-US" sz="2000" dirty="0"/>
              <a:t>the following objects and types by default</a:t>
            </a:r>
            <a:r>
              <a:rPr lang="en-US" altLang="en-US" sz="2000" dirty="0" smtClean="0"/>
              <a:t>:</a:t>
            </a:r>
            <a:endParaRPr lang="en-US" alt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041444"/>
              </p:ext>
            </p:extLst>
          </p:nvPr>
        </p:nvGraphicFramePr>
        <p:xfrm>
          <a:off x="1262270" y="3595756"/>
          <a:ext cx="5943600" cy="2926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31794089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02651048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effectLst/>
                        </a:rPr>
                        <a:t>Python</a:t>
                      </a:r>
                    </a:p>
                  </a:txBody>
                  <a:tcPr marT="45715" marB="4571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effectLst/>
                        </a:rPr>
                        <a:t>JSON</a:t>
                      </a:r>
                    </a:p>
                  </a:txBody>
                  <a:tcPr marT="45715" marB="4571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20961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dict</a:t>
                      </a: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object</a:t>
                      </a:r>
                    </a:p>
                  </a:txBody>
                  <a:tcPr marT="45715" marB="45715" anchor="ctr"/>
                </a:tc>
                <a:extLst>
                  <a:ext uri="{0D108BD9-81ED-4DB2-BD59-A6C34878D82A}">
                    <a16:rowId xmlns:a16="http://schemas.microsoft.com/office/drawing/2014/main" val="3775914517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list, tuple</a:t>
                      </a: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array</a:t>
                      </a:r>
                    </a:p>
                  </a:txBody>
                  <a:tcPr marT="45715" marB="45715" anchor="ctr"/>
                </a:tc>
                <a:extLst>
                  <a:ext uri="{0D108BD9-81ED-4DB2-BD59-A6C34878D82A}">
                    <a16:rowId xmlns:a16="http://schemas.microsoft.com/office/drawing/2014/main" val="413500399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>
                          <a:effectLst/>
                        </a:rPr>
                        <a:t>str</a:t>
                      </a:r>
                      <a:endParaRPr lang="en-US" sz="1800" dirty="0">
                        <a:effectLst/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string</a:t>
                      </a:r>
                    </a:p>
                  </a:txBody>
                  <a:tcPr marT="45715" marB="45715" anchor="ctr"/>
                </a:tc>
                <a:extLst>
                  <a:ext uri="{0D108BD9-81ED-4DB2-BD59-A6C34878D82A}">
                    <a16:rowId xmlns:a16="http://schemas.microsoft.com/office/drawing/2014/main" val="319341887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smtClean="0">
                          <a:effectLst/>
                        </a:rPr>
                        <a:t>float</a:t>
                      </a:r>
                      <a:endParaRPr lang="en-US" sz="1800" dirty="0">
                        <a:effectLst/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number</a:t>
                      </a:r>
                    </a:p>
                  </a:txBody>
                  <a:tcPr marT="45715" marB="45715" anchor="ctr"/>
                </a:tc>
                <a:extLst>
                  <a:ext uri="{0D108BD9-81ED-4DB2-BD59-A6C34878D82A}">
                    <a16:rowId xmlns:a16="http://schemas.microsoft.com/office/drawing/2014/main" val="2723225258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True</a:t>
                      </a: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true</a:t>
                      </a:r>
                    </a:p>
                  </a:txBody>
                  <a:tcPr marT="45715" marB="45715" anchor="ctr"/>
                </a:tc>
                <a:extLst>
                  <a:ext uri="{0D108BD9-81ED-4DB2-BD59-A6C34878D82A}">
                    <a16:rowId xmlns:a16="http://schemas.microsoft.com/office/drawing/2014/main" val="155988552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False</a:t>
                      </a: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false</a:t>
                      </a:r>
                    </a:p>
                  </a:txBody>
                  <a:tcPr marT="45715" marB="45715" anchor="ctr"/>
                </a:tc>
                <a:extLst>
                  <a:ext uri="{0D108BD9-81ED-4DB2-BD59-A6C34878D82A}">
                    <a16:rowId xmlns:a16="http://schemas.microsoft.com/office/drawing/2014/main" val="166346595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None</a:t>
                      </a: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effectLst/>
                        </a:rPr>
                        <a:t>null</a:t>
                      </a:r>
                    </a:p>
                  </a:txBody>
                  <a:tcPr marT="45715" marB="45715" anchor="ctr"/>
                </a:tc>
                <a:extLst>
                  <a:ext uri="{0D108BD9-81ED-4DB2-BD59-A6C34878D82A}">
                    <a16:rowId xmlns:a16="http://schemas.microsoft.com/office/drawing/2014/main" val="22231724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28650" y="65088"/>
            <a:ext cx="7886700" cy="1325562"/>
          </a:xfrm>
        </p:spPr>
        <p:txBody>
          <a:bodyPr/>
          <a:lstStyle/>
          <a:p>
            <a:pPr eaLnBrk="1" hangingPunct="1"/>
            <a:r>
              <a:rPr lang="en-US" altLang="en-US" smtClean="0"/>
              <a:t>JSON to Python (Decoding)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28650" y="1198563"/>
            <a:ext cx="7886700" cy="208915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JSON string decoding is done with the help of inbuilt method loads() &amp; load() of JSON library in Python. Here translation table show example of JSON objects to Python objects which are helpful to perform decoding in Python of JSON string.</a:t>
            </a:r>
          </a:p>
          <a:p>
            <a:pPr eaLnBrk="1" hangingPunct="1"/>
            <a:r>
              <a:rPr lang="en-US" altLang="en-US" smtClean="0"/>
              <a:t>Performs the following translations in decoding by default:</a:t>
            </a:r>
            <a:r>
              <a:rPr lang="en-US" altLang="en-US" sz="2000" smtClean="0"/>
              <a:t/>
            </a:r>
            <a:br>
              <a:rPr lang="en-US" altLang="en-US" sz="2000" smtClean="0"/>
            </a:br>
            <a:endParaRPr lang="en-US" altLang="en-US" sz="20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34126"/>
              </p:ext>
            </p:extLst>
          </p:nvPr>
        </p:nvGraphicFramePr>
        <p:xfrm>
          <a:off x="1201531" y="3331369"/>
          <a:ext cx="5805556" cy="329247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902778">
                  <a:extLst>
                    <a:ext uri="{9D8B030D-6E8A-4147-A177-3AD203B41FA5}">
                      <a16:colId xmlns:a16="http://schemas.microsoft.com/office/drawing/2014/main" val="2090471489"/>
                    </a:ext>
                  </a:extLst>
                </a:gridCol>
                <a:gridCol w="2902778">
                  <a:extLst>
                    <a:ext uri="{9D8B030D-6E8A-4147-A177-3AD203B41FA5}">
                      <a16:colId xmlns:a16="http://schemas.microsoft.com/office/drawing/2014/main" val="2669004520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effectLst/>
                        </a:rPr>
                        <a:t>JSON</a:t>
                      </a:r>
                    </a:p>
                  </a:txBody>
                  <a:tcPr marL="91425" marR="91425" marT="45729" marB="4572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effectLst/>
                        </a:rPr>
                        <a:t>Python</a:t>
                      </a:r>
                    </a:p>
                  </a:txBody>
                  <a:tcPr marL="91425" marR="91425" marT="45729" marB="4572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2938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object</a:t>
                      </a:r>
                    </a:p>
                  </a:txBody>
                  <a:tcPr marL="91425" marR="91425" marT="45729" marB="457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dict</a:t>
                      </a:r>
                    </a:p>
                  </a:txBody>
                  <a:tcPr marL="91425" marR="91425" marT="45729" marB="45729" anchor="ctr"/>
                </a:tc>
                <a:extLst>
                  <a:ext uri="{0D108BD9-81ED-4DB2-BD59-A6C34878D82A}">
                    <a16:rowId xmlns:a16="http://schemas.microsoft.com/office/drawing/2014/main" val="4079901968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array</a:t>
                      </a:r>
                    </a:p>
                  </a:txBody>
                  <a:tcPr marL="91425" marR="91425" marT="45729" marB="457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list</a:t>
                      </a:r>
                    </a:p>
                  </a:txBody>
                  <a:tcPr marL="91425" marR="91425" marT="45729" marB="45729" anchor="ctr"/>
                </a:tc>
                <a:extLst>
                  <a:ext uri="{0D108BD9-81ED-4DB2-BD59-A6C34878D82A}">
                    <a16:rowId xmlns:a16="http://schemas.microsoft.com/office/drawing/2014/main" val="186951153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effectLst/>
                        </a:rPr>
                        <a:t>string</a:t>
                      </a:r>
                    </a:p>
                  </a:txBody>
                  <a:tcPr marL="91425" marR="91425" marT="45729" marB="457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str</a:t>
                      </a:r>
                    </a:p>
                  </a:txBody>
                  <a:tcPr marL="91425" marR="91425" marT="45729" marB="45729" anchor="ctr"/>
                </a:tc>
                <a:extLst>
                  <a:ext uri="{0D108BD9-81ED-4DB2-BD59-A6C34878D82A}">
                    <a16:rowId xmlns:a16="http://schemas.microsoft.com/office/drawing/2014/main" val="33776655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number (int)</a:t>
                      </a:r>
                    </a:p>
                  </a:txBody>
                  <a:tcPr marL="91425" marR="91425" marT="45729" marB="457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>
                          <a:effectLst/>
                        </a:rPr>
                        <a:t>int</a:t>
                      </a:r>
                      <a:endParaRPr lang="en-US" sz="1800" dirty="0">
                        <a:effectLst/>
                      </a:endParaRPr>
                    </a:p>
                  </a:txBody>
                  <a:tcPr marL="91425" marR="91425" marT="45729" marB="45729" anchor="ctr"/>
                </a:tc>
                <a:extLst>
                  <a:ext uri="{0D108BD9-81ED-4DB2-BD59-A6C34878D82A}">
                    <a16:rowId xmlns:a16="http://schemas.microsoft.com/office/drawing/2014/main" val="141881605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number (real)</a:t>
                      </a:r>
                    </a:p>
                  </a:txBody>
                  <a:tcPr marL="91425" marR="91425" marT="45729" marB="457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float</a:t>
                      </a:r>
                    </a:p>
                  </a:txBody>
                  <a:tcPr marL="91425" marR="91425" marT="45729" marB="45729" anchor="ctr"/>
                </a:tc>
                <a:extLst>
                  <a:ext uri="{0D108BD9-81ED-4DB2-BD59-A6C34878D82A}">
                    <a16:rowId xmlns:a16="http://schemas.microsoft.com/office/drawing/2014/main" val="312829839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true</a:t>
                      </a:r>
                    </a:p>
                  </a:txBody>
                  <a:tcPr marL="91425" marR="91425" marT="45729" marB="457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True</a:t>
                      </a:r>
                    </a:p>
                  </a:txBody>
                  <a:tcPr marL="91425" marR="91425" marT="45729" marB="45729" anchor="ctr"/>
                </a:tc>
                <a:extLst>
                  <a:ext uri="{0D108BD9-81ED-4DB2-BD59-A6C34878D82A}">
                    <a16:rowId xmlns:a16="http://schemas.microsoft.com/office/drawing/2014/main" val="133376843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false</a:t>
                      </a:r>
                    </a:p>
                  </a:txBody>
                  <a:tcPr marL="91425" marR="91425" marT="45729" marB="457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False</a:t>
                      </a:r>
                    </a:p>
                  </a:txBody>
                  <a:tcPr marL="91425" marR="91425" marT="45729" marB="45729" anchor="ctr"/>
                </a:tc>
                <a:extLst>
                  <a:ext uri="{0D108BD9-81ED-4DB2-BD59-A6C34878D82A}">
                    <a16:rowId xmlns:a16="http://schemas.microsoft.com/office/drawing/2014/main" val="51974355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null</a:t>
                      </a:r>
                    </a:p>
                  </a:txBody>
                  <a:tcPr marL="91425" marR="91425" marT="45729" marB="4572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effectLst/>
                        </a:rPr>
                        <a:t>None</a:t>
                      </a:r>
                    </a:p>
                  </a:txBody>
                  <a:tcPr marL="91425" marR="91425" marT="45729" marB="45729" anchor="ctr"/>
                </a:tc>
                <a:extLst>
                  <a:ext uri="{0D108BD9-81ED-4DB2-BD59-A6C34878D82A}">
                    <a16:rowId xmlns:a16="http://schemas.microsoft.com/office/drawing/2014/main" val="2571697326"/>
                  </a:ext>
                </a:extLst>
              </a:tr>
            </a:tbl>
          </a:graphicData>
        </a:graphic>
      </p:graphicFrame>
      <p:sp>
        <p:nvSpPr>
          <p:cNvPr id="18468" name="Rectangle 1"/>
          <p:cNvSpPr>
            <a:spLocks noChangeArrowheads="1"/>
          </p:cNvSpPr>
          <p:nvPr/>
        </p:nvSpPr>
        <p:spPr bwMode="auto">
          <a:xfrm>
            <a:off x="396875" y="3008313"/>
            <a:ext cx="59864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6220"/>
            <a:ext cx="7886700" cy="1325563"/>
          </a:xfrm>
        </p:spPr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4" name="Rectangle 3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lnSpc>
                <a:spcPct val="80000"/>
              </a:lnSpc>
            </a:pPr>
            <a:r>
              <a:rPr lang="en-US" altLang="en-US" sz="3200" dirty="0" smtClean="0"/>
              <a:t>JSON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Language Independent.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Text-based.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Light-weight.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Easy to parse.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Not a document format.</a:t>
            </a:r>
          </a:p>
        </p:txBody>
      </p:sp>
    </p:spTree>
    <p:extLst>
      <p:ext uri="{BB962C8B-B14F-4D97-AF65-F5344CB8AC3E}">
        <p14:creationId xmlns:p14="http://schemas.microsoft.com/office/powerpoint/2010/main" val="15116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/>
              <a:t>— </a:t>
            </a:r>
            <a:r>
              <a:rPr lang="en-US" dirty="0" smtClean="0"/>
              <a:t>JSON </a:t>
            </a:r>
            <a:r>
              <a:rPr lang="en-US" dirty="0"/>
              <a:t>encoder and </a:t>
            </a:r>
            <a:r>
              <a:rPr lang="en-US" dirty="0" smtClean="0"/>
              <a:t>decoder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docs.python.org/3/library/json.html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Introducing JSON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www.json.org/json-en.html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9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519319" y="268357"/>
            <a:ext cx="7886700" cy="1086195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What is JSON?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27383" y="1354552"/>
            <a:ext cx="8289234" cy="46037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JSON is a standard format for data exchange:</a:t>
            </a:r>
          </a:p>
          <a:p>
            <a:pPr lvl="1" eaLnBrk="1" hangingPunct="1"/>
            <a:r>
              <a:rPr lang="en-US" altLang="en-US" dirty="0" smtClean="0"/>
              <a:t>stands for </a:t>
            </a:r>
            <a:r>
              <a:rPr lang="en-US" altLang="en-US" b="1" dirty="0" smtClean="0"/>
              <a:t>JavaScript Object Notation</a:t>
            </a:r>
          </a:p>
          <a:p>
            <a:pPr lvl="2" eaLnBrk="1" hangingPunct="1"/>
            <a:r>
              <a:rPr lang="en-US" altLang="en-US" dirty="0" smtClean="0"/>
              <a:t>Originally inspired by JavaScript</a:t>
            </a:r>
          </a:p>
          <a:p>
            <a:pPr lvl="2" eaLnBrk="1" hangingPunct="1"/>
            <a:r>
              <a:rPr lang="en-US" altLang="en-US" dirty="0" smtClean="0"/>
              <a:t>Nowadays, most languages provide JSON pressers </a:t>
            </a:r>
          </a:p>
          <a:p>
            <a:pPr lvl="1" eaLnBrk="1" hangingPunct="1"/>
            <a:r>
              <a:rPr lang="en-US" altLang="en-US" dirty="0" smtClean="0"/>
              <a:t>Generally, JSON is in </a:t>
            </a:r>
            <a:r>
              <a:rPr lang="en-US" altLang="en-US" u="sng" dirty="0" smtClean="0"/>
              <a:t>string</a:t>
            </a:r>
            <a:r>
              <a:rPr lang="en-US" altLang="en-US" dirty="0" smtClean="0"/>
              <a:t> or </a:t>
            </a:r>
            <a:r>
              <a:rPr lang="en-US" altLang="en-US" u="sng" dirty="0" smtClean="0"/>
              <a:t>text</a:t>
            </a:r>
            <a:r>
              <a:rPr lang="en-US" altLang="en-US" dirty="0" smtClean="0"/>
              <a:t> format</a:t>
            </a:r>
          </a:p>
          <a:p>
            <a:pPr lvl="2" eaLnBrk="1" hangingPunct="1"/>
            <a:r>
              <a:rPr lang="en-US" altLang="en-US" dirty="0" smtClean="0"/>
              <a:t>Textual</a:t>
            </a:r>
          </a:p>
          <a:p>
            <a:pPr lvl="2" eaLnBrk="1" hangingPunct="1"/>
            <a:r>
              <a:rPr lang="en-US" altLang="en-US" dirty="0" smtClean="0"/>
              <a:t>Human Readable </a:t>
            </a:r>
          </a:p>
          <a:p>
            <a:pPr lvl="3" eaLnBrk="1" hangingPunct="1"/>
            <a:r>
              <a:rPr lang="en-US" altLang="en-US" dirty="0" smtClean="0"/>
              <a:t>you can open/edit any JSON file using any text editor such as notepad, notepad++, etc.)</a:t>
            </a:r>
          </a:p>
          <a:p>
            <a:pPr eaLnBrk="1" hangingPunct="1"/>
            <a:r>
              <a:rPr lang="en-US" altLang="en-US" dirty="0" smtClean="0"/>
              <a:t>The syntax of JSON: </a:t>
            </a:r>
          </a:p>
          <a:p>
            <a:pPr lvl="1" eaLnBrk="1" hangingPunct="1"/>
            <a:r>
              <a:rPr lang="en-US" altLang="en-US" dirty="0" smtClean="0"/>
              <a:t>JSON is written as key and value pair</a:t>
            </a:r>
          </a:p>
          <a:p>
            <a:pPr lvl="2" eaLnBrk="1" hangingPunct="1"/>
            <a:r>
              <a:rPr lang="en-US" altLang="en-US" dirty="0" smtClean="0"/>
              <a:t>A collection of name/value pairs.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Languages</a:t>
            </a:r>
          </a:p>
        </p:txBody>
      </p:sp>
      <p:sp>
        <p:nvSpPr>
          <p:cNvPr id="281604" name="Rectangle 4"/>
          <p:cNvSpPr>
            <a:spLocks noGrp="1" noChangeArrowheads="1"/>
          </p:cNvSpPr>
          <p:nvPr>
            <p:ph sz="half"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ActionScript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C++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C#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Cold Fusion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Delphi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err="1"/>
              <a:t>Erlang</a:t>
            </a: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Java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JavaScript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81605" name="Rectangle 5"/>
          <p:cNvSpPr>
            <a:spLocks noGrp="1" noChangeArrowheads="1"/>
          </p:cNvSpPr>
          <p:nvPr>
            <p:ph sz="half" idx="2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Lisp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Objective-C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Objective CAML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Perl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PHP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70C0"/>
                </a:solidFill>
              </a:rPr>
              <a:t>Python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err="1"/>
              <a:t>Rebol</a:t>
            </a: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Ruby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Scheme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Squeak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JSON Object </a:t>
            </a:r>
          </a:p>
        </p:txBody>
      </p:sp>
      <p:pic>
        <p:nvPicPr>
          <p:cNvPr id="7171" name="Picture 2" descr="https://www.json.org/img/obje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997200"/>
            <a:ext cx="7140575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7525" y="1219200"/>
            <a:ext cx="8212138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An object is an unordered set of name/value pairs. </a:t>
            </a:r>
          </a:p>
          <a:p>
            <a:pPr>
              <a:defRPr/>
            </a:pPr>
            <a:r>
              <a:rPr lang="en-US" dirty="0"/>
              <a:t>An object begins with {left brace and ends with }right brace.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Each name is followed by colon (:)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the name/value pairs are separated by comma (,)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Object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Objects are unordered containers of </a:t>
            </a:r>
            <a:r>
              <a:rPr lang="en-US" altLang="en-US" dirty="0" smtClean="0">
                <a:solidFill>
                  <a:srgbClr val="FF0000"/>
                </a:solidFill>
              </a:rPr>
              <a:t>key/value</a:t>
            </a:r>
            <a:r>
              <a:rPr lang="en-US" altLang="en-US" dirty="0" smtClean="0"/>
              <a:t> pairs</a:t>
            </a:r>
          </a:p>
          <a:p>
            <a:pPr lvl="1" eaLnBrk="1" hangingPunct="1"/>
            <a:r>
              <a:rPr lang="en-US" altLang="en-US" dirty="0" smtClean="0"/>
              <a:t>equivalent to </a:t>
            </a:r>
            <a:r>
              <a:rPr lang="en-US" altLang="en-US" dirty="0" err="1" smtClean="0">
                <a:solidFill>
                  <a:srgbClr val="FF0000"/>
                </a:solidFill>
              </a:rPr>
              <a:t>dict</a:t>
            </a:r>
            <a:r>
              <a:rPr lang="en-US" altLang="en-US" dirty="0" smtClean="0">
                <a:solidFill>
                  <a:srgbClr val="FF0000"/>
                </a:solidFill>
              </a:rPr>
              <a:t>() </a:t>
            </a:r>
            <a:r>
              <a:rPr lang="en-US" altLang="en-US" dirty="0" smtClean="0"/>
              <a:t>in Python</a:t>
            </a:r>
          </a:p>
          <a:p>
            <a:pPr eaLnBrk="1" hangingPunct="1"/>
            <a:r>
              <a:rPr lang="en-US" altLang="en-US" dirty="0" smtClean="0"/>
              <a:t>Objects are wrapped in 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{ }</a:t>
            </a:r>
          </a:p>
          <a:p>
            <a:pPr eaLnBrk="1" hangingPunct="1"/>
            <a:r>
              <a:rPr lang="en-US" altLang="en-US" dirty="0" smtClean="0"/>
              <a:t>Commas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, </a:t>
            </a:r>
            <a:r>
              <a:rPr lang="en-US" altLang="en-US" dirty="0" smtClean="0"/>
              <a:t> separate </a:t>
            </a:r>
            <a:r>
              <a:rPr lang="en-US" altLang="en-US" dirty="0" smtClean="0">
                <a:solidFill>
                  <a:srgbClr val="FF0000"/>
                </a:solidFill>
              </a:rPr>
              <a:t>key/value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pairs</a:t>
            </a:r>
          </a:p>
          <a:p>
            <a:pPr eaLnBrk="1" hangingPunct="1"/>
            <a:r>
              <a:rPr lang="en-US" altLang="en-US" dirty="0" smtClean="0"/>
              <a:t>Colons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:</a:t>
            </a:r>
            <a:r>
              <a:rPr lang="en-US" altLang="en-US" dirty="0" smtClean="0"/>
              <a:t>    separate </a:t>
            </a:r>
            <a:r>
              <a:rPr lang="en-US" altLang="en-US" dirty="0" smtClean="0">
                <a:solidFill>
                  <a:srgbClr val="FF0000"/>
                </a:solidFill>
              </a:rPr>
              <a:t>keys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and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values</a:t>
            </a:r>
          </a:p>
          <a:p>
            <a:pPr eaLnBrk="1" hangingPunct="1"/>
            <a:r>
              <a:rPr lang="en-US" altLang="en-US" dirty="0" smtClean="0"/>
              <a:t>Keys are strings </a:t>
            </a:r>
          </a:p>
          <a:p>
            <a:pPr eaLnBrk="1" hangingPunct="1"/>
            <a:r>
              <a:rPr lang="en-US" altLang="en-US" dirty="0" smtClean="0"/>
              <a:t>Values are any valid JSON value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number, </a:t>
            </a:r>
            <a:r>
              <a:rPr lang="en-US" altLang="en-US" dirty="0" err="1" smtClean="0"/>
              <a:t>dict</a:t>
            </a:r>
            <a:r>
              <a:rPr lang="en-US" altLang="en-US" dirty="0" smtClean="0"/>
              <a:t>, list, string, etc.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90488"/>
            <a:ext cx="7886700" cy="860425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Values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682750"/>
            <a:ext cx="4456112" cy="4681538"/>
          </a:xfrm>
        </p:spPr>
        <p:txBody>
          <a:bodyPr/>
          <a:lstStyle/>
          <a:p>
            <a:pPr eaLnBrk="1" hangingPunct="1"/>
            <a:r>
              <a:rPr lang="en-US" altLang="en-US" smtClean="0"/>
              <a:t>Value can be any of</a:t>
            </a:r>
          </a:p>
          <a:p>
            <a:pPr lvl="1" eaLnBrk="1" hangingPunct="1"/>
            <a:r>
              <a:rPr lang="en-US" altLang="en-US" smtClean="0"/>
              <a:t>Strings</a:t>
            </a:r>
          </a:p>
          <a:p>
            <a:pPr lvl="1" eaLnBrk="1" hangingPunct="1"/>
            <a:r>
              <a:rPr lang="en-US" altLang="en-US" smtClean="0"/>
              <a:t>Numbers</a:t>
            </a:r>
          </a:p>
          <a:p>
            <a:pPr lvl="2" eaLnBrk="1" hangingPunct="1"/>
            <a:r>
              <a:rPr lang="en-US" altLang="en-US" smtClean="0"/>
              <a:t>int</a:t>
            </a:r>
          </a:p>
          <a:p>
            <a:pPr lvl="2" eaLnBrk="1" hangingPunct="1"/>
            <a:r>
              <a:rPr lang="en-US" altLang="en-US" smtClean="0"/>
              <a:t>float</a:t>
            </a:r>
          </a:p>
          <a:p>
            <a:pPr lvl="1" eaLnBrk="1" hangingPunct="1"/>
            <a:r>
              <a:rPr lang="en-US" altLang="en-US" smtClean="0"/>
              <a:t>Booleans</a:t>
            </a:r>
          </a:p>
          <a:p>
            <a:pPr lvl="2" eaLnBrk="1" hangingPunct="1"/>
            <a:r>
              <a:rPr lang="en-US" altLang="en-US" b="1" smtClean="0">
                <a:latin typeface="Courier New" panose="02070309020205020404" pitchFamily="49" charset="0"/>
              </a:rPr>
              <a:t>true</a:t>
            </a:r>
          </a:p>
          <a:p>
            <a:pPr lvl="2" eaLnBrk="1" hangingPunct="1"/>
            <a:r>
              <a:rPr lang="en-US" altLang="en-US" b="1" smtClean="0">
                <a:latin typeface="Courier New" panose="02070309020205020404" pitchFamily="49" charset="0"/>
              </a:rPr>
              <a:t>false</a:t>
            </a:r>
          </a:p>
          <a:p>
            <a:pPr lvl="1" eaLnBrk="1" hangingPunct="1"/>
            <a:r>
              <a:rPr lang="en-US" altLang="en-US" smtClean="0"/>
              <a:t>Objects</a:t>
            </a:r>
          </a:p>
          <a:p>
            <a:pPr lvl="1" eaLnBrk="1" hangingPunct="1"/>
            <a:r>
              <a:rPr lang="en-US" altLang="en-US" smtClean="0"/>
              <a:t>Arrays</a:t>
            </a:r>
          </a:p>
          <a:p>
            <a:pPr lvl="1" eaLnBrk="1" hangingPunct="1"/>
            <a:r>
              <a:rPr lang="en-US" altLang="en-US" b="1" smtClean="0">
                <a:latin typeface="Courier New" panose="02070309020205020404" pitchFamily="49" charset="0"/>
              </a:rPr>
              <a:t>null</a:t>
            </a:r>
          </a:p>
          <a:p>
            <a:pPr lvl="2" eaLnBrk="1" hangingPunct="1"/>
            <a:r>
              <a:rPr lang="en-US" altLang="en-US" smtClean="0"/>
              <a:t>A value that isn't anything</a:t>
            </a:r>
          </a:p>
          <a:p>
            <a:pPr lvl="1" eaLnBrk="1" hangingPunct="1"/>
            <a:endParaRPr lang="en-US" altLang="en-US" b="1" smtClean="0">
              <a:latin typeface="Courier New" panose="02070309020205020404" pitchFamily="49" charset="0"/>
            </a:endParaRPr>
          </a:p>
        </p:txBody>
      </p:sp>
      <p:pic>
        <p:nvPicPr>
          <p:cNvPr id="9220" name="Picture 7" descr="https://www.json.org/img/va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949" y="950913"/>
            <a:ext cx="5943600" cy="450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4987"/>
            <a:ext cx="7886700" cy="8255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Strings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8613" y="1450975"/>
            <a:ext cx="4071937" cy="4725988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Sequence of 0 or more Unicode characters</a:t>
            </a:r>
          </a:p>
          <a:p>
            <a:pPr eaLnBrk="1" hangingPunct="1"/>
            <a:r>
              <a:rPr lang="en-US" altLang="en-US" sz="2000" dirty="0" smtClean="0"/>
              <a:t>No separate character type</a:t>
            </a:r>
          </a:p>
          <a:p>
            <a:pPr eaLnBrk="1" hangingPunct="1"/>
            <a:r>
              <a:rPr lang="en-US" altLang="en-US" sz="2000" dirty="0" smtClean="0">
                <a:solidFill>
                  <a:srgbClr val="FF0000"/>
                </a:solidFill>
              </a:rPr>
              <a:t>Double </a:t>
            </a:r>
            <a:r>
              <a:rPr lang="en-US" altLang="en-US" sz="2000" dirty="0" smtClean="0">
                <a:solidFill>
                  <a:srgbClr val="FF0000"/>
                </a:solidFill>
              </a:rPr>
              <a:t>quotes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, E.g. “??”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 </a:t>
            </a:r>
          </a:p>
          <a:p>
            <a:pPr lvl="1" eaLnBrk="1" hangingPunct="1"/>
            <a:r>
              <a:rPr lang="en-US" altLang="en-US" sz="2000" i="1" dirty="0" smtClean="0"/>
              <a:t>not the single quote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Backslash escapement</a:t>
            </a:r>
          </a:p>
        </p:txBody>
      </p:sp>
      <p:pic>
        <p:nvPicPr>
          <p:cNvPr id="10244" name="Picture 7" descr="https://www.json.org/img/str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93813"/>
            <a:ext cx="4449763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9989" y="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Numbers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200400" cy="435133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Integer</a:t>
            </a:r>
          </a:p>
          <a:p>
            <a:pPr eaLnBrk="1" hangingPunct="1"/>
            <a:r>
              <a:rPr lang="en-US" altLang="en-US" sz="2400" smtClean="0"/>
              <a:t>Real</a:t>
            </a:r>
          </a:p>
          <a:p>
            <a:pPr eaLnBrk="1" hangingPunct="1"/>
            <a:r>
              <a:rPr lang="en-US" altLang="en-US" sz="2400" smtClean="0"/>
              <a:t>Scientific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No octal or hex</a:t>
            </a:r>
          </a:p>
          <a:p>
            <a:pPr eaLnBrk="1" hangingPunct="1"/>
            <a:r>
              <a:rPr lang="en-US" altLang="en-US" sz="2400" smtClean="0"/>
              <a:t>No </a:t>
            </a:r>
            <a:r>
              <a:rPr lang="en-US" altLang="en-US" sz="24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NaN</a:t>
            </a:r>
            <a:r>
              <a:rPr lang="en-US" altLang="en-US" sz="2400" smtClean="0"/>
              <a:t> or </a:t>
            </a:r>
            <a:r>
              <a:rPr lang="en-US" altLang="en-US" sz="24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Infinity</a:t>
            </a:r>
            <a:r>
              <a:rPr lang="en-US" altLang="en-US" sz="2400" smtClean="0"/>
              <a:t> </a:t>
            </a:r>
          </a:p>
          <a:p>
            <a:pPr lvl="1" eaLnBrk="1" hangingPunct="1"/>
            <a:r>
              <a:rPr lang="en-US" altLang="en-US" sz="2000" smtClean="0"/>
              <a:t>Use </a:t>
            </a:r>
            <a:r>
              <a:rPr lang="en-US" altLang="en-US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2000" smtClean="0"/>
              <a:t> instead</a:t>
            </a:r>
          </a:p>
        </p:txBody>
      </p:sp>
      <p:pic>
        <p:nvPicPr>
          <p:cNvPr id="11268" name="Picture 7" descr="https://www.json.org/img/numb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63" y="900251"/>
            <a:ext cx="5062537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6038"/>
            <a:ext cx="2406650" cy="1325562"/>
          </a:xfrm>
        </p:spPr>
        <p:txBody>
          <a:bodyPr/>
          <a:lstStyle/>
          <a:p>
            <a:pPr eaLnBrk="1" hangingPunct="1"/>
            <a:r>
              <a:rPr lang="en-US" altLang="en-US" smtClean="0"/>
              <a:t>Object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743200" y="708025"/>
            <a:ext cx="6116638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"name":      "Ahmed",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"class":     "Python",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"birthday":  "2000-02-10",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"graduated": false,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"age":       20,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"grades":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"first":  "10",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"second": 25,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"final":  37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},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"car": null,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"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favorite_foods</a:t>
            </a:r>
            <a:r>
              <a:rPr lang="en-US" altLang="en-US" sz="2000" b="1" dirty="0">
                <a:latin typeface="Courier New" panose="02070309020205020404" pitchFamily="49" charset="0"/>
              </a:rPr>
              <a:t>": [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"cookie",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"fish",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"chips"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11333</TotalTime>
  <Words>844</Words>
  <Application>Microsoft Office PowerPoint</Application>
  <PresentationFormat>On-screen Show (4:3)</PresentationFormat>
  <Paragraphs>193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JSON &amp; Python</vt:lpstr>
      <vt:lpstr>What is JSON?</vt:lpstr>
      <vt:lpstr>Languages</vt:lpstr>
      <vt:lpstr>JSON Object </vt:lpstr>
      <vt:lpstr>Object</vt:lpstr>
      <vt:lpstr>Values</vt:lpstr>
      <vt:lpstr>Strings</vt:lpstr>
      <vt:lpstr>Numbers</vt:lpstr>
      <vt:lpstr>Object</vt:lpstr>
      <vt:lpstr>Array</vt:lpstr>
      <vt:lpstr>Array</vt:lpstr>
      <vt:lpstr>Rules: Encoder vs. Decoder</vt:lpstr>
      <vt:lpstr>JSON Library in Python</vt:lpstr>
      <vt:lpstr>Python to JSON (Encoding)</vt:lpstr>
      <vt:lpstr>JSON to Python (Decoding)</vt:lpstr>
      <vt:lpstr>Summary</vt:lpstr>
      <vt:lpstr>References</vt:lpstr>
    </vt:vector>
  </TitlesOfParts>
  <Company>Yahoo!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Douglas Crockford</dc:creator>
  <cp:lastModifiedBy>Dr. Ziad Al-Sharif</cp:lastModifiedBy>
  <cp:revision>414</cp:revision>
  <dcterms:created xsi:type="dcterms:W3CDTF">2005-10-05T17:31:40Z</dcterms:created>
  <dcterms:modified xsi:type="dcterms:W3CDTF">2020-03-21T16:13:28Z</dcterms:modified>
</cp:coreProperties>
</file>