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4"/>
  </p:notesMasterIdLst>
  <p:sldIdLst>
    <p:sldId id="257" r:id="rId2"/>
    <p:sldId id="263" r:id="rId3"/>
    <p:sldId id="336" r:id="rId4"/>
    <p:sldId id="335" r:id="rId5"/>
    <p:sldId id="337" r:id="rId6"/>
    <p:sldId id="338" r:id="rId7"/>
    <p:sldId id="339" r:id="rId8"/>
    <p:sldId id="340" r:id="rId9"/>
    <p:sldId id="341" r:id="rId10"/>
    <p:sldId id="343" r:id="rId11"/>
    <p:sldId id="347" r:id="rId12"/>
    <p:sldId id="348" r:id="rId13"/>
    <p:sldId id="349" r:id="rId14"/>
    <p:sldId id="350" r:id="rId15"/>
    <p:sldId id="351" r:id="rId16"/>
    <p:sldId id="352" r:id="rId17"/>
    <p:sldId id="355" r:id="rId18"/>
    <p:sldId id="356" r:id="rId19"/>
    <p:sldId id="353" r:id="rId20"/>
    <p:sldId id="354" r:id="rId21"/>
    <p:sldId id="357" r:id="rId22"/>
    <p:sldId id="3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50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More Built-in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ontainer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C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lasses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Container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Encoding of String Characters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Randomness and Random Sampling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7331" y="1632992"/>
            <a:ext cx="86530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Implement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lookup()</a:t>
            </a:r>
            <a:r>
              <a:rPr lang="en-US" sz="2000" dirty="0">
                <a:solidFill>
                  <a:schemeClr val="accent1"/>
                </a:solidFill>
              </a:rPr>
              <a:t> that implements a phone book lookup application. Your function takes, as input, a dictionary representing a phone book,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accent1"/>
                </a:solidFill>
              </a:rPr>
              <a:t>mappingtuples</a:t>
            </a:r>
            <a:r>
              <a:rPr lang="en-US" sz="2000" dirty="0">
                <a:solidFill>
                  <a:schemeClr val="accent1"/>
                </a:solidFill>
              </a:rPr>
              <a:t> (containing the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first and last name) to strings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(containing phone numbers) 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3483013"/>
            <a:ext cx="798456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'''implements interactive phone book service using the input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phonebook dictionary'''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person = (first, last)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the key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person in phonebook: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is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print(phonebook[person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value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not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you entered is not known.')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6930" y="2734573"/>
            <a:ext cx="508349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('Anna','Karenina'):'(123)456-78-90',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('Yu', 'Tsun'):'(901)234-56-78',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('Hans', 'Castorp'):'(321)908-76-54'}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Anna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last name: Karenina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(123)456-78-90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Character encodings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522684"/>
            <a:ext cx="73656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string (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More later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572000"/>
            <a:ext cx="7365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character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mapped </a:t>
            </a:r>
            <a:r>
              <a:rPr lang="en-US" sz="2000" dirty="0">
                <a:solidFill>
                  <a:schemeClr val="accent1"/>
                </a:solidFill>
              </a:rPr>
              <a:t>to a specific bit encoding,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and this encoding maps back to the character.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ASCII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96" y="1704757"/>
            <a:ext cx="5245582" cy="312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709358" y="550378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code for a is 97, which is 01100001 in binary or 0x61 in hexadecimal notation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6274221"/>
            <a:ext cx="6258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encoding for each ASCII character fits in 1 byte (8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2103741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2103740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chr(63)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chr(97)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Built-in functions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 and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char()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22192" y="210374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character (i.e., a string of length 1) as input and returns its ASCII 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22192" y="377299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an ASCII encoding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non-negative integer) and returns the corresponding character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Beyond ASCII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470025"/>
            <a:ext cx="73656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string 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Characters from languages other than English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Technical symbols from math, science, engineering, etc.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831419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There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only 128 characters in the ASCII encoding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40974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Unicode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has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been developed to be the universal character encoding scheme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'\u4e16\u754c\u60a8\u597d!'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'世界您好!'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Unicode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67110"/>
            <a:ext cx="7261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 Unicode, every character is represented by an integer </a:t>
            </a:r>
            <a:r>
              <a:rPr lang="en-US" sz="2000" dirty="0">
                <a:solidFill>
                  <a:srgbClr val="FF0000"/>
                </a:solidFill>
              </a:rPr>
              <a:t>code point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code point </a:t>
            </a:r>
            <a:r>
              <a:rPr lang="en-US" sz="2000" dirty="0">
                <a:solidFill>
                  <a:schemeClr val="accent1"/>
                </a:solidFill>
              </a:rPr>
              <a:t>is not necessarily the actual byte representation of the character; it is just the </a:t>
            </a:r>
            <a:r>
              <a:rPr lang="en-US" sz="2000" dirty="0">
                <a:solidFill>
                  <a:srgbClr val="FF0000"/>
                </a:solidFill>
              </a:rPr>
              <a:t>identifier </a:t>
            </a:r>
            <a:r>
              <a:rPr lang="en-US" sz="2000" dirty="0">
                <a:solidFill>
                  <a:schemeClr val="accent1"/>
                </a:solidFill>
              </a:rPr>
              <a:t>for the particular character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067439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code point for letter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integer with hexadecimal value 0x0061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Unicode conveniently uses a code point for ASCII characters that is equal to their ASCII code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cyrillic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2030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cyrillic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chinese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5424388" y="4036934"/>
            <a:ext cx="560315" cy="328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5884342" y="3744546"/>
            <a:ext cx="268995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escape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</a:t>
            </a:r>
            <a:r>
              <a:rPr lang="en-US" sz="1600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uence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indicates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start of Unicode code point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2" grpId="0"/>
      <p:bldP spid="14" grpId="0"/>
      <p:bldP spid="14" grpId="1"/>
      <p:bldP spid="20" grpId="0"/>
      <p:bldP spid="20" grpId="1"/>
      <p:bldP spid="21" grpId="0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4986242" y="2921337"/>
            <a:ext cx="376069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'\u0021'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'\u0409'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Љ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&lt;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String comparison,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23968"/>
            <a:ext cx="72615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Unicode code points, being integers, give a natural ordering to all the characters </a:t>
            </a:r>
            <a:r>
              <a:rPr lang="en-US" sz="2000" dirty="0" err="1">
                <a:solidFill>
                  <a:schemeClr val="accent1"/>
                </a:solidFill>
              </a:rPr>
              <a:t>representable</a:t>
            </a:r>
            <a:r>
              <a:rPr lang="en-US" sz="2000" dirty="0">
                <a:solidFill>
                  <a:schemeClr val="accent1"/>
                </a:solidFill>
              </a:rPr>
              <a:t> in Unicode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229114"/>
            <a:ext cx="3566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Unicode was designed so that, </a:t>
            </a:r>
            <a:r>
              <a:rPr lang="en-US" sz="2000" dirty="0">
                <a:solidFill>
                  <a:srgbClr val="FF0000"/>
                </a:solidFill>
              </a:rPr>
              <a:t>for any pair of characters from the same alphabet, the one that is earlier in the alphabet will have a smaller Unicode code point.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Unicode Transformation Format (UTF)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9" y="1972300"/>
            <a:ext cx="7772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Unicode string is a sequence of code points that are numbers from 0 to 0x10FFFF.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Unlike ASCII codes, Unicode code points are not what is stored in memory; the rule for translating a Unicode character or code point into a sequence of bytes is called an </a:t>
            </a:r>
            <a:r>
              <a:rPr lang="en-US" sz="2000" dirty="0">
                <a:solidFill>
                  <a:srgbClr val="FF0000"/>
                </a:solidFill>
              </a:rPr>
              <a:t>encoding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There are several Unicode encodings: UTF-8, UTF-16, and UTF-32. </a:t>
            </a:r>
            <a:r>
              <a:rPr lang="en-US" sz="2000" dirty="0">
                <a:solidFill>
                  <a:srgbClr val="FF0000"/>
                </a:solidFill>
              </a:rPr>
              <a:t>UTF </a:t>
            </a:r>
            <a:r>
              <a:rPr lang="en-US" sz="2000" dirty="0">
                <a:solidFill>
                  <a:schemeClr val="accent1"/>
                </a:solidFill>
              </a:rPr>
              <a:t>stands for </a:t>
            </a:r>
            <a:r>
              <a:rPr lang="en-US" sz="2000" dirty="0">
                <a:solidFill>
                  <a:srgbClr val="FF0000"/>
                </a:solidFill>
              </a:rPr>
              <a:t>Unicode Transformation Format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UTF-8 has become the preferred encoding for e-mail and web pages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The default encoding when you write Python 3 programs is UTF-8.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In UTF-8, every ASCII character has an encoding that is exactly the 8-bit ASCII encoding.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content.decode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Assigning an encoding to “raw bytes”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082645"/>
            <a:ext cx="7772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file is downloaded from the web, it does not have an encoding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kern="0" baseline="0" dirty="0">
                <a:latin typeface="Calibri" pitchFamily="34" charset="0"/>
                <a:ea typeface="+mj-ea"/>
                <a:cs typeface="+mj-cs"/>
              </a:rPr>
              <a:t>the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 file could be a picture or an executable program, i.e. not a text file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downloaded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content is a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sequence of bytes, i.e. of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type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8901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default is UTF-8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8900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1" grpId="0" animBg="1"/>
      <p:bldP spid="9" grpId="0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Randomness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531580"/>
            <a:ext cx="726151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Some apps need numbers generated “at random” (i.e., from some probability distribution):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noProof="0" dirty="0">
              <a:solidFill>
                <a:schemeClr val="accent1"/>
              </a:solidFill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scientific computing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financial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simulations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baseline="0" dirty="0">
                <a:latin typeface="Calibri" pitchFamily="34" charset="0"/>
                <a:ea typeface="+mj-ea"/>
                <a:cs typeface="+mj-cs"/>
              </a:rPr>
              <a:t>cryptography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computer games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870964"/>
            <a:ext cx="4784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Truly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random numbers are hard to generate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551978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Most often,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pseudorandom number generator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used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numbers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only appear to be random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they are really generated using a deterministic process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9600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standard library module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provides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pseudo random number generator as well useful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sampling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employee['987-65-4321']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employee['864-20-9753']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User-defined indexes and dictionaries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965999" y="1630947"/>
            <a:ext cx="38011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employee[987654321]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employee[864209753]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employee[100010010]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35568" y="1630947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Goal: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container of employee records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indexed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by employee SS#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35568" y="2508110"/>
            <a:ext cx="3942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range of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is huge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not really integers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35568" y="3651632"/>
            <a:ext cx="3942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the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dictionary class </a:t>
            </a:r>
            <a:r>
              <a:rPr lang="en-US" sz="20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35568" y="5713097"/>
            <a:ext cx="3715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dictionary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(key, value) pairs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30304"/>
              </p:ext>
            </p:extLst>
          </p:nvPr>
        </p:nvGraphicFramePr>
        <p:xfrm>
          <a:off x="0" y="4251158"/>
          <a:ext cx="3942105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'864-20-9753'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['Anna', 'Karenina']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'987-65-4321'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['Yu', '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Tsun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'100-01-0010'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['Hans', '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Castorp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 bwMode="auto">
          <a:xfrm>
            <a:off x="535568" y="6457890"/>
            <a:ext cx="7445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key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used as an index to access the corresponding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9" grpId="1" animBg="1"/>
      <p:bldP spid="32" grpId="0"/>
      <p:bldP spid="33" grpId="0"/>
      <p:bldP spid="88" grpId="0"/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154909" y="2393353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0.19831634437485302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0.027077323233875905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0.8208477833085261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039" y="1828906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Function </a:t>
            </a:r>
            <a:r>
              <a:rPr lang="en-US" sz="2000" noProof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>
                <a:solidFill>
                  <a:schemeClr val="accent1"/>
                </a:solidFill>
              </a:rPr>
              <a:t> returns a “random” </a:t>
            </a:r>
            <a:r>
              <a:rPr lang="en-US" sz="2000" dirty="0">
                <a:solidFill>
                  <a:schemeClr val="accent1"/>
                </a:solidFill>
              </a:rPr>
              <a:t>integer number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noProof="0" dirty="0">
                <a:solidFill>
                  <a:schemeClr val="accent1"/>
                </a:solidFill>
              </a:rPr>
              <a:t> a </a:t>
            </a:r>
            <a:r>
              <a:rPr lang="en-US" sz="2000" dirty="0">
                <a:solidFill>
                  <a:schemeClr val="accent1"/>
                </a:solidFill>
              </a:rPr>
              <a:t>given</a:t>
            </a:r>
            <a:r>
              <a:rPr lang="en-US" sz="2000" noProof="0" dirty="0">
                <a:solidFill>
                  <a:schemeClr val="accent1"/>
                </a:solidFill>
              </a:rPr>
              <a:t> range 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364594" y="2335966"/>
            <a:ext cx="510536" cy="173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5494820" y="1828906"/>
            <a:ext cx="3661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range is from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1 up to</a:t>
            </a:r>
            <a:r>
              <a:rPr lang="en-US" sz="16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(but not including) 7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5039" y="4521735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>
                <a:solidFill>
                  <a:schemeClr val="accent1"/>
                </a:solidFill>
              </a:rPr>
              <a:t> returns a “random” 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number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noProof="0" dirty="0">
                <a:solidFill>
                  <a:schemeClr val="accent1"/>
                </a:solidFill>
              </a:rPr>
              <a:t> a </a:t>
            </a:r>
            <a:r>
              <a:rPr lang="en-US" sz="2000" dirty="0">
                <a:solidFill>
                  <a:schemeClr val="accent1"/>
                </a:solidFill>
              </a:rPr>
              <a:t>given</a:t>
            </a:r>
            <a:r>
              <a:rPr lang="en-US" sz="2000" noProof="0" dirty="0">
                <a:solidFill>
                  <a:schemeClr val="accent1"/>
                </a:solidFill>
              </a:rPr>
              <a:t> range 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35039" y="3378827"/>
            <a:ext cx="3466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Example usage: </a:t>
            </a:r>
            <a:r>
              <a:rPr lang="en-US" sz="2000" dirty="0">
                <a:solidFill>
                  <a:schemeClr val="accent1"/>
                </a:solidFill>
              </a:rPr>
              <a:t>simulate the throws of a die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9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['Ike', 'Hal', 'Bob']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['Flo', 'Bob',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['Ike', 'Ann', 'Hal']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93712" y="1489358"/>
            <a:ext cx="8467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 in module random are functions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shuffle()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sample()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  <p:bldP spid="20" grpId="1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481854" y="3040676"/>
            <a:ext cx="4359314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game(2,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0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0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1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1 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 found the bomb!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13186" y="2887682"/>
            <a:ext cx="798456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game(rows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simple bomb finding game'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generate a list of size rows*cols that contains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empty strings except for 1 'B' at some random index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= (rows*cols-1)*[''] + ['B']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random.shuffle(table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position (format: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position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position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corresponds to index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*cols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table[int(position[0])*cols + int(position[1])] == 'B':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the bomb!')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print('No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bomb at position', pos)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7831" y="1379577"/>
            <a:ext cx="798804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Develop function </a:t>
            </a:r>
            <a:r>
              <a:rPr lang="en-US" sz="20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game()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takes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integers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as input,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generates a field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rows 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columns with a bomb at a randomly chosen row and column,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then asks users to find the bomb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Caulfield'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Caulfield’} 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070207" y="5356076"/>
            <a:ext cx="490538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Properties of dictionaries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2179965"/>
            <a:ext cx="3130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not ordered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719600"/>
            <a:ext cx="313030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value corresponding to a key can be modified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955966"/>
            <a:ext cx="304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empty dictionary is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5574057"/>
            <a:ext cx="3130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keys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9" grpId="1" animBg="1"/>
      <p:bldP spid="22" grpId="0" animBg="1"/>
      <p:bldP spid="15" grpId="0"/>
      <p:bldP spid="15" grpId="1"/>
      <p:bldP spid="18" grpId="0"/>
      <p:bldP spid="18" grpId="1"/>
      <p:bldP spid="19" grpId="0"/>
      <p:bldP spid="2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09701" y="2347466"/>
            <a:ext cx="397205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 = {'Mo':1, 'Tu':2, 'W':3}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days['Mo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5,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'Fr' in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len(days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31737"/>
            <a:ext cx="6850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supports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the same operators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5405687"/>
            <a:ext cx="7147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does not support all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operators that class list supports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for example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5 3 4 1 2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30094"/>
              </p:ext>
            </p:extLst>
          </p:nvPr>
        </p:nvGraphicFramePr>
        <p:xfrm>
          <a:off x="168280" y="1604764"/>
          <a:ext cx="4238620" cy="4119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view of the (key,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value) pairs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keys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d.pop(key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Removes the (key, value) pair with key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returns the value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d.update(d2)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Adds the (key, value) pairs of dictionary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values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68280" y="5757902"/>
            <a:ext cx="44377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containers returned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called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views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 iterated over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4" grpId="1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vs.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multi-way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331526"/>
            <a:ext cx="386516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318025"/>
            <a:ext cx="716337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abbreviation == 'Mo':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'Monday'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abbreviation ==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'Tuesday'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abbreviation must be Su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'Sunday'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042118"/>
            <a:ext cx="716337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days = {'Mo': 'Monday',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Tu':'Tuesday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'We': 'Wednesday',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'Thursday', 'Fr': 'Friday', 'Sa': 'Saturday',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Su':'Sunday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3463988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frequency(grades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{96: 1, 90: 1, 100: 3, 85: 1, 95: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918653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418095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 Iterate through the list and, for each grade,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increment the counter corresponding to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grade.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1259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Problems: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impossible to create counters before seeing what’s in the list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how to store grade counters so a counter is accessible using the corresponding grade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6357087"/>
            <a:ext cx="781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Solution: a dictionary mapping a grade (the key) to its counter (the value)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of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1931109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1108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counters: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2206954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27339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5318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 flipH="1">
            <a:off x="123950" y="3604917"/>
            <a:ext cx="117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41945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97099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100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18040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85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9672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28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5" y="1886218"/>
            <a:ext cx="71371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Implement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that takes as input a text—as a string— and prints the frequency of each word in the text; assume there is no punctuation in the text.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7197" y="3103126"/>
            <a:ext cx="79845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'prints frequency of each word in text'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text into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counters ={}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 of 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word in counters: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exists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doesn't exist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counters: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word counts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time.'.format(word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times.'.format(word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776966" y="2163129"/>
            <a:ext cx="8419085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text = 'all animals are equal but some animals are more equal than other'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some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equal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but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other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are  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than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37417</TotalTime>
  <Words>4129</Words>
  <Application>Microsoft Office PowerPoint</Application>
  <PresentationFormat>On-screen Show (4:3)</PresentationFormat>
  <Paragraphs>701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mohd altawil</cp:lastModifiedBy>
  <cp:revision>157</cp:revision>
  <dcterms:created xsi:type="dcterms:W3CDTF">2012-10-16T15:44:45Z</dcterms:created>
  <dcterms:modified xsi:type="dcterms:W3CDTF">2020-03-23T19:52:03Z</dcterms:modified>
</cp:coreProperties>
</file>