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65" r:id="rId21"/>
    <p:sldId id="276" r:id="rId22"/>
    <p:sldId id="280" r:id="rId23"/>
    <p:sldId id="278" r:id="rId24"/>
    <p:sldId id="281" r:id="rId25"/>
    <p:sldId id="293" r:id="rId26"/>
    <p:sldId id="285" r:id="rId27"/>
    <p:sldId id="286" r:id="rId28"/>
    <p:sldId id="287" r:id="rId29"/>
    <p:sldId id="295" r:id="rId30"/>
    <p:sldId id="294" r:id="rId31"/>
    <p:sldId id="283" r:id="rId32"/>
    <p:sldId id="289" r:id="rId33"/>
    <p:sldId id="284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13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8983B-105E-496B-8E2A-7B39178F206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97D97-75CB-4FB2-BF90-7732281D3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FA9B2-3182-4835-B8E0-302CDA0A77B0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AE0C1-5B91-4A74-81ED-E7275B9C7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4B6474-334D-4D63-8385-49EFBA8CB168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EC4-29DA-4E5E-A1F6-162BF69C543C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DE61-EE40-494D-A32B-EDD79DD66A18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B6A4BD-A33F-4530-915A-2BEFDB5AD3D5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Fatima M. AbuHjeela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685F3FC-3485-43BD-9C04-44C920A37D43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C92-9107-4945-8684-EAB0CF870BB9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3C37-257A-494B-BED5-98942EC0745C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6C7B3D-5FBC-43D8-9E3E-CEC485B1917B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Fatima M. AbuHjeela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FC5A-6B79-467D-A3C4-68ABB1DF8433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27167D4-6F43-4D8D-848E-EB94221EC1F6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Fatima M. AbuHjeela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E86280-2AF8-4E35-AE1C-A529811975EA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Fatima M. AbuHjeela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FE9728-A2CA-4689-A14E-753B6F45C5C4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1143000"/>
            <a:ext cx="6705600" cy="457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latin typeface="Arial Rounded MT Bold" pitchFamily="34" charset="0"/>
              </a:rPr>
              <a:t>Software Documentation</a:t>
            </a: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r>
              <a:rPr lang="en-US" sz="3600" dirty="0" smtClean="0">
                <a:latin typeface="Arial Rounded MT Bold" pitchFamily="34" charset="0"/>
              </a:rPr>
              <a:t>Chapter One</a:t>
            </a: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Understanding Task Orientation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340476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2.  Provide Task-Oriented Organization: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Organize a manual or help system in a way that matches the kinds of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tasks a user will perform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.</a:t>
            </a:r>
          </a:p>
          <a:p>
            <a:pPr marL="880110" lvl="1" indent="-514350" algn="just"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Example: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      A word processing manual that follows the “ open a file, type in words, save the file, exit the program “. The sequence would seem more logical than one organized alphabetically.</a:t>
            </a:r>
          </a:p>
          <a:p>
            <a:pPr marL="880110" lvl="1" indent="-514350" algn="just">
              <a:buNone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A task oriented arrangement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should be spread all over the design of your manual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from the table of the content ( of your manual) or the introductory screen ( of your help system 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3. Encourage user control of Information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This mean the feeling , among software users, that they </a:t>
            </a: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decide what the program does for them.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800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So, the manual should show users how to make key decisions, supply key information, or determine key program outputs.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Cross references </a:t>
            </a: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in manual and </a:t>
            </a: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hypertext links </a:t>
            </a: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in online system can help maintain the user’s sense of control over the documentation , because these document design elements allow users  to </a:t>
            </a: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choose where they go for additional information </a:t>
            </a: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,or where to </a:t>
            </a: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proceed after  they have finished a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4. Orient pages Semantically: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Semantic Orientation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in page design means  you arrange the elements of the page meaningfully according to elements of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the job the user needs to perform.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Example:</a:t>
            </a:r>
          </a:p>
          <a:p>
            <a:pPr marL="880110" lvl="1" indent="-514350" algn="just">
              <a:buFont typeface="Wingdings" pitchFamily="2" charset="2"/>
              <a:buChar char="v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Putting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important elements first 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and making important elements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larger to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help user apply the program to their work.</a:t>
            </a:r>
          </a:p>
          <a:p>
            <a:pPr marL="880110" lvl="1" indent="-514350" algn="just">
              <a:buNone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880110" lvl="1" indent="-514350" algn="just">
              <a:buFont typeface="Wingdings" pitchFamily="2" charset="2"/>
              <a:buChar char="v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Employs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visuals and graphic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to text in a complementary way.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077200" cy="5181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5. Facilitate Routine and Complex tasks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200" dirty="0" smtClean="0">
                <a:latin typeface="Arial Rounded MT Bold" pitchFamily="34" charset="0"/>
                <a:cs typeface="Arial" pitchFamily="34" charset="0"/>
              </a:rPr>
              <a:t>Users of software face two types of task :</a:t>
            </a:r>
          </a:p>
          <a:p>
            <a:pPr marL="880110" lvl="1" indent="-514350" algn="just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1. Routine Task:</a:t>
            </a:r>
          </a:p>
          <a:p>
            <a:pPr marL="1154430" lvl="2" indent="-514350" algn="just">
              <a:buNone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       Repeatable tasks that are easily represented by conventional procedures .</a:t>
            </a:r>
          </a:p>
          <a:p>
            <a:pPr marL="880110" lvl="1" indent="-514350" algn="just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    Example:  </a:t>
            </a:r>
          </a:p>
          <a:p>
            <a:pPr marL="880110" lvl="1" indent="-514350" algn="just">
              <a:buNone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         Save a file, print a file , open , and so on.</a:t>
            </a:r>
          </a:p>
          <a:p>
            <a:pPr marL="880110" lvl="1" indent="-514350" algn="just">
              <a:buNone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       </a:t>
            </a:r>
          </a:p>
          <a:p>
            <a:pPr marL="880110" lvl="1" indent="-514350" algn="just">
              <a:buNone/>
            </a:pPr>
            <a:r>
              <a:rPr lang="en-US" sz="1900" b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2. Complex task </a:t>
            </a:r>
          </a:p>
          <a:p>
            <a:pPr marL="880110" lvl="1" indent="-514350" algn="just">
              <a:buNone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        Require the user to apply knowledge that is not easily codified in step by step procedure, it comes from years of experience.</a:t>
            </a:r>
          </a:p>
          <a:p>
            <a:pPr marL="880110" lvl="1" indent="-514350" algn="just">
              <a:buNone/>
            </a:pP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    </a:t>
            </a:r>
            <a:r>
              <a:rPr lang="en-US" sz="1900" b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Example:</a:t>
            </a:r>
          </a:p>
          <a:p>
            <a:pPr marL="880110" lvl="1" indent="-514350" algn="just">
              <a:buNone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          Using a word processor to identify trends in annual reports .</a:t>
            </a:r>
          </a:p>
          <a:p>
            <a:pPr marL="880110" lvl="1" indent="-514350" algn="just">
              <a:buNone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  <a:p>
            <a:pPr marL="880110" lvl="1" indent="-514350" algn="just">
              <a:buNone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  <a:p>
            <a:pPr marL="880110" lvl="1" indent="-514350" algn="just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The more you can help users apply software to complex tasks the more users will value your manual or help system .</a:t>
            </a:r>
          </a:p>
          <a:p>
            <a:pPr marL="514350" indent="-514350" algn="just">
              <a:buNone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077200" cy="5181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6. Design for Users: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User driven design means manual comes from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the user needs 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rather than from models or templates of what a user guide should look  like.     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9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User driven design should allow users to :</a:t>
            </a:r>
          </a:p>
          <a:p>
            <a:pPr marL="880110" lvl="1" indent="-514350" algn="just">
              <a:buFont typeface="+mj-lt"/>
              <a:buAutoNum type="arabicPeriod"/>
            </a:pP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Find</a:t>
            </a: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 what they need.</a:t>
            </a:r>
          </a:p>
          <a:p>
            <a:pPr marL="880110" lvl="1" indent="-514350" algn="just">
              <a:buFont typeface="+mj-lt"/>
              <a:buAutoNum type="arabicPeriod"/>
            </a:pP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Understand</a:t>
            </a: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 what they find.</a:t>
            </a:r>
          </a:p>
          <a:p>
            <a:pPr marL="880110" lvl="1" indent="-514350" algn="just">
              <a:buFont typeface="+mj-lt"/>
              <a:buAutoNum type="arabicPeriod"/>
            </a:pP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Use</a:t>
            </a: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 what they understand appropriately.</a:t>
            </a:r>
          </a:p>
          <a:p>
            <a:pPr marL="514350" indent="-514350" algn="just">
              <a:buNone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001000" cy="5181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7. Facilitate Communication Tasks: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Users of software programs work in context that require them to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communicate about their work.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Communication tasks depend on the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user’s workplace 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demands rather than on a narrow view of program features.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9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Document designer should know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what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kind of </a:t>
            </a:r>
            <a:br>
              <a:rPr lang="en-US" sz="19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information users communicate and to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whom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</a:t>
            </a:r>
            <a:br>
              <a:rPr lang="en-US" sz="19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and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help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them achieving this.</a:t>
            </a:r>
          </a:p>
          <a:p>
            <a:pPr marL="514350" indent="-514350" algn="just">
              <a:buNone/>
            </a:pPr>
            <a:endParaRPr lang="en-US" sz="19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Document designer can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help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the user see the  </a:t>
            </a:r>
            <a:br>
              <a:rPr lang="en-US" sz="19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why 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behind the program features by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analyzing  </a:t>
            </a:r>
            <a:b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</a:b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what kind of info user needs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and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how they </a:t>
            </a:r>
            <a:b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</a:b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communicate.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9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Communication tasks are facilitated by tasks that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transfer data from one application to another 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9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077200" cy="5181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8. Encourage user Communities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Task oriented manuals encourages users to identify and get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helps from others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. Some  software has some features that encourage  group or team work.</a:t>
            </a:r>
          </a:p>
          <a:p>
            <a:pPr marL="514350" indent="-514350">
              <a:buNone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Other users of the program ,while not exactly experts in the software ,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can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render valuable help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because they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understand  the user’s job demands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User communities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can help provide candidates for this kind of user-involved document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077200" cy="5334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8. Encourage user Communities</a:t>
            </a:r>
          </a:p>
          <a:p>
            <a:pPr marL="514350" indent="-514350">
              <a:buNone/>
            </a:pPr>
            <a:endParaRPr lang="en-US" b="1" dirty="0" smtClean="0">
              <a:solidFill>
                <a:srgbClr val="0070C0"/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solidFill>
                <a:srgbClr val="0070C0"/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0668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pic>
        <p:nvPicPr>
          <p:cNvPr id="6" name="Picture 5" descr="aris_user_assistance_community_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7696200" cy="4719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077200" cy="5181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9. Support Cognitive Processing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People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always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use mental model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–cognitive schema-, that help them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learn, process, and apply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the information. 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Task oriented manuals uses principles of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knowledge representation, parallelism  and  analogies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to convey software features to workplace.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These techniques (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analogies and parallelism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) allow user to absorb what manual has to say with as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little effort as possible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900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305800" cy="5181600"/>
          </a:xfrm>
        </p:spPr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good manual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or help system has many features that make it succeed ,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  <a:cs typeface="Arial" pitchFamily="34" charset="0"/>
              </a:rPr>
              <a:t>But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 more a manual can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support productive work,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 greater 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chance of acceptance and satisfaction by a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153400" cy="487375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accent1"/>
                </a:solidFill>
              </a:rPr>
              <a:t>Def: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Is a form of writing for both print and online media that supports the efficient and effective use of software in its intended environment. 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Software Documentation Forms: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  </a:t>
            </a: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Print User’s Manual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  Installation Guide to the online help program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  Wizards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  Tutorials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  “getting started” booklets</a:t>
            </a:r>
            <a:endParaRPr lang="en-US" sz="20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533400"/>
            <a:ext cx="6705600" cy="990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2800" dirty="0" smtClean="0">
                <a:solidFill>
                  <a:schemeClr val="accent1"/>
                </a:solidFill>
                <a:latin typeface="Arial Rounded MT Bold" pitchFamily="34" charset="0"/>
              </a:rPr>
              <a:t>Software Documentation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Goals of the user: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1- Learn how to use the program.</a:t>
            </a:r>
            <a:br>
              <a:rPr lang="en-US" sz="20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2- Apply the program to useful work.</a:t>
            </a: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Goals of Manuals or Help screens: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1-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Support the features of the program.</a:t>
            </a:r>
            <a:br>
              <a:rPr lang="en-US" sz="20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2- Tell how to apply the program to the user’s job.    </a:t>
            </a:r>
            <a:br>
              <a:rPr lang="en-US" sz="2000" dirty="0" smtClean="0">
                <a:latin typeface="Arial Rounded MT Bold" pitchFamily="34" charset="0"/>
                <a:cs typeface="Arial" pitchFamily="34" charset="0"/>
              </a:rPr>
            </a:b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Goals of the Software User and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Def: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   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A design strategy for software documentation that attempts to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increase user knowledge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of and application of a program by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integrating the software with the user’s work environment.</a:t>
            </a:r>
            <a:b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</a:br>
            <a:endParaRPr lang="en-US" sz="2000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2000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Task Orientation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77200" cy="50261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When a user sees that learning and using a program can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increase job efficiency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,most will take time to read the manual and read the program. 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full potential of a manual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is realized when technical writers take an approach to develop documentation( online and on paper) that models 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natural cognitive processes of users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who are seeking to fill knowledge gaps through 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right information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,presented at 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right time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,and in 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right place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to meet task goals.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Task Orientation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User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:</a:t>
            </a:r>
          </a:p>
          <a:p>
            <a:pPr>
              <a:buNone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    Is a person who operates a computer.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There are two ways to define the user of any software: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1. The Default User: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 a person who needs to learn about menu functions and commands.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An operator instead of thinker.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2. The Task-Oriented User:</a:t>
            </a:r>
          </a:p>
          <a:p>
            <a:pPr>
              <a:buNone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 A person who uses software for workplace 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Arial Rounded MT Bold" pitchFamily="34" charset="0"/>
              </a:rPr>
              <a:t>Software User Types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 fontScale="92500" lnSpcReduction="10000"/>
          </a:bodyPr>
          <a:lstStyle/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1.    Decreased importance of job skills,</a:t>
            </a:r>
          </a:p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        “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My experience isn’t good any more.” 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0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Job deskilling</a:t>
            </a:r>
            <a:r>
              <a:rPr lang="en-US" sz="2000" i="1" dirty="0" smtClean="0">
                <a:latin typeface="Arial Rounded MT Bold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which means that the computer program can perform many of the tasks a person used to perform, so the job required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less skilled people 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 default user is the user who “ lets the computer do it “</a:t>
            </a:r>
          </a:p>
          <a:p>
            <a:pPr marL="822960" lvl="1" indent="-457200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AutoNum type="arabicPeriod" startAt="2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Increasingly abstract tasks,</a:t>
            </a:r>
          </a:p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 “ 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 just can’t understand how this thing works. “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People have  trouble seeing the link between doing by hand  and doing with a computer lies to the abstract </a:t>
            </a:r>
            <a:br>
              <a:rPr lang="en-US" sz="20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nature of computer work.</a:t>
            </a:r>
          </a:p>
          <a:p>
            <a:pPr marL="822960" lvl="1" indent="-457200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Feeling of loss of control over their work, user feels that it loses most of its simplicity.</a:t>
            </a:r>
          </a:p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AutoNum type="arabicPeriod"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default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/>
          </a:bodyPr>
          <a:lstStyle/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3. Increasingly isolated from other employees,  </a:t>
            </a:r>
            <a:br>
              <a:rPr lang="en-US" sz="24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  “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I’m stuck in front this computer. “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People need others to communicate with, to get feedback from, and to get rewards that make work enjoyable.</a:t>
            </a:r>
          </a:p>
          <a:p>
            <a:pPr marL="822960" lvl="1" indent="-457200" algn="just">
              <a:buFont typeface="Wingdings" pitchFamily="2" charset="2"/>
              <a:buChar char="Ø"/>
            </a:pPr>
            <a:endParaRPr lang="en-US" sz="2000" i="1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 algn="just">
              <a:buNone/>
            </a:pPr>
            <a:r>
              <a:rPr lang="en-US" sz="2000" i="1" dirty="0" smtClean="0">
                <a:latin typeface="Arial Rounded MT Bold" pitchFamily="34" charset="0"/>
                <a:cs typeface="Arial" pitchFamily="34" charset="0"/>
              </a:rPr>
              <a:t>4. 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Remotely supervised, 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“My boss has an </a:t>
            </a:r>
            <a:b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</a:b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electronic leash on me.”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 default user feel increasingly exposed to the manager.</a:t>
            </a:r>
          </a:p>
          <a:p>
            <a:pPr marL="822960" lvl="1" indent="-457200" algn="just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They may lose their sense of control over their work, because of the increased supervision exercised through computer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default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/>
          </a:bodyPr>
          <a:lstStyle/>
          <a:p>
            <a:pPr marL="822960" lvl="1" indent="-457200">
              <a:buNone/>
            </a:pP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5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. Overloaded with information, “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why do I need </a:t>
            </a:r>
            <a:b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</a:b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to know that?, information anxiety.”</a:t>
            </a:r>
          </a:p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They resist computer use because they feel overloaded by information.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Having too much information without the ability to understand its significance can cause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information anxiety.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This causes many users to restrict their use of software and give up trying to learn and apply it .</a:t>
            </a:r>
          </a:p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default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5334000"/>
          </a:xfrm>
        </p:spPr>
        <p:txBody>
          <a:bodyPr>
            <a:normAutofit fontScale="92500" lnSpcReduction="10000"/>
          </a:bodyPr>
          <a:lstStyle/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1.  Challenged by skill demands:  “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This program makes me a better user “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Require user to engage in complex tasks, that require human mind and sophisticated knowledge.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Computer can sort and categorize ,but it can’t handle ideas.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The manual must points the user in the right direction.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Computer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activities</a:t>
            </a: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 (using word processor) require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actions </a:t>
            </a: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(writing  a  letter) and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operations</a:t>
            </a: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 (opening a file, setting a  margin, checking spelling, selecting a font..).</a:t>
            </a:r>
          </a:p>
          <a:p>
            <a:pPr marL="822960" lvl="1" indent="-457200">
              <a:buFont typeface="Wingdings" pitchFamily="2" charset="2"/>
              <a:buChar char="Ø"/>
            </a:pPr>
            <a:endParaRPr lang="en-US" sz="2400" dirty="0" smtClean="0">
              <a:solidFill>
                <a:schemeClr val="tx2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The task-oriented manual instructs to  action level ,rather than the operation level.</a:t>
            </a:r>
          </a:p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Task-Oriented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>
            <a:normAutofit/>
          </a:bodyPr>
          <a:lstStyle/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2.   Conceptually Oriented</a:t>
            </a:r>
          </a:p>
          <a:p>
            <a:pPr marL="822960" lvl="1" indent="-457200">
              <a:buNone/>
            </a:pP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“ This gives me something new to think about “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Difficulties when using computer that you have to </a:t>
            </a:r>
            <a:br>
              <a:rPr lang="en-US" sz="24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   learn more than your actual work. (For example you have to learn internet security, encryptions… etc when you  use a billing application program).</a:t>
            </a:r>
          </a:p>
          <a:p>
            <a:pPr marL="822960" lvl="1" indent="-457200">
              <a:buFont typeface="Wingdings" pitchFamily="2" charset="2"/>
              <a:buChar char="Ø"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This information is called Tacit knowledge, because it is not easily represented by steps.</a:t>
            </a:r>
          </a:p>
          <a:p>
            <a:pPr marL="822960" lvl="1" indent="-457200">
              <a:buNone/>
            </a:pPr>
            <a:endParaRPr lang="en-US" sz="26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Task-Oriented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22960" lvl="1" indent="-457200">
              <a:buNone/>
            </a:pPr>
            <a:r>
              <a:rPr lang="en-US" sz="26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3.  </a:t>
            </a:r>
            <a:r>
              <a:rPr lang="en-US" sz="2600" dirty="0" smtClean="0">
                <a:latin typeface="Arial Rounded MT Bold" pitchFamily="34" charset="0"/>
                <a:cs typeface="Arial" pitchFamily="34" charset="0"/>
              </a:rPr>
              <a:t> Aware of user communities: </a:t>
            </a:r>
          </a:p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“ 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For those user  using the same program. “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User groups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:  refers to groups that meet, electronically or in person, to discuss issues  related to their job activities.</a:t>
            </a:r>
          </a:p>
          <a:p>
            <a:pPr marL="822960" lvl="1" indent="-457200" algn="just">
              <a:buFont typeface="Wingdings" pitchFamily="2" charset="2"/>
              <a:buChar char="Ø"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Allow users to increase their social contacts within an organization and overcome the sense of isolation they may feel.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Task-Oriented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696200" cy="51023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help software users learn program features and use them to work productivity.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contributes significantly to the value of the software product.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contributes to the users efficiency in the work place.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aims to supporting experts ,guiding and teaching beginning and intermediate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Subtitle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001000" cy="114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Importance of Software Documentation</a:t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</a:b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>
            <a:normAutofit/>
          </a:bodyPr>
          <a:lstStyle/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None/>
            </a:pP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4. 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Information Rich 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: “ My software help me sort out my work.” 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Good software documenters should find ways to reinforce workplace skills by showing users the potential use for information that programs generate.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It can open users up to a new kind of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Task-Oriented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1.  Novice Users: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Initial users of a program ,or novice users of software in general.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Require tutorial documents, the intension of which is to teach basic functions and their applications.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2. Intermediate Users: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Require procedural documentation.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 intension of which is to help them during actual use of the program in their workplace.</a:t>
            </a:r>
            <a:endParaRPr lang="en-US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User Types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3.  Advanced Users: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Require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Reference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documentation 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 intension of which is to further their understanding about how the program operates and how they can manipulate and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adapt it to highly specialized 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User Types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/>
          </a:bodyPr>
          <a:lstStyle/>
          <a:p>
            <a:pPr marL="822960" lvl="1" indent="-457200">
              <a:buAutoNum type="arabicPeriod"/>
            </a:pP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Tutorial Documentation: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Intends to teach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a basic functions and features 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of a program to a user 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The user motivation is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to learn.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The relationship between the writer and the user resembles that of a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teacher and learner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Define the tasks through :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sample scenarios, examples of usage, demonstrations, etc 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Focus on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basic actions 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that the user can take.</a:t>
            </a:r>
          </a:p>
          <a:p>
            <a:pPr marL="822960" lvl="1" indent="-457200">
              <a:buNone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9144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Arial Rounded MT Bold" pitchFamily="34" charset="0"/>
              </a:rPr>
              <a:t>The Forms of Software documentation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924800" cy="5330952"/>
          </a:xfrm>
        </p:spPr>
        <p:txBody>
          <a:bodyPr>
            <a:normAutofit lnSpcReduction="10000"/>
          </a:bodyPr>
          <a:lstStyle/>
          <a:p>
            <a:pPr marL="822960" lvl="1" indent="-457200">
              <a:buAutoNum type="arabicPeriod"/>
            </a:pP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Procedural  Documentation: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Intends to guide the user step-by-step procedures for using the program(often when the user needs information at the time of use).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 user motivation is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perform action tasks.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 relationship between the writer and the user resembles that of a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guide and mentor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.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Define the tasks through :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tips and help embedded in the user interface, context-sensitive help available at the click of the mouse, wizards that assist users in performing difficulties 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Focus on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operations organized around workplace actions.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Employs many tools to help users in actual use of the program ,including step-by-step procedures, suggestions and tips and descriptions of fields .</a:t>
            </a:r>
          </a:p>
          <a:p>
            <a:pPr marL="822960" lvl="1" indent="-457200">
              <a:buNone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9144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Arial Rounded MT Bold" pitchFamily="34" charset="0"/>
              </a:rPr>
              <a:t>The Forms of Software documentation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924800" cy="5330952"/>
          </a:xfrm>
        </p:spPr>
        <p:txBody>
          <a:bodyPr>
            <a:normAutofit/>
          </a:bodyPr>
          <a:lstStyle/>
          <a:p>
            <a:pPr marL="822960" lvl="1" indent="-457200">
              <a:buAutoNum type="arabicPeriod"/>
            </a:pP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References Documentation:</a:t>
            </a:r>
          </a:p>
          <a:p>
            <a:pPr marL="822960" lvl="1" indent="-457200">
              <a:buNone/>
            </a:pPr>
            <a:endParaRPr lang="en-US" sz="2400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 user motivation is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to obtain information “about” the program for advanced user.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 relationship between the writer and the user resembles that of a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resource and client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Lets the user define the task.</a:t>
            </a:r>
            <a:endParaRPr lang="en-US" sz="2000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Focus on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the descriptive of the program itself than of the user or the user’s application of the program.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Example: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alphabetical listings of program features, lists of examples, file formats, technical troubleshooting data and special program settings.</a:t>
            </a:r>
          </a:p>
          <a:p>
            <a:pPr marL="822960" lvl="1" indent="-457200">
              <a:buNone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Fatima M. </a:t>
            </a:r>
            <a:r>
              <a:rPr lang="en-US" dirty="0" err="1" smtClean="0"/>
              <a:t>AbuHjeela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9144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Arial Rounded MT Bold" pitchFamily="34" charset="0"/>
              </a:rPr>
              <a:t>The Forms of Software documentation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Understanding task Orientation.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The Forms of Software Documentation:</a:t>
            </a:r>
          </a:p>
          <a:p>
            <a:pPr marL="548640" lvl="2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Writing to Teach  (Tutorial).</a:t>
            </a:r>
          </a:p>
          <a:p>
            <a:pPr marL="548640" lvl="2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Writing to Guide  (Procedures).</a:t>
            </a:r>
          </a:p>
          <a:p>
            <a:pPr marL="548640" lvl="2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Writing to Support  (References).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 pitchFamily="2" charset="2"/>
              <a:buChar char="Ø"/>
            </a:pPr>
            <a:endParaRPr lang="en-US" sz="24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6" name="Sub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Writing software documentation Guidelines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The Process of Software Documentation: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Analyzing your Users.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Planning and writing your document.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Getting useful reviews.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Conducting usability tests.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Editing and Fine tuning .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The tools of Software Documentation :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Using Graphics.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Getting the Language Right.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Layout pages and screen.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Designing Indexes.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457200"/>
            <a:ext cx="647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Arial Rounded MT Bold" pitchFamily="34" charset="0"/>
              </a:rPr>
              <a:t>Writing software documentation Guidelines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algn="ctr"/>
            <a:r>
              <a:rPr lang="en-US" cap="none" dirty="0" smtClean="0">
                <a:solidFill>
                  <a:schemeClr val="accent1"/>
                </a:solidFill>
                <a:latin typeface="Arial Rounded MT Bold" pitchFamily="34" charset="0"/>
              </a:rPr>
              <a:t>Understanding Task Orientation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Def: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Is an approach to software documentation that present information in chronological order based on the user’s workplace sequence .</a:t>
            </a:r>
          </a:p>
          <a:p>
            <a:endParaRPr lang="en-US" dirty="0" smtClean="0"/>
          </a:p>
          <a:p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encourages the successful application of software to workplace objectives.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Understanding task Orientation helps Software Documentation writers to  achieve two goals:</a:t>
            </a:r>
          </a:p>
          <a:p>
            <a:endParaRPr lang="en-US" sz="21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Encourage the users to learn the program (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Proficiency</a:t>
            </a: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Encourage the users to apply the program to problem in the workplace (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Efficiency</a:t>
            </a: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adapt the software to the user’s job, rather than making the user adapt to the software.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make the software usable.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/>
            <a:r>
              <a:rPr lang="en-US" cap="none" dirty="0" smtClean="0">
                <a:solidFill>
                  <a:schemeClr val="accent1"/>
                </a:solidFill>
                <a:latin typeface="Arial Rounded MT Bold" pitchFamily="34" charset="0"/>
              </a:rPr>
              <a:t>Understanding Task Orientation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848600" cy="53309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When we describe a manual as “ task oriented” this mean: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helps the user to manage and communicate information related to his or her task.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Users can clearly see 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relation </a:t>
            </a: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between new program and their work place.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Task-orientated documentation  </a:t>
            </a: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consists of manuals and help that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reflect real users </a:t>
            </a: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and human forms.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The process of task-orientated documentation requires that you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analyze the user </a:t>
            </a: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in his or her work environment to discover the rich texture of activities within the software program and where the manual fits. 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Task-oriented Documentation</a:t>
            </a:r>
            <a:r>
              <a:rPr lang="en-US" sz="2800" dirty="0">
                <a:solidFill>
                  <a:schemeClr val="accent1"/>
                </a:solidFill>
                <a:latin typeface="Arial Rounded MT Bold" pitchFamily="34" charset="0"/>
              </a:rPr>
              <a:t/>
            </a:r>
            <a:br>
              <a:rPr lang="en-US" sz="2800" dirty="0">
                <a:solidFill>
                  <a:schemeClr val="accent1"/>
                </a:solidFill>
                <a:latin typeface="Arial Rounded MT Bold" pitchFamily="34" charset="0"/>
              </a:rPr>
            </a:b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1. Emphasize problem solving: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A manual should help users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solve problems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in their workplace.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You can help the user through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introductory paragraphs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that preview not only the steps to follow, but the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goals and objectives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of their software work.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Example: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2449</TotalTime>
  <Words>2239</Words>
  <Application>Microsoft Office PowerPoint</Application>
  <PresentationFormat>On-screen Show (4:3)</PresentationFormat>
  <Paragraphs>331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Rounded MT Bold</vt:lpstr>
      <vt:lpstr>Calibri</vt:lpstr>
      <vt:lpstr>Century Schoolbook</vt:lpstr>
      <vt:lpstr>Courier New</vt:lpstr>
      <vt:lpstr>Times New Roman</vt:lpstr>
      <vt:lpstr>Wingdings</vt:lpstr>
      <vt:lpstr>Wingdings 2</vt:lpstr>
      <vt:lpstr>Oriel</vt:lpstr>
      <vt:lpstr>PowerPoint Presentation</vt:lpstr>
      <vt:lpstr>PowerPoint Presentation</vt:lpstr>
      <vt:lpstr>Importance of Software Documentation </vt:lpstr>
      <vt:lpstr>Writing software documentation Guidelines</vt:lpstr>
      <vt:lpstr>PowerPoint Presentation</vt:lpstr>
      <vt:lpstr>Understanding Task Orientation </vt:lpstr>
      <vt:lpstr>Understanding Task Orientation </vt:lpstr>
      <vt:lpstr>Task-oriented Documentation 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Goals of the Software User and Manual</vt:lpstr>
      <vt:lpstr>Task Orientation</vt:lpstr>
      <vt:lpstr>Task Orientation</vt:lpstr>
      <vt:lpstr>Software User Types</vt:lpstr>
      <vt:lpstr>The default User Characteristics</vt:lpstr>
      <vt:lpstr>The default User Characteristics</vt:lpstr>
      <vt:lpstr>The default User Characteristics</vt:lpstr>
      <vt:lpstr>The Task-Oriented User Characteristics</vt:lpstr>
      <vt:lpstr>The Task-Oriented User Characteristics</vt:lpstr>
      <vt:lpstr>The Task-Oriented User Characteristics</vt:lpstr>
      <vt:lpstr>The Task-Oriented User Characteristics</vt:lpstr>
      <vt:lpstr>User Types</vt:lpstr>
      <vt:lpstr>User Types</vt:lpstr>
      <vt:lpstr>The Forms of Software documentation</vt:lpstr>
      <vt:lpstr>The Forms of Software documentation</vt:lpstr>
      <vt:lpstr>The Forms of Software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Fatima AbuHJeela</dc:creator>
  <cp:lastModifiedBy>Windows User</cp:lastModifiedBy>
  <cp:revision>108</cp:revision>
  <dcterms:created xsi:type="dcterms:W3CDTF">2006-08-16T00:00:00Z</dcterms:created>
  <dcterms:modified xsi:type="dcterms:W3CDTF">2020-06-02T14:29:52Z</dcterms:modified>
</cp:coreProperties>
</file>