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88" r:id="rId3"/>
    <p:sldId id="289" r:id="rId4"/>
    <p:sldId id="258" r:id="rId5"/>
    <p:sldId id="259" r:id="rId6"/>
    <p:sldId id="260" r:id="rId7"/>
    <p:sldId id="261" r:id="rId8"/>
    <p:sldId id="262" r:id="rId9"/>
    <p:sldId id="290" r:id="rId10"/>
    <p:sldId id="292" r:id="rId11"/>
    <p:sldId id="293" r:id="rId12"/>
    <p:sldId id="263" r:id="rId13"/>
    <p:sldId id="264" r:id="rId14"/>
    <p:sldId id="267" r:id="rId15"/>
    <p:sldId id="268" r:id="rId16"/>
    <p:sldId id="269" r:id="rId17"/>
    <p:sldId id="271" r:id="rId18"/>
    <p:sldId id="274" r:id="rId19"/>
    <p:sldId id="276" r:id="rId20"/>
    <p:sldId id="277" r:id="rId21"/>
    <p:sldId id="278" r:id="rId22"/>
    <p:sldId id="279" r:id="rId23"/>
    <p:sldId id="281" r:id="rId24"/>
    <p:sldId id="285" r:id="rId25"/>
    <p:sldId id="286" r:id="rId26"/>
    <p:sldId id="287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2F134-69B9-41F1-9051-B96B1027368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50AEC-096D-449B-8292-CB4A2A70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F72CD12-9259-47D0-848F-B2343DEF8BD3}" type="slidenum">
              <a:rPr 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1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9702984-1C4B-47B7-BC33-A819B182BB63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8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E6334A9-15A4-4964-B09F-E8CDAE08CEA9}" type="slidenum">
              <a:rPr 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4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9E653F1-846D-4999-860D-A27FA99CC9A9}" type="slidenum">
              <a:rPr 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3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50AEC-096D-449B-8292-CB4A2A70FA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289-5310-440D-9108-E5421936C15E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6DA7-FE45-4446-89F9-22BFE5C9ECAD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F7E-31D7-474D-9D87-66D892FAB8D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54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DDC4-84D2-4492-94AA-5E525FE886FC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F39D-05B3-4FFC-8C2A-65AB5EE1495D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00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5791-7B19-4184-8641-C134E67C4F1B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5779-7675-4EEF-A621-C0CEE8F192E8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AB35-1B80-4C9B-9049-335A983FAD79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1E4-3ABB-4EE6-88E7-B0BEE08E660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3710-AA9D-4DD9-9FFA-8B4CD70C678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D529-2A4F-4CEE-B94E-934D49F03F89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0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9379-1949-4218-A991-2C7B8CE6947D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CC4-1F2D-4919-BA0E-BA799CDF6B88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323A-D5E2-42FF-8D55-388377F1C69B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3631-092F-40A1-AD0D-820B32B8595D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D5AD-0A54-4178-863D-824B423374FE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F208-0BCA-4957-90C6-4AFB75466516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8C2E76-F43E-45B3-B1D8-5EF7D22A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cis340-php/Part-A-Examples/Example5.ph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cis340-php/Part-A-Examples/Example6.ph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cis340-php/Part-A-Examples/Example7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cis340-php/Part-A-Examples/Example8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cis340-php/Part-A-Examples/Example1%20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PHP</a:t>
            </a:r>
          </a:p>
          <a:p>
            <a:r>
              <a:rPr lang="en-US" dirty="0" err="1" smtClean="0"/>
              <a:t>By:Dr</a:t>
            </a:r>
            <a:r>
              <a:rPr lang="en-US" dirty="0" smtClean="0"/>
              <a:t>. </a:t>
            </a:r>
            <a:r>
              <a:rPr lang="en-US" dirty="0" err="1" smtClean="0"/>
              <a:t>Qusai</a:t>
            </a:r>
            <a:r>
              <a:rPr lang="en-US" dirty="0" smtClean="0"/>
              <a:t> </a:t>
            </a:r>
            <a:r>
              <a:rPr lang="en-US" dirty="0" err="1" smtClean="0"/>
              <a:t>Abuein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iw3htp5_19_slides_Page_0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6837" r="34875" b="36620"/>
          <a:stretch/>
        </p:blipFill>
        <p:spPr bwMode="auto">
          <a:xfrm>
            <a:off x="677334" y="718124"/>
            <a:ext cx="7249930" cy="4067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337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08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6193" r="36816" b="67502"/>
          <a:stretch/>
        </p:blipFill>
        <p:spPr bwMode="auto">
          <a:xfrm>
            <a:off x="6974946" y="4763614"/>
            <a:ext cx="4039738" cy="146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54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iw3htp5_19_slides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5454" r="23116" b="37512"/>
          <a:stretch/>
        </p:blipFill>
        <p:spPr bwMode="auto">
          <a:xfrm>
            <a:off x="884412" y="612033"/>
            <a:ext cx="9139473" cy="5049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3584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PHP, variables can be declared anywhere in the script.</a:t>
            </a:r>
          </a:p>
          <a:p>
            <a:r>
              <a:rPr lang="en-US" dirty="0"/>
              <a:t>The scope of a variable is the part of the script where the variable can be referenced/used.</a:t>
            </a:r>
          </a:p>
          <a:p>
            <a:r>
              <a:rPr lang="en-US" dirty="0"/>
              <a:t>PHP has three different variable scopes: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static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echo and print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981"/>
            <a:ext cx="8596668" cy="4444382"/>
          </a:xfrm>
        </p:spPr>
        <p:txBody>
          <a:bodyPr/>
          <a:lstStyle/>
          <a:p>
            <a:r>
              <a:rPr lang="en-US" sz="2400" dirty="0"/>
              <a:t>There are some differences between echo and print:</a:t>
            </a:r>
          </a:p>
          <a:p>
            <a:pPr lvl="1"/>
            <a:r>
              <a:rPr lang="en-US" sz="2000" dirty="0"/>
              <a:t>echo - can output one or more strings</a:t>
            </a:r>
          </a:p>
          <a:p>
            <a:pPr lvl="1"/>
            <a:r>
              <a:rPr lang="en-US" sz="2000" dirty="0"/>
              <a:t>print - can only output one string, and returns always </a:t>
            </a:r>
            <a:r>
              <a:rPr lang="en-US" sz="2000" dirty="0" smtClean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16" y="3031296"/>
            <a:ext cx="7207746" cy="1401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16" y="4539118"/>
            <a:ext cx="4322878" cy="13959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string is a sequence of characters, like "Hello world!".</a:t>
            </a:r>
          </a:p>
          <a:p>
            <a:r>
              <a:rPr lang="en-US" dirty="0"/>
              <a:t>A string can be any text inside quotes. You can use single or double quotes: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35" y="3115551"/>
            <a:ext cx="3537295" cy="24143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Integers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integer is a number without decimals.</a:t>
            </a:r>
          </a:p>
          <a:p>
            <a:r>
              <a:rPr lang="en-US" dirty="0"/>
              <a:t>Rules for integers:</a:t>
            </a:r>
          </a:p>
          <a:p>
            <a:pPr lvl="1"/>
            <a:r>
              <a:rPr lang="en-US" dirty="0"/>
              <a:t>An integer must have at least one digit (0-9)</a:t>
            </a:r>
          </a:p>
          <a:p>
            <a:pPr lvl="1"/>
            <a:r>
              <a:rPr lang="en-US" dirty="0"/>
              <a:t>An integer cannot contain comma or blanks</a:t>
            </a:r>
          </a:p>
          <a:p>
            <a:pPr lvl="1"/>
            <a:r>
              <a:rPr lang="en-US" dirty="0"/>
              <a:t>An integer must not have a decimal point</a:t>
            </a:r>
          </a:p>
          <a:p>
            <a:pPr lvl="1"/>
            <a:r>
              <a:rPr lang="en-US" dirty="0"/>
              <a:t>An integer can be either positive or negative</a:t>
            </a:r>
          </a:p>
          <a:p>
            <a:pPr lvl="1"/>
            <a:r>
              <a:rPr lang="en-US" dirty="0"/>
              <a:t>Integers can be specified in three formats: decimal (10-based), hexadecimal (16-based - prefixed with 0x) or octal (8-based - prefixed with 0</a:t>
            </a:r>
            <a:r>
              <a:rPr lang="en-US" dirty="0" smtClean="0"/>
              <a:t>)</a:t>
            </a:r>
          </a:p>
          <a:p>
            <a:r>
              <a:rPr lang="en-US" dirty="0"/>
              <a:t>The PHP </a:t>
            </a:r>
            <a:r>
              <a:rPr lang="en-US" dirty="0" err="1"/>
              <a:t>var_dump</a:t>
            </a:r>
            <a:r>
              <a:rPr lang="en-US" dirty="0"/>
              <a:t>() function returns the data type and value of variables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73" y="1280911"/>
            <a:ext cx="3527805" cy="3111980"/>
          </a:xfrm>
          <a:prstGeom prst="rect">
            <a:avLst/>
          </a:prstGeom>
        </p:spPr>
      </p:pic>
      <p:sp>
        <p:nvSpPr>
          <p:cNvPr id="5" name="Action Button: Forward or Next 4">
            <a:hlinkClick r:id="rId3" highlightClick="1"/>
          </p:cNvPr>
          <p:cNvSpPr/>
          <p:nvPr/>
        </p:nvSpPr>
        <p:spPr>
          <a:xfrm>
            <a:off x="6203852" y="365760"/>
            <a:ext cx="1433823" cy="8018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Floating Point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dirty="0"/>
              <a:t>floating point number is a number with a decimal point or a number in exponential form.</a:t>
            </a:r>
          </a:p>
          <a:p>
            <a:r>
              <a:rPr lang="en-US" sz="3200" dirty="0"/>
              <a:t>PHP Booleans</a:t>
            </a:r>
          </a:p>
          <a:p>
            <a:pPr lvl="1"/>
            <a:r>
              <a:rPr lang="en-US" sz="2800" dirty="0"/>
              <a:t>Booleans can be either TRUE or FALSE.</a:t>
            </a:r>
          </a:p>
          <a:p>
            <a:pPr lvl="1"/>
            <a:r>
              <a:rPr lang="en-US" sz="2800" dirty="0"/>
              <a:t>$x=true;</a:t>
            </a:r>
            <a:br>
              <a:rPr lang="en-US" sz="2800" dirty="0"/>
            </a:br>
            <a:r>
              <a:rPr lang="en-US" sz="2800" dirty="0"/>
              <a:t>$y=false;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NULL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special NULL value represents that a variable has no value. NULL is the only possible value of data type NULL.</a:t>
            </a:r>
          </a:p>
          <a:p>
            <a:r>
              <a:rPr lang="en-US" dirty="0"/>
              <a:t>The NULL value identifies whether a variable is empty or not. Also useful to differentiate between the empty string and null values of databases.</a:t>
            </a:r>
          </a:p>
          <a:p>
            <a:r>
              <a:rPr lang="en-US" dirty="0">
                <a:solidFill>
                  <a:srgbClr val="FF0000"/>
                </a:solidFill>
              </a:rPr>
              <a:t>Variables can be emptied by setting the value to NULL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01" y="3920669"/>
            <a:ext cx="2977099" cy="16206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2" y="2033199"/>
            <a:ext cx="9138035" cy="2976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84" y="315038"/>
            <a:ext cx="4415435" cy="214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4623"/>
          <a:stretch/>
        </p:blipFill>
        <p:spPr>
          <a:xfrm>
            <a:off x="9191962" y="3521424"/>
            <a:ext cx="2783312" cy="21050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32" y="1222061"/>
            <a:ext cx="9432469" cy="2229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15" y="3786053"/>
            <a:ext cx="5869547" cy="2434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19.1 </a:t>
            </a:r>
            <a:r>
              <a:rPr lang="en-US" dirty="0"/>
              <a:t>Introduction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55313"/>
            <a:ext cx="8596668" cy="440574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/>
              <a:t>PHP: Hypertext Preprocessor, has become the most popular server-side scripting language for creating dynamic web pages.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/>
              <a:t>PHP is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open source.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platform independent—implementations exist for all major UNIX, Linux, Mac and Windows operating systems.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supports a large number of databases.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44" y="663328"/>
            <a:ext cx="8999582" cy="55627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67" y="1058280"/>
            <a:ext cx="9096647" cy="48216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28" y="1597881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Action Button: Forward or Next 4">
            <a:hlinkClick r:id="rId2" highlightClick="1"/>
          </p:cNvPr>
          <p:cNvSpPr/>
          <p:nvPr/>
        </p:nvSpPr>
        <p:spPr>
          <a:xfrm>
            <a:off x="5162843" y="661182"/>
            <a:ext cx="1181686" cy="63304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833" y="20949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if ($a &gt; $b) {</a:t>
            </a:r>
          </a:p>
          <a:p>
            <a:r>
              <a:rPr lang="en-US" dirty="0"/>
              <a:t>    echo "a is bigger than b";</a:t>
            </a:r>
          </a:p>
          <a:p>
            <a:r>
              <a:rPr lang="en-US" dirty="0"/>
              <a:t>} </a:t>
            </a:r>
            <a:r>
              <a:rPr lang="en-US" dirty="0" err="1"/>
              <a:t>elseif</a:t>
            </a:r>
            <a:r>
              <a:rPr lang="en-US" dirty="0"/>
              <a:t> ($a == $b) {</a:t>
            </a:r>
          </a:p>
          <a:p>
            <a:r>
              <a:rPr lang="en-US" dirty="0"/>
              <a:t>    echo "a is equal to b";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echo "a is smaller than b";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962"/>
          <a:stretch/>
        </p:blipFill>
        <p:spPr>
          <a:xfrm>
            <a:off x="493702" y="1270000"/>
            <a:ext cx="3176778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6850"/>
          <a:stretch/>
        </p:blipFill>
        <p:spPr>
          <a:xfrm>
            <a:off x="4008414" y="2355660"/>
            <a:ext cx="5805287" cy="3467479"/>
          </a:xfrm>
          <a:prstGeom prst="rect">
            <a:avLst/>
          </a:prstGeom>
        </p:spPr>
      </p:pic>
      <p:sp>
        <p:nvSpPr>
          <p:cNvPr id="6" name="Action Button: Forward or Next 5">
            <a:hlinkClick r:id="rId4" highlightClick="1"/>
          </p:cNvPr>
          <p:cNvSpPr/>
          <p:nvPr/>
        </p:nvSpPr>
        <p:spPr>
          <a:xfrm>
            <a:off x="7844969" y="820842"/>
            <a:ext cx="1533379" cy="65414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While Loops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(condition)</a:t>
            </a:r>
          </a:p>
          <a:p>
            <a:pPr>
              <a:buFont typeface="Wingdings" pitchFamily="2" charset="2"/>
              <a:buNone/>
            </a:pPr>
            <a:r>
              <a:rPr lang="en-US"/>
              <a:t>	{</a:t>
            </a:r>
          </a:p>
          <a:p>
            <a:pPr>
              <a:buFont typeface="Wingdings" pitchFamily="2" charset="2"/>
              <a:buNone/>
            </a:pPr>
            <a:r>
              <a:rPr lang="en-US"/>
              <a:t>		Statements;</a:t>
            </a:r>
          </a:p>
          <a:p>
            <a:pPr>
              <a:buFont typeface="Wingdings" pitchFamily="2" charset="2"/>
              <a:buNone/>
            </a:pPr>
            <a:r>
              <a:rPr lang="en-US"/>
              <a:t>	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65093" y="1768699"/>
            <a:ext cx="5162997" cy="28384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&lt;?</a:t>
            </a:r>
            <a:r>
              <a:rPr lang="en-US" altLang="zh-CN" b="1" i="1" dirty="0" err="1">
                <a:latin typeface="Courier New" pitchFamily="49" charset="0"/>
                <a:ea typeface="宋体" pitchFamily="2" charset="-122"/>
              </a:rPr>
              <a:t>php</a:t>
            </a:r>
            <a:endParaRPr lang="en-US" altLang="zh-CN" b="1" i="1" dirty="0">
              <a:latin typeface="Courier New" pitchFamily="49" charset="0"/>
              <a:ea typeface="宋体" pitchFamily="2" charset="-122"/>
            </a:endParaRP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$count=0;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While($count&lt;3)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Print “hello PHP. ”;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$count += 1;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// $count = $count + 1;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// or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// $count++;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?&gt;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306490" y="4927380"/>
            <a:ext cx="772160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itchFamily="49" charset="0"/>
                <a:ea typeface="宋体" pitchFamily="2" charset="-122"/>
              </a:rPr>
              <a:t>hello PHP. hello PHP. hello PHP.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381000"/>
            <a:ext cx="9652000" cy="712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</a:extLst>
        </p:spPr>
        <p:txBody>
          <a:bodyPr/>
          <a:lstStyle/>
          <a:p>
            <a:r>
              <a:rPr lang="en-CA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Functions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3827463"/>
          </a:xfrm>
        </p:spPr>
        <p:txBody>
          <a:bodyPr/>
          <a:lstStyle/>
          <a:p>
            <a:r>
              <a:rPr lang="en-CA" sz="2600" dirty="0">
                <a:solidFill>
                  <a:schemeClr val="accent2"/>
                </a:solidFill>
              </a:rPr>
              <a:t>Functions MUST be defined before </a:t>
            </a:r>
            <a:r>
              <a:rPr lang="en-CA" sz="2600" dirty="0" smtClean="0">
                <a:solidFill>
                  <a:schemeClr val="accent2"/>
                </a:solidFill>
              </a:rPr>
              <a:t>the calling</a:t>
            </a:r>
            <a:endParaRPr lang="en-CA" sz="2600" dirty="0">
              <a:solidFill>
                <a:schemeClr val="accent2"/>
              </a:solidFill>
            </a:endParaRPr>
          </a:p>
          <a:p>
            <a:r>
              <a:rPr lang="en-CA" sz="2600" dirty="0">
                <a:solidFill>
                  <a:schemeClr val="accent2"/>
                </a:solidFill>
              </a:rPr>
              <a:t>Function headers are of the format</a:t>
            </a:r>
          </a:p>
          <a:p>
            <a:endParaRPr lang="en-CA" sz="2600" dirty="0">
              <a:solidFill>
                <a:schemeClr val="accent2"/>
              </a:solidFill>
            </a:endParaRPr>
          </a:p>
          <a:p>
            <a:pPr lvl="1"/>
            <a:r>
              <a:rPr lang="en-CA" sz="2200" dirty="0">
                <a:solidFill>
                  <a:schemeClr val="accent2"/>
                </a:solidFill>
              </a:rPr>
              <a:t>Note that no return type is specified</a:t>
            </a:r>
          </a:p>
          <a:p>
            <a:r>
              <a:rPr lang="en-CA" sz="2600" dirty="0">
                <a:solidFill>
                  <a:schemeClr val="accent2"/>
                </a:solidFill>
              </a:rPr>
              <a:t>Unlike variables, function names are not case sensitive (foo(</a:t>
            </a:r>
            <a:r>
              <a:rPr lang="en-CA" sz="2600" dirty="0">
                <a:solidFill>
                  <a:schemeClr val="accent2"/>
                </a:solidFill>
                <a:latin typeface="Tahoma"/>
              </a:rPr>
              <a:t>…</a:t>
            </a:r>
            <a:r>
              <a:rPr lang="en-CA" sz="2600" dirty="0">
                <a:solidFill>
                  <a:schemeClr val="accent2"/>
                </a:solidFill>
              </a:rPr>
              <a:t>) == Foo(</a:t>
            </a:r>
            <a:r>
              <a:rPr lang="en-CA" sz="2600" dirty="0">
                <a:solidFill>
                  <a:schemeClr val="accent2"/>
                </a:solidFill>
                <a:latin typeface="Tahoma"/>
              </a:rPr>
              <a:t>…</a:t>
            </a:r>
            <a:r>
              <a:rPr lang="en-CA" sz="2600" dirty="0">
                <a:solidFill>
                  <a:schemeClr val="accent2"/>
                </a:solidFill>
              </a:rPr>
              <a:t>) == </a:t>
            </a:r>
            <a:r>
              <a:rPr lang="en-CA" sz="2600" dirty="0" err="1">
                <a:solidFill>
                  <a:schemeClr val="accent2"/>
                </a:solidFill>
              </a:rPr>
              <a:t>FoO</a:t>
            </a:r>
            <a:r>
              <a:rPr lang="en-CA" sz="2600" dirty="0">
                <a:solidFill>
                  <a:schemeClr val="accent2"/>
                </a:solidFill>
              </a:rPr>
              <a:t>(</a:t>
            </a:r>
            <a:r>
              <a:rPr lang="en-CA" sz="2600" dirty="0">
                <a:solidFill>
                  <a:schemeClr val="accent2"/>
                </a:solidFill>
                <a:latin typeface="Tahoma"/>
              </a:rPr>
              <a:t>…</a:t>
            </a:r>
            <a:r>
              <a:rPr lang="en-CA" sz="2600" dirty="0">
                <a:solidFill>
                  <a:schemeClr val="accent2"/>
                </a:solidFill>
              </a:rPr>
              <a:t>))</a:t>
            </a:r>
            <a:endParaRPr lang="en-US" altLang="zh-CN" sz="26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83266" y="2681288"/>
            <a:ext cx="7967133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dirty="0"/>
              <a:t>function </a:t>
            </a:r>
            <a:r>
              <a:rPr lang="en-CA" dirty="0" err="1"/>
              <a:t>functionName</a:t>
            </a:r>
            <a:r>
              <a:rPr lang="en-CA" dirty="0"/>
              <a:t>($arg_1, $arg_2, …, $</a:t>
            </a:r>
            <a:r>
              <a:rPr lang="en-CA" dirty="0" err="1"/>
              <a:t>arg_n</a:t>
            </a:r>
            <a:r>
              <a:rPr lang="en-CA" dirty="0"/>
              <a:t>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2118" y="320676"/>
            <a:ext cx="9647767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</a:extLst>
        </p:spPr>
        <p:txBody>
          <a:bodyPr/>
          <a:lstStyle/>
          <a:p>
            <a:r>
              <a:rPr lang="en-CA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Functions example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78723" y="2016658"/>
            <a:ext cx="7967133" cy="286232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sum($</a:t>
            </a:r>
            <a:r>
              <a:rPr lang="en-US" dirty="0" err="1"/>
              <a:t>x,$y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$z=$x+$y;</a:t>
            </a:r>
            <a:br>
              <a:rPr lang="en-US" dirty="0"/>
            </a:br>
            <a:r>
              <a:rPr lang="en-US" dirty="0"/>
              <a:t>  return $z;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"5 + 10 = " . sum(5,10)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"7 + 13 = " . sum(7,13)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"2 + 4 = " . sum(2,4);</a:t>
            </a:r>
            <a:br>
              <a:rPr lang="en-US" dirty="0"/>
            </a:br>
            <a:r>
              <a:rPr lang="en-US" dirty="0"/>
              <a:t>?&gt;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" name="Action Button: Forward or Next 1">
            <a:hlinkClick r:id="rId2" highlightClick="1"/>
          </p:cNvPr>
          <p:cNvSpPr/>
          <p:nvPr/>
        </p:nvSpPr>
        <p:spPr>
          <a:xfrm>
            <a:off x="7283695" y="5284499"/>
            <a:ext cx="1435301" cy="58826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19.3 Converting Between Data Types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857638" y="1787102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Type conversions can be performed using function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settype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en-US" sz="2000" dirty="0"/>
              <a:t>This function takes two arguments—a variable whose type is to be changed and the variable’s new type.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Variables are typed based on the values assigned to them.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Function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gettype</a:t>
            </a:r>
            <a:r>
              <a:rPr lang="en-US" sz="2000" dirty="0"/>
              <a:t> returns the current type of its argument.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Calling function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settype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/>
              <a:t>can result in loss of data. For example, doubles are truncated when they are converted to integers.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When converting from a string to a number, PHP uses the value of the number that appears at the beginning of the string. If no number appears at the beginning, the string evaluates to </a:t>
            </a:r>
            <a:r>
              <a:rPr lang="en-US" sz="2400" dirty="0">
                <a:latin typeface="Lucida Console" panose="020B0609040504020204" pitchFamily="49" charset="0"/>
              </a:rPr>
              <a:t>0</a:t>
            </a:r>
            <a:r>
              <a:rPr lang="en-US" sz="2400" dirty="0"/>
              <a:t>. </a:t>
            </a:r>
            <a:endParaRPr lang="en-US" sz="2000" dirty="0"/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19.3 Converting Between Data Types</a:t>
            </a:r>
            <a:endParaRPr lang="en-US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Another option for conversion between types is </a:t>
            </a:r>
            <a:r>
              <a:rPr lang="en-US" sz="2400" dirty="0">
                <a:solidFill>
                  <a:srgbClr val="FF0000"/>
                </a:solidFill>
              </a:rPr>
              <a:t>casting</a:t>
            </a:r>
            <a:r>
              <a:rPr lang="en-US" sz="2400" dirty="0"/>
              <a:t> (or type casting). Casting does not change a variable’s content—it creates a temporary copy of a variable’s value in memory.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concatenation operator (</a:t>
            </a:r>
            <a:r>
              <a:rPr lang="en-US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/>
              <a:t>) combines multiple strings.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print</a:t>
            </a:r>
            <a:r>
              <a:rPr lang="en-US" sz="2400" dirty="0"/>
              <a:t> statement split over multiple lines prints all the data that is enclosed in its parentheses.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iw3htp5_19_slides_Page_10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19960" r="37562" b="20055"/>
          <a:stretch/>
        </p:blipFill>
        <p:spPr bwMode="auto">
          <a:xfrm>
            <a:off x="573205" y="313899"/>
            <a:ext cx="5363571" cy="3330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389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11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5456" r="20398" b="16368"/>
          <a:stretch/>
        </p:blipFill>
        <p:spPr bwMode="auto">
          <a:xfrm>
            <a:off x="4667535" y="1795820"/>
            <a:ext cx="6946710" cy="4339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044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961" y="1677265"/>
            <a:ext cx="8915400" cy="41170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PHP script can be placed anywhere in the document.</a:t>
            </a:r>
          </a:p>
          <a:p>
            <a:r>
              <a:rPr lang="en-US" sz="2400" dirty="0"/>
              <a:t>A PHP script starts with </a:t>
            </a:r>
            <a:r>
              <a:rPr lang="en-US" sz="2400" b="1" dirty="0">
                <a:solidFill>
                  <a:srgbClr val="FF0000"/>
                </a:solidFill>
              </a:rPr>
              <a:t>&lt;?</a:t>
            </a:r>
            <a:r>
              <a:rPr lang="en-US" sz="2400" b="1" dirty="0" err="1">
                <a:solidFill>
                  <a:srgbClr val="FF0000"/>
                </a:solidFill>
              </a:rPr>
              <a:t>php</a:t>
            </a:r>
            <a:r>
              <a:rPr lang="en-US" sz="2400" dirty="0"/>
              <a:t> and ends with </a:t>
            </a:r>
            <a:r>
              <a:rPr lang="en-US" sz="2400" b="1" dirty="0">
                <a:solidFill>
                  <a:srgbClr val="FF0000"/>
                </a:solidFill>
              </a:rPr>
              <a:t>?&gt;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           &lt;?</a:t>
            </a:r>
            <a:r>
              <a:rPr lang="en-US" sz="2400" dirty="0" err="1" smtClean="0"/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// </a:t>
            </a:r>
            <a:r>
              <a:rPr lang="en-US" sz="2400" dirty="0"/>
              <a:t>PHP code goes here</a:t>
            </a:r>
            <a:br>
              <a:rPr lang="en-US" sz="2400" dirty="0"/>
            </a:br>
            <a:r>
              <a:rPr lang="en-US" sz="2400" dirty="0" smtClean="0"/>
              <a:t>                 ?&gt;</a:t>
            </a:r>
            <a:endParaRPr lang="en-US" sz="2400" dirty="0"/>
          </a:p>
          <a:p>
            <a:r>
              <a:rPr lang="en-US" sz="2400" dirty="0"/>
              <a:t>The default file extension for PHP files is ".</a:t>
            </a:r>
            <a:r>
              <a:rPr lang="en-US" sz="2400" dirty="0" err="1"/>
              <a:t>php</a:t>
            </a:r>
            <a:r>
              <a:rPr lang="en-US" sz="2400" dirty="0" smtClean="0"/>
              <a:t>".</a:t>
            </a:r>
          </a:p>
          <a:p>
            <a:r>
              <a:rPr lang="en-US" sz="2400" dirty="0"/>
              <a:t>A PHP file normally contains HTML tags, and some PHP scripting code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PHP statements terminate with a semicolon (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 descr="iw3htp5_19_slides_Page_1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5210" r="26369" b="53981"/>
          <a:stretch/>
        </p:blipFill>
        <p:spPr bwMode="auto">
          <a:xfrm>
            <a:off x="1173707" y="545911"/>
            <a:ext cx="7403333" cy="2620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4096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1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4" t="6439" r="36965" b="28659"/>
          <a:stretch/>
        </p:blipFill>
        <p:spPr bwMode="auto">
          <a:xfrm>
            <a:off x="7465326" y="2601037"/>
            <a:ext cx="4012442" cy="3603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14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" t="5209" r="23084" b="71190"/>
          <a:stretch/>
        </p:blipFill>
        <p:spPr bwMode="auto">
          <a:xfrm>
            <a:off x="504967" y="4094329"/>
            <a:ext cx="6578222" cy="1310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065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44033"/>
            <a:ext cx="8440909" cy="3929372"/>
          </a:xfrm>
          <a:prstGeom prst="rect">
            <a:avLst/>
          </a:prstGeom>
        </p:spPr>
      </p:pic>
      <p:sp>
        <p:nvSpPr>
          <p:cNvPr id="4" name="Action Button: Forward or Next 3">
            <a:hlinkClick r:id="rId3" highlightClick="1"/>
          </p:cNvPr>
          <p:cNvSpPr/>
          <p:nvPr/>
        </p:nvSpPr>
        <p:spPr>
          <a:xfrm>
            <a:off x="7556728" y="829757"/>
            <a:ext cx="1561514" cy="65008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Comments in </a:t>
            </a:r>
            <a:r>
              <a:rPr lang="en-US" dirty="0" smtClean="0"/>
              <a:t>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2860"/>
            <a:ext cx="8596668" cy="388077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comment in PHP code is a line that is not read/executed as part of the program. Its only purpose is to be read by someone who is editing the code!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64" y="2704794"/>
            <a:ext cx="7512141" cy="336069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Case Sensitivity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981"/>
            <a:ext cx="8596668" cy="4444382"/>
          </a:xfrm>
        </p:spPr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dirty="0"/>
              <a:t>PHP, all user-defined functions, classes, and keywords (e.g. if, else, while, echo, etc.) are NOT case-sensitive.</a:t>
            </a:r>
          </a:p>
          <a:p>
            <a:r>
              <a:rPr lang="en-US" sz="2000" dirty="0"/>
              <a:t>In the example below, all three echo statements below are legal (and equal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PHP, all </a:t>
            </a:r>
            <a:r>
              <a:rPr lang="en-US" sz="2000" dirty="0">
                <a:solidFill>
                  <a:srgbClr val="FF0000"/>
                </a:solidFill>
              </a:rPr>
              <a:t>variables are case-sensitive.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587"/>
          <a:stretch/>
        </p:blipFill>
        <p:spPr>
          <a:xfrm>
            <a:off x="6214767" y="2778911"/>
            <a:ext cx="3561536" cy="2080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1" y="3760632"/>
            <a:ext cx="5277379" cy="21636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11" y="1416676"/>
            <a:ext cx="8733089" cy="45602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Variables are "containers" for storing information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Rules for PHP variables:</a:t>
            </a:r>
          </a:p>
          <a:p>
            <a:pPr lvl="1"/>
            <a:r>
              <a:rPr lang="en-US" sz="2000" dirty="0"/>
              <a:t>A variable starts with the $ sign, followed by the name of the variable</a:t>
            </a:r>
          </a:p>
          <a:p>
            <a:pPr lvl="1"/>
            <a:r>
              <a:rPr lang="en-US" sz="2000" dirty="0"/>
              <a:t>A variable name must start with a letter or the underscore character</a:t>
            </a:r>
          </a:p>
          <a:p>
            <a:pPr lvl="1"/>
            <a:r>
              <a:rPr lang="en-US" sz="2000" dirty="0"/>
              <a:t>A variable name cannot start with a number</a:t>
            </a:r>
          </a:p>
          <a:p>
            <a:pPr lvl="1"/>
            <a:r>
              <a:rPr lang="en-US" sz="2000" dirty="0"/>
              <a:t>A variable name can only contain alpha-numeric characters and underscores (A-z, 0-9, and _ )</a:t>
            </a:r>
          </a:p>
          <a:p>
            <a:pPr lvl="1"/>
            <a:r>
              <a:rPr lang="en-US" sz="2000" dirty="0"/>
              <a:t>Variable names are case sensitive ($y and $Y are two different variables</a:t>
            </a:r>
            <a:r>
              <a:rPr lang="en-US" sz="2000" dirty="0" smtClean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Remember that PHP variable names are case-sensitive!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318"/>
          <a:stretch/>
        </p:blipFill>
        <p:spPr>
          <a:xfrm>
            <a:off x="8242880" y="2069702"/>
            <a:ext cx="1442032" cy="188398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(Declaring) PHP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42254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PHP </a:t>
            </a:r>
            <a:r>
              <a:rPr lang="en-US" sz="2000" dirty="0"/>
              <a:t>has no command for declaring a variable.</a:t>
            </a:r>
          </a:p>
          <a:p>
            <a:r>
              <a:rPr lang="en-US" sz="2000" dirty="0"/>
              <a:t>A variable is created the moment you first assign a value to it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PHP is a Loosely Typed Language</a:t>
            </a:r>
          </a:p>
          <a:p>
            <a:pPr lvl="1"/>
            <a:r>
              <a:rPr lang="en-US" sz="1800" dirty="0" smtClean="0"/>
              <a:t>PHP </a:t>
            </a:r>
            <a:r>
              <a:rPr lang="en-US" sz="1800" dirty="0"/>
              <a:t>automatically converts the variable to the correct data type, depending on its value.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77" y="3564398"/>
            <a:ext cx="4015636" cy="2147898"/>
          </a:xfrm>
          <a:prstGeom prst="rect">
            <a:avLst/>
          </a:prstGeom>
        </p:spPr>
      </p:pic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0055428" y="5598230"/>
            <a:ext cx="1688123" cy="8862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19.2 </a:t>
            </a:r>
            <a:r>
              <a:rPr lang="en-US" dirty="0"/>
              <a:t>A Simple PHP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532522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</a:t>
            </a:r>
            <a:r>
              <a:rPr lang="en-US" sz="2400" dirty="0"/>
              <a:t>a variable is encountered inside a double-quoted (</a:t>
            </a:r>
            <a:r>
              <a:rPr lang="en-US" sz="2400" dirty="0">
                <a:latin typeface="Lucida Console" panose="020B0609040504020204" pitchFamily="49" charset="0"/>
              </a:rPr>
              <a:t>""</a:t>
            </a:r>
            <a:r>
              <a:rPr lang="en-US" sz="2400" dirty="0"/>
              <a:t>) string, PHP interpolates the variable. In other words, PHP inserts the variable’s value where the variable name appears in the string.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All operations requiring PHP interpolation execute on the server before the HTML5 document is sent to the client. </a:t>
            </a:r>
          </a:p>
        </p:txBody>
      </p:sp>
      <p:pic>
        <p:nvPicPr>
          <p:cNvPr id="4" name="Picture 1" descr="iw3htp5_19_slides_Page_05"/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t="5607" r="23084" b="61450"/>
          <a:stretch/>
        </p:blipFill>
        <p:spPr bwMode="auto">
          <a:xfrm>
            <a:off x="6059797" y="3994279"/>
            <a:ext cx="5976280" cy="1664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06"/>
          <p:cNvPicPr>
            <a:picLocks noGrp="1" noChangeAspect="1"/>
          </p:cNvPicPr>
          <p:nvPr isPhoto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5515" r="23532" b="77522"/>
          <a:stretch/>
        </p:blipFill>
        <p:spPr bwMode="auto">
          <a:xfrm>
            <a:off x="341577" y="4478380"/>
            <a:ext cx="5350886" cy="831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1039</Words>
  <Application>Microsoft Office PowerPoint</Application>
  <PresentationFormat>Widescreen</PresentationFormat>
  <Paragraphs>153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宋体</vt:lpstr>
      <vt:lpstr>Arial</vt:lpstr>
      <vt:lpstr>Calibri</vt:lpstr>
      <vt:lpstr>Courier New</vt:lpstr>
      <vt:lpstr>Lucida Console</vt:lpstr>
      <vt:lpstr>Tahoma</vt:lpstr>
      <vt:lpstr>Times New Roman</vt:lpstr>
      <vt:lpstr>Trebuchet MS</vt:lpstr>
      <vt:lpstr>Wingdings</vt:lpstr>
      <vt:lpstr>Wingdings 3</vt:lpstr>
      <vt:lpstr>Facet</vt:lpstr>
      <vt:lpstr>PHP</vt:lpstr>
      <vt:lpstr>19.1 Introduction</vt:lpstr>
      <vt:lpstr>Basic PHP Syntax </vt:lpstr>
      <vt:lpstr>Example 1 </vt:lpstr>
      <vt:lpstr>Comments in PHP </vt:lpstr>
      <vt:lpstr>PHP Case Sensitivity </vt:lpstr>
      <vt:lpstr>PHP 5 Variables </vt:lpstr>
      <vt:lpstr>Creating (Declaring) PHP Variables </vt:lpstr>
      <vt:lpstr>19.2 A Simple PHP Program</vt:lpstr>
      <vt:lpstr>PowerPoint Presentation</vt:lpstr>
      <vt:lpstr>PowerPoint Presentation</vt:lpstr>
      <vt:lpstr>PHP Variables Scope </vt:lpstr>
      <vt:lpstr>PHP 5 echo and print Statements </vt:lpstr>
      <vt:lpstr>PHP Strings </vt:lpstr>
      <vt:lpstr>PHP Integers </vt:lpstr>
      <vt:lpstr>PHP Floating Point Numbers </vt:lpstr>
      <vt:lpstr>PHP NULL Value </vt:lpstr>
      <vt:lpstr>PHP 5 Operators</vt:lpstr>
      <vt:lpstr>PowerPoint Presentation</vt:lpstr>
      <vt:lpstr>PowerPoint Presentation</vt:lpstr>
      <vt:lpstr>PowerPoint Presentation</vt:lpstr>
      <vt:lpstr>PowerPoint Presentation</vt:lpstr>
      <vt:lpstr>Switch</vt:lpstr>
      <vt:lpstr>While Loops</vt:lpstr>
      <vt:lpstr>Functions</vt:lpstr>
      <vt:lpstr>Functions example</vt:lpstr>
      <vt:lpstr>19.3 Converting Between Data Types</vt:lpstr>
      <vt:lpstr>19.3 Converting Between Data 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Eyad Alshareef</dc:creator>
  <cp:lastModifiedBy>qusaiabuein@yahoo.com</cp:lastModifiedBy>
  <cp:revision>48</cp:revision>
  <dcterms:created xsi:type="dcterms:W3CDTF">2014-09-09T16:28:57Z</dcterms:created>
  <dcterms:modified xsi:type="dcterms:W3CDTF">2019-04-17T12:17:17Z</dcterms:modified>
</cp:coreProperties>
</file>