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9"/>
  </p:notesMasterIdLst>
  <p:sldIdLst>
    <p:sldId id="256" r:id="rId2"/>
    <p:sldId id="259" r:id="rId3"/>
    <p:sldId id="277" r:id="rId4"/>
    <p:sldId id="279" r:id="rId5"/>
    <p:sldId id="281" r:id="rId6"/>
    <p:sldId id="284" r:id="rId7"/>
    <p:sldId id="285" r:id="rId8"/>
    <p:sldId id="288" r:id="rId9"/>
    <p:sldId id="290" r:id="rId10"/>
    <p:sldId id="367" r:id="rId11"/>
    <p:sldId id="368" r:id="rId12"/>
    <p:sldId id="291" r:id="rId13"/>
    <p:sldId id="369" r:id="rId14"/>
    <p:sldId id="292" r:id="rId15"/>
    <p:sldId id="364" r:id="rId16"/>
    <p:sldId id="365" r:id="rId17"/>
    <p:sldId id="3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7DF4-3DB1-4B91-950B-7E51C468876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93306-1123-494F-8CF8-249643FC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93306-1123-494F-8CF8-249643FCA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2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25080-928C-4AE3-B929-47C4BA694A57}" type="slidenum">
              <a:rPr lang="en-US"/>
              <a:pPr/>
              <a:t>17</a:t>
            </a:fld>
            <a:endParaRPr 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92D8095-487E-4D0A-8D3F-95686771437F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686644-B977-4AD1-9C5F-32BB0D2C6FCF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9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686644-B977-4AD1-9C5F-32BB0D2C6FCF}" type="slidenum">
              <a:rPr 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6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F0F64C8-E9CE-4206-AC29-47C7E23DBE00}" type="slidenum">
              <a:rPr 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F0F64C8-E9CE-4206-AC29-47C7E23DBE00}" type="slidenum">
              <a:rPr 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5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8AC6D5-C092-44B3-BF36-1DBE94922BA7}" type="slidenum">
              <a:rPr 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A2204-BD11-4C42-A494-0888C244F005}" type="slidenum">
              <a:rPr lang="en-US"/>
              <a:pPr/>
              <a:t>15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0FAC0-EA06-4B09-A72C-8084F2F4AFDF}" type="slidenum">
              <a:rPr lang="en-US"/>
              <a:pPr/>
              <a:t>16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D3E3-A86D-4440-BCE3-BA8608100EA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B53E-876F-4CCD-BEC3-C30BA6F1B04E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6BE0-7E2E-4FD3-8304-2F965E901FD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24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7146-1F6E-4506-B5BE-2AA592A9ED95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2C1-BE33-4CE9-9186-255D1AF07520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3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85A-B103-4879-A3EC-F7061E4A4E58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7CAE-ACB9-4787-A853-642A2B115D7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7044-A5CB-4F6A-BA37-3F5DADF991E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8028-DD76-4DB8-BD18-F341885F934E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46F3-D360-4FB9-89B8-792448185DF6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1818-B99E-4A77-93A6-9808EAC6CD3E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DA0B-3CC3-4B34-9538-567CB8AA833D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222-EAFF-4BFB-A9B5-C97B1BCC670E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1075-CAC1-4762-9628-532FDD57DAA0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E3C6-DD43-4A68-8325-CEC94FA6C965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A90-1C44-4250-A072-8D292F7BF2FA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8970-EB56-4778-B657-220A0C9FAC58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http://127.0.0.1/CIS340-PHP/PartB/fig19_07/arrays.php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27.0.0.1/CIS340-PHP/PartB/fig19_04/operators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530" y="1075765"/>
            <a:ext cx="8915399" cy="2262781"/>
          </a:xfrm>
        </p:spPr>
        <p:txBody>
          <a:bodyPr/>
          <a:lstStyle/>
          <a:p>
            <a:r>
              <a:rPr lang="en-US" dirty="0" smtClean="0"/>
              <a:t>PHP</a:t>
            </a:r>
            <a:br>
              <a:rPr lang="en-US" dirty="0" smtClean="0"/>
            </a:br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067033"/>
            <a:ext cx="8915399" cy="18366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Chapter 19: PHP part 2</a:t>
            </a:r>
          </a:p>
          <a:p>
            <a:r>
              <a:rPr lang="en-US" sz="2800" dirty="0" smtClean="0"/>
              <a:t>By: </a:t>
            </a:r>
            <a:r>
              <a:rPr lang="en-US" sz="2800" dirty="0" smtClean="0"/>
              <a:t>Dr. </a:t>
            </a:r>
            <a:r>
              <a:rPr lang="en-US" sz="2800" dirty="0" err="1" smtClean="0"/>
              <a:t>Qusai</a:t>
            </a:r>
            <a:r>
              <a:rPr lang="en-US" sz="2800" dirty="0" smtClean="0"/>
              <a:t> </a:t>
            </a:r>
            <a:r>
              <a:rPr lang="en-US" sz="2800" dirty="0" err="1" smtClean="0"/>
              <a:t>Abuein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19.5 </a:t>
            </a:r>
            <a:r>
              <a:rPr lang="en-US" dirty="0"/>
              <a:t>Initializing and Manipulating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2197290" y="1446662"/>
            <a:ext cx="9307322" cy="4560094"/>
          </a:xfrm>
        </p:spPr>
        <p:txBody>
          <a:bodyPr>
            <a:normAutofit/>
          </a:bodyPr>
          <a:lstStyle/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 sz="2400" i="1" dirty="0" smtClean="0"/>
              <a:t>If </a:t>
            </a:r>
            <a:r>
              <a:rPr lang="en-US" sz="2400" i="1" dirty="0"/>
              <a:t>a value is assigned to an array element of an array that does not exist, </a:t>
            </a:r>
            <a:r>
              <a:rPr lang="en-US" sz="2400" i="1" dirty="0">
                <a:solidFill>
                  <a:srgbClr val="FF0000"/>
                </a:solidFill>
              </a:rPr>
              <a:t>then the array is created</a:t>
            </a:r>
            <a:r>
              <a:rPr lang="en-US" sz="2400" i="1" dirty="0"/>
              <a:t>.</a:t>
            </a:r>
            <a:r>
              <a:rPr lang="en-US" sz="2400" dirty="0"/>
              <a:t> Likewise, assigning a value to an element where the index is omitted appends a new element to the end of the array.</a:t>
            </a:r>
          </a:p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 sz="2400" dirty="0"/>
              <a:t>Function </a:t>
            </a:r>
            <a:r>
              <a:rPr lang="en-US" sz="2400" dirty="0">
                <a:latin typeface="Lucida Console" pitchFamily="49" charset="0"/>
              </a:rPr>
              <a:t>count</a:t>
            </a:r>
            <a:r>
              <a:rPr lang="en-US" sz="2400" dirty="0"/>
              <a:t> returns the total number of elements in the array. </a:t>
            </a:r>
          </a:p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 sz="2400" dirty="0"/>
              <a:t>Function </a:t>
            </a:r>
            <a:r>
              <a:rPr lang="en-US" sz="2400" dirty="0">
                <a:latin typeface="Lucida Console" pitchFamily="49" charset="0"/>
              </a:rPr>
              <a:t>array</a:t>
            </a:r>
            <a:r>
              <a:rPr lang="en-US" sz="2400" dirty="0"/>
              <a:t> creates an array that contains the arguments passed to it. The first item in the argument list is stored as the first array element (index </a:t>
            </a:r>
            <a:r>
              <a:rPr lang="en-US" sz="2400" dirty="0">
                <a:latin typeface="Lucida Console" pitchFamily="49" charset="0"/>
              </a:rPr>
              <a:t>0</a:t>
            </a:r>
            <a:r>
              <a:rPr lang="en-US" sz="2400" dirty="0"/>
              <a:t>), the second item is stored as the second array element and so on.</a:t>
            </a:r>
          </a:p>
        </p:txBody>
      </p:sp>
      <p:sp>
        <p:nvSpPr>
          <p:cNvPr id="5734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63806"/>
            <a:ext cx="8106920" cy="46049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Element By Element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	$A[0] = 3; $A[1]=7; $A[]=5;</a:t>
            </a:r>
          </a:p>
          <a:p>
            <a:r>
              <a:rPr lang="en-US" sz="2800" dirty="0" smtClean="0"/>
              <a:t>Array function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		    $</a:t>
            </a:r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0070C0"/>
                </a:solidFill>
              </a:rPr>
              <a:t>  = array (3,7,5);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    $</a:t>
            </a:r>
            <a:r>
              <a:rPr lang="en-US" sz="2800" b="1" dirty="0">
                <a:solidFill>
                  <a:srgbClr val="0070C0"/>
                </a:solidFill>
              </a:rPr>
              <a:t>C</a:t>
            </a:r>
            <a:r>
              <a:rPr lang="en-US" sz="2800" dirty="0" smtClean="0">
                <a:solidFill>
                  <a:srgbClr val="0070C0"/>
                </a:solidFill>
              </a:rPr>
              <a:t> = array(“blue” , “red”);</a:t>
            </a:r>
          </a:p>
          <a:p>
            <a:pPr marL="0" indent="0">
              <a:buNone/>
            </a:pPr>
            <a:r>
              <a:rPr lang="en-US" sz="2800" dirty="0" smtClean="0"/>
              <a:t>    to iterate through array elements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  for($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 =0 ; $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 &lt; count ($A) ; $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       print (“index $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 has value $A[$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]”);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1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19.5 </a:t>
            </a:r>
            <a:r>
              <a:rPr lang="en-US" dirty="0">
                <a:solidFill>
                  <a:srgbClr val="FF0000"/>
                </a:solidFill>
              </a:rPr>
              <a:t>associative arrays</a:t>
            </a:r>
            <a:endParaRPr lang="en-US" dirty="0"/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1214651" y="2133600"/>
            <a:ext cx="10289961" cy="3777622"/>
          </a:xfrm>
        </p:spPr>
        <p:txBody>
          <a:bodyPr>
            <a:noAutofit/>
          </a:bodyPr>
          <a:lstStyle/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3600" dirty="0"/>
              <a:t>Arrays with </a:t>
            </a:r>
            <a:r>
              <a:rPr lang="en-US" sz="3600" dirty="0">
                <a:solidFill>
                  <a:srgbClr val="FF0000"/>
                </a:solidFill>
              </a:rPr>
              <a:t>nonnumeric indices </a:t>
            </a:r>
            <a:r>
              <a:rPr lang="en-US" sz="3600" dirty="0" smtClean="0"/>
              <a:t>are </a:t>
            </a:r>
            <a:r>
              <a:rPr lang="en-US" sz="3600" dirty="0"/>
              <a:t>called </a:t>
            </a:r>
            <a:r>
              <a:rPr lang="en-US" sz="3600" dirty="0">
                <a:solidFill>
                  <a:srgbClr val="FF0000"/>
                </a:solidFill>
              </a:rPr>
              <a:t>associative arrays</a:t>
            </a:r>
            <a:r>
              <a:rPr lang="en-US" sz="3600" dirty="0"/>
              <a:t>. </a:t>
            </a:r>
          </a:p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3600" dirty="0"/>
              <a:t>You can create an associative array using the operator </a:t>
            </a:r>
            <a:r>
              <a:rPr lang="en-US" sz="3600" b="1" dirty="0">
                <a:solidFill>
                  <a:srgbClr val="0070C0"/>
                </a:solidFill>
                <a:latin typeface="Lucida Console" pitchFamily="49" charset="0"/>
              </a:rPr>
              <a:t>=&gt;</a:t>
            </a:r>
            <a:r>
              <a:rPr lang="en-US" sz="3600" dirty="0"/>
              <a:t>, where the value to the left of the operator is the array index and the value to the right is the element’s value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5837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19.5 </a:t>
            </a:r>
            <a:r>
              <a:rPr lang="en-US" dirty="0">
                <a:solidFill>
                  <a:srgbClr val="FF0000"/>
                </a:solidFill>
              </a:rPr>
              <a:t>associative arrays</a:t>
            </a:r>
            <a:endParaRPr lang="en-US" dirty="0"/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1214651" y="2133600"/>
            <a:ext cx="10289961" cy="3777622"/>
          </a:xfrm>
        </p:spPr>
        <p:txBody>
          <a:bodyPr>
            <a:noAutofit/>
          </a:bodyPr>
          <a:lstStyle/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200" dirty="0" smtClean="0"/>
              <a:t>PHP </a:t>
            </a:r>
            <a:r>
              <a:rPr lang="en-US" sz="2200" dirty="0"/>
              <a:t>provides functions for iterating through the elements of an array. </a:t>
            </a:r>
          </a:p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200" dirty="0"/>
              <a:t>Each array has a built-in internal pointer, which points to the array element currently being referenced. </a:t>
            </a:r>
          </a:p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200" dirty="0"/>
              <a:t>Function </a:t>
            </a:r>
            <a:r>
              <a:rPr lang="en-US" sz="2200" dirty="0">
                <a:latin typeface="Lucida Console" pitchFamily="49" charset="0"/>
              </a:rPr>
              <a:t>reset</a:t>
            </a:r>
            <a:r>
              <a:rPr lang="en-US" sz="2200" dirty="0"/>
              <a:t> sets the internal pointer to the first array element. Function </a:t>
            </a:r>
            <a:r>
              <a:rPr lang="en-US" sz="2200" dirty="0">
                <a:latin typeface="Lucida Console" pitchFamily="49" charset="0"/>
              </a:rPr>
              <a:t>key</a:t>
            </a:r>
            <a:r>
              <a:rPr lang="en-US" sz="2200" dirty="0"/>
              <a:t> returns the index of the element currently referenced by the internal pointer, and function </a:t>
            </a:r>
            <a:r>
              <a:rPr lang="en-US" sz="2200" dirty="0">
                <a:latin typeface="Lucida Console" pitchFamily="49" charset="0"/>
              </a:rPr>
              <a:t>next</a:t>
            </a:r>
            <a:r>
              <a:rPr lang="en-US" sz="2200" dirty="0"/>
              <a:t> moves the internal pointer to the next element. </a:t>
            </a:r>
            <a:endParaRPr lang="en-US" sz="2200" dirty="0" smtClean="0"/>
          </a:p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endParaRPr lang="en-US" sz="2200" dirty="0" smtClean="0"/>
          </a:p>
          <a:p>
            <a:pPr marL="109728" indent="0">
              <a:lnSpc>
                <a:spcPct val="80000"/>
              </a:lnSpc>
              <a:buNone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       For (reset ($A) ; </a:t>
            </a:r>
            <a:r>
              <a:rPr lang="en-US" sz="3200" dirty="0" smtClean="0">
                <a:solidFill>
                  <a:srgbClr val="0070C0"/>
                </a:solidFill>
              </a:rPr>
              <a:t>$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 = key ($A) </a:t>
            </a:r>
            <a:r>
              <a:rPr lang="en-US" sz="3200" dirty="0" smtClean="0">
                <a:solidFill>
                  <a:srgbClr val="FF0000"/>
                </a:solidFill>
              </a:rPr>
              <a:t>; next ($A))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37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19.5 Initializing and Manipulating </a:t>
            </a:r>
            <a:r>
              <a:rPr lang="en-US" dirty="0" smtClean="0"/>
              <a:t>Arrays (Cont.)</a:t>
            </a:r>
            <a:endParaRPr lang="en-US" dirty="0"/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937982" y="2133600"/>
            <a:ext cx="9566630" cy="37776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 </a:t>
            </a:r>
            <a:r>
              <a:rPr lang="en-US" sz="2800" dirty="0" err="1">
                <a:latin typeface="Lucida Console" panose="020B0609040504020204" pitchFamily="49" charset="0"/>
              </a:rPr>
              <a:t>foreach</a:t>
            </a:r>
            <a:r>
              <a:rPr lang="en-US" sz="2800" dirty="0"/>
              <a:t> statement, designed for iterating through arrays, starts with the array to iterate through, followed by the keyword </a:t>
            </a:r>
            <a:r>
              <a:rPr lang="en-US" sz="2800" dirty="0">
                <a:latin typeface="Lucida Console" panose="020B0609040504020204" pitchFamily="49" charset="0"/>
              </a:rPr>
              <a:t>as</a:t>
            </a:r>
            <a:r>
              <a:rPr lang="en-US" sz="2800" dirty="0"/>
              <a:t>, followed by two variables—the first is assigned the index of the element and the second is assigned the value of that index’s element. (If only one variable is listed after </a:t>
            </a:r>
            <a:r>
              <a:rPr lang="en-US" sz="2800" dirty="0">
                <a:latin typeface="Lucida Console" panose="020B0609040504020204" pitchFamily="49" charset="0"/>
              </a:rPr>
              <a:t>as</a:t>
            </a:r>
            <a:r>
              <a:rPr lang="en-US" sz="2800" dirty="0"/>
              <a:t>, it is assigned the value of the array element</a:t>
            </a:r>
            <a:r>
              <a:rPr lang="en-US" sz="2800" dirty="0" smtClean="0"/>
              <a:t>.)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	</a:t>
            </a:r>
            <a:r>
              <a:rPr lang="en-US" sz="2800" dirty="0" err="1" smtClean="0">
                <a:solidFill>
                  <a:srgbClr val="FF0000"/>
                </a:solidFill>
              </a:rPr>
              <a:t>Foreach</a:t>
            </a:r>
            <a:r>
              <a:rPr lang="en-US" sz="2800" dirty="0" smtClean="0">
                <a:solidFill>
                  <a:srgbClr val="FF0000"/>
                </a:solidFill>
              </a:rPr>
              <a:t>  ($A as $index =&gt; $value)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              print (“index is $index has value $value”);</a:t>
            </a:r>
            <a:endParaRPr lang="en-US" sz="2800" dirty="0"/>
          </a:p>
        </p:txBody>
      </p:sp>
      <p:sp>
        <p:nvSpPr>
          <p:cNvPr id="5939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96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50242"/>
              </p:ext>
            </p:extLst>
          </p:nvPr>
        </p:nvGraphicFramePr>
        <p:xfrm>
          <a:off x="1533525" y="0"/>
          <a:ext cx="7000875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5" imgW="7058377" imgH="5017303" progId="Word.Document.8">
                  <p:embed/>
                </p:oleObj>
              </mc:Choice>
              <mc:Fallback>
                <p:oleObj name="Document" r:id="rId5" imgW="7058377" imgH="5017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0"/>
                        <a:ext cx="7000875" cy="496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9619" name="Rectangle 3"/>
          <p:cNvSpPr>
            <a:spLocks noChangeArrowheads="1"/>
          </p:cNvSpPr>
          <p:nvPr/>
        </p:nvSpPr>
        <p:spPr bwMode="auto">
          <a:xfrm>
            <a:off x="8610600" y="1524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/>
              <a:t>Outline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auto">
          <a:xfrm>
            <a:off x="8686800" y="1068389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ja-JP" sz="1400">
                <a:ea typeface="ＭＳ Ｐゴシック" panose="020B0600070205080204" pitchFamily="34" charset="-128"/>
              </a:rPr>
              <a:t>arrays.php</a:t>
            </a:r>
            <a:r>
              <a:rPr lang="en-US" sz="1400"/>
              <a:t> </a:t>
            </a:r>
          </a:p>
          <a:p>
            <a:pPr>
              <a:buClrTx/>
            </a:pPr>
            <a:r>
              <a:rPr lang="en-US" sz="1600" b="0">
                <a:latin typeface="Times New Roman" panose="02020603050405020304" pitchFamily="18" charset="0"/>
              </a:rPr>
              <a:t>(1 of 4)</a:t>
            </a:r>
          </a:p>
        </p:txBody>
      </p:sp>
      <p:sp>
        <p:nvSpPr>
          <p:cNvPr id="879621" name="Text Box 5"/>
          <p:cNvSpPr txBox="1">
            <a:spLocks noChangeArrowheads="1"/>
          </p:cNvSpPr>
          <p:nvPr/>
        </p:nvSpPr>
        <p:spPr bwMode="auto">
          <a:xfrm>
            <a:off x="7467600" y="2362201"/>
            <a:ext cx="3048000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Sets the first element of array </a:t>
            </a:r>
            <a:r>
              <a:rPr lang="en-US">
                <a:latin typeface="Courier New" panose="02070309020205020404" pitchFamily="49" charset="0"/>
              </a:rPr>
              <a:t>$first</a:t>
            </a:r>
            <a:r>
              <a:rPr lang="en-US">
                <a:latin typeface="Times New Roman" panose="02020603050405020304" pitchFamily="18" charset="0"/>
              </a:rPr>
              <a:t> to the string </a:t>
            </a:r>
            <a:r>
              <a:rPr lang="en-US">
                <a:latin typeface="Courier New" panose="02070309020205020404" pitchFamily="49" charset="0"/>
              </a:rPr>
              <a:t>“zero”</a:t>
            </a:r>
          </a:p>
        </p:txBody>
      </p:sp>
      <p:sp>
        <p:nvSpPr>
          <p:cNvPr id="879622" name="Line 6"/>
          <p:cNvSpPr>
            <a:spLocks noChangeShapeType="1"/>
          </p:cNvSpPr>
          <p:nvPr/>
        </p:nvSpPr>
        <p:spPr bwMode="auto">
          <a:xfrm flipH="1">
            <a:off x="4495800" y="25908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9623" name="Text Box 7"/>
          <p:cNvSpPr txBox="1">
            <a:spLocks noChangeArrowheads="1"/>
          </p:cNvSpPr>
          <p:nvPr/>
        </p:nvSpPr>
        <p:spPr bwMode="auto">
          <a:xfrm>
            <a:off x="6248400" y="1676401"/>
            <a:ext cx="2286000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Automatically creates array </a:t>
            </a:r>
            <a:r>
              <a:rPr lang="en-US">
                <a:latin typeface="Courier New" panose="02070309020205020404" pitchFamily="49" charset="0"/>
              </a:rPr>
              <a:t>$first</a:t>
            </a:r>
          </a:p>
        </p:txBody>
      </p:sp>
      <p:sp>
        <p:nvSpPr>
          <p:cNvPr id="879624" name="Line 8"/>
          <p:cNvSpPr>
            <a:spLocks noChangeShapeType="1"/>
          </p:cNvSpPr>
          <p:nvPr/>
        </p:nvSpPr>
        <p:spPr bwMode="auto">
          <a:xfrm flipH="1">
            <a:off x="3200400" y="1905000"/>
            <a:ext cx="3048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9625" name="Text Box 9"/>
          <p:cNvSpPr txBox="1">
            <a:spLocks noChangeArrowheads="1"/>
          </p:cNvSpPr>
          <p:nvPr/>
        </p:nvSpPr>
        <p:spPr bwMode="auto">
          <a:xfrm>
            <a:off x="6934200" y="3048000"/>
            <a:ext cx="2286000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Courier New" panose="02070309020205020404" pitchFamily="49" charset="0"/>
              </a:rPr>
              <a:t>“three”</a:t>
            </a:r>
            <a:r>
              <a:rPr lang="en-US">
                <a:latin typeface="Times New Roman" panose="02020603050405020304" pitchFamily="18" charset="0"/>
              </a:rPr>
              <a:t> is appended to the end of array </a:t>
            </a:r>
            <a:r>
              <a:rPr lang="en-US">
                <a:latin typeface="Courier New" panose="02070309020205020404" pitchFamily="49" charset="0"/>
              </a:rPr>
              <a:t>$first</a:t>
            </a:r>
            <a:r>
              <a:rPr lang="en-US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879626" name="Line 10"/>
          <p:cNvSpPr>
            <a:spLocks noChangeShapeType="1"/>
          </p:cNvSpPr>
          <p:nvPr/>
        </p:nvSpPr>
        <p:spPr bwMode="auto">
          <a:xfrm flipH="1">
            <a:off x="4259264" y="3276601"/>
            <a:ext cx="267493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9627" name="Text Box 11"/>
          <p:cNvSpPr txBox="1">
            <a:spLocks noChangeArrowheads="1"/>
          </p:cNvSpPr>
          <p:nvPr/>
        </p:nvSpPr>
        <p:spPr bwMode="auto">
          <a:xfrm>
            <a:off x="6858000" y="4724400"/>
            <a:ext cx="2133600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Returns the number of elements in the array</a:t>
            </a:r>
          </a:p>
        </p:txBody>
      </p:sp>
      <p:sp>
        <p:nvSpPr>
          <p:cNvPr id="879628" name="Line 12"/>
          <p:cNvSpPr>
            <a:spLocks noChangeShapeType="1"/>
          </p:cNvSpPr>
          <p:nvPr/>
        </p:nvSpPr>
        <p:spPr bwMode="auto">
          <a:xfrm flipH="1" flipV="1">
            <a:off x="5029200" y="44196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Action Button: Forward or Next 1">
            <a:hlinkClick r:id="rId7" highlightClick="1"/>
          </p:cNvPr>
          <p:cNvSpPr/>
          <p:nvPr/>
        </p:nvSpPr>
        <p:spPr>
          <a:xfrm>
            <a:off x="9936480" y="0"/>
            <a:ext cx="2255520" cy="1214735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1" grpId="0" animBg="1"/>
      <p:bldP spid="879622" grpId="0" animBg="1"/>
      <p:bldP spid="879623" grpId="0" animBg="1"/>
      <p:bldP spid="879624" grpId="0" animBg="1"/>
      <p:bldP spid="879625" grpId="0" animBg="1"/>
      <p:bldP spid="879626" grpId="0" animBg="1"/>
      <p:bldP spid="879627" grpId="0" animBg="1"/>
      <p:bldP spid="8796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42" name="Object 2"/>
          <p:cNvGraphicFramePr>
            <a:graphicFrameLocks noChangeAspect="1"/>
          </p:cNvGraphicFramePr>
          <p:nvPr/>
        </p:nvGraphicFramePr>
        <p:xfrm>
          <a:off x="1524000" y="0"/>
          <a:ext cx="7056438" cy="520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4" imgW="7058160" imgH="5204520" progId="Word.Document.8">
                  <p:embed/>
                </p:oleObj>
              </mc:Choice>
              <mc:Fallback>
                <p:oleObj name="Document" r:id="rId4" imgW="7058160" imgH="5204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7056438" cy="520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43" name="Rectangle 3"/>
          <p:cNvSpPr>
            <a:spLocks noChangeArrowheads="1"/>
          </p:cNvSpPr>
          <p:nvPr/>
        </p:nvSpPr>
        <p:spPr bwMode="auto">
          <a:xfrm>
            <a:off x="8610600" y="1524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/>
              <a:t>Outline</a:t>
            </a: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8686800" y="1068389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ja-JP" sz="1400">
                <a:ea typeface="ＭＳ Ｐゴシック" panose="020B0600070205080204" pitchFamily="34" charset="-128"/>
              </a:rPr>
              <a:t>arrays.php</a:t>
            </a:r>
            <a:r>
              <a:rPr lang="en-US" sz="1400"/>
              <a:t> </a:t>
            </a:r>
          </a:p>
          <a:p>
            <a:pPr>
              <a:buClrTx/>
            </a:pPr>
            <a:r>
              <a:rPr lang="en-US" sz="1600" b="0">
                <a:latin typeface="Times New Roman" panose="02020603050405020304" pitchFamily="18" charset="0"/>
              </a:rPr>
              <a:t>(2 of 4)</a:t>
            </a:r>
          </a:p>
        </p:txBody>
      </p:sp>
      <p:sp>
        <p:nvSpPr>
          <p:cNvPr id="880645" name="Text Box 5"/>
          <p:cNvSpPr txBox="1">
            <a:spLocks noChangeArrowheads="1"/>
          </p:cNvSpPr>
          <p:nvPr/>
        </p:nvSpPr>
        <p:spPr bwMode="auto">
          <a:xfrm>
            <a:off x="6781800" y="1905001"/>
            <a:ext cx="2286000" cy="1200329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Function </a:t>
            </a:r>
            <a:r>
              <a:rPr lang="en-US">
                <a:latin typeface="Courier New" panose="02070309020205020404" pitchFamily="49" charset="0"/>
              </a:rPr>
              <a:t>array</a:t>
            </a:r>
            <a:r>
              <a:rPr lang="en-US">
                <a:latin typeface="Times New Roman" panose="02020603050405020304" pitchFamily="18" charset="0"/>
              </a:rPr>
              <a:t> creates array </a:t>
            </a:r>
            <a:r>
              <a:rPr lang="en-US">
                <a:latin typeface="Courier New" panose="02070309020205020404" pitchFamily="49" charset="0"/>
              </a:rPr>
              <a:t>$second</a:t>
            </a:r>
            <a:r>
              <a:rPr lang="en-US">
                <a:latin typeface="Times New Roman" panose="02020603050405020304" pitchFamily="18" charset="0"/>
              </a:rPr>
              <a:t> with its arguments as elements</a:t>
            </a:r>
          </a:p>
        </p:txBody>
      </p:sp>
      <p:sp>
        <p:nvSpPr>
          <p:cNvPr id="880646" name="Line 6"/>
          <p:cNvSpPr>
            <a:spLocks noChangeShapeType="1"/>
          </p:cNvSpPr>
          <p:nvPr/>
        </p:nvSpPr>
        <p:spPr bwMode="auto">
          <a:xfrm flipH="1" flipV="1">
            <a:off x="3810000" y="1143000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6934200" y="2971800"/>
            <a:ext cx="1828800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Creates associative array </a:t>
            </a:r>
            <a:r>
              <a:rPr lang="en-US">
                <a:latin typeface="Courier New" panose="02070309020205020404" pitchFamily="49" charset="0"/>
              </a:rPr>
              <a:t>$third</a:t>
            </a:r>
          </a:p>
        </p:txBody>
      </p:sp>
      <p:sp>
        <p:nvSpPr>
          <p:cNvPr id="880648" name="Line 8"/>
          <p:cNvSpPr>
            <a:spLocks noChangeShapeType="1"/>
          </p:cNvSpPr>
          <p:nvPr/>
        </p:nvSpPr>
        <p:spPr bwMode="auto">
          <a:xfrm flipH="1" flipV="1">
            <a:off x="4419600" y="31242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649" name="Text Box 9"/>
          <p:cNvSpPr txBox="1">
            <a:spLocks noChangeArrowheads="1"/>
          </p:cNvSpPr>
          <p:nvPr/>
        </p:nvSpPr>
        <p:spPr bwMode="auto">
          <a:xfrm>
            <a:off x="2514600" y="5410201"/>
            <a:ext cx="1828800" cy="1200329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Sets the internal pointer to the first array element in </a:t>
            </a:r>
            <a:r>
              <a:rPr lang="en-US">
                <a:latin typeface="Courier New" panose="02070309020205020404" pitchFamily="49" charset="0"/>
              </a:rPr>
              <a:t>$third</a:t>
            </a:r>
          </a:p>
        </p:txBody>
      </p:sp>
      <p:sp>
        <p:nvSpPr>
          <p:cNvPr id="880650" name="Line 10"/>
          <p:cNvSpPr>
            <a:spLocks noChangeShapeType="1"/>
          </p:cNvSpPr>
          <p:nvPr/>
        </p:nvSpPr>
        <p:spPr bwMode="auto">
          <a:xfrm flipV="1">
            <a:off x="3352800" y="4572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651" name="Text Box 11"/>
          <p:cNvSpPr txBox="1">
            <a:spLocks noChangeArrowheads="1"/>
          </p:cNvSpPr>
          <p:nvPr/>
        </p:nvSpPr>
        <p:spPr bwMode="auto">
          <a:xfrm>
            <a:off x="4495800" y="5410200"/>
            <a:ext cx="1828800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Returns the index of the element being pointed to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880652" name="Line 12"/>
          <p:cNvSpPr>
            <a:spLocks noChangeShapeType="1"/>
          </p:cNvSpPr>
          <p:nvPr/>
        </p:nvSpPr>
        <p:spPr bwMode="auto">
          <a:xfrm flipV="1">
            <a:off x="5334000" y="45720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653" name="Text Box 13"/>
          <p:cNvSpPr txBox="1">
            <a:spLocks noChangeArrowheads="1"/>
          </p:cNvSpPr>
          <p:nvPr/>
        </p:nvSpPr>
        <p:spPr bwMode="auto">
          <a:xfrm>
            <a:off x="6629400" y="5410201"/>
            <a:ext cx="1828800" cy="1200329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Moves the internal pointer to the next element and returns it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880654" name="Line 14"/>
          <p:cNvSpPr>
            <a:spLocks noChangeShapeType="1"/>
          </p:cNvSpPr>
          <p:nvPr/>
        </p:nvSpPr>
        <p:spPr bwMode="auto">
          <a:xfrm flipH="1" flipV="1">
            <a:off x="7010400" y="4572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5" grpId="0" animBg="1"/>
      <p:bldP spid="880646" grpId="0" animBg="1"/>
      <p:bldP spid="880647" grpId="0" animBg="1"/>
      <p:bldP spid="880648" grpId="0" animBg="1"/>
      <p:bldP spid="880649" grpId="0" animBg="1"/>
      <p:bldP spid="880650" grpId="0" animBg="1"/>
      <p:bldP spid="880651" grpId="0" animBg="1"/>
      <p:bldP spid="880652" grpId="0" animBg="1"/>
      <p:bldP spid="880653" grpId="0" animBg="1"/>
      <p:bldP spid="8806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666" name="Object 2"/>
          <p:cNvGraphicFramePr>
            <a:graphicFrameLocks noChangeAspect="1"/>
          </p:cNvGraphicFramePr>
          <p:nvPr/>
        </p:nvGraphicFramePr>
        <p:xfrm>
          <a:off x="1524000" y="0"/>
          <a:ext cx="7056438" cy="474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4" imgW="7058160" imgH="4747320" progId="Word.Document.8">
                  <p:embed/>
                </p:oleObj>
              </mc:Choice>
              <mc:Fallback>
                <p:oleObj name="Document" r:id="rId4" imgW="7058160" imgH="4747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7056438" cy="474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67" name="Rectangle 3"/>
          <p:cNvSpPr>
            <a:spLocks noChangeArrowheads="1"/>
          </p:cNvSpPr>
          <p:nvPr/>
        </p:nvSpPr>
        <p:spPr bwMode="auto">
          <a:xfrm>
            <a:off x="8610600" y="1524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/>
              <a:t>Outline</a:t>
            </a:r>
          </a:p>
        </p:txBody>
      </p:sp>
      <p:sp>
        <p:nvSpPr>
          <p:cNvPr id="881668" name="Rectangle 4"/>
          <p:cNvSpPr>
            <a:spLocks noChangeArrowheads="1"/>
          </p:cNvSpPr>
          <p:nvPr/>
        </p:nvSpPr>
        <p:spPr bwMode="auto">
          <a:xfrm>
            <a:off x="8686800" y="1068389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ja-JP" sz="1400">
                <a:ea typeface="ＭＳ Ｐゴシック" panose="020B0600070205080204" pitchFamily="34" charset="-128"/>
              </a:rPr>
              <a:t>arrays.php</a:t>
            </a:r>
            <a:r>
              <a:rPr lang="en-US" sz="1400"/>
              <a:t> </a:t>
            </a:r>
          </a:p>
          <a:p>
            <a:pPr>
              <a:buClrTx/>
            </a:pPr>
            <a:r>
              <a:rPr lang="en-US" sz="1600" b="0">
                <a:latin typeface="Times New Roman" panose="02020603050405020304" pitchFamily="18" charset="0"/>
              </a:rPr>
              <a:t>(3 of 4)</a:t>
            </a:r>
          </a:p>
        </p:txBody>
      </p:sp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7315200" y="2209800"/>
            <a:ext cx="1981200" cy="1754326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Uses operator =&gt; to initialize the element with index </a:t>
            </a:r>
            <a:r>
              <a:rPr lang="en-US">
                <a:latin typeface="Courier New" panose="02070309020205020404" pitchFamily="49" charset="0"/>
              </a:rPr>
              <a:t>“January”</a:t>
            </a:r>
            <a:r>
              <a:rPr lang="en-US">
                <a:latin typeface="Times New Roman" panose="02020603050405020304" pitchFamily="18" charset="0"/>
              </a:rPr>
              <a:t> to have value </a:t>
            </a:r>
            <a:r>
              <a:rPr lang="en-US">
                <a:latin typeface="Courier New" panose="02070309020205020404" pitchFamily="49" charset="0"/>
              </a:rPr>
              <a:t>“first”</a:t>
            </a:r>
            <a:r>
              <a:rPr lang="en-US">
                <a:latin typeface="Times New Roman" panose="02020603050405020304" pitchFamily="18" charset="0"/>
              </a:rPr>
              <a:t> 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881670" name="Line 6"/>
          <p:cNvSpPr>
            <a:spLocks noChangeShapeType="1"/>
          </p:cNvSpPr>
          <p:nvPr/>
        </p:nvSpPr>
        <p:spPr bwMode="auto">
          <a:xfrm flipH="1" flipV="1">
            <a:off x="4114800" y="1600200"/>
            <a:ext cx="403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1671" name="Text Box 7"/>
          <p:cNvSpPr txBox="1">
            <a:spLocks noChangeArrowheads="1"/>
          </p:cNvSpPr>
          <p:nvPr/>
        </p:nvSpPr>
        <p:spPr bwMode="auto">
          <a:xfrm>
            <a:off x="2971800" y="4800600"/>
            <a:ext cx="1676400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Iterates through each element in array </a:t>
            </a:r>
            <a:r>
              <a:rPr lang="en-US">
                <a:latin typeface="Courier New" panose="02070309020205020404" pitchFamily="49" charset="0"/>
              </a:rPr>
              <a:t>$fourth</a:t>
            </a:r>
          </a:p>
        </p:txBody>
      </p:sp>
      <p:sp>
        <p:nvSpPr>
          <p:cNvPr id="881672" name="Line 8"/>
          <p:cNvSpPr>
            <a:spLocks noChangeShapeType="1"/>
          </p:cNvSpPr>
          <p:nvPr/>
        </p:nvSpPr>
        <p:spPr bwMode="auto">
          <a:xfrm flipH="1" flipV="1">
            <a:off x="2971800" y="35814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1673" name="Text Box 9"/>
          <p:cNvSpPr txBox="1">
            <a:spLocks noChangeArrowheads="1"/>
          </p:cNvSpPr>
          <p:nvPr/>
        </p:nvSpPr>
        <p:spPr bwMode="auto">
          <a:xfrm>
            <a:off x="4800600" y="4800600"/>
            <a:ext cx="990600" cy="1477328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Stores the index of the element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881674" name="Line 10"/>
          <p:cNvSpPr>
            <a:spLocks noChangeShapeType="1"/>
          </p:cNvSpPr>
          <p:nvPr/>
        </p:nvSpPr>
        <p:spPr bwMode="auto">
          <a:xfrm flipH="1" flipV="1">
            <a:off x="4724400" y="36576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1675" name="Text Box 11"/>
          <p:cNvSpPr txBox="1">
            <a:spLocks noChangeArrowheads="1"/>
          </p:cNvSpPr>
          <p:nvPr/>
        </p:nvSpPr>
        <p:spPr bwMode="auto">
          <a:xfrm>
            <a:off x="6019800" y="4800601"/>
            <a:ext cx="1676400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anose="02020603050405020304" pitchFamily="18" charset="0"/>
              </a:rPr>
              <a:t>Stores the value of the element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881676" name="Line 12"/>
          <p:cNvSpPr>
            <a:spLocks noChangeShapeType="1"/>
          </p:cNvSpPr>
          <p:nvPr/>
        </p:nvSpPr>
        <p:spPr bwMode="auto">
          <a:xfrm flipH="1" flipV="1">
            <a:off x="5791200" y="35814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9" grpId="0" animBg="1"/>
      <p:bldP spid="881670" grpId="0" animBg="1"/>
      <p:bldP spid="881671" grpId="0" animBg="1"/>
      <p:bldP spid="881672" grpId="0" animBg="1"/>
      <p:bldP spid="881673" grpId="0" animBg="1"/>
      <p:bldP spid="881674" grpId="0" animBg="1"/>
      <p:bldP spid="881675" grpId="0" animBg="1"/>
      <p:bldP spid="8816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iw3htp5_19_slides_Page_02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5" t="8652" r="28309" b="43163"/>
          <a:stretch/>
        </p:blipFill>
        <p:spPr bwMode="auto">
          <a:xfrm>
            <a:off x="1371599" y="1651379"/>
            <a:ext cx="5186151" cy="2674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560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dirty="0" smtClean="0">
                <a:solidFill>
                  <a:schemeClr val="tx1"/>
                </a:solidFill>
              </a:rPr>
              <a:t>Eyad Alshareef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03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5702" r="39651" b="30626"/>
          <a:stretch/>
        </p:blipFill>
        <p:spPr bwMode="auto">
          <a:xfrm>
            <a:off x="7028596" y="395785"/>
            <a:ext cx="4203511" cy="3534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04"/>
          <p:cNvPicPr>
            <a:picLocks noGrp="1" noChangeAspect="1"/>
          </p:cNvPicPr>
          <p:nvPr isPhoto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5209" r="40249" b="57423"/>
          <a:stretch/>
        </p:blipFill>
        <p:spPr bwMode="auto">
          <a:xfrm>
            <a:off x="7028595" y="4061349"/>
            <a:ext cx="4203511" cy="2074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7165076" y="1368188"/>
            <a:ext cx="3562065" cy="566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59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19.4 Arithmetic Operators</a:t>
            </a:r>
            <a:endParaRPr lang="en-US" dirty="0"/>
          </a:p>
        </p:txBody>
      </p:sp>
      <p:sp>
        <p:nvSpPr>
          <p:cNvPr id="1074179" name="Rectangle 3"/>
          <p:cNvSpPr>
            <a:spLocks noGrp="1" noChangeArrowheads="1"/>
          </p:cNvSpPr>
          <p:nvPr>
            <p:ph idx="1"/>
          </p:nvPr>
        </p:nvSpPr>
        <p:spPr>
          <a:xfrm>
            <a:off x="2033516" y="1719618"/>
            <a:ext cx="9471096" cy="4191604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define</a:t>
            </a:r>
            <a:r>
              <a:rPr lang="en-US" sz="2000" dirty="0"/>
              <a:t> creates a named constant. It takes two arguments—the name and value of the constant. An optional third argument accepts a boolean value that specifies whether the constant is case insensitive—constants are case sensitive by default.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Uninitialized variables have </a:t>
            </a:r>
            <a:r>
              <a:rPr lang="en-US" sz="2000" dirty="0">
                <a:solidFill>
                  <a:srgbClr val="FF0000"/>
                </a:solidFill>
              </a:rPr>
              <a:t>undefined values </a:t>
            </a:r>
            <a:r>
              <a:rPr lang="en-US" sz="2000" dirty="0"/>
              <a:t>that evaluate differently, depending on the context. In a numeric context, it evaluates to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. In contrast, when an undefined value is interpreted in a string context (e.g., $nothing), it evaluates to the string "undef".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Keywords may not be used as function, method, class or namespace names.</a:t>
            </a:r>
          </a:p>
        </p:txBody>
      </p:sp>
      <p:sp>
        <p:nvSpPr>
          <p:cNvPr id="4403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5" name="Picture 1" descr="iw3htp5_19_slides_Page_15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t="5702" r="23084" b="76106"/>
          <a:stretch/>
        </p:blipFill>
        <p:spPr bwMode="auto">
          <a:xfrm>
            <a:off x="4940038" y="5013580"/>
            <a:ext cx="6564574" cy="1009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83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 descr="iw3htp5_19_slides_Page_1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24631" r="22189" b="15876"/>
          <a:stretch/>
        </p:blipFill>
        <p:spPr bwMode="auto">
          <a:xfrm>
            <a:off x="518614" y="232011"/>
            <a:ext cx="6769290" cy="4872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4608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5" name="Picture 1" descr="iw3htp5_19_slides_Page_19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t="9389" r="38607" b="31609"/>
          <a:stretch/>
        </p:blipFill>
        <p:spPr bwMode="auto">
          <a:xfrm>
            <a:off x="6986516" y="2005677"/>
            <a:ext cx="4941628" cy="4312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1528551" y="3360761"/>
            <a:ext cx="3562065" cy="566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785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1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5210" r="29205" b="13171"/>
          <a:stretch/>
        </p:blipFill>
        <p:spPr bwMode="auto">
          <a:xfrm>
            <a:off x="791571" y="321863"/>
            <a:ext cx="6141492" cy="4531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18"/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4227" r="27413" b="54964"/>
          <a:stretch/>
        </p:blipFill>
        <p:spPr bwMode="auto">
          <a:xfrm>
            <a:off x="6277970" y="4052841"/>
            <a:ext cx="5914030" cy="2265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" name="Action Button: Forward or Next 1">
            <a:hlinkClick r:id="rId4" highlightClick="1"/>
          </p:cNvPr>
          <p:cNvSpPr/>
          <p:nvPr/>
        </p:nvSpPr>
        <p:spPr>
          <a:xfrm>
            <a:off x="7879080" y="1249680"/>
            <a:ext cx="2545080" cy="1337711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9888" y="4052841"/>
            <a:ext cx="4371605" cy="69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9810" y="4052841"/>
            <a:ext cx="4630912" cy="800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49182" y="4889063"/>
            <a:ext cx="4371605" cy="106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189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 descr="iw3htp5_19_slides_Page_21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5701" r="23532" b="31118"/>
          <a:stretch/>
        </p:blipFill>
        <p:spPr bwMode="auto">
          <a:xfrm>
            <a:off x="1869743" y="832513"/>
            <a:ext cx="9397678" cy="5063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120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 descr="iw3htp5_19_slides_Page_2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7" t="5209" r="32487" b="20301"/>
          <a:stretch/>
        </p:blipFill>
        <p:spPr bwMode="auto">
          <a:xfrm>
            <a:off x="955343" y="329846"/>
            <a:ext cx="4831307" cy="4135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222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23"/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8" t="5702" r="32935" b="19071"/>
          <a:stretch/>
        </p:blipFill>
        <p:spPr bwMode="auto">
          <a:xfrm>
            <a:off x="6237026" y="324394"/>
            <a:ext cx="4776717" cy="4140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24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7" t="5455" r="32487" b="59144"/>
          <a:stretch/>
        </p:blipFill>
        <p:spPr bwMode="auto">
          <a:xfrm>
            <a:off x="3493827" y="4535655"/>
            <a:ext cx="4831307" cy="1965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079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 descr="iw3htp5_19_slides_Page_25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7" t="6685" r="33084" b="17351"/>
          <a:stretch/>
        </p:blipFill>
        <p:spPr bwMode="auto">
          <a:xfrm>
            <a:off x="2793927" y="271577"/>
            <a:ext cx="6868687" cy="6046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529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19.5 </a:t>
            </a:r>
            <a:r>
              <a:rPr lang="en-US" dirty="0"/>
              <a:t>Initializing and Manipulating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2197290" y="1446662"/>
            <a:ext cx="9307322" cy="4560094"/>
          </a:xfrm>
        </p:spPr>
        <p:txBody>
          <a:bodyPr>
            <a:normAutofit/>
          </a:bodyPr>
          <a:lstStyle/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 sz="3200" dirty="0"/>
              <a:t>PHP provides the capability to store data in arrays. Arrays are divided into elements that behave as individual variables. </a:t>
            </a:r>
            <a:r>
              <a:rPr lang="en-US" sz="3200" dirty="0">
                <a:solidFill>
                  <a:srgbClr val="FF0000"/>
                </a:solidFill>
              </a:rPr>
              <a:t>Array names, like other variables, begin with the </a:t>
            </a:r>
            <a:r>
              <a:rPr lang="en-US" sz="3200" dirty="0">
                <a:solidFill>
                  <a:srgbClr val="FF0000"/>
                </a:solidFill>
                <a:latin typeface="Lucida Console" pitchFamily="49" charset="0"/>
              </a:rPr>
              <a:t>$</a:t>
            </a:r>
            <a:r>
              <a:rPr lang="en-US" sz="3200" dirty="0">
                <a:solidFill>
                  <a:srgbClr val="FF0000"/>
                </a:solidFill>
              </a:rPr>
              <a:t> symbol. </a:t>
            </a:r>
          </a:p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 sz="3200" dirty="0"/>
              <a:t>Individual array elements are accessed by following the array’s variable name with an index enclosed in </a:t>
            </a:r>
            <a:r>
              <a:rPr lang="en-US" sz="3200" dirty="0">
                <a:solidFill>
                  <a:srgbClr val="FF0000"/>
                </a:solidFill>
              </a:rPr>
              <a:t>square brackets (</a:t>
            </a:r>
            <a:r>
              <a:rPr lang="en-US" sz="3200" dirty="0">
                <a:solidFill>
                  <a:srgbClr val="FF0000"/>
                </a:solidFill>
                <a:latin typeface="Lucida Console" pitchFamily="49" charset="0"/>
              </a:rPr>
              <a:t>[]</a:t>
            </a:r>
            <a:r>
              <a:rPr lang="en-US" sz="3200" dirty="0">
                <a:solidFill>
                  <a:srgbClr val="FF0000"/>
                </a:solidFill>
              </a:rPr>
              <a:t>). </a:t>
            </a:r>
          </a:p>
        </p:txBody>
      </p:sp>
      <p:sp>
        <p:nvSpPr>
          <p:cNvPr id="5734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699</Words>
  <Application>Microsoft Office PowerPoint</Application>
  <PresentationFormat>Widescreen</PresentationFormat>
  <Paragraphs>85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Courier New</vt:lpstr>
      <vt:lpstr>Lucida Console</vt:lpstr>
      <vt:lpstr>Times New Roman</vt:lpstr>
      <vt:lpstr>Wingdings 3</vt:lpstr>
      <vt:lpstr>Wisp</vt:lpstr>
      <vt:lpstr>Document</vt:lpstr>
      <vt:lpstr>PHP Part II</vt:lpstr>
      <vt:lpstr>PowerPoint Presentation</vt:lpstr>
      <vt:lpstr>19.4 Arithmetic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19.5 Initializing and Manipulating Arrays</vt:lpstr>
      <vt:lpstr>19.5 Initializing and Manipulating Arrays</vt:lpstr>
      <vt:lpstr>Array definition </vt:lpstr>
      <vt:lpstr>19.5 associative arrays</vt:lpstr>
      <vt:lpstr>19.5 associative arrays</vt:lpstr>
      <vt:lpstr>19.5 Initializing and Manipulating Arrays (Cont.)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Eyad Alshareef</dc:creator>
  <cp:lastModifiedBy>qusaiabuein@yahoo.com</cp:lastModifiedBy>
  <cp:revision>44</cp:revision>
  <dcterms:created xsi:type="dcterms:W3CDTF">2014-09-16T09:32:13Z</dcterms:created>
  <dcterms:modified xsi:type="dcterms:W3CDTF">2019-04-17T12:17:47Z</dcterms:modified>
</cp:coreProperties>
</file>