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5"/>
  </p:notesMasterIdLst>
  <p:sldIdLst>
    <p:sldId id="256" r:id="rId2"/>
    <p:sldId id="259" r:id="rId3"/>
    <p:sldId id="312" r:id="rId4"/>
    <p:sldId id="313" r:id="rId5"/>
    <p:sldId id="325" r:id="rId6"/>
    <p:sldId id="314" r:id="rId7"/>
    <p:sldId id="315" r:id="rId8"/>
    <p:sldId id="316" r:id="rId9"/>
    <p:sldId id="317" r:id="rId10"/>
    <p:sldId id="319" r:id="rId11"/>
    <p:sldId id="321" r:id="rId12"/>
    <p:sldId id="322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7DF4-3DB1-4B91-950B-7E51C468876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93306-1123-494F-8CF8-249643FC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93306-1123-494F-8CF8-249643FCA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8378415-E123-421E-B2F1-95E42F2395A5}" type="slidenum">
              <a:rPr 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1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47CC31D-868A-4CBD-8548-BB90593BB074}" type="slidenum">
              <a:rPr 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5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4C56CD3-E852-4D06-AEEF-6301A0DEB950}" type="slidenum">
              <a:rPr 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1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61AD-C32A-4B95-BAE8-2A8C07EF770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8AF-313E-40D2-B30D-92667BD19D7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9D95-81FD-4259-9EF6-06FF11FFA5D7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24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317D-DE6C-49E4-8BFD-EFEEB7330922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0FA9-66B0-44D9-B8CE-E0D22BC26E3D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23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EA34-DCAA-4ED5-97D4-5EEC244C8972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3AAA-A598-4764-99A5-5131C7010E1F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724F-543E-4DC6-B8C9-634C2BA7D8D7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FCB3-3708-4889-A2A5-DCE6B9EF896D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0EB2-0D27-4C60-8390-CDBBAA678460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8E1-0AAE-4CA2-9BBC-9C25142E3749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D19F-FFDE-49E8-9F8E-2375E6C8EB1A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CB3-F832-41CF-9EBD-58B9F6D44F0B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8ED4-4F44-41AE-A00A-54E7C00393F1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0B3-248F-4AE9-8289-319C42E10E2E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F05D-ADE2-4CA6-BF54-BECC2E4EF07A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419D-1ED2-4D77-A29E-274EC62CF07F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19: PHP</a:t>
            </a:r>
          </a:p>
          <a:p>
            <a:r>
              <a:rPr lang="en-US" dirty="0" smtClean="0"/>
              <a:t>By: </a:t>
            </a:r>
            <a:r>
              <a:rPr lang="en-US" dirty="0" smtClean="0"/>
              <a:t>Dr</a:t>
            </a:r>
            <a:r>
              <a:rPr lang="en-US" dirty="0" smtClean="0"/>
              <a:t>. </a:t>
            </a:r>
            <a:r>
              <a:rPr lang="en-US" dirty="0" err="1" smtClean="0"/>
              <a:t>Qusai</a:t>
            </a:r>
            <a:r>
              <a:rPr lang="en-US" dirty="0" smtClean="0"/>
              <a:t> </a:t>
            </a:r>
            <a:r>
              <a:rPr lang="en-US" dirty="0" err="1" smtClean="0"/>
              <a:t>Abuein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iw3htp5_19_slides_Page_43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 t="6193" r="45324" b="11942"/>
          <a:stretch/>
        </p:blipFill>
        <p:spPr bwMode="auto">
          <a:xfrm>
            <a:off x="2975211" y="571706"/>
            <a:ext cx="8134066" cy="5746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8704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 descr="iw3htp5_19_slides_Page_45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5948" r="30398" b="22759"/>
          <a:stretch/>
        </p:blipFill>
        <p:spPr bwMode="auto">
          <a:xfrm>
            <a:off x="2183642" y="368489"/>
            <a:ext cx="8639032" cy="5655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8909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 descr="iw3htp5_19_slides_Page_46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4964" r="26667" b="21775"/>
          <a:stretch/>
        </p:blipFill>
        <p:spPr bwMode="auto">
          <a:xfrm>
            <a:off x="1924333" y="409433"/>
            <a:ext cx="8529851" cy="5419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901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" descr="iw3htp5_19_slides_Page_4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t="6193" r="28607" b="21284"/>
          <a:stretch/>
        </p:blipFill>
        <p:spPr bwMode="auto">
          <a:xfrm>
            <a:off x="2589212" y="521702"/>
            <a:ext cx="8202305" cy="561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9113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iw3htp5_19_slides_Page_02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5" t="8652" r="28309" b="43163"/>
          <a:stretch/>
        </p:blipFill>
        <p:spPr bwMode="auto">
          <a:xfrm>
            <a:off x="1371599" y="1651379"/>
            <a:ext cx="5186151" cy="2674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560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03"/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5702" r="39651" b="30626"/>
          <a:stretch/>
        </p:blipFill>
        <p:spPr bwMode="auto">
          <a:xfrm>
            <a:off x="7028596" y="395785"/>
            <a:ext cx="4203511" cy="3534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5" name="Picture 1" descr="iw3htp5_19_slides_Page_04"/>
          <p:cNvPicPr>
            <a:picLocks noGrp="1" noChangeAspect="1"/>
          </p:cNvPicPr>
          <p:nvPr isPhoto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5209" r="40249" b="57423"/>
          <a:stretch/>
        </p:blipFill>
        <p:spPr bwMode="auto">
          <a:xfrm>
            <a:off x="7028595" y="4061349"/>
            <a:ext cx="4203511" cy="2074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7076363" y="4148923"/>
            <a:ext cx="4107974" cy="867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596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19.8 Form Processing and Business Logic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Superglobal</a:t>
            </a:r>
            <a:r>
              <a:rPr lang="en-US" sz="2800" dirty="0"/>
              <a:t> arrays are associative arrays predefined by PHP that hold variables acquired from user input, the environment or the web server and are accessible in any </a:t>
            </a:r>
            <a:r>
              <a:rPr lang="en-US" sz="2800" dirty="0">
                <a:solidFill>
                  <a:srgbClr val="FF0000"/>
                </a:solidFill>
              </a:rPr>
              <a:t>variable scope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arrays </a:t>
            </a:r>
            <a:r>
              <a:rPr lang="en-US" sz="2800" dirty="0">
                <a:latin typeface="Lucida Console" panose="020B0609040504020204" pitchFamily="49" charset="0"/>
              </a:rPr>
              <a:t>$_GET</a:t>
            </a:r>
            <a:r>
              <a:rPr lang="en-US" sz="2800" dirty="0"/>
              <a:t> and </a:t>
            </a:r>
            <a:r>
              <a:rPr lang="en-US" sz="2800" dirty="0">
                <a:latin typeface="Lucida Console" panose="020B0609040504020204" pitchFamily="49" charset="0"/>
              </a:rPr>
              <a:t>$_POST</a:t>
            </a:r>
            <a:r>
              <a:rPr lang="en-US" sz="2800" dirty="0"/>
              <a:t> retrieve information sent to the server by HTTP </a:t>
            </a:r>
            <a:r>
              <a:rPr lang="en-US" sz="2800" dirty="0">
                <a:latin typeface="Lucida Console" panose="020B0609040504020204" pitchFamily="49" charset="0"/>
              </a:rPr>
              <a:t>get</a:t>
            </a:r>
            <a:r>
              <a:rPr lang="en-US" sz="2800" dirty="0"/>
              <a:t> and </a:t>
            </a:r>
            <a:r>
              <a:rPr lang="en-US" sz="2800" dirty="0">
                <a:latin typeface="Lucida Console" panose="020B0609040504020204" pitchFamily="49" charset="0"/>
              </a:rPr>
              <a:t>post</a:t>
            </a:r>
            <a:r>
              <a:rPr lang="en-US" sz="2800" dirty="0"/>
              <a:t> requests, respectively.</a:t>
            </a:r>
          </a:p>
        </p:txBody>
      </p:sp>
      <p:sp>
        <p:nvSpPr>
          <p:cNvPr id="7987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iw3htp5_19_slides_Page_3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4" t="5456" r="31145" b="48081"/>
          <a:stretch/>
        </p:blipFill>
        <p:spPr bwMode="auto">
          <a:xfrm>
            <a:off x="2589212" y="1078173"/>
            <a:ext cx="8753704" cy="4435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8089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Form processing</a:t>
            </a:r>
          </a:p>
          <a:p>
            <a:pPr lvl="1"/>
            <a:r>
              <a:rPr lang="en-US" sz="3200" dirty="0">
                <a:latin typeface="Lucida Console" panose="020B0609040504020204" pitchFamily="49" charset="0"/>
              </a:rPr>
              <a:t>action</a:t>
            </a:r>
            <a:r>
              <a:rPr lang="en-US" sz="2400" dirty="0"/>
              <a:t> property</a:t>
            </a:r>
          </a:p>
          <a:p>
            <a:pPr lvl="2"/>
            <a:r>
              <a:rPr lang="en-US" sz="2000" dirty="0"/>
              <a:t>Where to send form </a:t>
            </a:r>
            <a:r>
              <a:rPr lang="en-US" sz="2000" dirty="0" smtClean="0"/>
              <a:t>data (</a:t>
            </a:r>
            <a:r>
              <a:rPr lang="en-US" sz="2000" dirty="0" err="1" smtClean="0"/>
              <a:t>php</a:t>
            </a:r>
            <a:r>
              <a:rPr lang="en-US" sz="2000" dirty="0" smtClean="0"/>
              <a:t> file)</a:t>
            </a:r>
            <a:endParaRPr lang="en-US" sz="2000" dirty="0"/>
          </a:p>
          <a:p>
            <a:pPr lvl="1"/>
            <a:r>
              <a:rPr lang="en-US" sz="3200" dirty="0">
                <a:latin typeface="Lucida Console" panose="020B0609040504020204" pitchFamily="49" charset="0"/>
              </a:rPr>
              <a:t>method</a:t>
            </a:r>
            <a:r>
              <a:rPr lang="en-US" sz="2400" dirty="0"/>
              <a:t> property</a:t>
            </a:r>
          </a:p>
          <a:p>
            <a:pPr lvl="2"/>
            <a:r>
              <a:rPr lang="en-US" sz="2800" dirty="0" smtClean="0">
                <a:latin typeface="Lucida Console" panose="020B0609040504020204" pitchFamily="49" charset="0"/>
              </a:rPr>
              <a:t>Post</a:t>
            </a:r>
          </a:p>
          <a:p>
            <a:pPr lvl="2"/>
            <a:r>
              <a:rPr lang="en-US" sz="2800" dirty="0" smtClean="0">
                <a:latin typeface="Lucida Console" panose="020B0609040504020204" pitchFamily="49" charset="0"/>
              </a:rPr>
              <a:t>Get</a:t>
            </a:r>
            <a:endParaRPr 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sz="2400" dirty="0"/>
              <a:t>Each element has unique name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19.8.2 Using PHP to Process HTML5 Forms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Using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method = "post"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appends form data to the browser request that contains the protocol and the requested resource’s URL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Scripts located on the web server’s machine can access the form data sent as part of the request.</a:t>
            </a:r>
          </a:p>
        </p:txBody>
      </p:sp>
      <p:sp>
        <p:nvSpPr>
          <p:cNvPr id="8192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19.4 Form Processing and Business Logic (Cont.)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escape the normal meaning of a character in a string by preceding it with the backslash character (</a:t>
            </a:r>
            <a:r>
              <a:rPr lang="en-US" sz="2800" dirty="0">
                <a:latin typeface="Lucida Console" panose="020B0609040504020204" pitchFamily="49" charset="0"/>
              </a:rPr>
              <a:t>\</a:t>
            </a:r>
            <a:r>
              <a:rPr lang="en-US" sz="2800" dirty="0"/>
              <a:t>).</a:t>
            </a:r>
          </a:p>
          <a:p>
            <a:r>
              <a:rPr lang="en-US" sz="2800" dirty="0"/>
              <a:t>Function </a:t>
            </a:r>
            <a:r>
              <a:rPr lang="en-US" sz="2800" dirty="0">
                <a:latin typeface="Lucida Console" panose="020B0609040504020204" pitchFamily="49" charset="0"/>
              </a:rPr>
              <a:t>die</a:t>
            </a:r>
            <a:r>
              <a:rPr lang="en-US" sz="2800" dirty="0"/>
              <a:t> </a:t>
            </a:r>
            <a:r>
              <a:rPr lang="en-US" sz="2800" i="1" dirty="0"/>
              <a:t>terminates</a:t>
            </a:r>
            <a:r>
              <a:rPr lang="en-US" sz="2800" dirty="0"/>
              <a:t> script execution. The function’s optional argument is a string, which is printed as the script exits. </a:t>
            </a:r>
          </a:p>
        </p:txBody>
      </p:sp>
      <p:sp>
        <p:nvSpPr>
          <p:cNvPr id="8294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 descr="iw3htp5_19_slides_Page_4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20207" r="35622" b="13417"/>
          <a:stretch/>
        </p:blipFill>
        <p:spPr bwMode="auto">
          <a:xfrm>
            <a:off x="1927746" y="388133"/>
            <a:ext cx="8939283" cy="5930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397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1468" y="4176219"/>
            <a:ext cx="6230204" cy="36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3427" y="5610371"/>
            <a:ext cx="6230204" cy="36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137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 descr="iw3htp5_19_slides_Page_41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4964" r="29503" b="13417"/>
          <a:stretch/>
        </p:blipFill>
        <p:spPr bwMode="auto">
          <a:xfrm>
            <a:off x="637582" y="349081"/>
            <a:ext cx="6550926" cy="4843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849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42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4718" r="20398" b="65290"/>
          <a:stretch/>
        </p:blipFill>
        <p:spPr bwMode="auto">
          <a:xfrm>
            <a:off x="4868388" y="5192973"/>
            <a:ext cx="6974006" cy="1665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781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499</TotalTime>
  <Words>221</Words>
  <Application>Microsoft Office PowerPoint</Application>
  <PresentationFormat>Widescreen</PresentationFormat>
  <Paragraphs>36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Lucida Console</vt:lpstr>
      <vt:lpstr>Times New Roman</vt:lpstr>
      <vt:lpstr>Wingdings 3</vt:lpstr>
      <vt:lpstr>Wisp</vt:lpstr>
      <vt:lpstr>PHP</vt:lpstr>
      <vt:lpstr>PowerPoint Presentation</vt:lpstr>
      <vt:lpstr>19.8 Form Processing and Business Logic</vt:lpstr>
      <vt:lpstr>PowerPoint Presentation</vt:lpstr>
      <vt:lpstr>PowerPoint Presentation</vt:lpstr>
      <vt:lpstr>19.8.2 Using PHP to Process HTML5 Forms</vt:lpstr>
      <vt:lpstr>19.4 Form Processing and Business Logic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Eyad Alshareef</dc:creator>
  <cp:lastModifiedBy>qusaiabuein@yahoo.com</cp:lastModifiedBy>
  <cp:revision>49</cp:revision>
  <dcterms:created xsi:type="dcterms:W3CDTF">2014-09-16T09:32:13Z</dcterms:created>
  <dcterms:modified xsi:type="dcterms:W3CDTF">2019-04-17T12:19:05Z</dcterms:modified>
</cp:coreProperties>
</file>