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1"/>
  </p:notesMasterIdLst>
  <p:sldIdLst>
    <p:sldId id="256" r:id="rId2"/>
    <p:sldId id="259" r:id="rId3"/>
    <p:sldId id="326" r:id="rId4"/>
    <p:sldId id="336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37" r:id="rId13"/>
    <p:sldId id="327" r:id="rId14"/>
    <p:sldId id="328" r:id="rId15"/>
    <p:sldId id="329" r:id="rId16"/>
    <p:sldId id="330" r:id="rId17"/>
    <p:sldId id="331" r:id="rId18"/>
    <p:sldId id="332" r:id="rId19"/>
    <p:sldId id="33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B7DF4-3DB1-4B91-950B-7E51C468876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93306-1123-494F-8CF8-249643FC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93306-1123-494F-8CF8-249643FCA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38F3ED6-FD23-4020-9252-36D2B8F40F18}" type="slidenum">
              <a:rPr lang="en-US" sz="1200">
                <a:solidFill>
                  <a:schemeClr val="tx1"/>
                </a:solidFill>
              </a:rPr>
              <a:pPr eaLnBrk="1" hangingPunct="1"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3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0445389-2AAD-4BF7-8D61-A13AF43FDE2C}" type="slidenum">
              <a:rPr lang="en-US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6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61AD-C32A-4B95-BAE8-2A8C07EF7704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8AF-313E-40D2-B30D-92667BD19D74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9D95-81FD-4259-9EF6-06FF11FFA5D7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24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317D-DE6C-49E4-8BFD-EFEEB7330922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91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0FA9-66B0-44D9-B8CE-E0D22BC26E3D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23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EA34-DCAA-4ED5-97D4-5EEC244C8972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8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3AAA-A598-4764-99A5-5131C7010E1F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724F-543E-4DC6-B8C9-634C2BA7D8D7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FCB3-3708-4889-A2A5-DCE6B9EF896D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0EB2-0D27-4C60-8390-CDBBAA678460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28E1-0AAE-4CA2-9BBC-9C25142E3749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D19F-FFDE-49E8-9F8E-2375E6C8EB1A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1CB3-F832-41CF-9EBD-58B9F6D44F0B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8ED4-4F44-41AE-A00A-54E7C00393F1}" type="datetime1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0B3-248F-4AE9-8289-319C42E10E2E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F05D-ADE2-4CA6-BF54-BECC2E4EF07A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419D-1ED2-4D77-A29E-274EC62CF07F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19: PHP</a:t>
            </a:r>
          </a:p>
          <a:p>
            <a:r>
              <a:rPr lang="en-US" dirty="0" smtClean="0"/>
              <a:t>By: </a:t>
            </a:r>
            <a:r>
              <a:rPr lang="en-US" dirty="0" smtClean="0"/>
              <a:t>Dr. </a:t>
            </a:r>
            <a:r>
              <a:rPr lang="en-US" dirty="0" err="1" smtClean="0"/>
              <a:t>Qusai</a:t>
            </a:r>
            <a:r>
              <a:rPr lang="en-US" dirty="0" smtClean="0"/>
              <a:t> </a:t>
            </a:r>
            <a:r>
              <a:rPr lang="en-US" dirty="0" err="1" smtClean="0"/>
              <a:t>Abuein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Getting </a:t>
            </a:r>
            <a:r>
              <a:rPr lang="en-US" dirty="0"/>
              <a:t>Data From MySQL 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806053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$result = </a:t>
            </a:r>
            <a:r>
              <a:rPr lang="en-US" dirty="0" err="1"/>
              <a:t>mysql_query</a:t>
            </a:r>
            <a:r>
              <a:rPr lang="en-US" dirty="0"/>
              <a:t>("SELECT </a:t>
            </a:r>
            <a:r>
              <a:rPr lang="en-US" dirty="0" err="1"/>
              <a:t>id,email</a:t>
            </a:r>
            <a:r>
              <a:rPr lang="en-US" dirty="0"/>
              <a:t> FROM people WHERE id = '42'");</a:t>
            </a:r>
            <a:br>
              <a:rPr lang="en-US" dirty="0"/>
            </a:br>
            <a:r>
              <a:rPr lang="en-US" dirty="0"/>
              <a:t>if (!$result) {</a:t>
            </a:r>
            <a:br>
              <a:rPr lang="en-US" dirty="0"/>
            </a:br>
            <a:r>
              <a:rPr lang="en-US" dirty="0"/>
              <a:t>    echo 'Could not run query: ' . </a:t>
            </a:r>
            <a:r>
              <a:rPr lang="en-US" dirty="0" err="1"/>
              <a:t>mysql_error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 exit;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$row = </a:t>
            </a:r>
            <a:r>
              <a:rPr lang="en-US" dirty="0" err="1">
                <a:solidFill>
                  <a:srgbClr val="FF0000"/>
                </a:solidFill>
              </a:rPr>
              <a:t>mysql_fetch_row</a:t>
            </a:r>
            <a:r>
              <a:rPr lang="en-US" dirty="0">
                <a:solidFill>
                  <a:srgbClr val="FF0000"/>
                </a:solidFill>
              </a:rPr>
              <a:t>($result);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echo</a:t>
            </a:r>
            <a:r>
              <a:rPr lang="en-US" dirty="0"/>
              <a:t> $row[0]; // 42</a:t>
            </a:r>
            <a:br>
              <a:rPr lang="en-US" dirty="0"/>
            </a:br>
            <a:r>
              <a:rPr lang="en-US" dirty="0"/>
              <a:t>echo $row[1]; // the email value</a:t>
            </a:r>
            <a:br>
              <a:rPr lang="en-US" dirty="0"/>
            </a:b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$result = </a:t>
            </a:r>
            <a:r>
              <a:rPr lang="en-US" sz="2400" dirty="0" err="1"/>
              <a:t>mysql_query</a:t>
            </a:r>
            <a:r>
              <a:rPr lang="en-US" sz="2400" dirty="0"/>
              <a:t>($sql2,$Conn);</a:t>
            </a:r>
          </a:p>
          <a:p>
            <a:pPr marL="0" indent="0">
              <a:buNone/>
            </a:pPr>
            <a:r>
              <a:rPr lang="en-US" sz="2400" dirty="0"/>
              <a:t>while ($row = </a:t>
            </a:r>
            <a:r>
              <a:rPr lang="en-US" sz="2400" dirty="0" err="1"/>
              <a:t>mysql_fetch_row</a:t>
            </a:r>
            <a:r>
              <a:rPr lang="en-US" sz="2400" dirty="0"/>
              <a:t>($result))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foreach</a:t>
            </a:r>
            <a:r>
              <a:rPr lang="en-US" sz="2400" dirty="0"/>
              <a:t> ($row as $key =&gt; $value )</a:t>
            </a:r>
          </a:p>
          <a:p>
            <a:pPr marL="0" indent="0">
              <a:buNone/>
            </a:pPr>
            <a:r>
              <a:rPr lang="en-US" sz="2400" dirty="0"/>
              <a:t>	        print $value."&lt;</a:t>
            </a:r>
            <a:r>
              <a:rPr lang="en-US" sz="2400" dirty="0" err="1"/>
              <a:t>br</a:t>
            </a:r>
            <a:r>
              <a:rPr lang="en-US" sz="2400" dirty="0"/>
              <a:t>&gt;";</a:t>
            </a:r>
          </a:p>
          <a:p>
            <a:pPr marL="0" indent="0">
              <a:buNone/>
            </a:pPr>
            <a:r>
              <a:rPr lang="en-US" sz="2400" dirty="0"/>
              <a:t>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247231"/>
              </p:ext>
            </p:extLst>
          </p:nvPr>
        </p:nvGraphicFramePr>
        <p:xfrm>
          <a:off x="2589211" y="2035753"/>
          <a:ext cx="8547361" cy="693800"/>
        </p:xfrm>
        <a:graphic>
          <a:graphicData uri="http://schemas.openxmlformats.org/drawingml/2006/table">
            <a:tbl>
              <a:tblPr/>
              <a:tblGrid>
                <a:gridCol w="8547361"/>
              </a:tblGrid>
              <a:tr h="6938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mysql_close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($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link_identifier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);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1791" y="746940"/>
            <a:ext cx="7532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5-Closing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Database Connection:</a:t>
            </a:r>
          </a:p>
        </p:txBody>
      </p:sp>
    </p:spTree>
    <p:extLst>
      <p:ext uri="{BB962C8B-B14F-4D97-AF65-F5344CB8AC3E}">
        <p14:creationId xmlns:p14="http://schemas.microsoft.com/office/powerpoint/2010/main" val="4912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000"/>
              <a:t>To query the database, we call function </a:t>
            </a:r>
            <a:r>
              <a:rPr lang="en-US" sz="2000">
                <a:latin typeface="Lucida Console" panose="020B0609040504020204" pitchFamily="49" charset="0"/>
              </a:rPr>
              <a:t>mysql_query</a:t>
            </a:r>
            <a:r>
              <a:rPr lang="en-US" sz="2000"/>
              <a:t>, specifying the query string and the database to query. </a:t>
            </a:r>
          </a:p>
          <a:p>
            <a:pPr>
              <a:lnSpc>
                <a:spcPct val="90000"/>
              </a:lnSpc>
            </a:pPr>
            <a:r>
              <a:rPr lang="en-US" sz="2000"/>
              <a:t>This returns a resource containing the result of the query, or false if the query fails. </a:t>
            </a:r>
          </a:p>
          <a:p>
            <a:pPr>
              <a:lnSpc>
                <a:spcPct val="90000"/>
              </a:lnSpc>
            </a:pPr>
            <a:r>
              <a:rPr lang="en-US" sz="2000"/>
              <a:t>It can also execute SQL statements such as </a:t>
            </a:r>
            <a:r>
              <a:rPr lang="en-US" sz="2000">
                <a:latin typeface="Lucida Console" panose="020B0609040504020204" pitchFamily="49" charset="0"/>
              </a:rPr>
              <a:t>INSERT</a:t>
            </a:r>
            <a:r>
              <a:rPr lang="en-US" sz="2000"/>
              <a:t> or </a:t>
            </a:r>
            <a:r>
              <a:rPr lang="en-US" sz="2000">
                <a:latin typeface="Lucida Console" panose="020B0609040504020204" pitchFamily="49" charset="0"/>
              </a:rPr>
              <a:t>DELETE</a:t>
            </a:r>
            <a:r>
              <a:rPr lang="en-US" sz="2000"/>
              <a:t> that do not return results. </a:t>
            </a:r>
          </a:p>
          <a:p>
            <a:pPr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>
                <a:latin typeface="Lucida Console" panose="020B0609040504020204" pitchFamily="49" charset="0"/>
              </a:rPr>
              <a:t>mysql_error</a:t>
            </a:r>
            <a:r>
              <a:rPr lang="en-US" sz="2000"/>
              <a:t> function returns any error strings from the database. </a:t>
            </a:r>
          </a:p>
          <a:p>
            <a:pPr algn="just">
              <a:lnSpc>
                <a:spcPct val="90000"/>
              </a:lnSpc>
            </a:pPr>
            <a:r>
              <a:rPr lang="en-US" sz="2000">
                <a:latin typeface="Lucida Console" panose="020B0609040504020204" pitchFamily="49" charset="0"/>
              </a:rPr>
              <a:t>mysql_close</a:t>
            </a:r>
            <a:r>
              <a:rPr lang="en-US" sz="2000"/>
              <a:t> closes the connection to the database specified in its argument.</a:t>
            </a:r>
          </a:p>
          <a:p>
            <a:pPr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>
                <a:latin typeface="Lucida Console" panose="020B0609040504020204" pitchFamily="49" charset="0"/>
              </a:rPr>
              <a:t>mysql_fetch_row</a:t>
            </a:r>
            <a:r>
              <a:rPr lang="en-US" sz="2000"/>
              <a:t> function returns an array containing the values for each column in the current row of the query result (</a:t>
            </a:r>
            <a:r>
              <a:rPr lang="en-US" sz="2000">
                <a:latin typeface="Lucida Console" panose="020B0609040504020204" pitchFamily="49" charset="0"/>
              </a:rPr>
              <a:t>$result</a:t>
            </a:r>
            <a:r>
              <a:rPr lang="en-US" sz="2000"/>
              <a:t>). 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19.9 Reading from a Database (Cont.)</a:t>
            </a:r>
            <a:endParaRPr lang="en-US" dirty="0"/>
          </a:p>
        </p:txBody>
      </p:sp>
      <p:sp>
        <p:nvSpPr>
          <p:cNvPr id="9421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1"/>
                </a:solidFill>
              </a:rPr>
              <a:t>©1992-2012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75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1" descr="iw3htp5_19_slides_Page_49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1"/>
                </a:solidFill>
              </a:rPr>
              <a:t>©1992-2012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23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" descr="iw3htp5_19_slides_Page_50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1"/>
                </a:solidFill>
              </a:rPr>
              <a:t>©1992-2012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69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1" descr="iw3htp5_19_slides_Page_5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1"/>
                </a:solidFill>
              </a:rPr>
              <a:t>©1992-2012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21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" descr="iw3htp5_19_slides_Page_52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1"/>
                </a:solidFill>
              </a:rPr>
              <a:t>©1992-2012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423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1" descr="iw3htp5_19_slides_Page_53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1"/>
                </a:solidFill>
              </a:rPr>
              <a:t>©1992-2012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38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1" descr="iw3htp5_19_slides_Page_54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1"/>
                </a:solidFill>
              </a:rPr>
              <a:t>©1992-2012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46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iw3htp5_19_slides_Page_02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5" t="8652" r="28309" b="43163"/>
          <a:stretch/>
        </p:blipFill>
        <p:spPr bwMode="auto">
          <a:xfrm>
            <a:off x="1371599" y="1651379"/>
            <a:ext cx="5186151" cy="2674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2560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4" name="Picture 1" descr="iw3htp5_19_slides_Page_03"/>
          <p:cNvPicPr>
            <a:picLocks noGrp="1" noChangeAspect="1"/>
          </p:cNvPicPr>
          <p:nvPr isPhoto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9" t="5702" r="39651" b="30626"/>
          <a:stretch/>
        </p:blipFill>
        <p:spPr bwMode="auto">
          <a:xfrm>
            <a:off x="7028596" y="395785"/>
            <a:ext cx="4203511" cy="3534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5" name="Picture 1" descr="iw3htp5_19_slides_Page_04"/>
          <p:cNvPicPr>
            <a:picLocks noGrp="1" noChangeAspect="1"/>
          </p:cNvPicPr>
          <p:nvPr isPhoto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5209" r="40249" b="57423"/>
          <a:stretch/>
        </p:blipFill>
        <p:spPr bwMode="auto">
          <a:xfrm>
            <a:off x="7028595" y="4061349"/>
            <a:ext cx="4203511" cy="20744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6" name="Rectangle 5"/>
          <p:cNvSpPr/>
          <p:nvPr/>
        </p:nvSpPr>
        <p:spPr>
          <a:xfrm>
            <a:off x="7076363" y="4954137"/>
            <a:ext cx="4107974" cy="321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596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>
              <a:lnSpc>
                <a:spcPct val="90000"/>
              </a:lnSpc>
              <a:buFont typeface="Wingdings 3"/>
              <a:buChar char=""/>
              <a:defRPr/>
            </a:pPr>
            <a:r>
              <a:rPr lang="en-US" sz="2400" dirty="0"/>
              <a:t>Function </a:t>
            </a:r>
            <a:r>
              <a:rPr lang="en-US" sz="2400" dirty="0">
                <a:latin typeface="Lucida Console" pitchFamily="49" charset="0"/>
              </a:rPr>
              <a:t>mysql_connect</a:t>
            </a:r>
            <a:r>
              <a:rPr lang="en-US" sz="2400" dirty="0"/>
              <a:t> connects to the MySQL database. It takes three arguments—</a:t>
            </a:r>
          </a:p>
          <a:p>
            <a:pPr marL="621792" lvl="1">
              <a:lnSpc>
                <a:spcPct val="90000"/>
              </a:lnSpc>
              <a:spcBef>
                <a:spcPts val="324"/>
              </a:spcBef>
              <a:defRPr/>
            </a:pPr>
            <a:r>
              <a:rPr lang="en-US" sz="1800" dirty="0"/>
              <a:t>the server’s hostname </a:t>
            </a:r>
          </a:p>
          <a:p>
            <a:pPr marL="621792" lvl="1">
              <a:lnSpc>
                <a:spcPct val="90000"/>
              </a:lnSpc>
              <a:spcBef>
                <a:spcPts val="324"/>
              </a:spcBef>
              <a:defRPr/>
            </a:pPr>
            <a:r>
              <a:rPr lang="en-US" sz="1800" dirty="0"/>
              <a:t>a username </a:t>
            </a:r>
          </a:p>
          <a:p>
            <a:pPr marL="621792" lvl="1">
              <a:lnSpc>
                <a:spcPct val="90000"/>
              </a:lnSpc>
              <a:spcBef>
                <a:spcPts val="324"/>
              </a:spcBef>
              <a:defRPr/>
            </a:pPr>
            <a:r>
              <a:rPr lang="en-US" sz="1800" dirty="0"/>
              <a:t>a password</a:t>
            </a:r>
          </a:p>
          <a:p>
            <a:pPr marL="393192" lvl="1" indent="0">
              <a:lnSpc>
                <a:spcPct val="90000"/>
              </a:lnSpc>
              <a:spcBef>
                <a:spcPts val="324"/>
              </a:spcBef>
              <a:buNone/>
              <a:defRPr/>
            </a:pPr>
            <a:r>
              <a:rPr lang="en-US" sz="2400" dirty="0"/>
              <a:t>and returns a database handle—a representation of PHP’s connection to the database, or </a:t>
            </a:r>
            <a:r>
              <a:rPr lang="en-US" sz="2400" dirty="0">
                <a:latin typeface="Lucida Console" pitchFamily="49" charset="0"/>
              </a:rPr>
              <a:t>false</a:t>
            </a:r>
            <a:r>
              <a:rPr lang="en-US" sz="2400" dirty="0"/>
              <a:t> if the connection fails.</a:t>
            </a:r>
          </a:p>
          <a:p>
            <a:pPr marL="109728" indent="0">
              <a:lnSpc>
                <a:spcPct val="90000"/>
              </a:lnSpc>
              <a:buNone/>
              <a:defRPr/>
            </a:pPr>
            <a:endParaRPr lang="en-US" sz="2000" dirty="0"/>
          </a:p>
        </p:txBody>
      </p:sp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19.9 Reading from a </a:t>
            </a:r>
            <a:r>
              <a:rPr lang="en-US" dirty="0"/>
              <a:t>Database</a:t>
            </a:r>
          </a:p>
        </p:txBody>
      </p:sp>
      <p:sp>
        <p:nvSpPr>
          <p:cNvPr id="9318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tx1"/>
                </a:solidFill>
              </a:rPr>
              <a:t>©1992-2012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0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74299"/>
              </p:ext>
            </p:extLst>
          </p:nvPr>
        </p:nvGraphicFramePr>
        <p:xfrm>
          <a:off x="2692388" y="1735505"/>
          <a:ext cx="8253116" cy="892469"/>
        </p:xfrm>
        <a:graphic>
          <a:graphicData uri="http://schemas.openxmlformats.org/drawingml/2006/table">
            <a:tbl>
              <a:tblPr/>
              <a:tblGrid>
                <a:gridCol w="8253116"/>
              </a:tblGrid>
              <a:tr h="89246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>
                          <a:effectLst/>
                          <a:latin typeface="verdana" panose="020B0604030504040204" pitchFamily="34" charset="0"/>
                        </a:rPr>
                        <a:t>$Conn = </a:t>
                      </a:r>
                      <a:r>
                        <a:rPr lang="en-US" sz="2400" dirty="0" err="1" smtClean="0">
                          <a:effectLst/>
                          <a:latin typeface="verdana" panose="020B0604030504040204" pitchFamily="34" charset="0"/>
                        </a:rPr>
                        <a:t>mysql_connect</a:t>
                      </a:r>
                      <a:r>
                        <a:rPr lang="en-US" sz="2400" dirty="0" smtClean="0">
                          <a:effectLst/>
                          <a:latin typeface="verdana" panose="020B0604030504040204" pitchFamily="34" charset="0"/>
                        </a:rPr>
                        <a:t>(server, user ,password); </a:t>
                      </a:r>
                      <a:endParaRPr lang="en-US" sz="24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50231"/>
              </p:ext>
            </p:extLst>
          </p:nvPr>
        </p:nvGraphicFramePr>
        <p:xfrm>
          <a:off x="2702472" y="2960797"/>
          <a:ext cx="8065611" cy="2995516"/>
        </p:xfrm>
        <a:graphic>
          <a:graphicData uri="http://schemas.openxmlformats.org/drawingml/2006/table">
            <a:tbl>
              <a:tblPr/>
              <a:tblGrid>
                <a:gridCol w="1613122"/>
                <a:gridCol w="6452489"/>
              </a:tblGrid>
              <a:tr h="592751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verdana" panose="020B0604030504040204" pitchFamily="34" charset="0"/>
                        </a:rPr>
                        <a:t>Parameter</a:t>
                      </a:r>
                    </a:p>
                  </a:txBody>
                  <a:tcPr marL="43843" marR="43843" marT="43843" marB="4384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43843" marR="43843" marT="43843" marB="4384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</a:tr>
              <a:tr h="66438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latin typeface="verdana" panose="020B0604030504040204" pitchFamily="34" charset="0"/>
                        </a:rPr>
                        <a:t>server</a:t>
                      </a:r>
                    </a:p>
                  </a:txBody>
                  <a:tcPr marL="43843" marR="43843" marT="43843" marB="4384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latin typeface="verdana" panose="020B0604030504040204" pitchFamily="34" charset="0"/>
                        </a:rPr>
                        <a:t>Optional - The host name running database server. If not specified then default value is </a:t>
                      </a:r>
                      <a:r>
                        <a:rPr lang="en-US" sz="1700" b="1" dirty="0" err="1" smtClean="0">
                          <a:effectLst/>
                          <a:latin typeface="verdana" panose="020B0604030504040204" pitchFamily="34" charset="0"/>
                        </a:rPr>
                        <a:t>localhost</a:t>
                      </a:r>
                      <a:endParaRPr lang="en-US" sz="17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3843" marR="43843" marT="43843" marB="4384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7345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latin typeface="verdana" panose="020B0604030504040204" pitchFamily="34" charset="0"/>
                        </a:rPr>
                        <a:t>user</a:t>
                      </a:r>
                    </a:p>
                  </a:txBody>
                  <a:tcPr marL="43843" marR="43843" marT="43843" marB="4384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latin typeface="verdana" panose="020B0604030504040204" pitchFamily="34" charset="0"/>
                        </a:rPr>
                        <a:t>Optional - The username accessing the database. If not specified then default is the name of the user that owns the server process.</a:t>
                      </a:r>
                    </a:p>
                  </a:txBody>
                  <a:tcPr marL="43843" marR="43843" marT="43843" marB="4384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4616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latin typeface="verdana" panose="020B0604030504040204" pitchFamily="34" charset="0"/>
                        </a:rPr>
                        <a:t>passwd</a:t>
                      </a:r>
                    </a:p>
                  </a:txBody>
                  <a:tcPr marL="43843" marR="43843" marT="43843" marB="4384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latin typeface="verdana" panose="020B0604030504040204" pitchFamily="34" charset="0"/>
                        </a:rPr>
                        <a:t>Optional - The password of the user accessing the database. If not specified then default is an empty password.</a:t>
                      </a:r>
                    </a:p>
                  </a:txBody>
                  <a:tcPr marL="43843" marR="43843" marT="43843" marB="4384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1569493" y="2781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4311" y="645584"/>
            <a:ext cx="7956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1- Opening Database Connection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:</a:t>
            </a:r>
            <a:endParaRPr lang="en-US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2 - Selecting </a:t>
            </a:r>
            <a:r>
              <a:rPr lang="en-US" dirty="0"/>
              <a:t>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373875"/>
          </a:xfrm>
        </p:spPr>
        <p:txBody>
          <a:bodyPr/>
          <a:lstStyle/>
          <a:p>
            <a:r>
              <a:rPr lang="en-US" dirty="0"/>
              <a:t>Once you </a:t>
            </a:r>
            <a:r>
              <a:rPr lang="en-US" dirty="0" smtClean="0"/>
              <a:t>establish </a:t>
            </a:r>
            <a:r>
              <a:rPr lang="en-US" dirty="0"/>
              <a:t>a connection with a database server then it is required to select a particular database where your all the tables are associated.</a:t>
            </a:r>
          </a:p>
          <a:p>
            <a:r>
              <a:rPr lang="en-US" dirty="0" smtClean="0"/>
              <a:t>PHP </a:t>
            </a:r>
            <a:r>
              <a:rPr lang="en-US" dirty="0"/>
              <a:t>provides function </a:t>
            </a:r>
            <a:r>
              <a:rPr lang="en-US" b="1" dirty="0" err="1">
                <a:solidFill>
                  <a:srgbClr val="FF0000"/>
                </a:solidFill>
              </a:rPr>
              <a:t>mysql_select_db</a:t>
            </a:r>
            <a:r>
              <a:rPr lang="en-US" dirty="0"/>
              <a:t> to select a </a:t>
            </a:r>
            <a:r>
              <a:rPr lang="en-US" dirty="0" smtClean="0"/>
              <a:t>database. It </a:t>
            </a:r>
            <a:r>
              <a:rPr lang="en-US" dirty="0"/>
              <a:t>returns TRUE on success or FALSE on failure.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01980"/>
              </p:ext>
            </p:extLst>
          </p:nvPr>
        </p:nvGraphicFramePr>
        <p:xfrm>
          <a:off x="3169768" y="3698544"/>
          <a:ext cx="5742220" cy="369570"/>
        </p:xfrm>
        <a:graphic>
          <a:graphicData uri="http://schemas.openxmlformats.org/drawingml/2006/table">
            <a:tbl>
              <a:tblPr/>
              <a:tblGrid>
                <a:gridCol w="574222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bool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mysql_select_db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( 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db_name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, connection );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99844"/>
              </p:ext>
            </p:extLst>
          </p:nvPr>
        </p:nvGraphicFramePr>
        <p:xfrm>
          <a:off x="3098041" y="4363182"/>
          <a:ext cx="7215227" cy="1383030"/>
        </p:xfrm>
        <a:graphic>
          <a:graphicData uri="http://schemas.openxmlformats.org/drawingml/2006/table">
            <a:tbl>
              <a:tblPr/>
              <a:tblGrid>
                <a:gridCol w="1443045"/>
                <a:gridCol w="577218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Parameter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db_name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Required - Database name to be selected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connection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Optional - if not specified then last 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opend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 connection by 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mysql_connect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 will be used.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3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417218"/>
              </p:ext>
            </p:extLst>
          </p:nvPr>
        </p:nvGraphicFramePr>
        <p:xfrm>
          <a:off x="3029352" y="1983525"/>
          <a:ext cx="8475260" cy="4517408"/>
        </p:xfrm>
        <a:graphic>
          <a:graphicData uri="http://schemas.openxmlformats.org/drawingml/2006/table">
            <a:tbl>
              <a:tblPr/>
              <a:tblGrid>
                <a:gridCol w="8475260"/>
              </a:tblGrid>
              <a:tr h="451740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&lt;?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php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endParaRPr lang="en-US" dirty="0" smtClean="0"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         $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dbhost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 = </a:t>
                      </a:r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'</a:t>
                      </a:r>
                      <a:r>
                        <a:rPr lang="en-US" dirty="0" err="1" smtClean="0">
                          <a:effectLst/>
                          <a:latin typeface="verdana" panose="020B0604030504040204" pitchFamily="34" charset="0"/>
                        </a:rPr>
                        <a:t>localhost</a:t>
                      </a:r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'; </a:t>
                      </a:r>
                    </a:p>
                    <a:p>
                      <a:pPr algn="l" fontAlgn="t"/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         $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dbuser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 = </a:t>
                      </a:r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‘root'; </a:t>
                      </a:r>
                    </a:p>
                    <a:p>
                      <a:pPr algn="l" fontAlgn="t"/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         $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dbpass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 = </a:t>
                      </a:r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‘asd12345'; </a:t>
                      </a:r>
                    </a:p>
                    <a:p>
                      <a:pPr algn="l" fontAlgn="t"/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   $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conn = 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mysql_connect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($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dbhost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, $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dbuser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, $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dbpass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); </a:t>
                      </a:r>
                      <a:endParaRPr lang="en-US" dirty="0" smtClean="0"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l" fontAlgn="t"/>
                      <a:endParaRPr lang="en-US" dirty="0" smtClean="0"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       if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(! $conn ) { </a:t>
                      </a:r>
                      <a:endParaRPr lang="en-US" dirty="0" smtClean="0"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             die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('Could not connect: ' . 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mysql_error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()); </a:t>
                      </a:r>
                      <a:endParaRPr lang="en-US" dirty="0" smtClean="0"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            }</a:t>
                      </a:r>
                    </a:p>
                    <a:p>
                      <a:pPr algn="l" fontAlgn="t"/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        echo 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'Connected successfully'; </a:t>
                      </a:r>
                      <a:endParaRPr lang="en-US" dirty="0" smtClean="0"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l" fontAlgn="t"/>
                      <a:endParaRPr lang="en-US" dirty="0" smtClean="0"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           </a:t>
                      </a:r>
                      <a:r>
                        <a:rPr lang="en-US" dirty="0" err="1" smtClean="0">
                          <a:effectLst/>
                          <a:latin typeface="verdana" panose="020B0604030504040204" pitchFamily="34" charset="0"/>
                        </a:rPr>
                        <a:t>mysql_select_db</a:t>
                      </a:r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( ‘library' 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); </a:t>
                      </a:r>
                      <a:endParaRPr lang="en-US" dirty="0" smtClean="0"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dirty="0" err="1" smtClean="0">
                          <a:effectLst/>
                          <a:latin typeface="verdana" panose="020B0604030504040204" pitchFamily="34" charset="0"/>
                        </a:rPr>
                        <a:t>mysql_close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($conn); </a:t>
                      </a:r>
                      <a:endParaRPr lang="en-US" dirty="0" smtClean="0"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?&gt;</a:t>
                      </a:r>
                      <a:endParaRPr lang="en-U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18013" y="3014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418013" y="3837940"/>
          <a:ext cx="5257800" cy="369570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bool mysql_query( sql, connection );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05467"/>
              </p:ext>
            </p:extLst>
          </p:nvPr>
        </p:nvGraphicFramePr>
        <p:xfrm>
          <a:off x="3179929" y="3260308"/>
          <a:ext cx="7464876" cy="1383030"/>
        </p:xfrm>
        <a:graphic>
          <a:graphicData uri="http://schemas.openxmlformats.org/drawingml/2006/table">
            <a:tbl>
              <a:tblPr/>
              <a:tblGrid>
                <a:gridCol w="1492975"/>
                <a:gridCol w="597190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Parameter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sql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Required - SQL query to </a:t>
                      </a:r>
                      <a:r>
                        <a:rPr lang="en-US" dirty="0" smtClean="0">
                          <a:effectLst/>
                          <a:latin typeface="verdana" panose="020B0604030504040204" pitchFamily="34" charset="0"/>
                        </a:rPr>
                        <a:t>execute</a:t>
                      </a:r>
                      <a:endParaRPr lang="en-US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connection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Optional - if not specified then last 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opend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 connection by </a:t>
                      </a:r>
                      <a:r>
                        <a:rPr lang="en-US" dirty="0" err="1">
                          <a:effectLst/>
                          <a:latin typeface="verdana" panose="020B0604030504040204" pitchFamily="34" charset="0"/>
                        </a:rPr>
                        <a:t>mysql_connect</a:t>
                      </a:r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 will be used.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179929" y="2696823"/>
            <a:ext cx="5600818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verdana" panose="020B0604030504040204" pitchFamily="34" charset="0"/>
              </a:rPr>
              <a:t>bool</a:t>
            </a:r>
            <a:r>
              <a:rPr lang="en-US" dirty="0">
                <a:latin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</a:rPr>
              <a:t>mysql_query</a:t>
            </a:r>
            <a:r>
              <a:rPr lang="en-US" dirty="0">
                <a:latin typeface="verdana" panose="020B0604030504040204" pitchFamily="34" charset="0"/>
              </a:rPr>
              <a:t>( </a:t>
            </a:r>
            <a:r>
              <a:rPr lang="en-US" dirty="0" err="1">
                <a:latin typeface="verdana" panose="020B0604030504040204" pitchFamily="34" charset="0"/>
              </a:rPr>
              <a:t>sql</a:t>
            </a:r>
            <a:r>
              <a:rPr lang="en-US" dirty="0">
                <a:latin typeface="verdana" panose="020B0604030504040204" pitchFamily="34" charset="0"/>
              </a:rPr>
              <a:t>, connection );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– Execute a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0436"/>
            <a:ext cx="8915400" cy="4653886"/>
          </a:xfrm>
        </p:spPr>
        <p:txBody>
          <a:bodyPr>
            <a:normAutofit/>
          </a:bodyPr>
          <a:lstStyle/>
          <a:p>
            <a:r>
              <a:rPr lang="en-US" b="1" dirty="0"/>
              <a:t>Create a database</a:t>
            </a:r>
          </a:p>
          <a:p>
            <a:pPr marL="0" indent="0">
              <a:buNone/>
            </a:pPr>
            <a:r>
              <a:rPr lang="en-US" dirty="0" smtClean="0"/>
              <a:t>                                $</a:t>
            </a:r>
            <a:r>
              <a:rPr lang="en-US" dirty="0" err="1"/>
              <a:t>sql</a:t>
            </a:r>
            <a:r>
              <a:rPr lang="en-US" dirty="0"/>
              <a:t> = 'CREATE Database </a:t>
            </a:r>
            <a:r>
              <a:rPr lang="en-US" dirty="0" err="1"/>
              <a:t>test_db</a:t>
            </a:r>
            <a:r>
              <a:rPr lang="en-US" dirty="0" smtClean="0"/>
              <a:t>';</a:t>
            </a:r>
          </a:p>
          <a:p>
            <a:r>
              <a:rPr lang="en-US" b="1" dirty="0"/>
              <a:t>Creating Database Tables:</a:t>
            </a:r>
          </a:p>
          <a:p>
            <a:pPr marL="800100" lvl="2" indent="0">
              <a:buNone/>
            </a:pPr>
            <a:r>
              <a:rPr lang="en-US" dirty="0" err="1"/>
              <a:t>sql</a:t>
            </a:r>
            <a:r>
              <a:rPr lang="en-US" dirty="0"/>
              <a:t> = 'CREATE TABLE employee( '.</a:t>
            </a:r>
          </a:p>
          <a:p>
            <a:pPr marL="800100" lvl="2" indent="0">
              <a:buNone/>
            </a:pPr>
            <a:r>
              <a:rPr lang="en-US" dirty="0"/>
              <a:t>       '</a:t>
            </a:r>
            <a:r>
              <a:rPr lang="en-US" dirty="0" err="1"/>
              <a:t>emp_id</a:t>
            </a:r>
            <a:r>
              <a:rPr lang="en-US" dirty="0"/>
              <a:t> INT NOT NULL AUTO_INCREMENT, '.</a:t>
            </a:r>
          </a:p>
          <a:p>
            <a:pPr marL="800100" lvl="2" indent="0">
              <a:buNone/>
            </a:pPr>
            <a:r>
              <a:rPr lang="en-US" dirty="0"/>
              <a:t>       '</a:t>
            </a:r>
            <a:r>
              <a:rPr lang="en-US" dirty="0" err="1"/>
              <a:t>emp_name</a:t>
            </a:r>
            <a:r>
              <a:rPr lang="en-US" dirty="0"/>
              <a:t> VARCHAR(20) NOT NULL, '.</a:t>
            </a:r>
          </a:p>
          <a:p>
            <a:pPr marL="800100" lvl="2" indent="0">
              <a:buNone/>
            </a:pPr>
            <a:r>
              <a:rPr lang="en-US" dirty="0"/>
              <a:t>       '</a:t>
            </a:r>
            <a:r>
              <a:rPr lang="en-US" dirty="0" err="1"/>
              <a:t>emp_address</a:t>
            </a:r>
            <a:r>
              <a:rPr lang="en-US" dirty="0"/>
              <a:t>  VARCHAR(20) NOT NULL, '.</a:t>
            </a:r>
          </a:p>
          <a:p>
            <a:pPr marL="800100" lvl="2" indent="0">
              <a:buNone/>
            </a:pPr>
            <a:r>
              <a:rPr lang="en-US" dirty="0"/>
              <a:t>       '</a:t>
            </a:r>
            <a:r>
              <a:rPr lang="en-US" dirty="0" err="1"/>
              <a:t>emp_salary</a:t>
            </a:r>
            <a:r>
              <a:rPr lang="en-US" dirty="0"/>
              <a:t>   INT NOT NULL, '.</a:t>
            </a:r>
          </a:p>
          <a:p>
            <a:pPr marL="800100" lvl="2" indent="0">
              <a:buNone/>
            </a:pPr>
            <a:r>
              <a:rPr lang="en-US" dirty="0"/>
              <a:t>       '</a:t>
            </a:r>
            <a:r>
              <a:rPr lang="en-US" dirty="0" err="1"/>
              <a:t>join_date</a:t>
            </a:r>
            <a:r>
              <a:rPr lang="en-US" dirty="0"/>
              <a:t>    timestamp(14) NOT NULL, '.</a:t>
            </a:r>
          </a:p>
          <a:p>
            <a:pPr marL="800100" lvl="2" indent="0">
              <a:buNone/>
            </a:pPr>
            <a:r>
              <a:rPr lang="en-US" dirty="0"/>
              <a:t>       'primary key ( </a:t>
            </a:r>
            <a:r>
              <a:rPr lang="en-US" dirty="0" err="1"/>
              <a:t>emp_id</a:t>
            </a:r>
            <a:r>
              <a:rPr lang="en-US" dirty="0"/>
              <a:t> ))';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sz="1800" dirty="0"/>
              <a:t>$</a:t>
            </a:r>
            <a:r>
              <a:rPr lang="en-US" sz="1800" dirty="0" err="1"/>
              <a:t>retval</a:t>
            </a:r>
            <a:r>
              <a:rPr lang="en-US" sz="1800" dirty="0"/>
              <a:t> = </a:t>
            </a:r>
            <a:r>
              <a:rPr lang="en-US" sz="1800" dirty="0" err="1"/>
              <a:t>mysql_query</a:t>
            </a:r>
            <a:r>
              <a:rPr lang="en-US" sz="1800" dirty="0"/>
              <a:t>( $</a:t>
            </a:r>
            <a:r>
              <a:rPr lang="en-US" sz="1800" dirty="0" err="1"/>
              <a:t>sql</a:t>
            </a:r>
            <a:r>
              <a:rPr lang="en-US" sz="1800" dirty="0"/>
              <a:t>, $conn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735" y="564107"/>
            <a:ext cx="8915400" cy="593682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Insert Data into MySQL Database</a:t>
            </a:r>
          </a:p>
          <a:p>
            <a:pPr marL="400050" lvl="1" indent="0">
              <a:buNone/>
            </a:pPr>
            <a:r>
              <a:rPr lang="en-US" dirty="0" smtClean="0"/>
              <a:t>$</a:t>
            </a:r>
            <a:r>
              <a:rPr lang="en-US" dirty="0" err="1"/>
              <a:t>sql</a:t>
            </a:r>
            <a:r>
              <a:rPr lang="en-US" dirty="0"/>
              <a:t> = "INSERT INTO employee ".</a:t>
            </a:r>
          </a:p>
          <a:p>
            <a:pPr marL="400050" lvl="1" indent="0">
              <a:buNone/>
            </a:pPr>
            <a:r>
              <a:rPr lang="en-US" dirty="0"/>
              <a:t>       "(</a:t>
            </a:r>
            <a:r>
              <a:rPr lang="en-US" dirty="0" err="1"/>
              <a:t>emp_name,emp_address</a:t>
            </a:r>
            <a:r>
              <a:rPr lang="en-US" dirty="0"/>
              <a:t>, </a:t>
            </a:r>
            <a:r>
              <a:rPr lang="en-US" dirty="0" err="1"/>
              <a:t>emp_salary</a:t>
            </a:r>
            <a:r>
              <a:rPr lang="en-US" dirty="0"/>
              <a:t>, </a:t>
            </a:r>
            <a:r>
              <a:rPr lang="en-US" dirty="0" err="1"/>
              <a:t>join_date</a:t>
            </a:r>
            <a:r>
              <a:rPr lang="en-US" dirty="0"/>
              <a:t>) ".</a:t>
            </a:r>
          </a:p>
          <a:p>
            <a:pPr marL="400050" lvl="1" indent="0">
              <a:buNone/>
            </a:pPr>
            <a:r>
              <a:rPr lang="en-US" dirty="0"/>
              <a:t>       "VALUES('$emp_name','$emp_address',$</a:t>
            </a:r>
            <a:r>
              <a:rPr lang="en-US" dirty="0" err="1"/>
              <a:t>emp_salary</a:t>
            </a:r>
            <a:r>
              <a:rPr lang="en-US" dirty="0"/>
              <a:t>, NOW())";</a:t>
            </a:r>
          </a:p>
          <a:p>
            <a:pPr marL="400050" lvl="1" indent="0">
              <a:buNone/>
            </a:pPr>
            <a:r>
              <a:rPr lang="en-US" dirty="0"/>
              <a:t>$</a:t>
            </a:r>
            <a:r>
              <a:rPr lang="en-US" dirty="0" err="1"/>
              <a:t>retval</a:t>
            </a:r>
            <a:r>
              <a:rPr lang="en-US" dirty="0"/>
              <a:t> = </a:t>
            </a:r>
            <a:r>
              <a:rPr lang="en-US" dirty="0" err="1"/>
              <a:t>mysql_query</a:t>
            </a:r>
            <a:r>
              <a:rPr lang="en-US" dirty="0"/>
              <a:t>( $</a:t>
            </a:r>
            <a:r>
              <a:rPr lang="en-US" dirty="0" err="1"/>
              <a:t>sql</a:t>
            </a:r>
            <a:r>
              <a:rPr lang="en-US" dirty="0"/>
              <a:t>, $conn </a:t>
            </a:r>
            <a:r>
              <a:rPr lang="en-US" dirty="0" smtClean="0"/>
              <a:t>);</a:t>
            </a:r>
          </a:p>
          <a:p>
            <a:pPr marL="285750"/>
            <a:r>
              <a:rPr lang="en-US" b="1" dirty="0"/>
              <a:t>Deleting Data from MySQL Database</a:t>
            </a:r>
          </a:p>
          <a:p>
            <a:pPr marL="400050" lvl="1" indent="0">
              <a:buNone/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"DELETE employee ".</a:t>
            </a:r>
          </a:p>
          <a:p>
            <a:pPr marL="400050" lvl="1" indent="0">
              <a:buNone/>
            </a:pPr>
            <a:r>
              <a:rPr lang="en-US" dirty="0"/>
              <a:t>       "WHERE </a:t>
            </a:r>
            <a:r>
              <a:rPr lang="en-US" dirty="0" err="1"/>
              <a:t>emp_id</a:t>
            </a:r>
            <a:r>
              <a:rPr lang="en-US" dirty="0"/>
              <a:t> = $</a:t>
            </a:r>
            <a:r>
              <a:rPr lang="en-US" dirty="0" err="1"/>
              <a:t>emp_id</a:t>
            </a:r>
            <a:r>
              <a:rPr lang="en-US" dirty="0"/>
              <a:t>" ;</a:t>
            </a:r>
          </a:p>
          <a:p>
            <a:pPr marL="400050" lvl="1" indent="0">
              <a:buNone/>
            </a:pPr>
            <a:r>
              <a:rPr lang="en-US" dirty="0"/>
              <a:t>$</a:t>
            </a:r>
            <a:r>
              <a:rPr lang="en-US" dirty="0" err="1"/>
              <a:t>retval</a:t>
            </a:r>
            <a:r>
              <a:rPr lang="en-US" dirty="0"/>
              <a:t> = </a:t>
            </a:r>
            <a:r>
              <a:rPr lang="en-US" dirty="0" err="1"/>
              <a:t>mysql_query</a:t>
            </a:r>
            <a:r>
              <a:rPr lang="en-US" dirty="0"/>
              <a:t>( $</a:t>
            </a:r>
            <a:r>
              <a:rPr lang="en-US" dirty="0" err="1"/>
              <a:t>sql</a:t>
            </a:r>
            <a:r>
              <a:rPr lang="en-US" dirty="0"/>
              <a:t>, $conn </a:t>
            </a:r>
            <a:r>
              <a:rPr lang="en-US" dirty="0" smtClean="0"/>
              <a:t>);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285750"/>
            <a:r>
              <a:rPr lang="en-US" b="1" dirty="0"/>
              <a:t>Updating Data into MySQL Database</a:t>
            </a:r>
          </a:p>
          <a:p>
            <a:pPr marL="400050" lvl="1" indent="0">
              <a:buNone/>
            </a:pPr>
            <a:r>
              <a:rPr lang="en-US" dirty="0" smtClean="0"/>
              <a:t>$</a:t>
            </a:r>
            <a:r>
              <a:rPr lang="en-US" dirty="0" err="1"/>
              <a:t>sql</a:t>
            </a:r>
            <a:r>
              <a:rPr lang="en-US" dirty="0"/>
              <a:t> = "UPDATE employee ".</a:t>
            </a:r>
          </a:p>
          <a:p>
            <a:pPr marL="400050" lvl="1" indent="0">
              <a:buNone/>
            </a:pPr>
            <a:r>
              <a:rPr lang="en-US" dirty="0"/>
              <a:t>       "SET </a:t>
            </a:r>
            <a:r>
              <a:rPr lang="en-US" dirty="0" err="1"/>
              <a:t>emp_salary</a:t>
            </a:r>
            <a:r>
              <a:rPr lang="en-US" dirty="0"/>
              <a:t> = $</a:t>
            </a:r>
            <a:r>
              <a:rPr lang="en-US" dirty="0" err="1"/>
              <a:t>emp_salary</a:t>
            </a:r>
            <a:r>
              <a:rPr lang="en-US" dirty="0"/>
              <a:t> ".</a:t>
            </a:r>
          </a:p>
          <a:p>
            <a:pPr marL="400050" lvl="1" indent="0">
              <a:buNone/>
            </a:pPr>
            <a:r>
              <a:rPr lang="en-US" dirty="0"/>
              <a:t>       "WHERE </a:t>
            </a:r>
            <a:r>
              <a:rPr lang="en-US" dirty="0" err="1"/>
              <a:t>emp_id</a:t>
            </a:r>
            <a:r>
              <a:rPr lang="en-US" dirty="0"/>
              <a:t> = $</a:t>
            </a:r>
            <a:r>
              <a:rPr lang="en-US" dirty="0" err="1"/>
              <a:t>emp_id</a:t>
            </a:r>
            <a:r>
              <a:rPr lang="en-US" dirty="0"/>
              <a:t>" 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$</a:t>
            </a:r>
            <a:r>
              <a:rPr lang="en-US" dirty="0" err="1"/>
              <a:t>retval</a:t>
            </a:r>
            <a:r>
              <a:rPr lang="en-US" dirty="0"/>
              <a:t> = </a:t>
            </a:r>
            <a:r>
              <a:rPr lang="en-US" dirty="0" err="1"/>
              <a:t>mysql_query</a:t>
            </a:r>
            <a:r>
              <a:rPr lang="en-US" dirty="0"/>
              <a:t>( $</a:t>
            </a:r>
            <a:r>
              <a:rPr lang="en-US" dirty="0" err="1"/>
              <a:t>sql</a:t>
            </a:r>
            <a:r>
              <a:rPr lang="en-US" dirty="0"/>
              <a:t>, $conn );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41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664</TotalTime>
  <Words>810</Words>
  <Application>Microsoft Office PowerPoint</Application>
  <PresentationFormat>Widescreen</PresentationFormat>
  <Paragraphs>122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Century Gothic</vt:lpstr>
      <vt:lpstr>Helvetica</vt:lpstr>
      <vt:lpstr>Lucida Console</vt:lpstr>
      <vt:lpstr>Times New Roman</vt:lpstr>
      <vt:lpstr>verdana</vt:lpstr>
      <vt:lpstr>Wingdings 3</vt:lpstr>
      <vt:lpstr>Wisp</vt:lpstr>
      <vt:lpstr>PHP</vt:lpstr>
      <vt:lpstr>PowerPoint Presentation</vt:lpstr>
      <vt:lpstr>19.9 Reading from a Database</vt:lpstr>
      <vt:lpstr>PowerPoint Presentation</vt:lpstr>
      <vt:lpstr>2 - Selecting a Database</vt:lpstr>
      <vt:lpstr>PowerPoint Presentation</vt:lpstr>
      <vt:lpstr>3 – Execute a Query</vt:lpstr>
      <vt:lpstr>Queries types</vt:lpstr>
      <vt:lpstr>PowerPoint Presentation</vt:lpstr>
      <vt:lpstr>4- Getting Data From MySQL Database </vt:lpstr>
      <vt:lpstr>PowerPoint Presentation</vt:lpstr>
      <vt:lpstr>PowerPoint Presentation</vt:lpstr>
      <vt:lpstr>19.9 Reading from a Database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Eyad Alshareef</dc:creator>
  <cp:lastModifiedBy>qusaiabuein@yahoo.com</cp:lastModifiedBy>
  <cp:revision>64</cp:revision>
  <dcterms:created xsi:type="dcterms:W3CDTF">2014-09-16T09:32:13Z</dcterms:created>
  <dcterms:modified xsi:type="dcterms:W3CDTF">2019-04-17T12:19:33Z</dcterms:modified>
</cp:coreProperties>
</file>