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14"/>
  </p:notesMasterIdLst>
  <p:sldIdLst>
    <p:sldId id="256" r:id="rId2"/>
    <p:sldId id="368" r:id="rId3"/>
    <p:sldId id="297" r:id="rId4"/>
    <p:sldId id="298" r:id="rId5"/>
    <p:sldId id="301" r:id="rId6"/>
    <p:sldId id="302" r:id="rId7"/>
    <p:sldId id="303" r:id="rId8"/>
    <p:sldId id="305" r:id="rId9"/>
    <p:sldId id="306" r:id="rId10"/>
    <p:sldId id="308" r:id="rId11"/>
    <p:sldId id="309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B7DF4-3DB1-4B91-950B-7E51C468876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93306-1123-494F-8CF8-249643FC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93306-1123-494F-8CF8-249643FCA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FC4DD2-8E0B-4123-A0E2-36AF2786AA67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0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C88CA8E-3418-4FAD-95C6-C50F615464D9}" type="slidenum">
              <a:rPr 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0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007CAA-55FA-45C7-A7CD-EB0F7BC06258}" type="slidenum">
              <a:rPr 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54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6CCD91-9F40-49EE-ABA5-C757AD3414E6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1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522E7C7-EC57-4B11-AD9D-B7944F1C10A1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4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33CE726-FF12-4F03-B5A6-A00865DDB339}" type="slidenum">
              <a:rPr 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944431-F03F-4A26-B79E-3A9A77D22536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2A2A-12BC-4B7C-9DF8-96EB8349DE8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2A16-531B-483B-9AF4-4276B7AD056E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09E-4D2E-4400-941C-F24EDD86822C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24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0024-9251-4D31-96C0-BEB593EFE6A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1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B927-7684-4DCA-9342-43FD90BE436F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3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C371-0BC3-4AD8-9631-A9C8BF475D9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B83F-AE93-4553-8B0B-C5A6D797720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3D5E-AEEE-4480-B40E-BBDFEA5027E2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1D47-6E90-4DA4-BAF3-31CE2E1925E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0037-346A-4430-8133-A0669B5A70B9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B959-4468-485C-8823-C430925A7C6D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D7621-C3EC-472F-875D-DC0EBA43C211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0E4D-32C8-42A3-AE79-4A2621F1F790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B4B5-5618-45B6-9A71-576E4CAE8DC9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237C-7771-40EA-A193-C47F4A4C8317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CFC6-1D77-4808-B9CE-B61DFE43D6A1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3B2D-E55A-4C85-96E3-F8216A31A006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Eyad Alshareef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E39A4-5ECA-4228-9EAF-C59467B6D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19: PHP</a:t>
            </a:r>
          </a:p>
          <a:p>
            <a:r>
              <a:rPr lang="en-US" dirty="0" smtClean="0"/>
              <a:t>By: </a:t>
            </a:r>
            <a:r>
              <a:rPr lang="en-US" dirty="0" smtClean="0"/>
              <a:t>Dr. </a:t>
            </a:r>
            <a:r>
              <a:rPr lang="en-US" dirty="0" err="1" smtClean="0"/>
              <a:t>Qusai</a:t>
            </a:r>
            <a:r>
              <a:rPr lang="en-US" dirty="0" smtClean="0"/>
              <a:t> </a:t>
            </a:r>
            <a:r>
              <a:rPr lang="en-US" dirty="0" err="1" smtClean="0"/>
              <a:t>Abuein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Eyad Alshareef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19.7.3 Finding Matches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optional third argument to function </a:t>
            </a:r>
            <a:r>
              <a:rPr lang="en-US" sz="2400" dirty="0" err="1">
                <a:latin typeface="Lucida Console" panose="020B0609040504020204" pitchFamily="49" charset="0"/>
              </a:rPr>
              <a:t>preg</a:t>
            </a:r>
            <a:r>
              <a:rPr lang="en-US" sz="2400" dirty="0"/>
              <a:t> _match is an array that stores matches to each parenthetical statement of the regular expression.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first element stores the string matched for the entire pattern, and the remaining elements are indexed from left to right.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To find multiple instances of a given pattern, we must make multiple calls to </a:t>
            </a:r>
            <a:r>
              <a:rPr lang="en-US" sz="2400" dirty="0" err="1">
                <a:latin typeface="Lucida Console" panose="020B0609040504020204" pitchFamily="49" charset="0"/>
              </a:rPr>
              <a:t>preg_match</a:t>
            </a:r>
            <a:r>
              <a:rPr lang="en-US" sz="2400" dirty="0"/>
              <a:t>, and remove matched instances before calling the function again by using a function such as </a:t>
            </a:r>
            <a:r>
              <a:rPr lang="en-US" sz="2400" dirty="0" err="1">
                <a:latin typeface="Lucida Console" panose="020B0609040504020204" pitchFamily="49" charset="0"/>
              </a:rPr>
              <a:t>preg_replace</a:t>
            </a:r>
            <a:r>
              <a:rPr lang="en-US" sz="2400" dirty="0"/>
              <a:t>. </a:t>
            </a:r>
          </a:p>
        </p:txBody>
      </p:sp>
      <p:sp>
        <p:nvSpPr>
          <p:cNvPr id="7578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19.7.4 Character Classes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Character classes are enclosed by the delimiters </a:t>
            </a:r>
            <a:r>
              <a:rPr lang="en-US" dirty="0">
                <a:latin typeface="Lucida Console" panose="020B0609040504020204" pitchFamily="49" charset="0"/>
              </a:rPr>
              <a:t>[:</a:t>
            </a:r>
            <a:r>
              <a:rPr lang="en-US" dirty="0"/>
              <a:t> and </a:t>
            </a:r>
            <a:r>
              <a:rPr lang="en-US" dirty="0">
                <a:latin typeface="Lucida Console" panose="020B0609040504020204" pitchFamily="49" charset="0"/>
              </a:rPr>
              <a:t>:]</a:t>
            </a:r>
            <a:r>
              <a:rPr lang="en-US" dirty="0"/>
              <a:t>. </a:t>
            </a:r>
          </a:p>
          <a:p>
            <a:pPr>
              <a:lnSpc>
                <a:spcPct val="80000"/>
              </a:lnSpc>
            </a:pPr>
            <a:r>
              <a:rPr lang="en-US" dirty="0"/>
              <a:t>When this expression is placed in another set of brackets, it is a regular expression matching all of the characters in the class.</a:t>
            </a:r>
          </a:p>
          <a:p>
            <a:pPr>
              <a:lnSpc>
                <a:spcPct val="80000"/>
              </a:lnSpc>
            </a:pPr>
            <a:r>
              <a:rPr lang="en-US" dirty="0"/>
              <a:t>A bracketed expression containing two or more adjacent character classes in the class delimiters represents those character sets combined.</a:t>
            </a:r>
          </a:p>
        </p:txBody>
      </p:sp>
      <p:sp>
        <p:nvSpPr>
          <p:cNvPr id="7680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5" name="Picture 1" descr="iw3htp5_19_slides_Page_38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5948" r="27115" b="51768"/>
          <a:stretch/>
        </p:blipFill>
        <p:spPr bwMode="auto">
          <a:xfrm>
            <a:off x="5663369" y="3676100"/>
            <a:ext cx="5841243" cy="2347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091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19.7.5 Finding Multiple Instances of a Pattern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Function </a:t>
            </a:r>
            <a:r>
              <a:rPr lang="en-US" sz="4000" dirty="0" err="1">
                <a:latin typeface="Lucida Console" panose="020B0609040504020204" pitchFamily="49" charset="0"/>
              </a:rPr>
              <a:t>preg_replace</a:t>
            </a:r>
            <a:r>
              <a:rPr lang="en-US" sz="4000" dirty="0"/>
              <a:t> takes three arguments—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pattern to match,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 string to replace the matched string and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the string to search. The modified string is returned.</a:t>
            </a:r>
          </a:p>
        </p:txBody>
      </p:sp>
      <p:sp>
        <p:nvSpPr>
          <p:cNvPr id="7885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iw3htp5_19_slides_Page_02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5" t="8652" r="28309" b="43163"/>
          <a:stretch/>
        </p:blipFill>
        <p:spPr bwMode="auto">
          <a:xfrm>
            <a:off x="1371599" y="1651379"/>
            <a:ext cx="5186151" cy="2674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560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03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5702" r="39651" b="30626"/>
          <a:stretch/>
        </p:blipFill>
        <p:spPr bwMode="auto">
          <a:xfrm>
            <a:off x="7028596" y="395785"/>
            <a:ext cx="4203511" cy="3534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04"/>
          <p:cNvPicPr>
            <a:picLocks noGrp="1" noChangeAspect="1"/>
          </p:cNvPicPr>
          <p:nvPr isPhoto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5209" r="40249" b="57423"/>
          <a:stretch/>
        </p:blipFill>
        <p:spPr bwMode="auto">
          <a:xfrm>
            <a:off x="7028595" y="4061349"/>
            <a:ext cx="4203511" cy="20744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" name="Rectangle 1"/>
          <p:cNvSpPr/>
          <p:nvPr/>
        </p:nvSpPr>
        <p:spPr>
          <a:xfrm>
            <a:off x="7124132" y="1982337"/>
            <a:ext cx="4107974" cy="194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336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19.6 String Comparisons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string-processing tasks can be accomplished using the equality and relational operators (</a:t>
            </a:r>
            <a:r>
              <a:rPr lang="en-US" sz="2800" dirty="0">
                <a:latin typeface="Lucida Console" panose="020B0609040504020204" pitchFamily="49" charset="0"/>
              </a:rPr>
              <a:t>==</a:t>
            </a:r>
            <a:r>
              <a:rPr lang="en-US" sz="2800" dirty="0"/>
              <a:t>, </a:t>
            </a:r>
            <a:r>
              <a:rPr lang="en-US" sz="2800" dirty="0">
                <a:latin typeface="Lucida Console" panose="020B0609040504020204" pitchFamily="49" charset="0"/>
              </a:rPr>
              <a:t>!=</a:t>
            </a:r>
            <a:r>
              <a:rPr lang="en-US" sz="2800" dirty="0"/>
              <a:t>, </a:t>
            </a:r>
            <a:r>
              <a:rPr lang="en-US" sz="2800" dirty="0">
                <a:latin typeface="Lucida Console" panose="020B0609040504020204" pitchFamily="49" charset="0"/>
              </a:rPr>
              <a:t>&lt;</a:t>
            </a:r>
            <a:r>
              <a:rPr lang="en-US" sz="2800" dirty="0"/>
              <a:t>, </a:t>
            </a:r>
            <a:r>
              <a:rPr lang="en-US" sz="2800" dirty="0">
                <a:latin typeface="Lucida Console" panose="020B0609040504020204" pitchFamily="49" charset="0"/>
              </a:rPr>
              <a:t>&lt;=</a:t>
            </a:r>
            <a:r>
              <a:rPr lang="en-US" sz="2800" dirty="0"/>
              <a:t>, </a:t>
            </a:r>
            <a:r>
              <a:rPr lang="en-US" sz="2800" dirty="0">
                <a:latin typeface="Lucida Console" panose="020B0609040504020204" pitchFamily="49" charset="0"/>
              </a:rPr>
              <a:t>&gt;</a:t>
            </a:r>
            <a:r>
              <a:rPr lang="en-US" sz="2800" dirty="0"/>
              <a:t> and </a:t>
            </a:r>
            <a:r>
              <a:rPr lang="en-US" sz="2800" dirty="0">
                <a:latin typeface="Lucida Console" panose="020B0609040504020204" pitchFamily="49" charset="0"/>
              </a:rPr>
              <a:t>&gt;=</a:t>
            </a:r>
            <a:r>
              <a:rPr lang="en-US" sz="2800" dirty="0"/>
              <a:t>).</a:t>
            </a:r>
          </a:p>
          <a:p>
            <a:r>
              <a:rPr lang="en-US" sz="2800" dirty="0"/>
              <a:t>Function </a:t>
            </a:r>
            <a:r>
              <a:rPr lang="en-US" sz="2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strcmp</a:t>
            </a:r>
            <a:r>
              <a:rPr lang="en-US" sz="2800" dirty="0"/>
              <a:t> compares two strings. The function returns </a:t>
            </a:r>
            <a:r>
              <a:rPr lang="en-US" sz="2800" dirty="0">
                <a:latin typeface="Lucida Console" panose="020B0609040504020204" pitchFamily="49" charset="0"/>
              </a:rPr>
              <a:t>-1</a:t>
            </a:r>
            <a:r>
              <a:rPr lang="en-US" sz="2800" dirty="0"/>
              <a:t> if the first string alphabetically precedes the second string, </a:t>
            </a:r>
            <a:r>
              <a:rPr lang="en-US" sz="2800" dirty="0">
                <a:latin typeface="Lucida Console" panose="020B0609040504020204" pitchFamily="49" charset="0"/>
              </a:rPr>
              <a:t>0</a:t>
            </a:r>
            <a:r>
              <a:rPr lang="en-US" sz="2800" dirty="0"/>
              <a:t> if the strings are equal, and </a:t>
            </a:r>
            <a:r>
              <a:rPr lang="en-US" sz="2800" dirty="0">
                <a:latin typeface="Lucida Console" panose="020B0609040504020204" pitchFamily="49" charset="0"/>
              </a:rPr>
              <a:t>1</a:t>
            </a:r>
            <a:r>
              <a:rPr lang="en-US" sz="2800" dirty="0"/>
              <a:t> if the first string alphabetically follows the second. </a:t>
            </a:r>
          </a:p>
        </p:txBody>
      </p:sp>
      <p:sp>
        <p:nvSpPr>
          <p:cNvPr id="645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iw3htp5_19_slides_Page_31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t="23424" r="22233" b="13457"/>
          <a:stretch/>
        </p:blipFill>
        <p:spPr bwMode="auto">
          <a:xfrm>
            <a:off x="586853" y="0"/>
            <a:ext cx="6728347" cy="3493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553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32"/>
          <p:cNvPicPr>
            <a:picLocks noGrp="1" noChangeAspect="1"/>
          </p:cNvPicPr>
          <p:nvPr isPhoto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6685" r="20547" b="36526"/>
          <a:stretch/>
        </p:blipFill>
        <p:spPr bwMode="auto">
          <a:xfrm>
            <a:off x="5395415" y="3609833"/>
            <a:ext cx="6209731" cy="3152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pic>
        <p:nvPicPr>
          <p:cNvPr id="5" name="Picture 1" descr="iw3htp5_19_slides_Page_33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4" t="6193" r="37264" b="68240"/>
          <a:stretch/>
        </p:blipFill>
        <p:spPr bwMode="auto">
          <a:xfrm>
            <a:off x="7783772" y="429634"/>
            <a:ext cx="3985147" cy="1419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057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19.7 String Processing with Regular Expressions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2415654" y="1806053"/>
            <a:ext cx="8966128" cy="4171665"/>
          </a:xfrm>
        </p:spPr>
        <p:txBody>
          <a:bodyPr>
            <a:normAutofit lnSpcReduction="10000"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Text manipulation is usually done with regular expressions—a series of characters that serve as </a:t>
            </a:r>
            <a:r>
              <a:rPr lang="en-US" sz="2000" i="1" dirty="0"/>
              <a:t>pattern-matching</a:t>
            </a:r>
            <a:r>
              <a:rPr lang="en-US" sz="2000" dirty="0"/>
              <a:t> templates (or search criteria) in strings, text files and databases. 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000" dirty="0"/>
              <a:t>Function </a:t>
            </a:r>
            <a:r>
              <a:rPr lang="en-US" sz="2000" b="1" dirty="0">
                <a:solidFill>
                  <a:srgbClr val="FF0000"/>
                </a:solidFill>
                <a:latin typeface="Lucida Console" pitchFamily="49" charset="0"/>
              </a:rPr>
              <a:t>preg_match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uses regular expressions to search a string for a specified pattern using Perl-compatible regular expressions (PCRE).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000" dirty="0"/>
              <a:t>If a pattern is found, </a:t>
            </a:r>
            <a:r>
              <a:rPr lang="en-US" sz="2000" dirty="0">
                <a:latin typeface="Lucida Console" pitchFamily="49" charset="0"/>
              </a:rPr>
              <a:t>preg_match</a:t>
            </a:r>
            <a:r>
              <a:rPr lang="en-US" sz="2000" dirty="0"/>
              <a:t> returns the length of the matched string—which evaluates to </a:t>
            </a:r>
            <a:r>
              <a:rPr lang="en-US" sz="2000" dirty="0">
                <a:latin typeface="Lucida Console" pitchFamily="49" charset="0"/>
              </a:rPr>
              <a:t>true</a:t>
            </a:r>
            <a:r>
              <a:rPr lang="en-US" sz="2000" dirty="0"/>
              <a:t> in a boolean context.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000" i="1" dirty="0"/>
              <a:t>Anything enclosed in single quotes in a </a:t>
            </a:r>
            <a:r>
              <a:rPr lang="en-US" sz="2000" i="1" dirty="0">
                <a:latin typeface="Lucida Console" pitchFamily="49" charset="0"/>
              </a:rPr>
              <a:t>print</a:t>
            </a:r>
            <a:r>
              <a:rPr lang="en-US" sz="2000" i="1" dirty="0"/>
              <a:t> statement is not interpolated, unless the single quotes are nested in a double-quoted string literal.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000" dirty="0"/>
              <a:t>Function </a:t>
            </a:r>
            <a:r>
              <a:rPr lang="en-US" sz="2000" dirty="0">
                <a:latin typeface="Lucida Console" pitchFamily="49" charset="0"/>
              </a:rPr>
              <a:t>preg_match</a:t>
            </a:r>
            <a:r>
              <a:rPr lang="en-US" sz="2000" dirty="0"/>
              <a:t> takes two arguments—a regular-expression pattern to search for and the string to search.</a:t>
            </a:r>
          </a:p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sz="2000" dirty="0"/>
              <a:t>Function </a:t>
            </a:r>
            <a:r>
              <a:rPr lang="en-US" sz="2000" dirty="0">
                <a:latin typeface="Lucida Console" pitchFamily="49" charset="0"/>
              </a:rPr>
              <a:t>preg_match</a:t>
            </a:r>
            <a:r>
              <a:rPr lang="en-US" sz="2000" dirty="0"/>
              <a:t> performs </a:t>
            </a:r>
            <a:r>
              <a:rPr lang="en-US" sz="2000" i="1" dirty="0"/>
              <a:t>case-insensitive pattern matches</a:t>
            </a:r>
            <a:r>
              <a:rPr lang="en-US" sz="2000" dirty="0"/>
              <a:t>.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endParaRPr lang="en-US" sz="1800" dirty="0"/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" descr="iw3htp5_19_slides_Page_34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3401" r="20249" b="10222"/>
          <a:stretch/>
        </p:blipFill>
        <p:spPr bwMode="auto">
          <a:xfrm>
            <a:off x="614149" y="1105468"/>
            <a:ext cx="7983940" cy="4844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696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4" name="Picture 1" descr="iw3htp5_19_slides_Page_36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5" t="11848" r="37264" b="53981"/>
          <a:stretch/>
        </p:blipFill>
        <p:spPr bwMode="auto">
          <a:xfrm>
            <a:off x="5649337" y="477672"/>
            <a:ext cx="5897503" cy="2797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300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 descr="iw3htp5_19_slides_Page_35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5210" r="20399" b="21530"/>
          <a:stretch/>
        </p:blipFill>
        <p:spPr bwMode="auto">
          <a:xfrm>
            <a:off x="1745325" y="614150"/>
            <a:ext cx="9307772" cy="5417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70659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19.7.2 Representing Patterns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637731" y="1719618"/>
            <a:ext cx="9866881" cy="419160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Regular expressions can include </a:t>
            </a:r>
            <a:r>
              <a:rPr lang="en-US" sz="2400" dirty="0" err="1"/>
              <a:t>metacharacters</a:t>
            </a:r>
            <a:r>
              <a:rPr lang="en-US" sz="2400" dirty="0"/>
              <a:t> such as ^, $ and . that specify patterns.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example, the caret (</a:t>
            </a:r>
            <a:r>
              <a:rPr lang="en-US" sz="2400" dirty="0">
                <a:latin typeface="Lucida Console" panose="020B0609040504020204" pitchFamily="49" charset="0"/>
              </a:rPr>
              <a:t>^</a:t>
            </a:r>
            <a:r>
              <a:rPr lang="en-US" sz="2400" dirty="0"/>
              <a:t>) </a:t>
            </a:r>
            <a:r>
              <a:rPr lang="en-US" sz="2400" dirty="0" err="1"/>
              <a:t>metacharacter</a:t>
            </a:r>
            <a:r>
              <a:rPr lang="en-US" sz="2400" dirty="0"/>
              <a:t> matches the beginning of a string, while the dollar sign (</a:t>
            </a:r>
            <a:r>
              <a:rPr lang="en-US" sz="2400" dirty="0">
                <a:latin typeface="Lucida Console" panose="020B0609040504020204" pitchFamily="49" charset="0"/>
              </a:rPr>
              <a:t>$</a:t>
            </a:r>
            <a:r>
              <a:rPr lang="en-US" sz="2400" dirty="0"/>
              <a:t>) matches the end of a string.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period (</a:t>
            </a:r>
            <a:r>
              <a:rPr lang="en-US" sz="2400" dirty="0">
                <a:latin typeface="Lucida Console" panose="020B0609040504020204" pitchFamily="49" charset="0"/>
              </a:rPr>
              <a:t>.</a:t>
            </a:r>
            <a:r>
              <a:rPr lang="en-US" sz="2400" dirty="0"/>
              <a:t>) </a:t>
            </a:r>
            <a:r>
              <a:rPr lang="en-US" sz="2400" dirty="0" err="1"/>
              <a:t>metacharacter</a:t>
            </a:r>
            <a:r>
              <a:rPr lang="en-US" sz="2400" dirty="0"/>
              <a:t> matches any single character.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Bracket expressions are lists of characters enclosed in square brackets (</a:t>
            </a:r>
            <a:r>
              <a:rPr lang="en-US" sz="2400" dirty="0">
                <a:latin typeface="Lucida Console" panose="020B0609040504020204" pitchFamily="49" charset="0"/>
              </a:rPr>
              <a:t>[]</a:t>
            </a:r>
            <a:r>
              <a:rPr lang="en-US" sz="2400" dirty="0"/>
              <a:t>) that match any single character from the list.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Ranges can be specified by supplying the beginning and the end of the range separated by a dash (</a:t>
            </a:r>
            <a:r>
              <a:rPr lang="en-US" sz="2400" dirty="0">
                <a:latin typeface="Lucida Console" panose="020B0609040504020204" pitchFamily="49" charset="0"/>
              </a:rPr>
              <a:t>-</a:t>
            </a:r>
            <a:r>
              <a:rPr lang="en-US" sz="2400" dirty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sp>
        <p:nvSpPr>
          <p:cNvPr id="7270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19.7.2 Representing Patterns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1534457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latin typeface="Lucida Console" panose="020B0609040504020204" pitchFamily="49" charset="0"/>
              </a:rPr>
              <a:t>\b</a:t>
            </a:r>
            <a:r>
              <a:rPr lang="en-US" sz="2000" dirty="0"/>
              <a:t> before and after the parentheses indicates the beginning and end of a word, respectively—in other words, we’re attempting to match whole words.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Quantifiers are used in regular expressions to denote how often a particular character or set of characters can appear in a match</a:t>
            </a:r>
            <a:r>
              <a:rPr lang="en-US" sz="3200" dirty="0"/>
              <a:t>.</a:t>
            </a:r>
          </a:p>
        </p:txBody>
      </p:sp>
      <p:sp>
        <p:nvSpPr>
          <p:cNvPr id="7373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tx1"/>
                </a:solidFill>
              </a:rPr>
              <a:t>Eyad Alshareef</a:t>
            </a:r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5" name="Picture 1" descr="iw3htp5_19_slides_Page_37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5948" r="33830" b="51768"/>
          <a:stretch/>
        </p:blipFill>
        <p:spPr bwMode="auto">
          <a:xfrm>
            <a:off x="6005016" y="3270273"/>
            <a:ext cx="5641192" cy="2879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494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</TotalTime>
  <Words>554</Words>
  <Application>Microsoft Office PowerPoint</Application>
  <PresentationFormat>Widescreen</PresentationFormat>
  <Paragraphs>55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Lucida Console</vt:lpstr>
      <vt:lpstr>Times New Roman</vt:lpstr>
      <vt:lpstr>Wingdings 3</vt:lpstr>
      <vt:lpstr>Wisp</vt:lpstr>
      <vt:lpstr>PHP</vt:lpstr>
      <vt:lpstr>PowerPoint Presentation</vt:lpstr>
      <vt:lpstr>19.6 String Comparisons</vt:lpstr>
      <vt:lpstr>PowerPoint Presentation</vt:lpstr>
      <vt:lpstr>19.7 String Processing with Regular Expressions</vt:lpstr>
      <vt:lpstr>PowerPoint Presentation</vt:lpstr>
      <vt:lpstr>PowerPoint Presentation</vt:lpstr>
      <vt:lpstr>19.7.2 Representing Patterns</vt:lpstr>
      <vt:lpstr>19.7.2 Representing Patterns</vt:lpstr>
      <vt:lpstr>19.7.3 Finding Matches</vt:lpstr>
      <vt:lpstr>19.7.4 Character Classes</vt:lpstr>
      <vt:lpstr>19.7.5 Finding Multiple Instances of a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Eyad Alshareef</dc:creator>
  <cp:lastModifiedBy>qusaiabuein@yahoo.com</cp:lastModifiedBy>
  <cp:revision>41</cp:revision>
  <dcterms:created xsi:type="dcterms:W3CDTF">2014-09-16T09:32:13Z</dcterms:created>
  <dcterms:modified xsi:type="dcterms:W3CDTF">2019-04-17T12:18:17Z</dcterms:modified>
</cp:coreProperties>
</file>