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0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5A0C-61EE-4DCA-8766-DE580EABC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 Language Lecture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6C9A2-E72B-4FD8-8031-D6EAE943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19BB0A-4E31-423A-B7C5-86C31CF8041E}"/>
              </a:ext>
            </a:extLst>
          </p:cNvPr>
          <p:cNvSpPr txBox="1"/>
          <p:nvPr/>
        </p:nvSpPr>
        <p:spPr>
          <a:xfrm>
            <a:off x="384313" y="1722782"/>
            <a:ext cx="112245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provides a rich operator environment. An operator is a symbol that tells the computer to perform certain mathematical or logical manipulation. Operators are used in the program to manipulate data and variables. They usually form a part of the mathematical or logical expression.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language operators can be divided into following categories:</a:t>
            </a: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2C90C-C0A3-4179-B36F-D141026BC7D5}"/>
              </a:ext>
            </a:extLst>
          </p:cNvPr>
          <p:cNvSpPr txBox="1"/>
          <p:nvPr/>
        </p:nvSpPr>
        <p:spPr>
          <a:xfrm>
            <a:off x="848139" y="477078"/>
            <a:ext cx="276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3760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ADFE-FC94-4B96-92BF-1AD549C2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CE1B-1E26-4B84-B4E9-8BA631F2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basic arithmetic operations in C Programming are addition, subtraction, multiplication, and division.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Arithmetic Operations are operated on Numeric Data Types as expected.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Arithmetic Operators are “Binary” Operators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i.e</a:t>
            </a: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they operate on two operands. These operators are used in mathematical expressions in the same way that they are used in algebra.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EEAE2A-0656-435A-99CA-B7A9F297DA3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92714609"/>
              </p:ext>
            </p:extLst>
          </p:nvPr>
        </p:nvGraphicFramePr>
        <p:xfrm>
          <a:off x="861392" y="593035"/>
          <a:ext cx="9369285" cy="5671930"/>
        </p:xfrm>
        <a:graphic>
          <a:graphicData uri="http://schemas.openxmlformats.org/drawingml/2006/table">
            <a:tbl>
              <a:tblPr/>
              <a:tblGrid>
                <a:gridCol w="3123095">
                  <a:extLst>
                    <a:ext uri="{9D8B030D-6E8A-4147-A177-3AD203B41FA5}">
                      <a16:colId xmlns:a16="http://schemas.microsoft.com/office/drawing/2014/main" val="4081232371"/>
                    </a:ext>
                  </a:extLst>
                </a:gridCol>
                <a:gridCol w="3123095">
                  <a:extLst>
                    <a:ext uri="{9D8B030D-6E8A-4147-A177-3AD203B41FA5}">
                      <a16:colId xmlns:a16="http://schemas.microsoft.com/office/drawing/2014/main" val="4157001845"/>
                    </a:ext>
                  </a:extLst>
                </a:gridCol>
                <a:gridCol w="3123095">
                  <a:extLst>
                    <a:ext uri="{9D8B030D-6E8A-4147-A177-3AD203B41FA5}">
                      <a16:colId xmlns:a16="http://schemas.microsoft.com/office/drawing/2014/main" val="3403065550"/>
                    </a:ext>
                  </a:extLst>
                </a:gridCol>
              </a:tblGrid>
              <a:tr h="365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83304"/>
                  </a:ext>
                </a:extLst>
              </a:tr>
              <a:tr h="365933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(Addition)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two operands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+ 10 =15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37980"/>
                  </a:ext>
                </a:extLst>
              </a:tr>
              <a:tr h="1031069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(Subtraction)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second operands from first. Also used to Concatenate two strings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10 - 5 =5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89897"/>
                  </a:ext>
                </a:extLst>
              </a:tr>
              <a:tr h="804736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(Multiplication)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Multiplies values on either side of the operator.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* 5 =50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69638"/>
                  </a:ext>
                </a:extLst>
              </a:tr>
              <a:tr h="804736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(Division)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left-hand operand by right-hand operand.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/ 5 =2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40890"/>
                  </a:ext>
                </a:extLst>
              </a:tr>
              <a:tr h="1031069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(Modulus)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left-hand operand by right-hand operand and returns remainder.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5 % 2 =1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71300"/>
                  </a:ext>
                </a:extLst>
              </a:tr>
              <a:tr h="634227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(Increment)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the value of operand by 1.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2++ gives 3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93194"/>
                  </a:ext>
                </a:extLst>
              </a:tr>
              <a:tr h="634227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 (Decrement)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Decreases the value of operand by 1.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3-- gives 2</a:t>
                      </a:r>
                    </a:p>
                  </a:txBody>
                  <a:tcPr marL="38822" marR="38822" marT="38822" marB="3882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5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28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70FCD-AC7E-4E84-88F2-96D25332D345}"/>
              </a:ext>
            </a:extLst>
          </p:cNvPr>
          <p:cNvSpPr txBox="1"/>
          <p:nvPr/>
        </p:nvSpPr>
        <p:spPr>
          <a:xfrm>
            <a:off x="238539" y="2271523"/>
            <a:ext cx="11158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Relational Operators are used to checking relation between two variables or numbers.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Relational Operators are Binary Operators.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Relational Operators returns “Boolean” value 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i.e</a:t>
            </a: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it will return true or 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Most of the relational operators are used in “If statement” and inside Looping statement in order to check truthiness or falseness of condition.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9E140-F1C7-4D3B-8222-67B12BF882E5}"/>
              </a:ext>
            </a:extLst>
          </p:cNvPr>
          <p:cNvSpPr txBox="1"/>
          <p:nvPr/>
        </p:nvSpPr>
        <p:spPr>
          <a:xfrm flipH="1">
            <a:off x="483041" y="503582"/>
            <a:ext cx="2824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 </a:t>
            </a:r>
          </a:p>
        </p:txBody>
      </p:sp>
    </p:spTree>
    <p:extLst>
      <p:ext uri="{BB962C8B-B14F-4D97-AF65-F5344CB8AC3E}">
        <p14:creationId xmlns:p14="http://schemas.microsoft.com/office/powerpoint/2010/main" val="220155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37C8F6-0AF7-4C4B-B7CC-760CC0BB5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72041"/>
              </p:ext>
            </p:extLst>
          </p:nvPr>
        </p:nvGraphicFramePr>
        <p:xfrm>
          <a:off x="622852" y="728870"/>
          <a:ext cx="9263271" cy="5679263"/>
        </p:xfrm>
        <a:graphic>
          <a:graphicData uri="http://schemas.openxmlformats.org/drawingml/2006/table">
            <a:tbl>
              <a:tblPr/>
              <a:tblGrid>
                <a:gridCol w="3087757">
                  <a:extLst>
                    <a:ext uri="{9D8B030D-6E8A-4147-A177-3AD203B41FA5}">
                      <a16:colId xmlns:a16="http://schemas.microsoft.com/office/drawing/2014/main" val="2409675995"/>
                    </a:ext>
                  </a:extLst>
                </a:gridCol>
                <a:gridCol w="3087757">
                  <a:extLst>
                    <a:ext uri="{9D8B030D-6E8A-4147-A177-3AD203B41FA5}">
                      <a16:colId xmlns:a16="http://schemas.microsoft.com/office/drawing/2014/main" val="811240679"/>
                    </a:ext>
                  </a:extLst>
                </a:gridCol>
                <a:gridCol w="3087757">
                  <a:extLst>
                    <a:ext uri="{9D8B030D-6E8A-4147-A177-3AD203B41FA5}">
                      <a16:colId xmlns:a16="http://schemas.microsoft.com/office/drawing/2014/main" val="465490695"/>
                    </a:ext>
                  </a:extLst>
                </a:gridCol>
              </a:tblGrid>
              <a:tr h="20178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34397"/>
                  </a:ext>
                </a:extLst>
              </a:tr>
              <a:tr h="859601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(equal to)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operator checks the value of two operands, if both are equal, then it returns true otherwise false.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== 3) is not true.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62293"/>
                  </a:ext>
                </a:extLst>
              </a:tr>
              <a:tr h="859601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 (not equal to)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operator checks the value of two operands, if both are not equal, then it returns true otherwise false.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!= 5) is true.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788602"/>
                  </a:ext>
                </a:extLst>
              </a:tr>
              <a:tr h="859601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(greater than)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operator checks the value of two operands, if the left side of the operator is greater, then it returns true otherwise false.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 &gt; 56) is not true.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95471"/>
                  </a:ext>
                </a:extLst>
              </a:tr>
              <a:tr h="859601">
                <a:tc>
                  <a:txBody>
                    <a:bodyPr/>
                    <a:lstStyle/>
                    <a:p>
                      <a:pPr fontAlgn="t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(less than)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operator checks the value of two operands if the left side of the operator is less, then it returns true otherwise false.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&lt; 5) is true.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68948"/>
                  </a:ext>
                </a:extLst>
              </a:tr>
              <a:tr h="991165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(greater than or equal to)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operator checks the value of two operands if the left side of the operator is greater or equal, then it returns true otherwise false.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&gt;= 45) is not true.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73232"/>
                  </a:ext>
                </a:extLst>
              </a:tr>
              <a:tr h="859601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 (less than or equal to)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operator checks the value of two operands if the left side of the operator is less or equal, then it returns true otherwise false.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(43 &lt;= 43) is true.</a:t>
                      </a:r>
                    </a:p>
                  </a:txBody>
                  <a:tcPr marL="24402" marR="24402" marT="24402" marB="2440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5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3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B5497-A626-4DC6-B160-67DEE19BDDEA}"/>
              </a:ext>
            </a:extLst>
          </p:cNvPr>
          <p:cNvSpPr txBox="1"/>
          <p:nvPr/>
        </p:nvSpPr>
        <p:spPr>
          <a:xfrm>
            <a:off x="-1192695" y="2592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0" i="0" dirty="0">
                <a:solidFill>
                  <a:schemeClr val="accent2"/>
                </a:solidFill>
                <a:effectLst/>
                <a:latin typeface="Georgia" panose="02040502050405020303" pitchFamily="18" charset="0"/>
              </a:rPr>
              <a:t>The Bitwise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18C8A-CF43-4E9C-9028-2F2B89F9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95310"/>
              </p:ext>
            </p:extLst>
          </p:nvPr>
        </p:nvGraphicFramePr>
        <p:xfrm>
          <a:off x="675861" y="940904"/>
          <a:ext cx="8825949" cy="5730851"/>
        </p:xfrm>
        <a:graphic>
          <a:graphicData uri="http://schemas.openxmlformats.org/drawingml/2006/table">
            <a:tbl>
              <a:tblPr/>
              <a:tblGrid>
                <a:gridCol w="2941983">
                  <a:extLst>
                    <a:ext uri="{9D8B030D-6E8A-4147-A177-3AD203B41FA5}">
                      <a16:colId xmlns:a16="http://schemas.microsoft.com/office/drawing/2014/main" val="2310315542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2647485579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957984527"/>
                    </a:ext>
                  </a:extLst>
                </a:gridCol>
              </a:tblGrid>
              <a:tr h="1507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98386"/>
                  </a:ext>
                </a:extLst>
              </a:tr>
              <a:tr h="849870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(bitwise and)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 operator give true result if both operands are true. otherwise, it gives a false result.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 &amp; S) will give 12 which is 0000 1100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96506"/>
                  </a:ext>
                </a:extLst>
              </a:tr>
              <a:tr h="65012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(bitwise or)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 operator give true result if any of the operands is true.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 | S) will give 61 which is 0011 1101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22376"/>
                  </a:ext>
                </a:extLst>
              </a:tr>
              <a:tr h="1149490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 (bitwise XOR)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Exclusive-OR Operator returns a true result if both the operands are different. otherwise, it returns a false result.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 ^ S) will give 49 which is 0011 0001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12506"/>
                  </a:ext>
                </a:extLst>
              </a:tr>
              <a:tr h="749996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(bitwise compliment)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One's Complement Operator is unary Operator and it gives the result as an opposite bit.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(~R ) will give -61 which is 1100 0011 in 2's complement form due to a signed binary number.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63442"/>
                  </a:ext>
                </a:extLst>
              </a:tr>
              <a:tr h="94974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(left shift)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&lt;&lt; 2 will give 240 which is 1111 0000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692436"/>
                  </a:ext>
                </a:extLst>
              </a:tr>
              <a:tr h="94974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 (right shift)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&gt;&gt; 2 will give 15 which is 1111</a:t>
                      </a:r>
                    </a:p>
                  </a:txBody>
                  <a:tcPr marL="19411" marR="19411" marT="19411" marB="19411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3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D673B-C362-4BB9-8F80-310E88136D9D}"/>
              </a:ext>
            </a:extLst>
          </p:cNvPr>
          <p:cNvSpPr txBox="1"/>
          <p:nvPr/>
        </p:nvSpPr>
        <p:spPr>
          <a:xfrm>
            <a:off x="-1351722" y="4845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944058-50D1-4CCD-B4A4-C12D1E6F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72385"/>
              </p:ext>
            </p:extLst>
          </p:nvPr>
        </p:nvGraphicFramePr>
        <p:xfrm>
          <a:off x="1351722" y="1616765"/>
          <a:ext cx="8335617" cy="4422396"/>
        </p:xfrm>
        <a:graphic>
          <a:graphicData uri="http://schemas.openxmlformats.org/drawingml/2006/table">
            <a:tbl>
              <a:tblPr/>
              <a:tblGrid>
                <a:gridCol w="2778539">
                  <a:extLst>
                    <a:ext uri="{9D8B030D-6E8A-4147-A177-3AD203B41FA5}">
                      <a16:colId xmlns:a16="http://schemas.microsoft.com/office/drawing/2014/main" val="2225238693"/>
                    </a:ext>
                  </a:extLst>
                </a:gridCol>
                <a:gridCol w="2778539">
                  <a:extLst>
                    <a:ext uri="{9D8B030D-6E8A-4147-A177-3AD203B41FA5}">
                      <a16:colId xmlns:a16="http://schemas.microsoft.com/office/drawing/2014/main" val="2918814484"/>
                    </a:ext>
                  </a:extLst>
                </a:gridCol>
                <a:gridCol w="2778539">
                  <a:extLst>
                    <a:ext uri="{9D8B030D-6E8A-4147-A177-3AD203B41FA5}">
                      <a16:colId xmlns:a16="http://schemas.microsoft.com/office/drawing/2014/main" val="3125619808"/>
                    </a:ext>
                  </a:extLst>
                </a:gridCol>
              </a:tblGrid>
              <a:tr h="42285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93461"/>
                  </a:ext>
                </a:extLst>
              </a:tr>
              <a:tr h="96905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 </a:t>
                      </a: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(logical and)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If both the operands are non-zero, then the condition becomes true.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&amp;&amp; 1) is false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93470"/>
                  </a:ext>
                </a:extLst>
              </a:tr>
              <a:tr h="124214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 </a:t>
                      </a: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(logical or)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If any of the two operands are non-zero, then the condition becomes true.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|| 1) is true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43087"/>
                  </a:ext>
                </a:extLst>
              </a:tr>
              <a:tr h="178834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 </a:t>
                      </a: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(logical not)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NOT Operator Use to reverses the logical state of its operand. If a condition is true then Logical NOT operator will make false.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!(0 &amp;&amp; 1) is true</a:t>
                      </a:r>
                    </a:p>
                  </a:txBody>
                  <a:tcPr marL="58498" marR="58498" marT="58498" marB="58498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9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5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7ACDAE-24AF-4261-B51D-D18F75B36BFB}"/>
              </a:ext>
            </a:extLst>
          </p:cNvPr>
          <p:cNvSpPr txBox="1"/>
          <p:nvPr/>
        </p:nvSpPr>
        <p:spPr>
          <a:xfrm>
            <a:off x="-1272208" y="2075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Operators</a:t>
            </a:r>
          </a:p>
          <a:p>
            <a:b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ED97F8-729F-454D-BAF9-B9A06E57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38122"/>
              </p:ext>
            </p:extLst>
          </p:nvPr>
        </p:nvGraphicFramePr>
        <p:xfrm>
          <a:off x="887896" y="1060174"/>
          <a:ext cx="8441634" cy="5417386"/>
        </p:xfrm>
        <a:graphic>
          <a:graphicData uri="http://schemas.openxmlformats.org/drawingml/2006/table">
            <a:tbl>
              <a:tblPr/>
              <a:tblGrid>
                <a:gridCol w="2813878">
                  <a:extLst>
                    <a:ext uri="{9D8B030D-6E8A-4147-A177-3AD203B41FA5}">
                      <a16:colId xmlns:a16="http://schemas.microsoft.com/office/drawing/2014/main" val="1403857557"/>
                    </a:ext>
                  </a:extLst>
                </a:gridCol>
                <a:gridCol w="2813878">
                  <a:extLst>
                    <a:ext uri="{9D8B030D-6E8A-4147-A177-3AD203B41FA5}">
                      <a16:colId xmlns:a16="http://schemas.microsoft.com/office/drawing/2014/main" val="1274940805"/>
                    </a:ext>
                  </a:extLst>
                </a:gridCol>
                <a:gridCol w="2813878">
                  <a:extLst>
                    <a:ext uri="{9D8B030D-6E8A-4147-A177-3AD203B41FA5}">
                      <a16:colId xmlns:a16="http://schemas.microsoft.com/office/drawing/2014/main" val="2853785326"/>
                    </a:ext>
                  </a:extLst>
                </a:gridCol>
              </a:tblGrid>
              <a:tr h="40280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assigns values from right side operands to left side operand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A=B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8601"/>
                  </a:ext>
                </a:extLst>
              </a:tr>
              <a:tr h="491244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right operand to the left operand and assign the result to left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A+=B is same as A=A+B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1563"/>
                  </a:ext>
                </a:extLst>
              </a:tr>
              <a:tr h="57967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right operand from the left operand and assign the result to left operand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A-=B is same as A=A-B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707911"/>
                  </a:ext>
                </a:extLst>
              </a:tr>
              <a:tr h="57967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mutiply left operand with the right operand and assign the result to left operand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A*=B is same as A=A*B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93350"/>
                  </a:ext>
                </a:extLst>
              </a:tr>
              <a:tr h="57967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left operand with the right operand and assign the result to left operand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A/=B is same as A=A/B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5917"/>
                  </a:ext>
                </a:extLst>
              </a:tr>
              <a:tr h="57967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modulus using two operands and assign the result to left operand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A%=B is same as A=A%B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82646"/>
                  </a:ext>
                </a:extLst>
              </a:tr>
              <a:tr h="3143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shift AND assignment operator.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 &lt;&lt;= 2 is same as A = A&lt;&lt; 2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56476"/>
                  </a:ext>
                </a:extLst>
              </a:tr>
              <a:tr h="3143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 AND assignment operator.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 &gt;&gt;= 2 is same as A = A &gt;&gt; 2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99970"/>
                  </a:ext>
                </a:extLst>
              </a:tr>
              <a:tr h="3143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 assignment operator.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 &amp;= 2 is same as A = A &amp; 2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24989"/>
                  </a:ext>
                </a:extLst>
              </a:tr>
              <a:tr h="40280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exclusive OR and assignment operator.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 ^= 2 is same as A = A ^ 2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71622"/>
                  </a:ext>
                </a:extLst>
              </a:tr>
              <a:tr h="40280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inclusive OR and assignment operator.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 |= 2 is same as A = A | 2</a:t>
                      </a:r>
                    </a:p>
                  </a:txBody>
                  <a:tcPr marL="16912" marR="16912" marT="16912" marB="16912">
                    <a:lnL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1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2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425F6-9A83-404B-B7D8-333A087AE006}"/>
              </a:ext>
            </a:extLst>
          </p:cNvPr>
          <p:cNvSpPr txBox="1"/>
          <p:nvPr/>
        </p:nvSpPr>
        <p:spPr>
          <a:xfrm>
            <a:off x="-1404730" y="352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dirty="0">
                <a:solidFill>
                  <a:schemeClr val="accent2"/>
                </a:solidFill>
                <a:effectLst/>
                <a:latin typeface="ABeeZee"/>
              </a:rPr>
              <a:t>Miscellaneous Operators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00718C-5191-4397-BB7C-A3FD3818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3811"/>
            <a:ext cx="12312958" cy="8309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includes a one of the most special ternary (three-way) operator that can replace certain types of if-then-else statements. This operator is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seem somewhat confusing at first,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used very effectively once mastered.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this general form: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42CC4D-3828-45E1-BB85-D2CC295F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2777315"/>
            <a:ext cx="5923722" cy="3359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Expression1 ? Expression2 : Expression3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1E8EB9-7028-43AD-9E6D-1D751C3A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3162543"/>
            <a:ext cx="3379130" cy="58218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? value if true : value if false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834E8-C334-4991-AB90-A4354A2F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29" y="4204506"/>
            <a:ext cx="3628887" cy="1813289"/>
          </a:xfrm>
          <a:prstGeom prst="rect">
            <a:avLst/>
          </a:prstGeom>
          <a:solidFill>
            <a:srgbClr val="FC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436" tIns="44436" rIns="44436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{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b; a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 = (a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"Value of b is : %d\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(a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D5C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E14B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"Value of b is : %d\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E14B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7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F657-7BE9-413A-8BDF-1330766F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B97D-3226-46D5-B8F5-D1B37E85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data type allow a variable to store decimal value (real number) with 6 digit precision.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84D408-EA8A-4ED0-859F-BB355F61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27" y="3613666"/>
            <a:ext cx="808382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standard floating-point types in C: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float: for numbers with single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double: for numbers with double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double: for numbers with extended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0FD-5FB9-4587-AC30-BACCBD1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precision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965AD6-6E54-49C2-84FD-46911EFB2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67280"/>
            <a:ext cx="101491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 float type with 4 bytes = 4 x 8 bits = 32 bits, is for numbers with single precision. It means that a float gives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sign bit, 8 bits of exponent and 23 bits of significand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double type is for a number with the double precision that gives 1 sign bit, 11 bits of exponent and 52 bits of significand.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bytes x 8 bits = 64 bits = 1 bits + 52 bits + 11 bits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14F3A-2938-47DB-A3E3-6EB2943B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11" y="4282017"/>
            <a:ext cx="4762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2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D0E2-B5B0-46BA-86F4-C5783025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and precision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06D438-DACC-4C15-B300-151070EC6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270" y="2474412"/>
            <a:ext cx="1168841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the value ranges of the floating-point number in your platform, you can use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header file. This header file defines macros such 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FLT_MIN, FLT_MAX and FLT_DIG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store the float value ranges and precision of the  float type.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find the corresponding macros for double and long double with the prefixes  DBL_ and LDBL_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9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9D1589-35FE-419F-B0E8-5391B6CC332A}"/>
              </a:ext>
            </a:extLst>
          </p:cNvPr>
          <p:cNvSpPr txBox="1"/>
          <p:nvPr/>
        </p:nvSpPr>
        <p:spPr>
          <a:xfrm>
            <a:off x="1484244" y="1536174"/>
            <a:ext cx="77790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#include &lt;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conio.h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#include &lt;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stdio.h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#include &lt;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float.h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void main()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{</a:t>
            </a:r>
          </a:p>
          <a:p>
            <a:pPr algn="l"/>
            <a:endParaRPr lang="en-IN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IN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("size of float %d\n",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sizeof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(float));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("Minimum float value : %E\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n",FLT_MIN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);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("Maximum float value : %E\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n",FLT_MAX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);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("precision float value : %d\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n",FLT_DIG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);</a:t>
            </a:r>
          </a:p>
          <a:p>
            <a:pPr algn="l"/>
            <a:endParaRPr lang="en-IN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IN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IN" sz="1600" b="0" i="0" dirty="0" err="1">
                <a:solidFill>
                  <a:srgbClr val="000000"/>
                </a:solidFill>
                <a:effectLst/>
                <a:latin typeface="-apple-system"/>
              </a:rPr>
              <a:t>getch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();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-apple-system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A34E8-4140-457A-827D-217E76F27A6C}"/>
              </a:ext>
            </a:extLst>
          </p:cNvPr>
          <p:cNvSpPr txBox="1"/>
          <p:nvPr/>
        </p:nvSpPr>
        <p:spPr>
          <a:xfrm>
            <a:off x="410818" y="424070"/>
            <a:ext cx="185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6235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AFC8B-4901-45F9-B811-3D67681AE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t="45048" r="7841" b="2402"/>
          <a:stretch/>
        </p:blipFill>
        <p:spPr>
          <a:xfrm>
            <a:off x="879764" y="1427019"/>
            <a:ext cx="10432472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2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0DA-DCA8-41D4-A864-835C161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 datatype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BE5F59-B2CB-4DC1-8672-FFB75729A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4311" y="2535295"/>
            <a:ext cx="8545637" cy="1474734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is used to refer character data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data type allows a variable to store only one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F4C8B-E9AA-48A2-A18A-57A941ADC115}"/>
              </a:ext>
            </a:extLst>
          </p:cNvPr>
          <p:cNvSpPr txBox="1"/>
          <p:nvPr/>
        </p:nvSpPr>
        <p:spPr>
          <a:xfrm>
            <a:off x="1444486" y="3868386"/>
            <a:ext cx="9369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storage size of character data type is 1(32-bit system). We can store only one character using character data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For example, 'A' can be stored using char datatype. You can't store more than one character using char data type.</a:t>
            </a:r>
          </a:p>
        </p:txBody>
      </p:sp>
    </p:spTree>
    <p:extLst>
      <p:ext uri="{BB962C8B-B14F-4D97-AF65-F5344CB8AC3E}">
        <p14:creationId xmlns:p14="http://schemas.microsoft.com/office/powerpoint/2010/main" val="9126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6D1AB-0AD1-43BC-AE57-F34391501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98694"/>
              </p:ext>
            </p:extLst>
          </p:nvPr>
        </p:nvGraphicFramePr>
        <p:xfrm>
          <a:off x="967410" y="477078"/>
          <a:ext cx="8839200" cy="6149007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3967683847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47951545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294670378"/>
                    </a:ext>
                  </a:extLst>
                </a:gridCol>
              </a:tblGrid>
              <a:tr h="367603"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(bytes)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Specifier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31434"/>
                  </a:ext>
                </a:extLst>
              </a:tr>
              <a:tr h="568116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2, usually 4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%i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7237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5836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24543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56025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usually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%hd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3477"/>
                  </a:ext>
                </a:extLst>
              </a:tr>
              <a:tr h="568116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2, usually 4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47464"/>
                  </a:ext>
                </a:extLst>
              </a:tr>
              <a:tr h="568116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4, usually 8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%ld, %li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958724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long 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8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%lld, %lli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87916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4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%lu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74525"/>
                  </a:ext>
                </a:extLst>
              </a:tr>
              <a:tr h="568116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long int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8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%llu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45731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02816"/>
                  </a:ext>
                </a:extLst>
              </a:tr>
              <a:tr h="367603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6218"/>
                  </a:ext>
                </a:extLst>
              </a:tr>
              <a:tr h="568116"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10, usually 12 or 16</a:t>
                      </a: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2834" marR="92834" marT="46417" marB="46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0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2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BB87017-ECAA-4C35-B5F6-B2165769D7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254733" y="0"/>
            <a:ext cx="7472362" cy="701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3.14;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printing the variables defined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above along with their sizes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"Hello! I am a character. My value is %c and 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"my size is 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byte.\n"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can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above as well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"Hello! I am an integer. My value is %d and 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"my size is 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bytes.\n"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can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above as well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"Hello! I am a double floating point variable."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My value is 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my size is 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bytes.\n"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can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above as well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"Bye! See you soon. :)\n"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158</TotalTime>
  <Words>2085</Words>
  <Application>Microsoft Office PowerPoint</Application>
  <PresentationFormat>Widescreen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ABeeZee</vt:lpstr>
      <vt:lpstr>-apple-system</vt:lpstr>
      <vt:lpstr>Arial</vt:lpstr>
      <vt:lpstr>Century Gothic</vt:lpstr>
      <vt:lpstr>Georgia</vt:lpstr>
      <vt:lpstr>Times New Roman</vt:lpstr>
      <vt:lpstr>Wingdings 3</vt:lpstr>
      <vt:lpstr>Ion Boardroom</vt:lpstr>
      <vt:lpstr>C Language Lecture - 3</vt:lpstr>
      <vt:lpstr>Float datatype</vt:lpstr>
      <vt:lpstr>What is precision</vt:lpstr>
      <vt:lpstr>Range and precision</vt:lpstr>
      <vt:lpstr>PowerPoint Presentation</vt:lpstr>
      <vt:lpstr>PowerPoint Presentation</vt:lpstr>
      <vt:lpstr>Char datatype</vt:lpstr>
      <vt:lpstr>PowerPoint Presentation</vt:lpstr>
      <vt:lpstr>PowerPoint Presentation</vt:lpstr>
      <vt:lpstr>PowerPoint Presentation</vt:lpstr>
      <vt:lpstr>Arithmetic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 Lecture - 3</dc:title>
  <dc:creator>Tayyab</dc:creator>
  <cp:lastModifiedBy>Tayyab</cp:lastModifiedBy>
  <cp:revision>23</cp:revision>
  <dcterms:created xsi:type="dcterms:W3CDTF">2021-06-27T09:48:17Z</dcterms:created>
  <dcterms:modified xsi:type="dcterms:W3CDTF">2021-06-27T12:26:42Z</dcterms:modified>
</cp:coreProperties>
</file>