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92E2-C5A2-48DF-B8A1-4EDA26A3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 Language Lecture-2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357CA-F40D-429E-9637-FA5F09248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1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5FBF-FF67-4A66-8403-02D7FA8A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Integer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9B0F-BA06-4315-AE58-063E6CDC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44444"/>
                </a:solidFill>
                <a:effectLst/>
                <a:latin typeface="Merriweather"/>
              </a:rPr>
              <a:t>Integer data type allows a variable to store numeric values.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44444"/>
                </a:solidFill>
                <a:effectLst/>
                <a:latin typeface="Merriweather"/>
              </a:rPr>
              <a:t>“int” keyword is used to refer integer data type.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44444"/>
                </a:solidFill>
                <a:effectLst/>
                <a:latin typeface="Merriweather"/>
              </a:rPr>
              <a:t>The storage size of int data type is 2 or 4 or 8 byte.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44444"/>
                </a:solidFill>
                <a:effectLst/>
                <a:latin typeface="Merriweather"/>
              </a:rPr>
              <a:t>It varies depend upon the processor in the CPU that we use.  If we are using 16 bit processor, 2 byte  (16 bit) of memory will be allocated for int data type.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44444"/>
                </a:solidFill>
                <a:effectLst/>
                <a:latin typeface="Merriweather"/>
              </a:rPr>
              <a:t>Like wise, 4 byte (32 bit) of memory for 32 bit processor and 8 byte (64 bit) of memory for 64 bit processor is allocated for int datatype.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44444"/>
                </a:solidFill>
                <a:effectLst/>
                <a:latin typeface="Merriweather"/>
              </a:rPr>
              <a:t>int (2 byte) can store values from -32,768 to +32,767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44444"/>
                </a:solidFill>
                <a:effectLst/>
                <a:latin typeface="Merriweather"/>
              </a:rPr>
              <a:t>int (4 byte) can store values from -2,147,483,648 to +2,147,483,647.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44444"/>
                </a:solidFill>
                <a:effectLst/>
                <a:latin typeface="Merriweather"/>
              </a:rPr>
              <a:t>If you want to use the integer value that crosses the above limit, you can go for “long int” and “long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Merriweather"/>
              </a:rPr>
              <a:t>long</a:t>
            </a:r>
            <a:r>
              <a:rPr lang="en-IN" b="0" i="0" dirty="0">
                <a:solidFill>
                  <a:srgbClr val="444444"/>
                </a:solidFill>
                <a:effectLst/>
                <a:latin typeface="Merriweather"/>
              </a:rPr>
              <a:t> int” for which the limits are very high.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19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7D49-A6EC-4AB1-B0D5-B8D89FCA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D16E-D3A2-4AC0-8BE2-2FDC1E0C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Merriweather"/>
              </a:rPr>
              <a:t>Note: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44444"/>
                </a:solidFill>
                <a:effectLst/>
                <a:latin typeface="Merriweather"/>
              </a:rPr>
              <a:t>We can’t store decimal values using int data type.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44444"/>
                </a:solidFill>
                <a:effectLst/>
                <a:latin typeface="Merriweather"/>
              </a:rPr>
              <a:t>If we use int data type to store decimal values, decimal values will be truncated and we will get only whole number.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44444"/>
                </a:solidFill>
                <a:effectLst/>
                <a:latin typeface="Merriweather"/>
              </a:rPr>
              <a:t>In this case, float data type can be used to store decimal values in a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56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BB806-505D-4403-827D-C02C01F74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7" t="2102" r="21630" b="12204"/>
          <a:stretch/>
        </p:blipFill>
        <p:spPr>
          <a:xfrm>
            <a:off x="1562031" y="788138"/>
            <a:ext cx="8761412" cy="58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9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6B9B-EAEC-4F9D-A000-DDCF2987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9F5A-8320-4D57-8277-0A210910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499" y="2880591"/>
            <a:ext cx="8825659" cy="3416300"/>
          </a:xfrm>
        </p:spPr>
        <p:txBody>
          <a:bodyPr/>
          <a:lstStyle/>
          <a:p>
            <a:r>
              <a:rPr lang="en-IN" b="0" i="0" dirty="0">
                <a:effectLst/>
                <a:latin typeface="euclid_circular_a"/>
              </a:rPr>
              <a:t>Keywords are predefined, reserved words used in programming that have special meanings to the compiler. Keywords are part of the syntax and they cannot be used as an identifier. </a:t>
            </a:r>
          </a:p>
          <a:p>
            <a:pPr marL="0" indent="0">
              <a:buNone/>
            </a:pPr>
            <a:r>
              <a:rPr lang="en-IN" dirty="0">
                <a:latin typeface="euclid_circular_a"/>
              </a:rPr>
              <a:t>For Example :</a:t>
            </a:r>
          </a:p>
          <a:p>
            <a:pPr marL="0" indent="0">
              <a:buNone/>
            </a:pPr>
            <a:r>
              <a:rPr lang="en-IN" dirty="0">
                <a:latin typeface="euclid_circular_a"/>
              </a:rPr>
              <a:t>              int money;</a:t>
            </a:r>
          </a:p>
          <a:p>
            <a:pPr marL="0" indent="0">
              <a:buNone/>
            </a:pPr>
            <a:r>
              <a:rPr lang="en-IN" dirty="0">
                <a:latin typeface="euclid_circular_a"/>
              </a:rPr>
              <a:t>Here int is a keyword that indicate money is the variable of type integer. 	</a:t>
            </a:r>
          </a:p>
        </p:txBody>
      </p:sp>
    </p:spTree>
    <p:extLst>
      <p:ext uri="{BB962C8B-B14F-4D97-AF65-F5344CB8AC3E}">
        <p14:creationId xmlns:p14="http://schemas.microsoft.com/office/powerpoint/2010/main" val="28133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227A-2BF2-46DE-9C12-600C5399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B0302D-866A-41A3-ABC9-17926126D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437444"/>
              </p:ext>
            </p:extLst>
          </p:nvPr>
        </p:nvGraphicFramePr>
        <p:xfrm>
          <a:off x="1154954" y="2603501"/>
          <a:ext cx="8890196" cy="3638278"/>
        </p:xfrm>
        <a:graphic>
          <a:graphicData uri="http://schemas.openxmlformats.org/drawingml/2006/table">
            <a:tbl>
              <a:tblPr/>
              <a:tblGrid>
                <a:gridCol w="2222549">
                  <a:extLst>
                    <a:ext uri="{9D8B030D-6E8A-4147-A177-3AD203B41FA5}">
                      <a16:colId xmlns:a16="http://schemas.microsoft.com/office/drawing/2014/main" val="3212665803"/>
                    </a:ext>
                  </a:extLst>
                </a:gridCol>
                <a:gridCol w="2222549">
                  <a:extLst>
                    <a:ext uri="{9D8B030D-6E8A-4147-A177-3AD203B41FA5}">
                      <a16:colId xmlns:a16="http://schemas.microsoft.com/office/drawing/2014/main" val="2173355201"/>
                    </a:ext>
                  </a:extLst>
                </a:gridCol>
                <a:gridCol w="2222549">
                  <a:extLst>
                    <a:ext uri="{9D8B030D-6E8A-4147-A177-3AD203B41FA5}">
                      <a16:colId xmlns:a16="http://schemas.microsoft.com/office/drawing/2014/main" val="1610847456"/>
                    </a:ext>
                  </a:extLst>
                </a:gridCol>
                <a:gridCol w="2222549">
                  <a:extLst>
                    <a:ext uri="{9D8B030D-6E8A-4147-A177-3AD203B41FA5}">
                      <a16:colId xmlns:a16="http://schemas.microsoft.com/office/drawing/2014/main" val="2873605012"/>
                    </a:ext>
                  </a:extLst>
                </a:gridCol>
              </a:tblGrid>
              <a:tr h="303190">
                <a:tc gridSpan="4">
                  <a:txBody>
                    <a:bodyPr/>
                    <a:lstStyle/>
                    <a:p>
                      <a:r>
                        <a:rPr lang="en-IN" sz="1400"/>
                        <a:t>C Keywords</a:t>
                      </a:r>
                    </a:p>
                  </a:txBody>
                  <a:tcPr marL="71173" marR="71173" marT="35586" marB="35586" anchor="ctr">
                    <a:solidFill>
                      <a:srgbClr val="F8F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25447"/>
                  </a:ext>
                </a:extLst>
              </a:tr>
              <a:tr h="41688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auto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double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int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struct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412126"/>
                  </a:ext>
                </a:extLst>
              </a:tr>
              <a:tr h="41688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break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else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long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switch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79698"/>
                  </a:ext>
                </a:extLst>
              </a:tr>
              <a:tr h="41688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case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enum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register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typedef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0499"/>
                  </a:ext>
                </a:extLst>
              </a:tr>
              <a:tr h="41688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char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extern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return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union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270603"/>
                  </a:ext>
                </a:extLst>
              </a:tr>
              <a:tr h="41688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continue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for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signed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void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02162"/>
                  </a:ext>
                </a:extLst>
              </a:tr>
              <a:tr h="41688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do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if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static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while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73780"/>
                  </a:ext>
                </a:extLst>
              </a:tr>
              <a:tr h="41688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default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goto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sizeof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volatile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911886"/>
                  </a:ext>
                </a:extLst>
              </a:tr>
              <a:tr h="41688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const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float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short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unsigned</a:t>
                      </a:r>
                    </a:p>
                  </a:txBody>
                  <a:tcPr marL="177932" marR="177932" marT="88966" marB="88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834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E9FF-CC12-4523-9A99-93D913E0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414D-1ECB-430F-B157-F24C4E56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737" y="2468032"/>
            <a:ext cx="8825659" cy="3416300"/>
          </a:xfrm>
        </p:spPr>
        <p:txBody>
          <a:bodyPr/>
          <a:lstStyle/>
          <a:p>
            <a:r>
              <a:rPr lang="en-IN" dirty="0"/>
              <a:t>A name in C program is called identifier.</a:t>
            </a:r>
          </a:p>
          <a:p>
            <a:r>
              <a:rPr lang="en-IN" dirty="0"/>
              <a:t>It can be structure name or variable name or function name.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An identifier can be composed of letters such as uppercase, lowercase letters, underscore, digits, but the starting letter should be either an alphabet or an underscore.</a:t>
            </a:r>
          </a:p>
          <a:p>
            <a:r>
              <a:rPr lang="en-IN" dirty="0">
                <a:solidFill>
                  <a:srgbClr val="333333"/>
                </a:solidFill>
                <a:latin typeface="Inter-Regular"/>
              </a:rPr>
              <a:t>The only allowed characters in C.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Alphabets symbols (either lower case or Upper Case)</a:t>
            </a:r>
          </a:p>
          <a:p>
            <a:pPr marL="0" indent="0">
              <a:buNone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Digits(0-9)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Underscore symbol (_)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66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50C5-F899-43A8-A408-A18AF55A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to define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AEDD-6A47-42F5-BD7E-D54097F70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35898" cy="363827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The first character of an identifier should be either an alphabet or an underscore, and then it can be followed by any of the character, digit, or underscore.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It should not begin with any numerical digit.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In identifiers, both uppercase and lowercase letters are distinct. Therefore, we can say that identifiers are case sensitive.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Commas or blank spaces cannot be specified within an identifier.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Keywords cannot be represented as an identifier.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The length of the identifiers should not be more than 31 characters.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Identifiers should be written in such a way that it is meaningful, short, and easy to read.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87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F081-284E-4325-BBF6-EEB8A4EB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812E-541C-4ADE-B715-D914970F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A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variable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is a name of the memory location. It is used to store data. Its value can be changed, and it can be reused many times.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It is a way to represent memory location through symbol so that it can be easily identified.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Let's see the syntax to declare a variable: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type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variable_list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32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4A48-0E50-4CDB-8096-D5CAFE2C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erdana"/>
              </a:rPr>
              <a:t>Rules for defining variables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4290-0D55-4125-A0D8-A5DB3E46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A variable can have alphabets, digits, and underscore.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A variable name can start with the alphabet, and underscore only. It can't start with a digit.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No whitespace is allowed within the variable name.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A variable name must not be any reserved word or keyword, e.g. int, float,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2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001D-3D01-486E-B9E1-0DB70C34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2FAD-B7E1-43FD-BE48-70923BD8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A constant is a value or variable that can't be changed in the program, for example: 10, 20, 'a', 3.4, "c programming" etc.</a:t>
            </a:r>
          </a:p>
          <a:p>
            <a:r>
              <a:rPr lang="en-IN" dirty="0">
                <a:solidFill>
                  <a:srgbClr val="333333"/>
                </a:solidFill>
                <a:latin typeface="Inter-Regular"/>
              </a:rPr>
              <a:t>Types: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Integer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Float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Character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String</a:t>
            </a:r>
          </a:p>
          <a:p>
            <a:pPr marL="0" indent="0">
              <a:buNone/>
            </a:pPr>
            <a:endParaRPr lang="en-IN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4179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AF31-E764-4B34-BEE7-516D0B26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AB3D-5334-4DEA-A232-FE5D6CF6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A data type specifies the type of data that a variable can store such as integer, floating, character, etc.</a:t>
            </a:r>
          </a:p>
          <a:p>
            <a:pPr marL="0" indent="0">
              <a:buNone/>
            </a:pPr>
            <a:r>
              <a:rPr lang="en-IN" dirty="0"/>
              <a:t>Types:</a:t>
            </a:r>
          </a:p>
          <a:p>
            <a:pPr>
              <a:buAutoNum type="arabicPeriod"/>
            </a:pPr>
            <a:r>
              <a:rPr lang="en-IN" dirty="0"/>
              <a:t>Primary</a:t>
            </a:r>
          </a:p>
          <a:p>
            <a:pPr>
              <a:buAutoNum type="arabicPeriod"/>
            </a:pPr>
            <a:r>
              <a:rPr lang="en-IN" dirty="0"/>
              <a:t>Derived </a:t>
            </a:r>
          </a:p>
          <a:p>
            <a:pPr>
              <a:buAutoNum type="arabicPeriod"/>
            </a:pPr>
            <a:r>
              <a:rPr lang="en-IN" dirty="0"/>
              <a:t>User define</a:t>
            </a:r>
          </a:p>
        </p:txBody>
      </p:sp>
    </p:spTree>
    <p:extLst>
      <p:ext uri="{BB962C8B-B14F-4D97-AF65-F5344CB8AC3E}">
        <p14:creationId xmlns:p14="http://schemas.microsoft.com/office/powerpoint/2010/main" val="2918253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102</TotalTime>
  <Words>721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Century Gothic</vt:lpstr>
      <vt:lpstr>erdana</vt:lpstr>
      <vt:lpstr>euclid_circular_a</vt:lpstr>
      <vt:lpstr>Inter-Bold</vt:lpstr>
      <vt:lpstr>Inter-Regular</vt:lpstr>
      <vt:lpstr>Merriweather</vt:lpstr>
      <vt:lpstr>Wingdings 3</vt:lpstr>
      <vt:lpstr>Ion Boardroom</vt:lpstr>
      <vt:lpstr>C Language Lecture-2</vt:lpstr>
      <vt:lpstr>Keywords</vt:lpstr>
      <vt:lpstr>PowerPoint Presentation</vt:lpstr>
      <vt:lpstr>identifiers</vt:lpstr>
      <vt:lpstr>Rules to define identifiers</vt:lpstr>
      <vt:lpstr>Variable</vt:lpstr>
      <vt:lpstr>Rules for defining variables </vt:lpstr>
      <vt:lpstr>Constant</vt:lpstr>
      <vt:lpstr>Data Type</vt:lpstr>
      <vt:lpstr>Integer Data type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Language Lecture-2</dc:title>
  <dc:creator>Tayyab</dc:creator>
  <cp:lastModifiedBy>Tayyab</cp:lastModifiedBy>
  <cp:revision>12</cp:revision>
  <dcterms:created xsi:type="dcterms:W3CDTF">2021-06-26T10:47:36Z</dcterms:created>
  <dcterms:modified xsi:type="dcterms:W3CDTF">2021-06-26T12:29:45Z</dcterms:modified>
</cp:coreProperties>
</file>