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5"/>
  </p:notesMasterIdLst>
  <p:sldIdLst>
    <p:sldId id="257" r:id="rId2"/>
    <p:sldId id="258" r:id="rId3"/>
    <p:sldId id="259" r:id="rId4"/>
  </p:sldIdLst>
  <p:sldSz cx="14630400" cy="8229600"/>
  <p:notesSz cx="8229600" cy="14630400"/>
  <p:defaultTextStyle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2668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53440" y="1645920"/>
            <a:ext cx="12562637" cy="2194560"/>
          </a:xfrm>
          <a:ln>
            <a:noFill/>
          </a:ln>
        </p:spPr>
        <p:txBody>
          <a:bodyPr vert="horz" tIns="0" rIns="2612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53440" y="3874243"/>
            <a:ext cx="12567514" cy="2103120"/>
          </a:xfrm>
        </p:spPr>
        <p:txBody>
          <a:bodyPr lIns="0" rIns="26124"/>
          <a:lstStyle>
            <a:lvl1pPr marL="0" marR="65311" indent="0" algn="r">
              <a:buNone/>
              <a:defRPr>
                <a:solidFill>
                  <a:schemeClr val="tx1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1097282"/>
            <a:ext cx="3291840" cy="625411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097282"/>
            <a:ext cx="9631680" cy="625411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63" y="1580083"/>
            <a:ext cx="12435840" cy="163494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63" y="3245597"/>
            <a:ext cx="12435840" cy="1811654"/>
          </a:xfrm>
        </p:spPr>
        <p:txBody>
          <a:bodyPr lIns="65311" rIns="65311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</p:spPr>
        <p:txBody>
          <a:bodyPr tIns="65311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26298"/>
            <a:ext cx="6464301" cy="791222"/>
          </a:xfrm>
        </p:spPr>
        <p:txBody>
          <a:bodyPr lIns="65311" tIns="0" rIns="65311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1" y="2231709"/>
            <a:ext cx="6466840" cy="785812"/>
          </a:xfrm>
        </p:spPr>
        <p:txBody>
          <a:bodyPr lIns="65311" tIns="0" rIns="65311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3017520"/>
            <a:ext cx="6464301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3017520"/>
            <a:ext cx="6466840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289280" cy="1371600"/>
          </a:xfrm>
        </p:spPr>
        <p:txBody>
          <a:bodyPr vert="horz" tIns="653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7222"/>
            <a:ext cx="4389120" cy="139446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2011680"/>
            <a:ext cx="4389120" cy="5486400"/>
          </a:xfrm>
        </p:spPr>
        <p:txBody>
          <a:bodyPr lIns="26124" rIns="26124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20080" y="2011680"/>
            <a:ext cx="8178800" cy="5486400"/>
          </a:xfrm>
        </p:spPr>
        <p:txBody>
          <a:bodyPr tIns="0"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5065205" y="1329692"/>
            <a:ext cx="8412480" cy="49377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806614" y="6431723"/>
            <a:ext cx="248717" cy="18653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412396"/>
            <a:ext cx="3540557" cy="1899145"/>
          </a:xfrm>
        </p:spPr>
        <p:txBody>
          <a:bodyPr vert="horz" lIns="65311" tIns="65311" rIns="65311" bIns="65311" anchor="b"/>
          <a:lstStyle>
            <a:lvl1pPr algn="l">
              <a:buNone/>
              <a:defRPr sz="29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3394542"/>
            <a:ext cx="3535680" cy="2615184"/>
          </a:xfrm>
        </p:spPr>
        <p:txBody>
          <a:bodyPr lIns="91435" rIns="65311" bIns="65311" anchor="t"/>
          <a:lstStyle>
            <a:lvl1pPr marL="0" indent="0" algn="l">
              <a:spcBef>
                <a:spcPts val="357"/>
              </a:spcBef>
              <a:buFontTx/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23520" y="7627621"/>
            <a:ext cx="975360" cy="438150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577269" y="1439420"/>
            <a:ext cx="7388352" cy="471830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5240" y="6979920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7010400" y="7463791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5240" y="-8573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010400" y="-8572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  <a:prstGeom prst="rect">
            <a:avLst/>
          </a:prstGeom>
        </p:spPr>
        <p:txBody>
          <a:bodyPr vert="horz" lIns="0" tIns="65311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31520" y="2322576"/>
            <a:ext cx="13167360" cy="5266944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5/15/2024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267200" y="7627621"/>
            <a:ext cx="536448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679680" y="7627621"/>
            <a:ext cx="121920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0427" y="242890"/>
            <a:ext cx="14688877" cy="77906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71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5268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35268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087" indent="-30043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indent="-30043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819" indent="-30043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26124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34929" indent="-261244" algn="l" rtl="0" eaLnBrk="1" latinLnBrk="0" hangingPunct="1">
        <a:spcBef>
          <a:spcPct val="20000"/>
        </a:spcBef>
        <a:buClr>
          <a:schemeClr val="tx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795" indent="-26124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61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4" name="Text 2"/>
          <p:cNvSpPr/>
          <p:nvPr/>
        </p:nvSpPr>
        <p:spPr>
          <a:xfrm>
            <a:off x="1347538" y="448509"/>
            <a:ext cx="12358838" cy="1017270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pPr>
              <a:lnSpc>
                <a:spcPts val="4006"/>
              </a:lnSpc>
            </a:pPr>
            <a:r>
              <a:rPr lang="en-US" sz="31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GROUP BY and HAVING Clauses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1347538" y="1709976"/>
            <a:ext cx="12426214" cy="406956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3206"/>
              </a:lnSpc>
            </a:pPr>
            <a:r>
              <a:rPr lang="en-US" sz="26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GROUP BY Clause: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1347538" y="2361129"/>
            <a:ext cx="12358838" cy="260390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051"/>
              </a:lnSpc>
            </a:pPr>
            <a:r>
              <a:rPr lang="en-US" sz="13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to group rows that have the same values in specified columns into summary rows.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1347538" y="2804637"/>
            <a:ext cx="12358838" cy="260390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051"/>
              </a:lnSpc>
            </a:pPr>
            <a:r>
              <a:rPr lang="en-US" sz="13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Typically used with aggregate functions (COUNT, MAX, MIN, SUM, AVG).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347538" y="3309223"/>
            <a:ext cx="12358838" cy="305158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404"/>
              </a:lnSpc>
            </a:pPr>
            <a:r>
              <a:rPr lang="en-US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Example Query: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617760" y="3805595"/>
            <a:ext cx="12358838" cy="520780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productCode, </a:t>
            </a:r>
            <a:r>
              <a:rPr lang="en-US" sz="1400" dirty="0">
                <a:solidFill>
                  <a:srgbClr val="39DCDC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(orderNumber)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DCDCD"/>
                </a:solidFill>
                <a:latin typeface="Consolas" panose="020B0609020204030204" pitchFamily="49" charset="0"/>
              </a:rPr>
              <a:t>NumberOfOrders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classicmodels</a:t>
            </a:r>
            <a:r>
              <a:rPr lang="en-US" sz="14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orderdetails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GROUP BY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productCode;</a:t>
            </a:r>
          </a:p>
          <a:p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CDCDCD"/>
              </a:solidFill>
              <a:latin typeface="Consolas" panose="020B0609020204030204" pitchFamily="49" charset="0"/>
            </a:endParaRPr>
          </a:p>
          <a:p>
            <a:pPr>
              <a:lnSpc>
                <a:spcPts val="2051"/>
              </a:lnSpc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1347538" y="4517589"/>
            <a:ext cx="12358838" cy="260390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051"/>
              </a:lnSpc>
            </a:pPr>
            <a:r>
              <a:rPr lang="en-US" sz="13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query lists the number of orders for each product.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47539" y="5311140"/>
            <a:ext cx="5356990" cy="406956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3206"/>
              </a:lnSpc>
            </a:pPr>
            <a:r>
              <a:rPr lang="en-US" sz="26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HAVING Clause: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4" name="Text 12"/>
          <p:cNvSpPr/>
          <p:nvPr/>
        </p:nvSpPr>
        <p:spPr>
          <a:xfrm>
            <a:off x="1347538" y="5962293"/>
            <a:ext cx="12358838" cy="260390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051"/>
              </a:lnSpc>
            </a:pPr>
            <a:r>
              <a:rPr lang="en-US" sz="13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to filter the results provided by the GROUP BY clause. Allows filtering on aggregated data.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1347538" y="6466880"/>
            <a:ext cx="12358838" cy="305158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404"/>
              </a:lnSpc>
            </a:pPr>
            <a:r>
              <a:rPr lang="en-US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Example Query: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 16"/>
          <p:cNvSpPr/>
          <p:nvPr/>
        </p:nvSpPr>
        <p:spPr>
          <a:xfrm>
            <a:off x="1347538" y="7147899"/>
            <a:ext cx="12358838" cy="520780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productCode, </a:t>
            </a:r>
            <a:r>
              <a:rPr lang="en-US" sz="1400" dirty="0">
                <a:solidFill>
                  <a:srgbClr val="39DCDC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(orderNumber)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DCDCD"/>
                </a:solidFill>
                <a:latin typeface="Consolas" panose="020B0609020204030204" pitchFamily="49" charset="0"/>
              </a:rPr>
              <a:t>NumberOfOrders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classicmodels</a:t>
            </a:r>
            <a:r>
              <a:rPr lang="en-US" sz="14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orderdetails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GROUP BY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productCode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9DCDC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(orderNumber) </a:t>
            </a:r>
            <a:r>
              <a:rPr lang="en-US" sz="1400" dirty="0">
                <a:solidFill>
                  <a:srgbClr val="B9355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7D1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CDCDC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CDCDCD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4" name="Text 2"/>
          <p:cNvSpPr/>
          <p:nvPr/>
        </p:nvSpPr>
        <p:spPr>
          <a:xfrm>
            <a:off x="2266950" y="584479"/>
            <a:ext cx="10096381" cy="1328261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pPr>
              <a:lnSpc>
                <a:spcPts val="5230"/>
              </a:lnSpc>
            </a:pPr>
            <a:r>
              <a:rPr lang="en-US" sz="41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Differences Between WHERE and HAVING Clauses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266950" y="2443996"/>
            <a:ext cx="2656880" cy="332184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616"/>
              </a:lnSpc>
            </a:pPr>
            <a:r>
              <a:rPr lang="en-US" sz="21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WHERE Clause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266951" y="2988709"/>
            <a:ext cx="4788933" cy="340043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678"/>
              </a:lnSpc>
            </a:pPr>
            <a:r>
              <a:rPr lang="en-US" sz="17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Filters records before any groupings are made.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2266951" y="3519965"/>
            <a:ext cx="4788933" cy="680086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pPr>
              <a:lnSpc>
                <a:spcPts val="2678"/>
              </a:lnSpc>
            </a:pPr>
            <a:r>
              <a:rPr lang="en-US" sz="17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Cannot be used with aggregate functions directly.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2266950" y="4412576"/>
            <a:ext cx="3188256" cy="398502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3138"/>
              </a:lnSpc>
            </a:pPr>
            <a:r>
              <a:rPr lang="en-US" sz="26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Example Query: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2468880" y="5209462"/>
            <a:ext cx="4385072" cy="1360170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orderNumber, productCode, quantityOrdered</a:t>
            </a: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classicmodels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orderdetails</a:t>
            </a:r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quantityOrdered </a:t>
            </a:r>
            <a:r>
              <a:rPr lang="en-US" sz="1600" dirty="0">
                <a:solidFill>
                  <a:srgbClr val="B9355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07D13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81901" y="2443996"/>
            <a:ext cx="2656880" cy="332184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616"/>
              </a:lnSpc>
            </a:pPr>
            <a:r>
              <a:rPr lang="en-US" sz="21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HAVING Clause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81900" y="2988707"/>
            <a:ext cx="4788933" cy="680086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pPr>
              <a:lnSpc>
                <a:spcPts val="2678"/>
              </a:lnSpc>
            </a:pPr>
            <a:r>
              <a:rPr lang="en-US" sz="17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Filters records after the GROUP BY has grouped the results.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81900" y="3860006"/>
            <a:ext cx="4788933" cy="680086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pPr>
              <a:lnSpc>
                <a:spcPts val="2678"/>
              </a:lnSpc>
            </a:pPr>
            <a:r>
              <a:rPr lang="en-US" sz="17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specifically to filter aggregated or summarized data.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81901" y="4752619"/>
            <a:ext cx="3188256" cy="398502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3138"/>
              </a:lnSpc>
            </a:pPr>
            <a:r>
              <a:rPr lang="en-US" sz="26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Example Query: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8" name="Text 16"/>
          <p:cNvSpPr/>
          <p:nvPr/>
        </p:nvSpPr>
        <p:spPr>
          <a:xfrm>
            <a:off x="7783830" y="5549503"/>
            <a:ext cx="4385072" cy="1700213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productCode, </a:t>
            </a:r>
            <a:r>
              <a:rPr lang="en-US" sz="1600" dirty="0">
                <a:solidFill>
                  <a:srgbClr val="39DCDC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(quantityOrdered) </a:t>
            </a: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AvgQuantity</a:t>
            </a:r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classicmodels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orderdetails</a:t>
            </a:r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GROUP BY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productCode</a:t>
            </a: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9DCDC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(quantityOrdered) </a:t>
            </a:r>
            <a:r>
              <a:rPr lang="en-US" sz="1600" dirty="0">
                <a:solidFill>
                  <a:srgbClr val="B9355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07D13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4" y="1221343"/>
            <a:ext cx="10419874" cy="694373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5468"/>
              </a:lnSpc>
            </a:pPr>
            <a:r>
              <a:rPr lang="en-US" sz="44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Practical Implementation with SQL Joins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5" y="2248973"/>
            <a:ext cx="10554414" cy="355402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GROUP BY with Joins: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5" y="2854285"/>
            <a:ext cx="10554414" cy="355402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Often used to aggregate data over a joined table result.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2037994" y="3542943"/>
            <a:ext cx="3332917" cy="416482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3281"/>
              </a:lnSpc>
            </a:pPr>
            <a:r>
              <a:rPr lang="en-US" sz="2600" b="1" dirty="0">
                <a:solidFill>
                  <a:schemeClr val="bg1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Example Query: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2249092" y="4430064"/>
            <a:ext cx="10132219" cy="1777008"/>
          </a:xfrm>
          <a:prstGeom prst="rect">
            <a:avLst/>
          </a:prstGeom>
          <a:noFill/>
          <a:ln/>
        </p:spPr>
        <p:txBody>
          <a:bodyPr wrap="square" lIns="91435" tIns="45718" rIns="91435" bIns="45718" rtlCol="0" anchor="t"/>
          <a:lstStyle/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productName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39DCDC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od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orderNumber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NumberOfOrders</a:t>
            </a:r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classicmodels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orderdetails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od</a:t>
            </a: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classicmodels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p </a:t>
            </a: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od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productCode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9355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productCode</a:t>
            </a:r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GROUP BY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productName</a:t>
            </a:r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9DCDC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od</a:t>
            </a:r>
            <a:r>
              <a:rPr lang="en-US" sz="1600" dirty="0" err="1">
                <a:solidFill>
                  <a:srgbClr val="CDCDC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56B6C2"/>
                </a:solidFill>
                <a:latin typeface="Consolas" panose="020B0609020204030204" pitchFamily="49" charset="0"/>
              </a:rPr>
              <a:t>orderNumber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B9355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07D13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CDCDC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DCDC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2037995" y="6652736"/>
            <a:ext cx="10554414" cy="355402"/>
          </a:xfrm>
          <a:prstGeom prst="rect">
            <a:avLst/>
          </a:prstGeom>
          <a:noFill/>
          <a:ln/>
        </p:spPr>
        <p:txBody>
          <a:bodyPr wrap="none" lIns="91435" tIns="45718" rIns="91435" bIns="45718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Lists the product names that have been ordered more than 5 times.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262</Words>
  <Application>Microsoft Office PowerPoint</Application>
  <PresentationFormat>Custom</PresentationFormat>
  <Paragraphs>41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3</cp:revision>
  <dcterms:created xsi:type="dcterms:W3CDTF">2024-05-15T05:44:19Z</dcterms:created>
  <dcterms:modified xsi:type="dcterms:W3CDTF">2024-05-15T06:26:56Z</dcterms:modified>
</cp:coreProperties>
</file>