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79" r:id="rId4"/>
    <p:sldId id="280" r:id="rId5"/>
    <p:sldId id="257" r:id="rId6"/>
    <p:sldId id="258" r:id="rId7"/>
    <p:sldId id="259" r:id="rId8"/>
    <p:sldId id="260" r:id="rId9"/>
    <p:sldId id="261" r:id="rId10"/>
    <p:sldId id="262" r:id="rId11"/>
    <p:sldId id="265" r:id="rId13"/>
    <p:sldId id="266" r:id="rId14"/>
    <p:sldId id="263" r:id="rId15"/>
    <p:sldId id="267" r:id="rId16"/>
    <p:sldId id="268" r:id="rId17"/>
    <p:sldId id="270" r:id="rId18"/>
    <p:sldId id="271" r:id="rId19"/>
    <p:sldId id="272" r:id="rId20"/>
    <p:sldId id="278" r:id="rId21"/>
    <p:sldId id="273" r:id="rId22"/>
    <p:sldId id="274" r:id="rId23"/>
    <p:sldId id="275" r:id="rId24"/>
    <p:sldId id="276" r:id="rId2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Classification analysis for indian liver patient</a:t>
            </a:r>
            <a:endParaRPr lang="en-US"/>
          </a:p>
        </p:txBody>
      </p:sp>
      <p:sp>
        <p:nvSpPr>
          <p:cNvPr id="3" name="Subtitle 2"/>
          <p:cNvSpPr>
            <a:spLocks noGrp="1"/>
          </p:cNvSpPr>
          <p:nvPr>
            <p:ph type="subTitle" idx="1"/>
          </p:nvPr>
        </p:nvSpPr>
        <p:spPr>
          <a:xfrm>
            <a:off x="1524000" y="3602355"/>
            <a:ext cx="9483725" cy="1875790"/>
          </a:xfrm>
        </p:spPr>
        <p:txBody>
          <a:bodyPr>
            <a:normAutofit fontScale="70000"/>
          </a:bodyPr>
          <a:p>
            <a:endParaRPr lang="en-US"/>
          </a:p>
          <a:p>
            <a:endParaRPr lang="en-US"/>
          </a:p>
          <a:p>
            <a:r>
              <a:rPr lang="en-US"/>
              <a:t>                                                      By,</a:t>
            </a:r>
            <a:endParaRPr lang="en-US"/>
          </a:p>
          <a:p>
            <a:r>
              <a:rPr lang="en-US"/>
              <a:t>                                                                                                    Name : mohammed sahil mh</a:t>
            </a:r>
            <a:endParaRPr lang="en-US"/>
          </a:p>
          <a:p>
            <a:r>
              <a:rPr lang="en-US"/>
              <a:t>                                                                                    usn   :  1ms16is040  </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KNN</a:t>
            </a:r>
            <a:endParaRPr lang="en-US"/>
          </a:p>
        </p:txBody>
      </p:sp>
      <p:sp>
        <p:nvSpPr>
          <p:cNvPr id="3" name="Content Placeholder 2"/>
          <p:cNvSpPr>
            <a:spLocks noGrp="1"/>
          </p:cNvSpPr>
          <p:nvPr>
            <p:ph idx="1"/>
          </p:nvPr>
        </p:nvSpPr>
        <p:spPr/>
        <p:txBody>
          <a:bodyPr>
            <a:normAutofit lnSpcReduction="10000"/>
          </a:bodyPr>
          <a:p>
            <a:pPr marL="0" indent="0">
              <a:buNone/>
            </a:pPr>
            <a:r>
              <a:rPr lang="en-US"/>
              <a:t>Neighbours based classification is a type of lazy learning as it does not attempt to construct a general internal model, but simply stores instances of the training data. Classification is computed from a simple majority vote of the k nearest neighbours of each point</a:t>
            </a:r>
            <a:endParaRPr lang="en-US"/>
          </a:p>
          <a:p>
            <a:pPr marL="0" indent="0">
              <a:buNone/>
            </a:pPr>
            <a:endParaRPr lang="en-US"/>
          </a:p>
          <a:p>
            <a:pPr marL="0" indent="0">
              <a:buNone/>
            </a:pPr>
            <a:r>
              <a:rPr lang="en-US"/>
              <a:t>y_pred = knn(train = training_set_pca[, -3],</a:t>
            </a:r>
            <a:endParaRPr lang="en-US"/>
          </a:p>
          <a:p>
            <a:pPr marL="0" indent="0">
              <a:buNone/>
            </a:pPr>
            <a:r>
              <a:rPr lang="en-US"/>
              <a:t>             test = test_set_pca[, -3],</a:t>
            </a:r>
            <a:endParaRPr lang="en-US"/>
          </a:p>
          <a:p>
            <a:pPr marL="0" indent="0">
              <a:buNone/>
            </a:pPr>
            <a:r>
              <a:rPr lang="en-US"/>
              <a:t>             cl = training_set_pca[, 3],</a:t>
            </a:r>
            <a:endParaRPr lang="en-US"/>
          </a:p>
          <a:p>
            <a:pPr marL="0" indent="0">
              <a:buNone/>
            </a:pPr>
            <a:r>
              <a:rPr lang="en-US"/>
              <a:t>             k = 5,</a:t>
            </a:r>
            <a:endParaRPr lang="en-US"/>
          </a:p>
          <a:p>
            <a:pPr marL="0" indent="0">
              <a:buNone/>
            </a:pPr>
            <a:r>
              <a:rPr lang="en-US"/>
              <a:t>             prob = TRUE)</a:t>
            </a:r>
            <a:endParaRPr lang="en-US"/>
          </a:p>
          <a:p>
            <a:pPr marL="0" indent="0">
              <a:buNone/>
            </a:pPr>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mages"/>
          <p:cNvPicPr>
            <a:picLocks noChangeAspect="1"/>
          </p:cNvPicPr>
          <p:nvPr/>
        </p:nvPicPr>
        <p:blipFill>
          <a:blip r:embed="rId1"/>
          <a:stretch>
            <a:fillRect/>
          </a:stretch>
        </p:blipFill>
        <p:spPr>
          <a:xfrm>
            <a:off x="1251585" y="591185"/>
            <a:ext cx="8275955" cy="5674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7225" y="-57150"/>
            <a:ext cx="10515600" cy="1325563"/>
          </a:xfrm>
        </p:spPr>
        <p:txBody>
          <a:bodyPr>
            <a:normAutofit/>
          </a:bodyPr>
          <a:p>
            <a:r>
              <a:rPr lang="en-US"/>
              <a:t>graph and accuracy:                           </a:t>
            </a:r>
            <a:r>
              <a:rPr lang="en-US" sz="2000">
                <a:solidFill>
                  <a:schemeClr val="tx1"/>
                </a:solidFill>
                <a:uFillTx/>
              </a:rPr>
              <a:t>accuracy is 0.733 ~ 73%</a:t>
            </a:r>
            <a:endParaRPr lang="en-US" sz="2000">
              <a:solidFill>
                <a:schemeClr val="tx1"/>
              </a:solidFill>
              <a:uFillTx/>
            </a:endParaRPr>
          </a:p>
        </p:txBody>
      </p:sp>
      <p:pic>
        <p:nvPicPr>
          <p:cNvPr id="4" name="Picture 3" descr="Screenshot (298)"/>
          <p:cNvPicPr>
            <a:picLocks noChangeAspect="1"/>
          </p:cNvPicPr>
          <p:nvPr/>
        </p:nvPicPr>
        <p:blipFill>
          <a:blip r:embed="rId1"/>
          <a:srcRect l="5777" t="8174" r="11458" b="6333"/>
          <a:stretch>
            <a:fillRect/>
          </a:stretch>
        </p:blipFill>
        <p:spPr>
          <a:xfrm>
            <a:off x="203200" y="1268730"/>
            <a:ext cx="7463790" cy="5423535"/>
          </a:xfrm>
          <a:prstGeom prst="rect">
            <a:avLst/>
          </a:prstGeom>
        </p:spPr>
      </p:pic>
      <p:pic>
        <p:nvPicPr>
          <p:cNvPr id="5" name="Picture 4" descr="Rplot02"/>
          <p:cNvPicPr>
            <a:picLocks noChangeAspect="1"/>
          </p:cNvPicPr>
          <p:nvPr/>
        </p:nvPicPr>
        <p:blipFill>
          <a:blip r:embed="rId2"/>
          <a:stretch>
            <a:fillRect/>
          </a:stretch>
        </p:blipFill>
        <p:spPr>
          <a:xfrm>
            <a:off x="7560945" y="1913890"/>
            <a:ext cx="4399280" cy="4133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Naive bayes</a:t>
            </a:r>
            <a:endParaRPr lang="en-US"/>
          </a:p>
        </p:txBody>
      </p:sp>
      <p:sp>
        <p:nvSpPr>
          <p:cNvPr id="3" name="Content Placeholder 2"/>
          <p:cNvSpPr>
            <a:spLocks noGrp="1"/>
          </p:cNvSpPr>
          <p:nvPr>
            <p:ph idx="1"/>
          </p:nvPr>
        </p:nvSpPr>
        <p:spPr/>
        <p:txBody>
          <a:bodyPr/>
          <a:p>
            <a:r>
              <a:rPr lang="en-US"/>
              <a:t> Naive Bayes algorithm based on Bayes’ theorem with the assumption of independence between every pair of features. Naive Bayes classifiers work well in many real-world situations such as document classification and spam filtering.</a:t>
            </a:r>
            <a:endParaRPr lang="en-US"/>
          </a:p>
          <a:p>
            <a:endParaRPr lang="en-US"/>
          </a:p>
          <a:p>
            <a:r>
              <a:rPr lang="en-US"/>
              <a:t>classifier = naiveBayes(x = training_set_pca[-3],</a:t>
            </a:r>
            <a:endParaRPr lang="en-US"/>
          </a:p>
          <a:p>
            <a:r>
              <a:rPr lang="en-US"/>
              <a:t>                        y = training_set_pca$is_patient)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167)"/>
          <p:cNvPicPr>
            <a:picLocks noChangeAspect="1"/>
          </p:cNvPicPr>
          <p:nvPr/>
        </p:nvPicPr>
        <p:blipFill>
          <a:blip r:embed="rId1"/>
          <a:srcRect l="7969" t="15493" r="9011" b="26461"/>
          <a:stretch>
            <a:fillRect/>
          </a:stretch>
        </p:blipFill>
        <p:spPr>
          <a:xfrm>
            <a:off x="6221730" y="250190"/>
            <a:ext cx="5681345" cy="2663825"/>
          </a:xfrm>
          <a:prstGeom prst="rect">
            <a:avLst/>
          </a:prstGeom>
        </p:spPr>
      </p:pic>
      <p:pic>
        <p:nvPicPr>
          <p:cNvPr id="5" name="Picture 4" descr="Screenshot (168)"/>
          <p:cNvPicPr>
            <a:picLocks noChangeAspect="1"/>
          </p:cNvPicPr>
          <p:nvPr/>
        </p:nvPicPr>
        <p:blipFill>
          <a:blip r:embed="rId2"/>
          <a:srcRect l="14527" t="22015" r="9588" b="24312"/>
          <a:stretch>
            <a:fillRect/>
          </a:stretch>
        </p:blipFill>
        <p:spPr>
          <a:xfrm>
            <a:off x="548640" y="4052570"/>
            <a:ext cx="5415915" cy="2153920"/>
          </a:xfrm>
          <a:prstGeom prst="rect">
            <a:avLst/>
          </a:prstGeom>
        </p:spPr>
      </p:pic>
      <p:pic>
        <p:nvPicPr>
          <p:cNvPr id="6" name="Picture 5" descr="Screenshot (169)"/>
          <p:cNvPicPr>
            <a:picLocks noChangeAspect="1"/>
          </p:cNvPicPr>
          <p:nvPr/>
        </p:nvPicPr>
        <p:blipFill>
          <a:blip r:embed="rId3"/>
          <a:srcRect l="7451" t="17895" r="8925" b="26349"/>
          <a:stretch>
            <a:fillRect/>
          </a:stretch>
        </p:blipFill>
        <p:spPr>
          <a:xfrm>
            <a:off x="6221730" y="3275965"/>
            <a:ext cx="5529580" cy="3051810"/>
          </a:xfrm>
          <a:prstGeom prst="rect">
            <a:avLst/>
          </a:prstGeom>
        </p:spPr>
      </p:pic>
      <p:pic>
        <p:nvPicPr>
          <p:cNvPr id="7" name="Picture 6" descr="Screenshot (165)"/>
          <p:cNvPicPr>
            <a:picLocks noChangeAspect="1"/>
          </p:cNvPicPr>
          <p:nvPr/>
        </p:nvPicPr>
        <p:blipFill>
          <a:blip r:embed="rId4"/>
          <a:srcRect l="10505" t="16809" r="8990" b="20054"/>
          <a:stretch>
            <a:fillRect/>
          </a:stretch>
        </p:blipFill>
        <p:spPr>
          <a:xfrm>
            <a:off x="189865" y="312420"/>
            <a:ext cx="6031865" cy="26600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Decision tree</a:t>
            </a:r>
            <a:endParaRPr lang="en-US"/>
          </a:p>
        </p:txBody>
      </p:sp>
      <p:sp>
        <p:nvSpPr>
          <p:cNvPr id="3" name="Content Placeholder 2"/>
          <p:cNvSpPr>
            <a:spLocks noGrp="1"/>
          </p:cNvSpPr>
          <p:nvPr>
            <p:ph idx="1"/>
          </p:nvPr>
        </p:nvSpPr>
        <p:spPr/>
        <p:txBody>
          <a:bodyPr/>
          <a:p>
            <a:r>
              <a:rPr lang="en-US"/>
              <a:t> Given a data of attributes together with its classes, a decision tree produces a sequence of rules that can be used to classify the data.</a:t>
            </a:r>
            <a:endParaRPr lang="en-US"/>
          </a:p>
          <a:p>
            <a:endParaRPr lang="en-US"/>
          </a:p>
          <a:p>
            <a:endParaRPr lang="en-US"/>
          </a:p>
          <a:p>
            <a:r>
              <a:rPr lang="en-US"/>
              <a:t>library(rpart)</a:t>
            </a:r>
            <a:endParaRPr lang="en-US"/>
          </a:p>
          <a:p>
            <a:r>
              <a:rPr lang="en-US"/>
              <a:t>classifier = rpart(formula = is_patient ~ .,</a:t>
            </a:r>
            <a:endParaRPr lang="en-US"/>
          </a:p>
          <a:p>
            <a:pPr marL="0" indent="0">
              <a:buNone/>
            </a:pPr>
            <a:r>
              <a:rPr lang="en-US"/>
              <a:t>                 data = training_set_pca)</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172)"/>
          <p:cNvPicPr>
            <a:picLocks noChangeAspect="1"/>
          </p:cNvPicPr>
          <p:nvPr/>
        </p:nvPicPr>
        <p:blipFill>
          <a:blip r:embed="rId1"/>
          <a:srcRect l="8774" t="18423" r="8349" b="20616"/>
          <a:stretch>
            <a:fillRect/>
          </a:stretch>
        </p:blipFill>
        <p:spPr>
          <a:xfrm>
            <a:off x="954405" y="744220"/>
            <a:ext cx="9753600" cy="53701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graph and accuracy                     0.7~70% </a:t>
            </a:r>
            <a:endParaRPr lang="en-US"/>
          </a:p>
        </p:txBody>
      </p:sp>
      <p:sp>
        <p:nvSpPr>
          <p:cNvPr id="3" name="Content Placeholder 2"/>
          <p:cNvSpPr>
            <a:spLocks noGrp="1"/>
          </p:cNvSpPr>
          <p:nvPr>
            <p:ph idx="1"/>
          </p:nvPr>
        </p:nvSpPr>
        <p:spPr/>
        <p:txBody>
          <a:bodyPr/>
          <a:p>
            <a:r>
              <a:rPr lang="en-US"/>
              <a:t>                                                                                                                       </a:t>
            </a:r>
            <a:endParaRPr lang="en-US"/>
          </a:p>
        </p:txBody>
      </p:sp>
      <p:pic>
        <p:nvPicPr>
          <p:cNvPr id="4" name="Picture 3" descr="Screenshot (293)"/>
          <p:cNvPicPr>
            <a:picLocks noChangeAspect="1"/>
          </p:cNvPicPr>
          <p:nvPr/>
        </p:nvPicPr>
        <p:blipFill>
          <a:blip r:embed="rId1"/>
          <a:srcRect t="13878" b="16030"/>
          <a:stretch>
            <a:fillRect/>
          </a:stretch>
        </p:blipFill>
        <p:spPr>
          <a:xfrm>
            <a:off x="78105" y="1691005"/>
            <a:ext cx="6250940" cy="4864100"/>
          </a:xfrm>
          <a:prstGeom prst="rect">
            <a:avLst/>
          </a:prstGeom>
        </p:spPr>
      </p:pic>
      <p:pic>
        <p:nvPicPr>
          <p:cNvPr id="6" name="Picture 5" descr="Screenshot (299)"/>
          <p:cNvPicPr>
            <a:picLocks noChangeAspect="1"/>
          </p:cNvPicPr>
          <p:nvPr/>
        </p:nvPicPr>
        <p:blipFill>
          <a:blip r:embed="rId2"/>
          <a:srcRect l="821" t="1336" r="644" b="11419"/>
          <a:stretch>
            <a:fillRect/>
          </a:stretch>
        </p:blipFill>
        <p:spPr>
          <a:xfrm>
            <a:off x="6495415" y="1656080"/>
            <a:ext cx="5340350" cy="48304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Rplot03"/>
          <p:cNvPicPr>
            <a:picLocks noChangeAspect="1"/>
          </p:cNvPicPr>
          <p:nvPr>
            <p:ph idx="1"/>
          </p:nvPr>
        </p:nvPicPr>
        <p:blipFill>
          <a:blip r:embed="rId1"/>
          <a:stretch>
            <a:fillRect/>
          </a:stretch>
        </p:blipFill>
        <p:spPr>
          <a:xfrm>
            <a:off x="2491740" y="696595"/>
            <a:ext cx="7676515" cy="60813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Random forest</a:t>
            </a:r>
            <a:endParaRPr lang="en-US"/>
          </a:p>
        </p:txBody>
      </p:sp>
      <p:sp>
        <p:nvSpPr>
          <p:cNvPr id="3" name="Content Placeholder 2"/>
          <p:cNvSpPr>
            <a:spLocks noGrp="1"/>
          </p:cNvSpPr>
          <p:nvPr>
            <p:ph idx="1"/>
          </p:nvPr>
        </p:nvSpPr>
        <p:spPr/>
        <p:txBody>
          <a:bodyPr/>
          <a:p>
            <a:r>
              <a:rPr lang="en-US"/>
              <a:t> Random forest classifier is a meta-estimator that fits a number of decision trees on various sub-samples of datasets and uses average to improve the predictive accuracy of the model and controls over-fitting. The sub-sample size is always the same as the original input sample size but the samples are drawn with replacement.</a:t>
            </a:r>
            <a:endParaRPr lang="en-US"/>
          </a:p>
          <a:p>
            <a:endParaRPr lang="en-US"/>
          </a:p>
          <a:p>
            <a:r>
              <a:rPr lang="en-US"/>
              <a:t>classifier = randomForest(x = training_set_pca[-3],</a:t>
            </a:r>
            <a:endParaRPr lang="en-US"/>
          </a:p>
          <a:p>
            <a:pPr marL="0" indent="0">
              <a:buNone/>
            </a:pPr>
            <a:r>
              <a:rPr lang="en-US"/>
              <a:t>                          y = training_set_pca$is_patient,</a:t>
            </a:r>
            <a:endParaRPr lang="en-US"/>
          </a:p>
          <a:p>
            <a:pPr marL="0" indent="0">
              <a:buNone/>
            </a:pPr>
            <a:r>
              <a:rPr lang="en-US"/>
              <a:t>                          ntree = 1000)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Indian liver patient dataset</a:t>
            </a:r>
            <a:endParaRPr lang="en-US"/>
          </a:p>
        </p:txBody>
      </p:sp>
      <p:sp>
        <p:nvSpPr>
          <p:cNvPr id="5" name="Text Box 4"/>
          <p:cNvSpPr txBox="1"/>
          <p:nvPr/>
        </p:nvSpPr>
        <p:spPr>
          <a:xfrm>
            <a:off x="610870" y="739140"/>
            <a:ext cx="9413875" cy="3907790"/>
          </a:xfrm>
          <a:prstGeom prst="rect">
            <a:avLst/>
          </a:prstGeom>
          <a:noFill/>
        </p:spPr>
        <p:txBody>
          <a:bodyPr wrap="square" rtlCol="0" anchor="t">
            <a:spAutoFit/>
          </a:bodyPr>
          <a:p>
            <a:endParaRPr lang="en-US"/>
          </a:p>
          <a:p>
            <a:endParaRPr lang="en-US"/>
          </a:p>
          <a:p>
            <a:endParaRPr lang="en-US" sz="2000">
              <a:solidFill>
                <a:schemeClr val="tx1"/>
              </a:solidFill>
              <a:uFillTx/>
            </a:endParaRPr>
          </a:p>
          <a:p>
            <a:r>
              <a:rPr lang="en-US" sz="2400">
                <a:solidFill>
                  <a:schemeClr val="tx1"/>
                </a:solidFill>
                <a:uFillTx/>
              </a:rPr>
              <a:t>About this Dataset</a:t>
            </a:r>
            <a:endParaRPr lang="en-US" sz="2400">
              <a:solidFill>
                <a:schemeClr val="tx1"/>
              </a:solidFill>
              <a:uFillTx/>
            </a:endParaRPr>
          </a:p>
          <a:p>
            <a:r>
              <a:rPr lang="en-US" sz="2400">
                <a:solidFill>
                  <a:schemeClr val="tx1"/>
                </a:solidFill>
                <a:uFillTx/>
              </a:rPr>
              <a:t>Data Set Information</a:t>
            </a:r>
            <a:endParaRPr lang="en-US" sz="2400">
              <a:solidFill>
                <a:schemeClr val="tx1"/>
              </a:solidFill>
              <a:uFillTx/>
            </a:endParaRPr>
          </a:p>
          <a:p>
            <a:r>
              <a:rPr lang="en-US" sz="2400">
                <a:solidFill>
                  <a:schemeClr val="tx1"/>
                </a:solidFill>
                <a:uFillTx/>
              </a:rPr>
              <a:t>This data set contains 416 liver patient records and 167 non liver patient records.The data set was collected from test samples in North East of Andhra Pradesh, India. 'is_patient' is a class label used to divide into groups(liver patient or not). This data set contains 441 male patient records and 142 female patient records. Any patient whose age exceeded 89 is listed as being of age "90".</a:t>
            </a:r>
            <a:endParaRPr lang="en-US" sz="2400">
              <a:solidFill>
                <a:schemeClr val="tx1"/>
              </a:solidFill>
              <a:uFillTx/>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sz="half" idx="1"/>
          </p:nvPr>
        </p:nvSpPr>
        <p:spPr>
          <a:xfrm>
            <a:off x="423545" y="949960"/>
            <a:ext cx="5596255" cy="5227320"/>
          </a:xfrm>
        </p:spPr>
        <p:txBody>
          <a:bodyPr/>
          <a:p>
            <a:r>
              <a:rPr lang="en-US"/>
              <a:t>same as decision tree but it has N number of decision tree is random forest</a:t>
            </a:r>
            <a:endParaRPr lang="en-US"/>
          </a:p>
          <a:p>
            <a:endParaRPr lang="en-US"/>
          </a:p>
        </p:txBody>
      </p:sp>
      <p:pic>
        <p:nvPicPr>
          <p:cNvPr id="6" name="Content Placeholder 5" descr="Screenshot (172)"/>
          <p:cNvPicPr>
            <a:picLocks noChangeAspect="1"/>
          </p:cNvPicPr>
          <p:nvPr>
            <p:ph sz="half" idx="2"/>
          </p:nvPr>
        </p:nvPicPr>
        <p:blipFill>
          <a:blip r:embed="rId1"/>
          <a:srcRect l="8774" t="18423" r="8349" b="20616"/>
          <a:stretch>
            <a:fillRect/>
          </a:stretch>
        </p:blipFill>
        <p:spPr>
          <a:xfrm>
            <a:off x="5297805" y="2952115"/>
            <a:ext cx="6085205" cy="3420745"/>
          </a:xfrm>
          <a:prstGeom prst="rect">
            <a:avLst/>
          </a:prstGeom>
        </p:spPr>
      </p:pic>
      <p:pic>
        <p:nvPicPr>
          <p:cNvPr id="8" name="Picture 7" descr="hqdefault"/>
          <p:cNvPicPr>
            <a:picLocks noChangeAspect="1"/>
          </p:cNvPicPr>
          <p:nvPr/>
        </p:nvPicPr>
        <p:blipFill>
          <a:blip r:embed="rId2"/>
          <a:stretch>
            <a:fillRect/>
          </a:stretch>
        </p:blipFill>
        <p:spPr>
          <a:xfrm>
            <a:off x="243205" y="2766695"/>
            <a:ext cx="5054600" cy="37909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graph and accuray                                0.733~73%</a:t>
            </a:r>
            <a:endParaRPr lang="en-US"/>
          </a:p>
        </p:txBody>
      </p:sp>
      <p:sp>
        <p:nvSpPr>
          <p:cNvPr id="3" name="Content Placeholder 2"/>
          <p:cNvSpPr>
            <a:spLocks noGrp="1"/>
          </p:cNvSpPr>
          <p:nvPr>
            <p:ph sz="half" idx="1"/>
          </p:nvPr>
        </p:nvSpPr>
        <p:spPr/>
        <p:txBody>
          <a:bodyPr/>
          <a:p>
            <a:endParaRPr lang="en-US"/>
          </a:p>
        </p:txBody>
      </p:sp>
      <p:pic>
        <p:nvPicPr>
          <p:cNvPr id="5" name="Picture 4" descr="Screenshot (293)"/>
          <p:cNvPicPr>
            <a:picLocks noChangeAspect="1"/>
          </p:cNvPicPr>
          <p:nvPr/>
        </p:nvPicPr>
        <p:blipFill>
          <a:blip r:embed="rId1"/>
          <a:srcRect l="751" t="7265" r="2816" b="7164"/>
          <a:stretch>
            <a:fillRect/>
          </a:stretch>
        </p:blipFill>
        <p:spPr>
          <a:xfrm>
            <a:off x="248920" y="1858010"/>
            <a:ext cx="6714490" cy="4744720"/>
          </a:xfrm>
          <a:prstGeom prst="rect">
            <a:avLst/>
          </a:prstGeom>
        </p:spPr>
      </p:pic>
      <p:pic>
        <p:nvPicPr>
          <p:cNvPr id="7" name="Picture 6" descr="Rplot04"/>
          <p:cNvPicPr>
            <a:picLocks noChangeAspect="1"/>
          </p:cNvPicPr>
          <p:nvPr/>
        </p:nvPicPr>
        <p:blipFill>
          <a:blip r:embed="rId2"/>
          <a:stretch>
            <a:fillRect/>
          </a:stretch>
        </p:blipFill>
        <p:spPr>
          <a:xfrm>
            <a:off x="6963410" y="2282825"/>
            <a:ext cx="5108575" cy="38944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conculsion</a:t>
            </a:r>
            <a:endParaRPr lang="en-US"/>
          </a:p>
        </p:txBody>
      </p:sp>
      <p:sp>
        <p:nvSpPr>
          <p:cNvPr id="3" name="Content Placeholder 2"/>
          <p:cNvSpPr>
            <a:spLocks noGrp="1"/>
          </p:cNvSpPr>
          <p:nvPr>
            <p:ph sz="half" idx="1"/>
          </p:nvPr>
        </p:nvSpPr>
        <p:spPr/>
        <p:txBody>
          <a:bodyPr/>
          <a:p>
            <a:r>
              <a:rPr lang="en-US"/>
              <a:t>Scince the knn and random forest are of accuracy 73%</a:t>
            </a:r>
            <a:endParaRPr lang="en-US"/>
          </a:p>
          <a:p>
            <a:r>
              <a:rPr lang="en-US"/>
              <a:t>Both models are good to go by using dimension reduction.(kernel pca)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7050"/>
            <a:ext cx="10515600" cy="6088380"/>
          </a:xfrm>
        </p:spPr>
        <p:txBody>
          <a:bodyPr>
            <a:normAutofit lnSpcReduction="20000"/>
          </a:bodyPr>
          <a:p>
            <a:r>
              <a:rPr lang="en-US" sz="2000">
                <a:solidFill>
                  <a:schemeClr val="tx1"/>
                </a:solidFill>
                <a:uFillTx/>
              </a:rPr>
              <a:t>Attribute Information</a:t>
            </a:r>
            <a:endParaRPr lang="en-US" sz="2000">
              <a:solidFill>
                <a:schemeClr val="tx1"/>
              </a:solidFill>
              <a:uFillTx/>
            </a:endParaRPr>
          </a:p>
          <a:p>
            <a:pPr marL="0" indent="0">
              <a:buNone/>
            </a:pPr>
            <a:r>
              <a:rPr lang="en-US" sz="2000">
                <a:solidFill>
                  <a:schemeClr val="tx1"/>
                </a:solidFill>
                <a:uFillTx/>
              </a:rPr>
              <a:t>     age Age of the patient</a:t>
            </a:r>
            <a:endParaRPr lang="en-US" sz="2000">
              <a:solidFill>
                <a:schemeClr val="tx1"/>
              </a:solidFill>
              <a:uFillTx/>
            </a:endParaRPr>
          </a:p>
          <a:p>
            <a:pPr marL="0" indent="0">
              <a:buNone/>
            </a:pPr>
            <a:r>
              <a:rPr lang="en-US" sz="2000">
                <a:solidFill>
                  <a:schemeClr val="tx1"/>
                </a:solidFill>
                <a:uFillTx/>
              </a:rPr>
              <a:t>     gender Gender of the patient</a:t>
            </a:r>
            <a:endParaRPr lang="en-US" sz="2000">
              <a:solidFill>
                <a:schemeClr val="tx1"/>
              </a:solidFill>
              <a:uFillTx/>
            </a:endParaRPr>
          </a:p>
          <a:p>
            <a:pPr marL="0" indent="0">
              <a:buNone/>
            </a:pPr>
            <a:r>
              <a:rPr lang="en-US" sz="2000">
                <a:solidFill>
                  <a:schemeClr val="tx1"/>
                </a:solidFill>
                <a:uFillTx/>
              </a:rPr>
              <a:t>     *tot_bilirubin* Total Bilirubin</a:t>
            </a:r>
            <a:endParaRPr lang="en-US" sz="2000">
              <a:solidFill>
                <a:schemeClr val="tx1"/>
              </a:solidFill>
              <a:uFillTx/>
            </a:endParaRPr>
          </a:p>
          <a:p>
            <a:pPr marL="0" indent="0">
              <a:buNone/>
            </a:pPr>
            <a:r>
              <a:rPr lang="en-US" sz="2000">
                <a:solidFill>
                  <a:schemeClr val="tx1"/>
                </a:solidFill>
                <a:uFillTx/>
              </a:rPr>
              <a:t>     *direct_bilirubin* Direct Bilirubin</a:t>
            </a:r>
            <a:endParaRPr lang="en-US" sz="2000">
              <a:solidFill>
                <a:schemeClr val="tx1"/>
              </a:solidFill>
              <a:uFillTx/>
            </a:endParaRPr>
          </a:p>
          <a:p>
            <a:pPr marL="0" indent="0">
              <a:buNone/>
            </a:pPr>
            <a:r>
              <a:rPr lang="en-US" sz="2000">
                <a:solidFill>
                  <a:schemeClr val="tx1"/>
                </a:solidFill>
                <a:uFillTx/>
              </a:rPr>
              <a:t>     alkphos Alkaline Phosphotase</a:t>
            </a:r>
            <a:endParaRPr lang="en-US" sz="2000">
              <a:solidFill>
                <a:schemeClr val="tx1"/>
              </a:solidFill>
              <a:uFillTx/>
            </a:endParaRPr>
          </a:p>
          <a:p>
            <a:pPr marL="0" indent="0">
              <a:buNone/>
            </a:pPr>
            <a:r>
              <a:rPr lang="en-US" sz="2000">
                <a:solidFill>
                  <a:schemeClr val="tx1"/>
                </a:solidFill>
                <a:uFillTx/>
              </a:rPr>
              <a:t>     sgpt Alamine Aminotransferase </a:t>
            </a:r>
            <a:endParaRPr lang="en-US" sz="2000">
              <a:solidFill>
                <a:schemeClr val="tx1"/>
              </a:solidFill>
              <a:uFillTx/>
            </a:endParaRPr>
          </a:p>
          <a:p>
            <a:pPr marL="0" indent="0">
              <a:buNone/>
            </a:pPr>
            <a:r>
              <a:rPr lang="en-US" sz="2000">
                <a:solidFill>
                  <a:schemeClr val="tx1"/>
                </a:solidFill>
                <a:uFillTx/>
              </a:rPr>
              <a:t>     sgot Aspartate Aminotransferase</a:t>
            </a:r>
            <a:endParaRPr lang="en-US" sz="2000">
              <a:solidFill>
                <a:schemeClr val="tx1"/>
              </a:solidFill>
              <a:uFillTx/>
            </a:endParaRPr>
          </a:p>
          <a:p>
            <a:pPr marL="0" indent="0">
              <a:buNone/>
            </a:pPr>
            <a:r>
              <a:rPr lang="en-US" sz="2000">
                <a:solidFill>
                  <a:schemeClr val="tx1"/>
                </a:solidFill>
                <a:uFillTx/>
              </a:rPr>
              <a:t>     *tot_proteins* Total Protiens</a:t>
            </a:r>
            <a:endParaRPr lang="en-US" sz="2000">
              <a:solidFill>
                <a:schemeClr val="tx1"/>
              </a:solidFill>
              <a:uFillTx/>
            </a:endParaRPr>
          </a:p>
          <a:p>
            <a:pPr marL="0" indent="0">
              <a:buNone/>
            </a:pPr>
            <a:r>
              <a:rPr lang="en-US" sz="2000">
                <a:solidFill>
                  <a:schemeClr val="tx1"/>
                </a:solidFill>
                <a:uFillTx/>
              </a:rPr>
              <a:t>     albumin Albumin</a:t>
            </a:r>
            <a:endParaRPr lang="en-US" sz="2000">
              <a:solidFill>
                <a:schemeClr val="tx1"/>
              </a:solidFill>
              <a:uFillTx/>
            </a:endParaRPr>
          </a:p>
          <a:p>
            <a:pPr marL="0" indent="0">
              <a:buNone/>
            </a:pPr>
            <a:r>
              <a:rPr lang="en-US" sz="2000">
                <a:solidFill>
                  <a:schemeClr val="tx1"/>
                </a:solidFill>
                <a:uFillTx/>
              </a:rPr>
              <a:t>     *ag_ratio* Albumin and Globulin Ratio</a:t>
            </a:r>
            <a:endParaRPr lang="en-US" sz="2000">
              <a:solidFill>
                <a:schemeClr val="tx1"/>
              </a:solidFill>
              <a:uFillTx/>
            </a:endParaRPr>
          </a:p>
          <a:p>
            <a:pPr marL="0" indent="0">
              <a:buNone/>
            </a:pPr>
            <a:r>
              <a:rPr lang="en-US" sz="2000">
                <a:solidFill>
                  <a:schemeClr val="tx1"/>
                </a:solidFill>
                <a:uFillTx/>
              </a:rPr>
              <a:t>     is_patient Selector field used to split the data into two sets (labeled by the experts)</a:t>
            </a:r>
            <a:endParaRPr lang="en-US" sz="2000">
              <a:solidFill>
                <a:schemeClr val="tx1"/>
              </a:solidFill>
              <a:uFillTx/>
            </a:endParaRPr>
          </a:p>
          <a:p>
            <a:pPr marL="0" indent="0">
              <a:buNone/>
            </a:pPr>
            <a:endParaRPr lang="en-US" sz="2000">
              <a:solidFill>
                <a:schemeClr val="tx1"/>
              </a:solidFill>
              <a:uFillTx/>
            </a:endParaRPr>
          </a:p>
          <a:p>
            <a:pPr marL="0" indent="0">
              <a:buNone/>
            </a:pPr>
            <a:r>
              <a:rPr lang="en-US" sz="2000">
                <a:solidFill>
                  <a:schemeClr val="tx1"/>
                </a:solidFill>
                <a:uFillTx/>
              </a:rPr>
              <a:t>Acknowledgements</a:t>
            </a:r>
            <a:endParaRPr lang="en-US" sz="2000">
              <a:solidFill>
                <a:schemeClr val="tx1"/>
              </a:solidFill>
              <a:uFillTx/>
            </a:endParaRPr>
          </a:p>
          <a:p>
            <a:pPr marL="0" indent="0">
              <a:buNone/>
            </a:pPr>
            <a:r>
              <a:rPr lang="en-US" sz="2000">
                <a:solidFill>
                  <a:schemeClr val="tx1"/>
                </a:solidFill>
                <a:uFillTx/>
              </a:rPr>
              <a:t>The data set has been elicit from UCI Machine Learning Repository. My sincere thanks to them.</a:t>
            </a:r>
            <a:endParaRPr lang="en-US" sz="2000">
              <a:solidFill>
                <a:schemeClr val="tx1"/>
              </a:solidFill>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79730"/>
            <a:ext cx="10515600" cy="1325563"/>
          </a:xfrm>
        </p:spPr>
        <p:txBody>
          <a:bodyPr/>
          <a:p>
            <a:r>
              <a:rPr lang="en-US"/>
              <a:t>classification :</a:t>
            </a:r>
            <a:endParaRPr lang="en-US"/>
          </a:p>
        </p:txBody>
      </p:sp>
      <p:sp>
        <p:nvSpPr>
          <p:cNvPr id="6" name="Text Box 5"/>
          <p:cNvSpPr txBox="1"/>
          <p:nvPr/>
        </p:nvSpPr>
        <p:spPr>
          <a:xfrm>
            <a:off x="1165860" y="1898650"/>
            <a:ext cx="10066655" cy="1568450"/>
          </a:xfrm>
          <a:prstGeom prst="rect">
            <a:avLst/>
          </a:prstGeom>
          <a:noFill/>
        </p:spPr>
        <p:txBody>
          <a:bodyPr wrap="square" rtlCol="0" anchor="t">
            <a:spAutoFit/>
          </a:bodyPr>
          <a:p>
            <a:r>
              <a:rPr lang="en-US" sz="2400">
                <a:solidFill>
                  <a:schemeClr val="tx1"/>
                </a:solidFill>
                <a:uFillTx/>
              </a:rPr>
              <a:t>Classification can be performed on structured or unstructured data. Classification is a technique where we categorize data into a given number of classes. The main goal of a classification problem is to identify the category/class to which a new data will fall under.</a:t>
            </a:r>
            <a:endParaRPr lang="en-US" sz="2400">
              <a:solidFill>
                <a:schemeClr val="tx1"/>
              </a:solidFill>
              <a:uFillTx/>
            </a:endParaRPr>
          </a:p>
        </p:txBody>
      </p:sp>
      <p:sp>
        <p:nvSpPr>
          <p:cNvPr id="7" name="Text Box 6"/>
          <p:cNvSpPr txBox="1"/>
          <p:nvPr/>
        </p:nvSpPr>
        <p:spPr>
          <a:xfrm>
            <a:off x="1011555" y="4117340"/>
            <a:ext cx="10168255" cy="1568450"/>
          </a:xfrm>
          <a:prstGeom prst="rect">
            <a:avLst/>
          </a:prstGeom>
          <a:noFill/>
        </p:spPr>
        <p:txBody>
          <a:bodyPr wrap="square" rtlCol="0" anchor="t">
            <a:spAutoFit/>
          </a:bodyPr>
          <a:p>
            <a:r>
              <a:rPr lang="en-US" sz="2400">
                <a:solidFill>
                  <a:schemeClr val="tx1"/>
                </a:solidFill>
                <a:uFillTx/>
              </a:rPr>
              <a:t>Classifier: An algorithm that maps the input data to a specific category.</a:t>
            </a:r>
            <a:endParaRPr lang="en-US" sz="2400">
              <a:solidFill>
                <a:schemeClr val="tx1"/>
              </a:solidFill>
              <a:uFillTx/>
            </a:endParaRPr>
          </a:p>
          <a:p>
            <a:r>
              <a:rPr lang="en-US" sz="2400">
                <a:solidFill>
                  <a:schemeClr val="tx1"/>
                </a:solidFill>
                <a:uFillTx/>
              </a:rPr>
              <a:t>Classification model: A classification model tries to draw some conclusion from the input values given for training. It will predict the class labels/categories for the new data</a:t>
            </a: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Classification Algorithms Used For This Problem</a:t>
            </a:r>
            <a:endParaRPr lang="en-US"/>
          </a:p>
        </p:txBody>
      </p:sp>
      <p:sp>
        <p:nvSpPr>
          <p:cNvPr id="3" name="Content Placeholder 2"/>
          <p:cNvSpPr>
            <a:spLocks noGrp="1"/>
          </p:cNvSpPr>
          <p:nvPr>
            <p:ph idx="1"/>
          </p:nvPr>
        </p:nvSpPr>
        <p:spPr/>
        <p:txBody>
          <a:bodyPr/>
          <a:p>
            <a:r>
              <a:rPr lang="en-US"/>
              <a:t> Logistic Regression</a:t>
            </a:r>
            <a:endParaRPr lang="en-US"/>
          </a:p>
          <a:p>
            <a:r>
              <a:rPr lang="en-US"/>
              <a:t>Naïve Bayes</a:t>
            </a:r>
            <a:endParaRPr lang="en-US"/>
          </a:p>
          <a:p>
            <a:r>
              <a:rPr lang="en-US"/>
              <a:t> K-Nearest Neighbours</a:t>
            </a:r>
            <a:endParaRPr lang="en-US"/>
          </a:p>
          <a:p>
            <a:r>
              <a:rPr lang="en-US"/>
              <a:t>Decision Tree</a:t>
            </a:r>
            <a:endParaRPr lang="en-US"/>
          </a:p>
          <a:p>
            <a:r>
              <a:rPr lang="en-US"/>
              <a:t> Random Forest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by Step approach for this problem</a:t>
            </a:r>
            <a:endParaRPr lang="en-US"/>
          </a:p>
        </p:txBody>
      </p:sp>
      <p:sp>
        <p:nvSpPr>
          <p:cNvPr id="3" name="Content Placeholder 2"/>
          <p:cNvSpPr>
            <a:spLocks noGrp="1"/>
          </p:cNvSpPr>
          <p:nvPr>
            <p:ph idx="1"/>
          </p:nvPr>
        </p:nvSpPr>
        <p:spPr/>
        <p:txBody>
          <a:bodyPr>
            <a:normAutofit lnSpcReduction="10000"/>
          </a:bodyPr>
          <a:p>
            <a:r>
              <a:rPr lang="en-US"/>
              <a:t>Importing the dataset.</a:t>
            </a:r>
            <a:endParaRPr lang="en-US"/>
          </a:p>
          <a:p>
            <a:r>
              <a:rPr lang="en-US"/>
              <a:t> Encoding the target feature as factor.</a:t>
            </a:r>
            <a:endParaRPr lang="en-US"/>
          </a:p>
          <a:p>
            <a:r>
              <a:rPr lang="en-US"/>
              <a:t>Splitting the dataset into the Training set and Test set. </a:t>
            </a:r>
            <a:r>
              <a:rPr lang="en-US">
                <a:sym typeface="+mn-ea"/>
              </a:rPr>
              <a:t>library(caTools)</a:t>
            </a:r>
            <a:endParaRPr lang="en-US">
              <a:sym typeface="+mn-ea"/>
            </a:endParaRPr>
          </a:p>
          <a:p>
            <a:r>
              <a:rPr lang="en-US"/>
              <a:t>Feature Scaling.</a:t>
            </a:r>
            <a:endParaRPr lang="en-US"/>
          </a:p>
          <a:p>
            <a:r>
              <a:rPr lang="en-US"/>
              <a:t>dimension reduction:In this problem Apply kernal PCA cuz its non linear problem.</a:t>
            </a:r>
            <a:endParaRPr lang="en-US"/>
          </a:p>
          <a:p>
            <a:r>
              <a:rPr lang="en-US">
                <a:sym typeface="+mn-ea"/>
              </a:rPr>
              <a:t>Fitting classifier to the Training set and Create the classifier. </a:t>
            </a:r>
            <a:endParaRPr lang="en-US"/>
          </a:p>
          <a:p>
            <a:pPr marL="0" indent="0">
              <a:buNone/>
            </a:pPr>
            <a:endParaRPr lang="en-US"/>
          </a:p>
          <a:p>
            <a:pPr marL="0" indent="0">
              <a:buNone/>
            </a:pPr>
            <a:endParaRPr lang="en-US"/>
          </a:p>
          <a:p>
            <a:endParaRPr lang="en-US"/>
          </a:p>
          <a:p>
            <a:pPr marL="0" indent="0">
              <a:buNone/>
            </a:pP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Logistic regression</a:t>
            </a:r>
            <a:endParaRPr lang="en-US"/>
          </a:p>
        </p:txBody>
      </p:sp>
      <p:sp>
        <p:nvSpPr>
          <p:cNvPr id="3" name="Content Placeholder 2"/>
          <p:cNvSpPr>
            <a:spLocks noGrp="1"/>
          </p:cNvSpPr>
          <p:nvPr>
            <p:ph idx="1"/>
          </p:nvPr>
        </p:nvSpPr>
        <p:spPr/>
        <p:txBody>
          <a:bodyPr/>
          <a:p>
            <a:r>
              <a:rPr lang="en-US"/>
              <a:t> Logistic regression is a machine learning algorithm for classification. In this algorithm, the probabilities describing the possible outcomes of a single trial are modelled using a logistic function.</a:t>
            </a:r>
            <a:endParaRPr lang="en-US"/>
          </a:p>
          <a:p>
            <a:pPr marL="0" indent="0">
              <a:buNone/>
            </a:pPr>
            <a:endParaRPr lang="en-US"/>
          </a:p>
          <a:p>
            <a:r>
              <a:rPr lang="en-US"/>
              <a:t>classifier = glm(formula = is_patient ~ .,  family = binomial,</a:t>
            </a:r>
            <a:endParaRPr lang="en-US"/>
          </a:p>
          <a:p>
            <a:pPr marL="0" indent="0">
              <a:buNone/>
            </a:pPr>
            <a:r>
              <a:rPr lang="en-US"/>
              <a:t>              data = training_set_pca)</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151)"/>
          <p:cNvPicPr>
            <a:picLocks noChangeAspect="1"/>
          </p:cNvPicPr>
          <p:nvPr/>
        </p:nvPicPr>
        <p:blipFill>
          <a:blip r:embed="rId1"/>
          <a:srcRect l="8411" t="6593" r="7928" b="25894"/>
          <a:stretch>
            <a:fillRect/>
          </a:stretch>
        </p:blipFill>
        <p:spPr>
          <a:xfrm>
            <a:off x="1313815" y="522605"/>
            <a:ext cx="9224645" cy="5989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graph and accuracy for logistic regression</a:t>
            </a:r>
            <a:endParaRPr lang="en-US"/>
          </a:p>
        </p:txBody>
      </p:sp>
      <p:sp>
        <p:nvSpPr>
          <p:cNvPr id="3" name="Content Placeholder 2"/>
          <p:cNvSpPr>
            <a:spLocks noGrp="1"/>
          </p:cNvSpPr>
          <p:nvPr>
            <p:ph idx="1"/>
          </p:nvPr>
        </p:nvSpPr>
        <p:spPr/>
        <p:txBody>
          <a:bodyPr/>
          <a:p>
            <a:pPr marL="0" indent="0">
              <a:buNone/>
            </a:pPr>
            <a:r>
              <a:rPr lang="en-US"/>
              <a:t>                                                                     accuracy is 0.653 i,e 65%</a:t>
            </a:r>
            <a:endParaRPr lang="en-US"/>
          </a:p>
        </p:txBody>
      </p:sp>
      <p:pic>
        <p:nvPicPr>
          <p:cNvPr id="4" name="Picture 3" descr="Screenshot (295)"/>
          <p:cNvPicPr>
            <a:picLocks noChangeAspect="1"/>
          </p:cNvPicPr>
          <p:nvPr/>
        </p:nvPicPr>
        <p:blipFill>
          <a:blip r:embed="rId1"/>
          <a:srcRect l="5983" t="8177" r="10783" b="10085"/>
          <a:stretch>
            <a:fillRect/>
          </a:stretch>
        </p:blipFill>
        <p:spPr>
          <a:xfrm>
            <a:off x="120650" y="1691005"/>
            <a:ext cx="6199505" cy="5053330"/>
          </a:xfrm>
          <a:prstGeom prst="rect">
            <a:avLst/>
          </a:prstGeom>
        </p:spPr>
      </p:pic>
      <p:pic>
        <p:nvPicPr>
          <p:cNvPr id="5" name="Picture 4" descr="Rplot"/>
          <p:cNvPicPr>
            <a:picLocks noChangeAspect="1"/>
          </p:cNvPicPr>
          <p:nvPr/>
        </p:nvPicPr>
        <p:blipFill>
          <a:blip r:embed="rId2"/>
          <a:stretch>
            <a:fillRect/>
          </a:stretch>
        </p:blipFill>
        <p:spPr>
          <a:xfrm>
            <a:off x="6602095" y="2406650"/>
            <a:ext cx="5441950" cy="37706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4822</Words>
  <Application>WPS Presentation</Application>
  <PresentationFormat>Widescreen</PresentationFormat>
  <Paragraphs>124</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analysis for indian liver patient</dc:title>
  <dc:creator>mohammed</dc:creator>
  <cp:lastModifiedBy>mohammed</cp:lastModifiedBy>
  <cp:revision>3</cp:revision>
  <dcterms:created xsi:type="dcterms:W3CDTF">2018-08-31T18:49:04Z</dcterms:created>
  <dcterms:modified xsi:type="dcterms:W3CDTF">2018-08-31T18:56:09Z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