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rvo"/>
      <p:regular r:id="rId19"/>
      <p:bold r:id="rId20"/>
      <p:italic r:id="rId21"/>
      <p:boldItalic r:id="rId22"/>
    </p:embeddedFont>
    <p:embeddedFont>
      <p:font typeface="Roboto Condensed"/>
      <p:regular r:id="rId23"/>
      <p:bold r:id="rId24"/>
      <p:italic r:id="rId25"/>
      <p:boldItalic r:id="rId26"/>
    </p:embeddedFont>
    <p:embeddedFont>
      <p:font typeface="Roboto Condensed Light"/>
      <p:regular r:id="rId27"/>
      <p:bold r:id="rId28"/>
      <p:italic r:id="rId29"/>
      <p:boldItalic r:id="rId30"/>
    </p:embeddedFont>
    <p:embeddedFont>
      <p:font typeface="Helvetica Neue"/>
      <p:regular r:id="rId31"/>
      <p:bold r:id="rId32"/>
      <p:italic r:id="rId33"/>
      <p:boldItalic r:id="rId34"/>
    </p:embeddedFont>
    <p:embeddedFont>
      <p:font typeface="Helvetica Neue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Adil Hussa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96E8B45-BF0B-4DFC-904B-766A9A34CF83}">
  <a:tblStyle styleId="{696E8B45-BF0B-4DFC-904B-766A9A34CF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vo-bold.fntdata"/><Relationship Id="rId22" Type="http://schemas.openxmlformats.org/officeDocument/2006/relationships/font" Target="fonts/Arvo-boldItalic.fntdata"/><Relationship Id="rId21" Type="http://schemas.openxmlformats.org/officeDocument/2006/relationships/font" Target="fonts/Arvo-italic.fntdata"/><Relationship Id="rId24" Type="http://schemas.openxmlformats.org/officeDocument/2006/relationships/font" Target="fonts/RobotoCondensed-bold.fntdata"/><Relationship Id="rId23" Type="http://schemas.openxmlformats.org/officeDocument/2006/relationships/font" Target="fonts/RobotoCondense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Condensed-boldItalic.fntdata"/><Relationship Id="rId25" Type="http://schemas.openxmlformats.org/officeDocument/2006/relationships/font" Target="fonts/RobotoCondensed-italic.fntdata"/><Relationship Id="rId28" Type="http://schemas.openxmlformats.org/officeDocument/2006/relationships/font" Target="fonts/RobotoCondensedLight-bold.fntdata"/><Relationship Id="rId27" Type="http://schemas.openxmlformats.org/officeDocument/2006/relationships/font" Target="fonts/RobotoCondensed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Condensed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regular.fntdata"/><Relationship Id="rId30" Type="http://schemas.openxmlformats.org/officeDocument/2006/relationships/font" Target="fonts/RobotoCondensedLight-bold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35" Type="http://schemas.openxmlformats.org/officeDocument/2006/relationships/font" Target="fonts/HelveticaNeueLight-regular.fntdata"/><Relationship Id="rId12" Type="http://schemas.openxmlformats.org/officeDocument/2006/relationships/slide" Target="slides/slide6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9.xml"/><Relationship Id="rId37" Type="http://schemas.openxmlformats.org/officeDocument/2006/relationships/font" Target="fonts/HelveticaNeueLight-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Ligh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HelveticaNeueLight-boldItalic.fntdata"/><Relationship Id="rId19" Type="http://schemas.openxmlformats.org/officeDocument/2006/relationships/font" Target="fonts/Arvo-regular.fntdata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0-02T15:13:20.949">
    <p:pos x="272" y="2025"/>
    <p:text>Revise?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7-10-02T15:13:35.978">
    <p:pos x="522" y="757"/>
    <p:text>Revise?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7-10-02T16:11:39.609">
    <p:pos x="512" y="247"/>
    <p:text>Revise display structure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Shape 2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Shape 39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7200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Shape 6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Shape 7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Shape 9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Shape 14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Shape 145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Shape 146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Shape 152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54" name="Shape 15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Shape 15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Shape 15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311175" y="1090800"/>
            <a:ext cx="5361900" cy="2961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Helvetica Neue"/>
                <a:ea typeface="Helvetica Neue"/>
                <a:cs typeface="Helvetica Neue"/>
                <a:sym typeface="Helvetica Neue"/>
              </a:rPr>
              <a:t>Avoiding Road Traffic Congestion using Incremental Traffic Assignment Approach.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7045350" y="4648100"/>
            <a:ext cx="1911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r>
              <a:rPr baseline="30000" lang="en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September,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 Sets</a:t>
            </a: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266" name="Shape 266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267" name="Shape 267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Shape 278"/>
          <p:cNvGrpSpPr/>
          <p:nvPr/>
        </p:nvGrpSpPr>
        <p:grpSpPr>
          <a:xfrm>
            <a:off x="2250774" y="2821690"/>
            <a:ext cx="4367197" cy="744812"/>
            <a:chOff x="-1535283" y="1287960"/>
            <a:chExt cx="11486579" cy="2067200"/>
          </a:xfrm>
        </p:grpSpPr>
        <p:sp>
          <p:nvSpPr>
            <p:cNvPr id="279" name="Shape 279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4" name="Shape 284"/>
          <p:cNvGrpSpPr/>
          <p:nvPr/>
        </p:nvGrpSpPr>
        <p:grpSpPr>
          <a:xfrm>
            <a:off x="2250774" y="4009550"/>
            <a:ext cx="4367197" cy="744812"/>
            <a:chOff x="-1535283" y="1287960"/>
            <a:chExt cx="11486579" cy="2067200"/>
          </a:xfrm>
        </p:grpSpPr>
        <p:sp>
          <p:nvSpPr>
            <p:cNvPr id="285" name="Shape 285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90" name="Shape 290"/>
          <p:cNvGrpSpPr/>
          <p:nvPr/>
        </p:nvGrpSpPr>
        <p:grpSpPr>
          <a:xfrm>
            <a:off x="2250774" y="1633830"/>
            <a:ext cx="4367197" cy="744812"/>
            <a:chOff x="-1535283" y="1287960"/>
            <a:chExt cx="11486579" cy="2067200"/>
          </a:xfrm>
        </p:grpSpPr>
        <p:sp>
          <p:nvSpPr>
            <p:cNvPr id="291" name="Shape 291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296" name="Shape 296"/>
          <p:cNvSpPr txBox="1"/>
          <p:nvPr>
            <p:ph idx="4294967295" type="ctrTitle"/>
          </p:nvPr>
        </p:nvSpPr>
        <p:spPr>
          <a:xfrm>
            <a:off x="2786036" y="1770947"/>
            <a:ext cx="3392100" cy="438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Size</a:t>
            </a:r>
          </a:p>
        </p:txBody>
      </p:sp>
      <p:sp>
        <p:nvSpPr>
          <p:cNvPr id="297" name="Shape 297"/>
          <p:cNvSpPr txBox="1"/>
          <p:nvPr>
            <p:ph idx="4294967295" type="subTitle"/>
          </p:nvPr>
        </p:nvSpPr>
        <p:spPr>
          <a:xfrm>
            <a:off x="2735711" y="2227415"/>
            <a:ext cx="3392100" cy="37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F537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Big Data: Velocity</a:t>
            </a:r>
          </a:p>
        </p:txBody>
      </p:sp>
      <p:sp>
        <p:nvSpPr>
          <p:cNvPr id="298" name="Shape 298"/>
          <p:cNvSpPr txBox="1"/>
          <p:nvPr>
            <p:ph idx="4294967295" type="ctrTitle"/>
          </p:nvPr>
        </p:nvSpPr>
        <p:spPr>
          <a:xfrm>
            <a:off x="2735711" y="4162460"/>
            <a:ext cx="3392100" cy="438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Attributes</a:t>
            </a:r>
          </a:p>
        </p:txBody>
      </p:sp>
      <p:sp>
        <p:nvSpPr>
          <p:cNvPr id="299" name="Shape 299"/>
          <p:cNvSpPr txBox="1"/>
          <p:nvPr>
            <p:ph idx="4294967295" type="subTitle"/>
          </p:nvPr>
        </p:nvSpPr>
        <p:spPr>
          <a:xfrm>
            <a:off x="2735711" y="4613712"/>
            <a:ext cx="3392100" cy="3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F537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Weighted averages</a:t>
            </a:r>
          </a:p>
        </p:txBody>
      </p:sp>
      <p:sp>
        <p:nvSpPr>
          <p:cNvPr id="300" name="Shape 300"/>
          <p:cNvSpPr txBox="1"/>
          <p:nvPr>
            <p:ph idx="4294967295" type="ctrTitle"/>
          </p:nvPr>
        </p:nvSpPr>
        <p:spPr>
          <a:xfrm>
            <a:off x="2735711" y="2971531"/>
            <a:ext cx="3392100" cy="438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Format</a:t>
            </a:r>
          </a:p>
        </p:txBody>
      </p:sp>
      <p:sp>
        <p:nvSpPr>
          <p:cNvPr id="301" name="Shape 301"/>
          <p:cNvSpPr txBox="1"/>
          <p:nvPr>
            <p:ph idx="4294967295" type="subTitle"/>
          </p:nvPr>
        </p:nvSpPr>
        <p:spPr>
          <a:xfrm>
            <a:off x="2735711" y="3410141"/>
            <a:ext cx="3392100" cy="3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F537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HeatMaps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308" name="Shape 308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09" name="Shape 309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494175" y="1491000"/>
            <a:ext cx="6132600" cy="331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[1] </a:t>
            </a: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Alain Kibangou, et. al., “An Integrated and Scalable Platform for Proactive Event-Driven Traffic Management,” </a:t>
            </a:r>
            <a:r>
              <a:rPr i="1"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Arxiv.org</a:t>
            </a: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8</a:t>
            </a:r>
            <a:r>
              <a:rPr baseline="30000"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March 2017.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[2] </a:t>
            </a: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Carlos Gershenso, </a:t>
            </a:r>
            <a:r>
              <a:rPr lang="en" sz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</a:t>
            </a: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Self-Organizing Traffic Lights,” </a:t>
            </a:r>
            <a:r>
              <a:rPr i="1"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Arxiv.org</a:t>
            </a: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5</a:t>
            </a:r>
            <a:r>
              <a:rPr baseline="30000"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Feb 2008.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[3] Moshe E. Ben-Akiva, et. al., “A dynamic traffic assignment model for highly congested urban networks,” </a:t>
            </a:r>
            <a:r>
              <a:rPr i="1"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Elsevier</a:t>
            </a: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6</a:t>
            </a:r>
            <a:r>
              <a:rPr baseline="30000"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Feb 2012.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[4] Pu Wang, et. al., “Understanding Road Usage Patterns in Urban Area,” </a:t>
            </a:r>
            <a:r>
              <a:rPr i="1"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SCIENTIFIC REPORTS,</a:t>
            </a: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vol 2, no. 1001, 20 December 2012.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[5] Nasrin Taherkhani and Samuel Pierre, “Centralized and Localized Data Congestion Control Strategy for Vehicular Ad Hoc Networks Using a Machine Learning Clustering Algorithm,” </a:t>
            </a:r>
            <a:r>
              <a:rPr i="1"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IEEE TRANSACTIONS ON INTELLIGENT TRANSPORTATION SYSTEMS</a:t>
            </a: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March 20, 2016.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327" name="Shape 327"/>
          <p:cNvGrpSpPr/>
          <p:nvPr/>
        </p:nvGrpSpPr>
        <p:grpSpPr>
          <a:xfrm>
            <a:off x="450703" y="587260"/>
            <a:ext cx="309022" cy="376837"/>
            <a:chOff x="596350" y="929175"/>
            <a:chExt cx="407950" cy="497475"/>
          </a:xfrm>
        </p:grpSpPr>
        <p:sp>
          <p:nvSpPr>
            <p:cNvPr id="328" name="Shape 328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4294967295" type="subTitle"/>
          </p:nvPr>
        </p:nvSpPr>
        <p:spPr>
          <a:xfrm>
            <a:off x="346950" y="2881600"/>
            <a:ext cx="3744000" cy="5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Guided By: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Mrs. Deepti Nirwal.</a:t>
            </a:r>
          </a:p>
        </p:txBody>
      </p:sp>
      <p:pic>
        <p:nvPicPr>
          <p:cNvPr descr="10.jpg" id="191" name="Shape 191"/>
          <p:cNvPicPr preferRelativeResize="0"/>
          <p:nvPr/>
        </p:nvPicPr>
        <p:blipFill rotWithShape="1">
          <a:blip r:embed="rId3">
            <a:alphaModFix/>
          </a:blip>
          <a:srcRect b="0" l="15648" r="28102" t="0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cap="flat" cmpd="sng" w="38100">
            <a:solidFill>
              <a:srgbClr val="3F5378"/>
            </a:solidFill>
            <a:prstDash val="solid"/>
            <a:miter lim="8000"/>
            <a:headEnd len="med" w="med" type="none"/>
            <a:tailEnd len="med" w="med" type="none"/>
          </a:ln>
        </p:spPr>
      </p:pic>
      <p:sp>
        <p:nvSpPr>
          <p:cNvPr id="192" name="Shape 19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3" name="Shape 193"/>
          <p:cNvSpPr txBox="1"/>
          <p:nvPr>
            <p:ph idx="4294967295" type="subTitle"/>
          </p:nvPr>
        </p:nvSpPr>
        <p:spPr>
          <a:xfrm>
            <a:off x="4652200" y="2881600"/>
            <a:ext cx="3825900" cy="147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Submitted By:</a:t>
            </a:r>
            <a:b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Adil Hussain,	</a:t>
            </a:r>
            <a:b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Ajay Rajpurohit,</a:t>
            </a:r>
            <a:b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Mohammad Moheed Inamdar.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199" name="Shape 199"/>
          <p:cNvSpPr txBox="1"/>
          <p:nvPr>
            <p:ph idx="2" type="body"/>
          </p:nvPr>
        </p:nvSpPr>
        <p:spPr>
          <a:xfrm>
            <a:off x="432450" y="3215250"/>
            <a:ext cx="8279100" cy="98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8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Idea</a:t>
            </a:r>
          </a:p>
          <a:p>
            <a:pPr indent="3873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i</a:t>
            </a:r>
            <a:r>
              <a:rPr lang="en" sz="1400">
                <a:latin typeface="Helvetica Neue Light"/>
                <a:ea typeface="Helvetica Neue Light"/>
                <a:cs typeface="Helvetica Neue Light"/>
                <a:sym typeface="Helvetica Neue Light"/>
              </a:rPr>
              <a:t>s to use incremental changes to propagate modifications in dynamic traffic conditions.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32450" y="1916250"/>
            <a:ext cx="7967100" cy="112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8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Focus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Helvetica Neue Light"/>
                <a:ea typeface="Helvetica Neue Light"/>
                <a:cs typeface="Helvetica Neue Light"/>
                <a:sym typeface="Helvetica Neue Light"/>
              </a:rPr>
              <a:t>is on how to achieve optimal Road Traffic Management using decentralized/independent controllers.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202" name="Shape 20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3" name="Shape 203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ctrTitle"/>
          </p:nvPr>
        </p:nvSpPr>
        <p:spPr>
          <a:xfrm>
            <a:off x="463525" y="3205775"/>
            <a:ext cx="4094400" cy="662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3" name="Shape 22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Provide a Decentralized Solution to Road Traffic Congestion Problems.</a:t>
            </a:r>
          </a:p>
        </p:txBody>
      </p:sp>
      <p:sp>
        <p:nvSpPr>
          <p:cNvPr id="229" name="Shape 229"/>
          <p:cNvSpPr txBox="1"/>
          <p:nvPr>
            <p:ph idx="4294967295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ctrTitle"/>
          </p:nvPr>
        </p:nvSpPr>
        <p:spPr>
          <a:xfrm>
            <a:off x="463525" y="3223599"/>
            <a:ext cx="4094400" cy="608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Literature Review</a:t>
            </a: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7" name="Shape 23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2835200" y="4636500"/>
            <a:ext cx="6004200" cy="31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ea typeface="Helvetica Neue Light"/>
                <a:cs typeface="Helvetica Neue Light"/>
                <a:sym typeface="Helvetica Neue Light"/>
              </a:rPr>
              <a:t>Table 1: Literature Review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44" name="Shape 244"/>
          <p:cNvGraphicFramePr/>
          <p:nvPr/>
        </p:nvGraphicFramePr>
        <p:xfrm>
          <a:off x="346050" y="7144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{696E8B45-BF0B-4DFC-904B-766A9A34CF83}</a:tableStyleId>
              </a:tblPr>
              <a:tblGrid>
                <a:gridCol w="494725"/>
                <a:gridCol w="2423075"/>
                <a:gridCol w="1193025"/>
                <a:gridCol w="1235800"/>
                <a:gridCol w="1756975"/>
                <a:gridCol w="1426650"/>
              </a:tblGrid>
              <a:tr h="290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Sr. No.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Title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Author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Year and Journal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Purpose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Remarks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31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26324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 Integrated and Scalable Platform for Proactive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6324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Event-Driven Traffic Management.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6324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Alain Kibangou, </a:t>
                      </a:r>
                      <a:r>
                        <a:rPr i="1" lang="en">
                          <a:solidFill>
                            <a:srgbClr val="26324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et. al.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6324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Arxiv.org, 8</a:t>
                      </a:r>
                      <a:r>
                        <a:rPr baseline="30000" lang="en">
                          <a:solidFill>
                            <a:srgbClr val="26324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</a:t>
                      </a:r>
                      <a:r>
                        <a:rPr lang="en">
                          <a:solidFill>
                            <a:srgbClr val="26324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March 2017.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6324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Example of Congestion Control System.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26324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31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Self-Organizing Traffic Lights.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Carlos Gershenso.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Arxiv.org, 5</a:t>
                      </a:r>
                      <a:r>
                        <a:rPr baseline="30000" lang="en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Feb 2008.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Example of Decentralized Traffic Control System.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26324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57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dynamic traffic assignment model for highly congested urban networks.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Moshe E. Ben-Akiva, </a:t>
                      </a:r>
                      <a:r>
                        <a:rPr i="1" lang="en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et. al.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Elsevier, 6</a:t>
                      </a:r>
                      <a:r>
                        <a:rPr baseline="30000" lang="en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Feb 2012.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Example of Incremental Traffic Assignment.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26324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ctrTitle"/>
          </p:nvPr>
        </p:nvSpPr>
        <p:spPr>
          <a:xfrm>
            <a:off x="513850" y="3312925"/>
            <a:ext cx="4192800" cy="642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Architectural Diagram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1" name="Shape 251"/>
          <p:cNvSpPr txBox="1"/>
          <p:nvPr/>
        </p:nvSpPr>
        <p:spPr>
          <a:xfrm>
            <a:off x="513850" y="50325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4294967295"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8" name="Shape 258"/>
          <p:cNvSpPr txBox="1"/>
          <p:nvPr>
            <p:ph idx="4294967295" type="body"/>
          </p:nvPr>
        </p:nvSpPr>
        <p:spPr>
          <a:xfrm>
            <a:off x="4206800" y="4636500"/>
            <a:ext cx="3960000" cy="31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ea typeface="Helvetica Neue Light"/>
                <a:cs typeface="Helvetica Neue Light"/>
                <a:sym typeface="Helvetica Neue Light"/>
              </a:rPr>
              <a:t>Fig</a:t>
            </a:r>
            <a:r>
              <a:rPr lang="en" sz="1400">
                <a:latin typeface="Helvetica Neue Light"/>
                <a:ea typeface="Helvetica Neue Light"/>
                <a:cs typeface="Helvetica Neue Light"/>
                <a:sym typeface="Helvetica Neue Light"/>
              </a:rPr>
              <a:t> 1: Architectural Block Diagram</a:t>
            </a:r>
          </a:p>
        </p:txBody>
      </p:sp>
      <p:pic>
        <p:nvPicPr>
          <p:cNvPr descr="Ad 4.jpg"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25" y="500075"/>
            <a:ext cx="5689176" cy="39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