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70" r:id="rId4"/>
    <p:sldId id="258" r:id="rId5"/>
    <p:sldId id="269" r:id="rId6"/>
    <p:sldId id="259" r:id="rId7"/>
    <p:sldId id="261" r:id="rId8"/>
    <p:sldId id="262" r:id="rId9"/>
    <p:sldId id="263" r:id="rId10"/>
    <p:sldId id="264"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32FE3B-B491-41EE-B95B-89863335C7CB}" type="datetimeFigureOut">
              <a:rPr lang="en-GB" smtClean="0"/>
              <a:t>29/04/2022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3A57FF-B318-4369-B315-6E6E077C4956}" type="slidenum">
              <a:rPr lang="en-GB" smtClean="0"/>
              <a:t>‹#›</a:t>
            </a:fld>
            <a:endParaRPr lang="en-GB"/>
          </a:p>
        </p:txBody>
      </p:sp>
    </p:spTree>
    <p:extLst>
      <p:ext uri="{BB962C8B-B14F-4D97-AF65-F5344CB8AC3E}">
        <p14:creationId xmlns:p14="http://schemas.microsoft.com/office/powerpoint/2010/main" val="3459728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32FE3B-B491-41EE-B95B-89863335C7CB}" type="datetimeFigureOut">
              <a:rPr lang="en-GB" smtClean="0"/>
              <a:t>29/04/2022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3A57FF-B318-4369-B315-6E6E077C4956}" type="slidenum">
              <a:rPr lang="en-GB" smtClean="0"/>
              <a:t>‹#›</a:t>
            </a:fld>
            <a:endParaRPr lang="en-GB"/>
          </a:p>
        </p:txBody>
      </p:sp>
    </p:spTree>
    <p:extLst>
      <p:ext uri="{BB962C8B-B14F-4D97-AF65-F5344CB8AC3E}">
        <p14:creationId xmlns:p14="http://schemas.microsoft.com/office/powerpoint/2010/main" val="409704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32FE3B-B491-41EE-B95B-89863335C7CB}" type="datetimeFigureOut">
              <a:rPr lang="en-GB" smtClean="0"/>
              <a:t>29/04/2022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3A57FF-B318-4369-B315-6E6E077C4956}" type="slidenum">
              <a:rPr lang="en-GB" smtClean="0"/>
              <a:t>‹#›</a:t>
            </a:fld>
            <a:endParaRPr lang="en-GB"/>
          </a:p>
        </p:txBody>
      </p:sp>
    </p:spTree>
    <p:extLst>
      <p:ext uri="{BB962C8B-B14F-4D97-AF65-F5344CB8AC3E}">
        <p14:creationId xmlns:p14="http://schemas.microsoft.com/office/powerpoint/2010/main" val="1450111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32FE3B-B491-41EE-B95B-89863335C7CB}" type="datetimeFigureOut">
              <a:rPr lang="en-GB" smtClean="0"/>
              <a:t>29/04/2022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3A57FF-B318-4369-B315-6E6E077C4956}" type="slidenum">
              <a:rPr lang="en-GB" smtClean="0"/>
              <a:t>‹#›</a:t>
            </a:fld>
            <a:endParaRPr lang="en-GB"/>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54804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32FE3B-B491-41EE-B95B-89863335C7CB}" type="datetimeFigureOut">
              <a:rPr lang="en-GB" smtClean="0"/>
              <a:t>29/04/2022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3A57FF-B318-4369-B315-6E6E077C4956}" type="slidenum">
              <a:rPr lang="en-GB" smtClean="0"/>
              <a:t>‹#›</a:t>
            </a:fld>
            <a:endParaRPr lang="en-GB"/>
          </a:p>
        </p:txBody>
      </p:sp>
    </p:spTree>
    <p:extLst>
      <p:ext uri="{BB962C8B-B14F-4D97-AF65-F5344CB8AC3E}">
        <p14:creationId xmlns:p14="http://schemas.microsoft.com/office/powerpoint/2010/main" val="4153303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532FE3B-B491-41EE-B95B-89863335C7CB}" type="datetimeFigureOut">
              <a:rPr lang="en-GB" smtClean="0"/>
              <a:t>29/04/2022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73A57FF-B318-4369-B315-6E6E077C4956}" type="slidenum">
              <a:rPr lang="en-GB" smtClean="0"/>
              <a:t>‹#›</a:t>
            </a:fld>
            <a:endParaRPr lang="en-GB"/>
          </a:p>
        </p:txBody>
      </p:sp>
    </p:spTree>
    <p:extLst>
      <p:ext uri="{BB962C8B-B14F-4D97-AF65-F5344CB8AC3E}">
        <p14:creationId xmlns:p14="http://schemas.microsoft.com/office/powerpoint/2010/main" val="2778261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532FE3B-B491-41EE-B95B-89863335C7CB}" type="datetimeFigureOut">
              <a:rPr lang="en-GB" smtClean="0"/>
              <a:t>29/04/2022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73A57FF-B318-4369-B315-6E6E077C4956}" type="slidenum">
              <a:rPr lang="en-GB" smtClean="0"/>
              <a:t>‹#›</a:t>
            </a:fld>
            <a:endParaRPr lang="en-GB"/>
          </a:p>
        </p:txBody>
      </p:sp>
    </p:spTree>
    <p:extLst>
      <p:ext uri="{BB962C8B-B14F-4D97-AF65-F5344CB8AC3E}">
        <p14:creationId xmlns:p14="http://schemas.microsoft.com/office/powerpoint/2010/main" val="2853345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2FE3B-B491-41EE-B95B-89863335C7CB}" type="datetimeFigureOut">
              <a:rPr lang="en-GB" smtClean="0"/>
              <a:t>29/04/2022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3A57FF-B318-4369-B315-6E6E077C4956}" type="slidenum">
              <a:rPr lang="en-GB" smtClean="0"/>
              <a:t>‹#›</a:t>
            </a:fld>
            <a:endParaRPr lang="en-GB"/>
          </a:p>
        </p:txBody>
      </p:sp>
    </p:spTree>
    <p:extLst>
      <p:ext uri="{BB962C8B-B14F-4D97-AF65-F5344CB8AC3E}">
        <p14:creationId xmlns:p14="http://schemas.microsoft.com/office/powerpoint/2010/main" val="3883405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2FE3B-B491-41EE-B95B-89863335C7CB}" type="datetimeFigureOut">
              <a:rPr lang="en-GB" smtClean="0"/>
              <a:t>29/04/2022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3A57FF-B318-4369-B315-6E6E077C4956}" type="slidenum">
              <a:rPr lang="en-GB" smtClean="0"/>
              <a:t>‹#›</a:t>
            </a:fld>
            <a:endParaRPr lang="en-GB"/>
          </a:p>
        </p:txBody>
      </p:sp>
    </p:spTree>
    <p:extLst>
      <p:ext uri="{BB962C8B-B14F-4D97-AF65-F5344CB8AC3E}">
        <p14:creationId xmlns:p14="http://schemas.microsoft.com/office/powerpoint/2010/main" val="3168998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2FE3B-B491-41EE-B95B-89863335C7CB}" type="datetimeFigureOut">
              <a:rPr lang="en-GB" smtClean="0"/>
              <a:t>29/04/2022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3A57FF-B318-4369-B315-6E6E077C4956}" type="slidenum">
              <a:rPr lang="en-GB" smtClean="0"/>
              <a:t>‹#›</a:t>
            </a:fld>
            <a:endParaRPr lang="en-GB"/>
          </a:p>
        </p:txBody>
      </p:sp>
    </p:spTree>
    <p:extLst>
      <p:ext uri="{BB962C8B-B14F-4D97-AF65-F5344CB8AC3E}">
        <p14:creationId xmlns:p14="http://schemas.microsoft.com/office/powerpoint/2010/main" val="2784644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32FE3B-B491-41EE-B95B-89863335C7CB}" type="datetimeFigureOut">
              <a:rPr lang="en-GB" smtClean="0"/>
              <a:t>29/04/2022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3A57FF-B318-4369-B315-6E6E077C4956}" type="slidenum">
              <a:rPr lang="en-GB" smtClean="0"/>
              <a:t>‹#›</a:t>
            </a:fld>
            <a:endParaRPr lang="en-GB"/>
          </a:p>
        </p:txBody>
      </p:sp>
    </p:spTree>
    <p:extLst>
      <p:ext uri="{BB962C8B-B14F-4D97-AF65-F5344CB8AC3E}">
        <p14:creationId xmlns:p14="http://schemas.microsoft.com/office/powerpoint/2010/main" val="192850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32FE3B-B491-41EE-B95B-89863335C7CB}" type="datetimeFigureOut">
              <a:rPr lang="en-GB" smtClean="0"/>
              <a:t>29/04/2022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3A57FF-B318-4369-B315-6E6E077C4956}" type="slidenum">
              <a:rPr lang="en-GB" smtClean="0"/>
              <a:t>‹#›</a:t>
            </a:fld>
            <a:endParaRPr lang="en-GB"/>
          </a:p>
        </p:txBody>
      </p:sp>
    </p:spTree>
    <p:extLst>
      <p:ext uri="{BB962C8B-B14F-4D97-AF65-F5344CB8AC3E}">
        <p14:creationId xmlns:p14="http://schemas.microsoft.com/office/powerpoint/2010/main" val="2690434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32FE3B-B491-41EE-B95B-89863335C7CB}" type="datetimeFigureOut">
              <a:rPr lang="en-GB" smtClean="0"/>
              <a:t>29/04/2022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73A57FF-B318-4369-B315-6E6E077C4956}" type="slidenum">
              <a:rPr lang="en-GB" smtClean="0"/>
              <a:t>‹#›</a:t>
            </a:fld>
            <a:endParaRPr lang="en-GB"/>
          </a:p>
        </p:txBody>
      </p:sp>
    </p:spTree>
    <p:extLst>
      <p:ext uri="{BB962C8B-B14F-4D97-AF65-F5344CB8AC3E}">
        <p14:creationId xmlns:p14="http://schemas.microsoft.com/office/powerpoint/2010/main" val="132637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32FE3B-B491-41EE-B95B-89863335C7CB}" type="datetimeFigureOut">
              <a:rPr lang="en-GB" smtClean="0"/>
              <a:t>29/04/2022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73A57FF-B318-4369-B315-6E6E077C4956}" type="slidenum">
              <a:rPr lang="en-GB" smtClean="0"/>
              <a:t>‹#›</a:t>
            </a:fld>
            <a:endParaRPr lang="en-GB"/>
          </a:p>
        </p:txBody>
      </p:sp>
    </p:spTree>
    <p:extLst>
      <p:ext uri="{BB962C8B-B14F-4D97-AF65-F5344CB8AC3E}">
        <p14:creationId xmlns:p14="http://schemas.microsoft.com/office/powerpoint/2010/main" val="367466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32FE3B-B491-41EE-B95B-89863335C7CB}" type="datetimeFigureOut">
              <a:rPr lang="en-GB" smtClean="0"/>
              <a:t>29/04/2022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73A57FF-B318-4369-B315-6E6E077C4956}" type="slidenum">
              <a:rPr lang="en-GB" smtClean="0"/>
              <a:t>‹#›</a:t>
            </a:fld>
            <a:endParaRPr lang="en-GB"/>
          </a:p>
        </p:txBody>
      </p:sp>
    </p:spTree>
    <p:extLst>
      <p:ext uri="{BB962C8B-B14F-4D97-AF65-F5344CB8AC3E}">
        <p14:creationId xmlns:p14="http://schemas.microsoft.com/office/powerpoint/2010/main" val="955209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32FE3B-B491-41EE-B95B-89863335C7CB}" type="datetimeFigureOut">
              <a:rPr lang="en-GB" smtClean="0"/>
              <a:t>29/04/2022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3A57FF-B318-4369-B315-6E6E077C4956}" type="slidenum">
              <a:rPr lang="en-GB" smtClean="0"/>
              <a:t>‹#›</a:t>
            </a:fld>
            <a:endParaRPr lang="en-GB"/>
          </a:p>
        </p:txBody>
      </p:sp>
    </p:spTree>
    <p:extLst>
      <p:ext uri="{BB962C8B-B14F-4D97-AF65-F5344CB8AC3E}">
        <p14:creationId xmlns:p14="http://schemas.microsoft.com/office/powerpoint/2010/main" val="309065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32FE3B-B491-41EE-B95B-89863335C7CB}" type="datetimeFigureOut">
              <a:rPr lang="en-GB" smtClean="0"/>
              <a:t>29/04/2022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3A57FF-B318-4369-B315-6E6E077C4956}" type="slidenum">
              <a:rPr lang="en-GB" smtClean="0"/>
              <a:t>‹#›</a:t>
            </a:fld>
            <a:endParaRPr lang="en-GB"/>
          </a:p>
        </p:txBody>
      </p:sp>
    </p:spTree>
    <p:extLst>
      <p:ext uri="{BB962C8B-B14F-4D97-AF65-F5344CB8AC3E}">
        <p14:creationId xmlns:p14="http://schemas.microsoft.com/office/powerpoint/2010/main" val="217139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532FE3B-B491-41EE-B95B-89863335C7CB}" type="datetimeFigureOut">
              <a:rPr lang="en-GB" smtClean="0"/>
              <a:t>29/04/2022</a:t>
            </a:fld>
            <a:endParaRPr lang="en-GB"/>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73A57FF-B318-4369-B315-6E6E077C4956}" type="slidenum">
              <a:rPr lang="en-GB" smtClean="0"/>
              <a:t>‹#›</a:t>
            </a:fld>
            <a:endParaRPr lang="en-GB"/>
          </a:p>
        </p:txBody>
      </p:sp>
    </p:spTree>
    <p:extLst>
      <p:ext uri="{BB962C8B-B14F-4D97-AF65-F5344CB8AC3E}">
        <p14:creationId xmlns:p14="http://schemas.microsoft.com/office/powerpoint/2010/main" val="224943542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tmp"/><Relationship Id="rId3" Type="http://schemas.openxmlformats.org/officeDocument/2006/relationships/image" Target="../media/image7.tmp"/><Relationship Id="rId7" Type="http://schemas.openxmlformats.org/officeDocument/2006/relationships/image" Target="../media/image11.tmp"/><Relationship Id="rId2" Type="http://schemas.openxmlformats.org/officeDocument/2006/relationships/image" Target="../media/image6.tmp"/><Relationship Id="rId1" Type="http://schemas.openxmlformats.org/officeDocument/2006/relationships/slideLayout" Target="../slideLayouts/slideLayout8.xml"/><Relationship Id="rId6" Type="http://schemas.openxmlformats.org/officeDocument/2006/relationships/image" Target="../media/image10.tmp"/><Relationship Id="rId5" Type="http://schemas.openxmlformats.org/officeDocument/2006/relationships/image" Target="../media/image9.tmp"/><Relationship Id="rId4" Type="http://schemas.openxmlformats.org/officeDocument/2006/relationships/image" Target="../media/image8.tm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47C68-CDA6-4470-BC70-EC30633FA60C}"/>
              </a:ext>
            </a:extLst>
          </p:cNvPr>
          <p:cNvSpPr>
            <a:spLocks noGrp="1"/>
          </p:cNvSpPr>
          <p:nvPr>
            <p:ph type="ctrTitle"/>
          </p:nvPr>
        </p:nvSpPr>
        <p:spPr/>
        <p:txBody>
          <a:bodyPr/>
          <a:lstStyle/>
          <a:p>
            <a:r>
              <a:rPr lang="en-US" dirty="0"/>
              <a:t>Hobby Web App (SMS)</a:t>
            </a:r>
            <a:endParaRPr lang="en-GB" dirty="0"/>
          </a:p>
        </p:txBody>
      </p:sp>
      <p:sp>
        <p:nvSpPr>
          <p:cNvPr id="3" name="Subtitle 2">
            <a:extLst>
              <a:ext uri="{FF2B5EF4-FFF2-40B4-BE49-F238E27FC236}">
                <a16:creationId xmlns:a16="http://schemas.microsoft.com/office/drawing/2014/main" id="{4B3A02DC-AA85-4B9F-B8D3-6577E72A7C8D}"/>
              </a:ext>
            </a:extLst>
          </p:cNvPr>
          <p:cNvSpPr>
            <a:spLocks noGrp="1"/>
          </p:cNvSpPr>
          <p:nvPr>
            <p:ph type="subTitle" idx="1"/>
          </p:nvPr>
        </p:nvSpPr>
        <p:spPr/>
        <p:txBody>
          <a:bodyPr/>
          <a:lstStyle/>
          <a:p>
            <a:endParaRPr lang="en-US" dirty="0"/>
          </a:p>
          <a:p>
            <a:endParaRPr lang="en-GB" dirty="0"/>
          </a:p>
          <a:p>
            <a:pPr algn="r"/>
            <a:r>
              <a:rPr lang="en-GB" dirty="0"/>
              <a:t>Moheen Akhtar</a:t>
            </a:r>
          </a:p>
        </p:txBody>
      </p:sp>
    </p:spTree>
    <p:extLst>
      <p:ext uri="{BB962C8B-B14F-4D97-AF65-F5344CB8AC3E}">
        <p14:creationId xmlns:p14="http://schemas.microsoft.com/office/powerpoint/2010/main" val="981684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48EC-000A-420F-B725-F5F37A7AAC04}"/>
              </a:ext>
            </a:extLst>
          </p:cNvPr>
          <p:cNvSpPr>
            <a:spLocks noGrp="1"/>
          </p:cNvSpPr>
          <p:nvPr>
            <p:ph type="title"/>
          </p:nvPr>
        </p:nvSpPr>
        <p:spPr/>
        <p:txBody>
          <a:bodyPr/>
          <a:lstStyle/>
          <a:p>
            <a:r>
              <a:rPr lang="en-US" dirty="0"/>
              <a:t>Demonstration of project</a:t>
            </a:r>
            <a:endParaRPr lang="en-GB" dirty="0"/>
          </a:p>
        </p:txBody>
      </p:sp>
    </p:spTree>
    <p:extLst>
      <p:ext uri="{BB962C8B-B14F-4D97-AF65-F5344CB8AC3E}">
        <p14:creationId xmlns:p14="http://schemas.microsoft.com/office/powerpoint/2010/main" val="2296940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73E3-8A64-439B-952F-D77B095EEDB5}"/>
              </a:ext>
            </a:extLst>
          </p:cNvPr>
          <p:cNvSpPr>
            <a:spLocks noGrp="1"/>
          </p:cNvSpPr>
          <p:nvPr>
            <p:ph type="title"/>
          </p:nvPr>
        </p:nvSpPr>
        <p:spPr/>
        <p:txBody>
          <a:bodyPr/>
          <a:lstStyle/>
          <a:p>
            <a:r>
              <a:rPr lang="en-US" dirty="0"/>
              <a:t>Sprint review</a:t>
            </a:r>
            <a:endParaRPr lang="en-GB" dirty="0"/>
          </a:p>
        </p:txBody>
      </p:sp>
      <p:sp>
        <p:nvSpPr>
          <p:cNvPr id="3" name="Content Placeholder 2">
            <a:extLst>
              <a:ext uri="{FF2B5EF4-FFF2-40B4-BE49-F238E27FC236}">
                <a16:creationId xmlns:a16="http://schemas.microsoft.com/office/drawing/2014/main" id="{71DAF747-434C-47B2-920C-6BD4675C2C95}"/>
              </a:ext>
            </a:extLst>
          </p:cNvPr>
          <p:cNvSpPr>
            <a:spLocks noGrp="1"/>
          </p:cNvSpPr>
          <p:nvPr>
            <p:ph idx="1"/>
          </p:nvPr>
        </p:nvSpPr>
        <p:spPr>
          <a:xfrm>
            <a:off x="913795" y="2096064"/>
            <a:ext cx="10353762" cy="4349124"/>
          </a:xfrm>
        </p:spPr>
        <p:txBody>
          <a:bodyPr>
            <a:normAutofit fontScale="92500" lnSpcReduction="10000"/>
          </a:bodyPr>
          <a:lstStyle/>
          <a:p>
            <a:r>
              <a:rPr lang="en-US" dirty="0"/>
              <a:t>As witnessed from the first sprint of app development, there is a lot of work to be done to determine future adaptations.</a:t>
            </a:r>
          </a:p>
          <a:p>
            <a:r>
              <a:rPr lang="en-US" dirty="0"/>
              <a:t>Despite adopting an iterative approach, the aim of having a functional application available to use after every sprint has failed. </a:t>
            </a:r>
          </a:p>
          <a:p>
            <a:r>
              <a:rPr lang="en-US" dirty="0"/>
              <a:t>The product backlog would need to be changed moving forward.</a:t>
            </a:r>
          </a:p>
          <a:p>
            <a:r>
              <a:rPr lang="en-US" dirty="0"/>
              <a:t>Problems encountered but that which doesn’t justify poor performance:</a:t>
            </a:r>
          </a:p>
          <a:p>
            <a:r>
              <a:rPr lang="en-US" dirty="0"/>
              <a:t>Laptop </a:t>
            </a:r>
            <a:r>
              <a:rPr lang="en-US" dirty="0" err="1"/>
              <a:t>Bitlocker</a:t>
            </a:r>
            <a:r>
              <a:rPr lang="en-US" dirty="0"/>
              <a:t>. Then sign in with pin not working. </a:t>
            </a:r>
          </a:p>
          <a:p>
            <a:r>
              <a:rPr lang="en-US" dirty="0"/>
              <a:t>Having to rewatch videos to understand key concepts. </a:t>
            </a:r>
          </a:p>
          <a:p>
            <a:r>
              <a:rPr lang="en-US" dirty="0"/>
              <a:t>Time management proved really difficult. Forced to work overtime to produce little work. </a:t>
            </a:r>
          </a:p>
          <a:p>
            <a:r>
              <a:rPr lang="en-US" dirty="0"/>
              <a:t>Main thing is I have learnt a lot is to start with the most difficult task first. </a:t>
            </a:r>
          </a:p>
          <a:p>
            <a:endParaRPr lang="en-GB" dirty="0"/>
          </a:p>
        </p:txBody>
      </p:sp>
    </p:spTree>
    <p:extLst>
      <p:ext uri="{BB962C8B-B14F-4D97-AF65-F5344CB8AC3E}">
        <p14:creationId xmlns:p14="http://schemas.microsoft.com/office/powerpoint/2010/main" val="4204658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1426-3B25-4F65-A643-98D52905D9F6}"/>
              </a:ext>
            </a:extLst>
          </p:cNvPr>
          <p:cNvSpPr>
            <a:spLocks noGrp="1"/>
          </p:cNvSpPr>
          <p:nvPr>
            <p:ph type="title"/>
          </p:nvPr>
        </p:nvSpPr>
        <p:spPr/>
        <p:txBody>
          <a:bodyPr/>
          <a:lstStyle/>
          <a:p>
            <a:r>
              <a:rPr lang="en-US" dirty="0"/>
              <a:t>Sprint retrospective</a:t>
            </a:r>
            <a:endParaRPr lang="en-GB" dirty="0"/>
          </a:p>
        </p:txBody>
      </p:sp>
      <p:sp>
        <p:nvSpPr>
          <p:cNvPr id="3" name="Content Placeholder 2">
            <a:extLst>
              <a:ext uri="{FF2B5EF4-FFF2-40B4-BE49-F238E27FC236}">
                <a16:creationId xmlns:a16="http://schemas.microsoft.com/office/drawing/2014/main" id="{6D8DF729-4000-4BA9-9DB5-7FD45BB74D23}"/>
              </a:ext>
            </a:extLst>
          </p:cNvPr>
          <p:cNvSpPr>
            <a:spLocks noGrp="1"/>
          </p:cNvSpPr>
          <p:nvPr>
            <p:ph idx="1"/>
          </p:nvPr>
        </p:nvSpPr>
        <p:spPr/>
        <p:txBody>
          <a:bodyPr/>
          <a:lstStyle/>
          <a:p>
            <a:r>
              <a:rPr lang="en-US" dirty="0"/>
              <a:t>Focus on continuous improvement in agile methodology.</a:t>
            </a:r>
          </a:p>
          <a:p>
            <a:r>
              <a:rPr lang="en-US" dirty="0"/>
              <a:t>Connect database to front-end </a:t>
            </a:r>
          </a:p>
          <a:p>
            <a:r>
              <a:rPr lang="en-US" dirty="0"/>
              <a:t>Ensure front end is more aesthetically pleasing for users.</a:t>
            </a:r>
          </a:p>
          <a:p>
            <a:r>
              <a:rPr lang="en-US" dirty="0"/>
              <a:t>Continue to learn new content if the opportunity is still there.</a:t>
            </a:r>
          </a:p>
          <a:p>
            <a:r>
              <a:rPr lang="en-US" dirty="0"/>
              <a:t> Further create user stories to make application even more suited to users.</a:t>
            </a:r>
          </a:p>
          <a:p>
            <a:r>
              <a:rPr lang="en-US" dirty="0"/>
              <a:t>Continue to build on the foundations set in each part of the project. </a:t>
            </a:r>
          </a:p>
          <a:p>
            <a:r>
              <a:rPr lang="en-US" dirty="0"/>
              <a:t>Implement testing that works. </a:t>
            </a:r>
            <a:endParaRPr lang="en-GB" dirty="0"/>
          </a:p>
        </p:txBody>
      </p:sp>
    </p:spTree>
    <p:extLst>
      <p:ext uri="{BB962C8B-B14F-4D97-AF65-F5344CB8AC3E}">
        <p14:creationId xmlns:p14="http://schemas.microsoft.com/office/powerpoint/2010/main" val="3759002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E2CB-054E-4F9F-B558-D1EBC39BE4F7}"/>
              </a:ext>
            </a:extLst>
          </p:cNvPr>
          <p:cNvSpPr>
            <a:spLocks noGrp="1"/>
          </p:cNvSpPr>
          <p:nvPr>
            <p:ph type="title"/>
          </p:nvPr>
        </p:nvSpPr>
        <p:spPr/>
        <p:txBody>
          <a:bodyPr/>
          <a:lstStyle/>
          <a:p>
            <a:r>
              <a:rPr lang="en-US" dirty="0"/>
              <a:t>Thank you for listening</a:t>
            </a:r>
            <a:endParaRPr lang="en-GB" dirty="0"/>
          </a:p>
        </p:txBody>
      </p:sp>
      <p:sp>
        <p:nvSpPr>
          <p:cNvPr id="3" name="Content Placeholder 2">
            <a:extLst>
              <a:ext uri="{FF2B5EF4-FFF2-40B4-BE49-F238E27FC236}">
                <a16:creationId xmlns:a16="http://schemas.microsoft.com/office/drawing/2014/main" id="{C841E3AD-4D02-4272-9428-2BBC840B05D2}"/>
              </a:ext>
            </a:extLst>
          </p:cNvPr>
          <p:cNvSpPr>
            <a:spLocks noGrp="1"/>
          </p:cNvSpPr>
          <p:nvPr>
            <p:ph idx="1"/>
          </p:nvPr>
        </p:nvSpPr>
        <p:spPr/>
        <p:txBody>
          <a:bodyPr>
            <a:normAutofit/>
          </a:bodyPr>
          <a:lstStyle/>
          <a:p>
            <a:pPr marL="0" indent="0">
              <a:buNone/>
            </a:pPr>
            <a:r>
              <a:rPr lang="en-US" sz="2800" dirty="0"/>
              <a:t>Feel free to ask questions</a:t>
            </a:r>
            <a:endParaRPr lang="en-GB" sz="2800" dirty="0"/>
          </a:p>
        </p:txBody>
      </p:sp>
    </p:spTree>
    <p:extLst>
      <p:ext uri="{BB962C8B-B14F-4D97-AF65-F5344CB8AC3E}">
        <p14:creationId xmlns:p14="http://schemas.microsoft.com/office/powerpoint/2010/main" val="1236015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C098-FF90-439E-AC68-6D3E558BC953}"/>
              </a:ext>
            </a:extLst>
          </p:cNvPr>
          <p:cNvSpPr>
            <a:spLocks noGrp="1"/>
          </p:cNvSpPr>
          <p:nvPr>
            <p:ph type="title"/>
          </p:nvPr>
        </p:nvSpPr>
        <p:spPr/>
        <p:txBody>
          <a:bodyPr/>
          <a:lstStyle/>
          <a:p>
            <a:r>
              <a:rPr lang="en-US" dirty="0"/>
              <a:t>Intro</a:t>
            </a:r>
            <a:endParaRPr lang="en-GB" dirty="0"/>
          </a:p>
        </p:txBody>
      </p:sp>
      <p:sp>
        <p:nvSpPr>
          <p:cNvPr id="3" name="Content Placeholder 2">
            <a:extLst>
              <a:ext uri="{FF2B5EF4-FFF2-40B4-BE49-F238E27FC236}">
                <a16:creationId xmlns:a16="http://schemas.microsoft.com/office/drawing/2014/main" id="{6ACD7407-9D9C-4901-967D-4FB6711981E1}"/>
              </a:ext>
            </a:extLst>
          </p:cNvPr>
          <p:cNvSpPr>
            <a:spLocks noGrp="1"/>
          </p:cNvSpPr>
          <p:nvPr>
            <p:ph idx="1"/>
          </p:nvPr>
        </p:nvSpPr>
        <p:spPr/>
        <p:txBody>
          <a:bodyPr/>
          <a:lstStyle/>
          <a:p>
            <a:r>
              <a:rPr lang="en-US" dirty="0"/>
              <a:t>Main objective</a:t>
            </a:r>
          </a:p>
          <a:p>
            <a:endParaRPr lang="en-US" dirty="0"/>
          </a:p>
          <a:p>
            <a:endParaRPr lang="en-US" dirty="0"/>
          </a:p>
          <a:p>
            <a:endParaRPr lang="en-US" dirty="0"/>
          </a:p>
          <a:p>
            <a:r>
              <a:rPr lang="en-GB" dirty="0"/>
              <a:t>Application connected with front-end website and back-end API</a:t>
            </a:r>
          </a:p>
        </p:txBody>
      </p:sp>
      <p:pic>
        <p:nvPicPr>
          <p:cNvPr id="9" name="Picture 8" descr="Graphical user interface, text, application&#10;&#10;Description automatically generated">
            <a:extLst>
              <a:ext uri="{FF2B5EF4-FFF2-40B4-BE49-F238E27FC236}">
                <a16:creationId xmlns:a16="http://schemas.microsoft.com/office/drawing/2014/main" id="{DBB4B2EE-DE88-4460-8268-A24249E7A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373" y="2704664"/>
            <a:ext cx="5441152" cy="762066"/>
          </a:xfrm>
          <a:prstGeom prst="rect">
            <a:avLst/>
          </a:prstGeom>
        </p:spPr>
      </p:pic>
    </p:spTree>
    <p:extLst>
      <p:ext uri="{BB962C8B-B14F-4D97-AF65-F5344CB8AC3E}">
        <p14:creationId xmlns:p14="http://schemas.microsoft.com/office/powerpoint/2010/main" val="127294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4A695-95D0-4967-843A-44D1BE41194A}"/>
              </a:ext>
            </a:extLst>
          </p:cNvPr>
          <p:cNvSpPr>
            <a:spLocks noGrp="1"/>
          </p:cNvSpPr>
          <p:nvPr>
            <p:ph type="title"/>
          </p:nvPr>
        </p:nvSpPr>
        <p:spPr/>
        <p:txBody>
          <a:bodyPr/>
          <a:lstStyle/>
          <a:p>
            <a:r>
              <a:rPr lang="en-US" dirty="0"/>
              <a:t>My approach</a:t>
            </a:r>
            <a:endParaRPr lang="en-GB" dirty="0"/>
          </a:p>
        </p:txBody>
      </p:sp>
      <p:sp>
        <p:nvSpPr>
          <p:cNvPr id="3" name="Content Placeholder 2">
            <a:extLst>
              <a:ext uri="{FF2B5EF4-FFF2-40B4-BE49-F238E27FC236}">
                <a16:creationId xmlns:a16="http://schemas.microsoft.com/office/drawing/2014/main" id="{EEC136BB-5512-484D-B437-D0F7CD941BF8}"/>
              </a:ext>
            </a:extLst>
          </p:cNvPr>
          <p:cNvSpPr>
            <a:spLocks noGrp="1"/>
          </p:cNvSpPr>
          <p:nvPr>
            <p:ph sz="half" idx="1"/>
          </p:nvPr>
        </p:nvSpPr>
        <p:spPr/>
        <p:txBody>
          <a:bodyPr>
            <a:normAutofit/>
          </a:bodyPr>
          <a:lstStyle/>
          <a:p>
            <a:r>
              <a:rPr lang="en-US" b="1" dirty="0"/>
              <a:t>SMART goals</a:t>
            </a:r>
          </a:p>
          <a:p>
            <a:r>
              <a:rPr lang="en-US" sz="2000" dirty="0"/>
              <a:t>Specific</a:t>
            </a:r>
          </a:p>
          <a:p>
            <a:r>
              <a:rPr lang="en-US" sz="2000" dirty="0"/>
              <a:t>Measurable</a:t>
            </a:r>
          </a:p>
          <a:p>
            <a:r>
              <a:rPr lang="en-US" sz="2000" dirty="0"/>
              <a:t>Achievable </a:t>
            </a:r>
          </a:p>
          <a:p>
            <a:r>
              <a:rPr lang="en-US" sz="2000" dirty="0"/>
              <a:t>Realistic</a:t>
            </a:r>
          </a:p>
          <a:p>
            <a:r>
              <a:rPr lang="en-US" sz="2000" dirty="0"/>
              <a:t>Timely</a:t>
            </a:r>
            <a:endParaRPr lang="en-GB" dirty="0"/>
          </a:p>
          <a:p>
            <a:endParaRPr lang="en-GB" dirty="0"/>
          </a:p>
        </p:txBody>
      </p:sp>
      <p:sp>
        <p:nvSpPr>
          <p:cNvPr id="4" name="Content Placeholder 3">
            <a:extLst>
              <a:ext uri="{FF2B5EF4-FFF2-40B4-BE49-F238E27FC236}">
                <a16:creationId xmlns:a16="http://schemas.microsoft.com/office/drawing/2014/main" id="{E27BE787-956F-47C6-B118-423BAF291D81}"/>
              </a:ext>
            </a:extLst>
          </p:cNvPr>
          <p:cNvSpPr>
            <a:spLocks noGrp="1"/>
          </p:cNvSpPr>
          <p:nvPr>
            <p:ph sz="half" idx="2"/>
          </p:nvPr>
        </p:nvSpPr>
        <p:spPr/>
        <p:txBody>
          <a:bodyPr>
            <a:normAutofit/>
          </a:bodyPr>
          <a:lstStyle/>
          <a:p>
            <a:r>
              <a:rPr lang="en-US" dirty="0"/>
              <a:t>List all plans (To do List)</a:t>
            </a:r>
          </a:p>
          <a:p>
            <a:r>
              <a:rPr lang="en-US" dirty="0"/>
              <a:t>Rank- Which tasks are the most important. Repercussions?</a:t>
            </a:r>
          </a:p>
          <a:p>
            <a:r>
              <a:rPr lang="en-GB" dirty="0"/>
              <a:t>Adaptability and flexibility </a:t>
            </a:r>
          </a:p>
          <a:p>
            <a:r>
              <a:rPr lang="en-GB" dirty="0"/>
              <a:t>Time management</a:t>
            </a:r>
          </a:p>
        </p:txBody>
      </p:sp>
    </p:spTree>
    <p:extLst>
      <p:ext uri="{BB962C8B-B14F-4D97-AF65-F5344CB8AC3E}">
        <p14:creationId xmlns:p14="http://schemas.microsoft.com/office/powerpoint/2010/main" val="387511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BC4A-31DB-4F28-B0CF-2D57F233A9D3}"/>
              </a:ext>
            </a:extLst>
          </p:cNvPr>
          <p:cNvSpPr>
            <a:spLocks noGrp="1"/>
          </p:cNvSpPr>
          <p:nvPr>
            <p:ph type="title"/>
          </p:nvPr>
        </p:nvSpPr>
        <p:spPr/>
        <p:txBody>
          <a:bodyPr/>
          <a:lstStyle/>
          <a:p>
            <a:r>
              <a:rPr lang="en-US" dirty="0"/>
              <a:t>Risk Assessment</a:t>
            </a:r>
            <a:endParaRPr lang="en-GB" dirty="0"/>
          </a:p>
        </p:txBody>
      </p:sp>
      <p:sp>
        <p:nvSpPr>
          <p:cNvPr id="3" name="Content Placeholder 2">
            <a:extLst>
              <a:ext uri="{FF2B5EF4-FFF2-40B4-BE49-F238E27FC236}">
                <a16:creationId xmlns:a16="http://schemas.microsoft.com/office/drawing/2014/main" id="{90F511EF-9104-4F05-BEA1-29CD5FE9147F}"/>
              </a:ext>
            </a:extLst>
          </p:cNvPr>
          <p:cNvSpPr>
            <a:spLocks noGrp="1"/>
          </p:cNvSpPr>
          <p:nvPr>
            <p:ph sz="half" idx="1"/>
          </p:nvPr>
        </p:nvSpPr>
        <p:spPr>
          <a:xfrm>
            <a:off x="2318472" y="1802569"/>
            <a:ext cx="7544405" cy="3702881"/>
          </a:xfrm>
        </p:spPr>
        <p:txBody>
          <a:bodyPr>
            <a:normAutofit lnSpcReduction="10000"/>
          </a:bodyPr>
          <a:lstStyle/>
          <a:p>
            <a:r>
              <a:rPr lang="en-US" dirty="0"/>
              <a:t>The risk assessment for this project includes a few factors that should be evaluated for any projects, whilst others were more relevant to this project. Potential risks, their impacts and mitigation techniques are outlined and categorised in terms of severity. </a:t>
            </a:r>
          </a:p>
          <a:p>
            <a:r>
              <a:rPr lang="en-US" dirty="0"/>
              <a:t>Legal requirement </a:t>
            </a:r>
          </a:p>
          <a:p>
            <a:r>
              <a:rPr lang="en-US" dirty="0"/>
              <a:t>Allows us to appraise risks, identify people, protect them</a:t>
            </a:r>
          </a:p>
          <a:p>
            <a:r>
              <a:rPr lang="en-US" dirty="0"/>
              <a:t>Review existing control measures and make adjustments</a:t>
            </a:r>
          </a:p>
          <a:p>
            <a:r>
              <a:rPr lang="en-US" dirty="0"/>
              <a:t>Better prep to unforeseen circumstances</a:t>
            </a:r>
          </a:p>
          <a:p>
            <a:endParaRPr lang="en-GB" dirty="0"/>
          </a:p>
        </p:txBody>
      </p:sp>
    </p:spTree>
    <p:extLst>
      <p:ext uri="{BB962C8B-B14F-4D97-AF65-F5344CB8AC3E}">
        <p14:creationId xmlns:p14="http://schemas.microsoft.com/office/powerpoint/2010/main" val="3613307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DF12-72AA-4B85-A080-CF02F7CB51EB}"/>
              </a:ext>
            </a:extLst>
          </p:cNvPr>
          <p:cNvSpPr>
            <a:spLocks noGrp="1"/>
          </p:cNvSpPr>
          <p:nvPr>
            <p:ph type="title"/>
          </p:nvPr>
        </p:nvSpPr>
        <p:spPr>
          <a:xfrm>
            <a:off x="913795" y="609600"/>
            <a:ext cx="10353761" cy="1038225"/>
          </a:xfrm>
        </p:spPr>
        <p:txBody>
          <a:bodyPr/>
          <a:lstStyle/>
          <a:p>
            <a:pPr algn="l"/>
            <a:r>
              <a:rPr lang="en-US" dirty="0"/>
              <a:t>Risk MATRIX</a:t>
            </a:r>
            <a:endParaRPr lang="en-GB" dirty="0"/>
          </a:p>
        </p:txBody>
      </p:sp>
      <p:pic>
        <p:nvPicPr>
          <p:cNvPr id="4" name="Picture 3" descr="Table&#10;&#10;Description automatically generated">
            <a:extLst>
              <a:ext uri="{FF2B5EF4-FFF2-40B4-BE49-F238E27FC236}">
                <a16:creationId xmlns:a16="http://schemas.microsoft.com/office/drawing/2014/main" id="{F11C8652-8081-4D03-B475-D1BA58A7B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0842" y="261228"/>
            <a:ext cx="5952606" cy="4177792"/>
          </a:xfrm>
          <a:prstGeom prst="rect">
            <a:avLst/>
          </a:prstGeom>
        </p:spPr>
      </p:pic>
      <p:pic>
        <p:nvPicPr>
          <p:cNvPr id="6" name="Picture 5" descr="Table&#10;&#10;Description automatically generated">
            <a:extLst>
              <a:ext uri="{FF2B5EF4-FFF2-40B4-BE49-F238E27FC236}">
                <a16:creationId xmlns:a16="http://schemas.microsoft.com/office/drawing/2014/main" id="{E9940F2B-6604-426A-8C70-BF5BF90583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0842" y="4352614"/>
            <a:ext cx="5952606" cy="2244158"/>
          </a:xfrm>
          <a:prstGeom prst="rect">
            <a:avLst/>
          </a:prstGeom>
        </p:spPr>
      </p:pic>
      <p:sp>
        <p:nvSpPr>
          <p:cNvPr id="7" name="TextBox 6">
            <a:extLst>
              <a:ext uri="{FF2B5EF4-FFF2-40B4-BE49-F238E27FC236}">
                <a16:creationId xmlns:a16="http://schemas.microsoft.com/office/drawing/2014/main" id="{053FDD3C-1F97-43F9-9CAA-B3A5F2B95AF1}"/>
              </a:ext>
            </a:extLst>
          </p:cNvPr>
          <p:cNvSpPr txBox="1"/>
          <p:nvPr/>
        </p:nvSpPr>
        <p:spPr>
          <a:xfrm>
            <a:off x="390617" y="2228671"/>
            <a:ext cx="4350059" cy="2400657"/>
          </a:xfrm>
          <a:prstGeom prst="rect">
            <a:avLst/>
          </a:prstGeom>
          <a:noFill/>
        </p:spPr>
        <p:txBody>
          <a:bodyPr wrap="square" rtlCol="0">
            <a:spAutoFit/>
          </a:bodyPr>
          <a:lstStyle/>
          <a:p>
            <a:pPr algn="ctr"/>
            <a:r>
              <a:rPr lang="en-US" sz="2000" dirty="0"/>
              <a:t>Why?</a:t>
            </a:r>
          </a:p>
          <a:p>
            <a:endParaRPr lang="en-US" dirty="0"/>
          </a:p>
          <a:p>
            <a:pPr marL="285750" indent="-285750">
              <a:buFont typeface="Arial" panose="020B0604020202020204" pitchFamily="34" charset="0"/>
              <a:buChar char="•"/>
            </a:pPr>
            <a:r>
              <a:rPr lang="en-US" dirty="0"/>
              <a:t>Compensation</a:t>
            </a:r>
          </a:p>
          <a:p>
            <a:pPr marL="285750" indent="-285750">
              <a:buFont typeface="Arial" panose="020B0604020202020204" pitchFamily="34" charset="0"/>
              <a:buChar char="•"/>
            </a:pPr>
            <a:r>
              <a:rPr lang="en-US" dirty="0"/>
              <a:t>Fines </a:t>
            </a:r>
          </a:p>
          <a:p>
            <a:pPr marL="285750" indent="-285750">
              <a:buFont typeface="Arial" panose="020B0604020202020204" pitchFamily="34" charset="0"/>
              <a:buChar char="•"/>
            </a:pPr>
            <a:r>
              <a:rPr lang="en-US" dirty="0"/>
              <a:t>Legal cases</a:t>
            </a:r>
          </a:p>
          <a:p>
            <a:pPr marL="285750" indent="-285750">
              <a:buFont typeface="Arial" panose="020B0604020202020204" pitchFamily="34" charset="0"/>
              <a:buChar char="•"/>
            </a:pPr>
            <a:r>
              <a:rPr lang="en-US" dirty="0"/>
              <a:t>Increased insurance</a:t>
            </a:r>
          </a:p>
          <a:p>
            <a:pPr marL="285750" indent="-285750">
              <a:buFont typeface="Arial" panose="020B0604020202020204" pitchFamily="34" charset="0"/>
              <a:buChar char="•"/>
            </a:pPr>
            <a:r>
              <a:rPr lang="en-US" dirty="0"/>
              <a:t>Bad reputation </a:t>
            </a:r>
          </a:p>
          <a:p>
            <a:pPr marL="285750" indent="-285750">
              <a:buFont typeface="Arial" panose="020B0604020202020204" pitchFamily="34" charset="0"/>
              <a:buChar char="•"/>
            </a:pPr>
            <a:r>
              <a:rPr lang="en-US" dirty="0"/>
              <a:t>High staff turnover- Low morale</a:t>
            </a:r>
            <a:endParaRPr lang="en-GB" dirty="0"/>
          </a:p>
        </p:txBody>
      </p:sp>
    </p:spTree>
    <p:extLst>
      <p:ext uri="{BB962C8B-B14F-4D97-AF65-F5344CB8AC3E}">
        <p14:creationId xmlns:p14="http://schemas.microsoft.com/office/powerpoint/2010/main" val="1289993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FF8E-CC77-4CD5-A7B7-3AB14348B889}"/>
              </a:ext>
            </a:extLst>
          </p:cNvPr>
          <p:cNvSpPr>
            <a:spLocks noGrp="1"/>
          </p:cNvSpPr>
          <p:nvPr>
            <p:ph type="title"/>
          </p:nvPr>
        </p:nvSpPr>
        <p:spPr/>
        <p:txBody>
          <a:bodyPr/>
          <a:lstStyle/>
          <a:p>
            <a:r>
              <a:rPr lang="en-US" dirty="0"/>
              <a:t>Diagrams</a:t>
            </a:r>
            <a:endParaRPr lang="en-GB" dirty="0"/>
          </a:p>
        </p:txBody>
      </p:sp>
      <p:pic>
        <p:nvPicPr>
          <p:cNvPr id="5" name="Content Placeholder 4" descr="Diagram&#10;&#10;Description automatically generated">
            <a:extLst>
              <a:ext uri="{FF2B5EF4-FFF2-40B4-BE49-F238E27FC236}">
                <a16:creationId xmlns:a16="http://schemas.microsoft.com/office/drawing/2014/main" id="{6357DE95-B5A4-4C9D-8CB6-0152C7FA9C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5843" y="2053951"/>
            <a:ext cx="7458182" cy="2585107"/>
          </a:xfrm>
        </p:spPr>
      </p:pic>
    </p:spTree>
    <p:extLst>
      <p:ext uri="{BB962C8B-B14F-4D97-AF65-F5344CB8AC3E}">
        <p14:creationId xmlns:p14="http://schemas.microsoft.com/office/powerpoint/2010/main" val="243129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C28BA-EB8D-4AEC-9C51-4C55B5210CB6}"/>
              </a:ext>
            </a:extLst>
          </p:cNvPr>
          <p:cNvSpPr>
            <a:spLocks noGrp="1"/>
          </p:cNvSpPr>
          <p:nvPr>
            <p:ph type="title"/>
          </p:nvPr>
        </p:nvSpPr>
        <p:spPr/>
        <p:txBody>
          <a:bodyPr/>
          <a:lstStyle/>
          <a:p>
            <a:r>
              <a:rPr lang="en-US" dirty="0"/>
              <a:t>Sprint planning discussion</a:t>
            </a:r>
            <a:endParaRPr lang="en-GB" dirty="0"/>
          </a:p>
        </p:txBody>
      </p:sp>
      <p:sp>
        <p:nvSpPr>
          <p:cNvPr id="3" name="Content Placeholder 2">
            <a:extLst>
              <a:ext uri="{FF2B5EF4-FFF2-40B4-BE49-F238E27FC236}">
                <a16:creationId xmlns:a16="http://schemas.microsoft.com/office/drawing/2014/main" id="{A2302098-2F91-4056-B330-A5A9B89331FE}"/>
              </a:ext>
            </a:extLst>
          </p:cNvPr>
          <p:cNvSpPr>
            <a:spLocks noGrp="1"/>
          </p:cNvSpPr>
          <p:nvPr>
            <p:ph idx="1"/>
          </p:nvPr>
        </p:nvSpPr>
        <p:spPr/>
        <p:txBody>
          <a:bodyPr/>
          <a:lstStyle/>
          <a:p>
            <a:r>
              <a:rPr lang="en-US" dirty="0"/>
              <a:t>What?</a:t>
            </a:r>
          </a:p>
          <a:p>
            <a:pPr marL="0" indent="0">
              <a:buNone/>
            </a:pPr>
            <a:r>
              <a:rPr lang="en-US" dirty="0"/>
              <a:t>This is the goal. Identify the backlog items that need to be done.</a:t>
            </a:r>
          </a:p>
          <a:p>
            <a:pPr marL="0" indent="0">
              <a:buNone/>
            </a:pPr>
            <a:r>
              <a:rPr lang="en-US" dirty="0"/>
              <a:t>How?</a:t>
            </a:r>
          </a:p>
          <a:p>
            <a:pPr marL="0" indent="0">
              <a:buNone/>
            </a:pPr>
            <a:r>
              <a:rPr lang="en-US" dirty="0"/>
              <a:t>Value and effort. Balance between value and effort. </a:t>
            </a:r>
          </a:p>
          <a:p>
            <a:pPr marL="0" indent="0">
              <a:buNone/>
            </a:pPr>
            <a:endParaRPr lang="en-US" dirty="0"/>
          </a:p>
          <a:p>
            <a:pPr marL="0" indent="0">
              <a:buNone/>
            </a:pPr>
            <a:r>
              <a:rPr lang="en-US" dirty="0"/>
              <a:t>(Specifics to follow on next slide)</a:t>
            </a:r>
            <a:endParaRPr lang="en-GB" dirty="0"/>
          </a:p>
        </p:txBody>
      </p:sp>
    </p:spTree>
    <p:extLst>
      <p:ext uri="{BB962C8B-B14F-4D97-AF65-F5344CB8AC3E}">
        <p14:creationId xmlns:p14="http://schemas.microsoft.com/office/powerpoint/2010/main" val="380440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80C66-331E-47A5-9C27-211313FDA80E}"/>
              </a:ext>
            </a:extLst>
          </p:cNvPr>
          <p:cNvSpPr>
            <a:spLocks noGrp="1"/>
          </p:cNvSpPr>
          <p:nvPr>
            <p:ph type="title"/>
          </p:nvPr>
        </p:nvSpPr>
        <p:spPr>
          <a:xfrm>
            <a:off x="109479" y="147638"/>
            <a:ext cx="4795428" cy="923924"/>
          </a:xfrm>
        </p:spPr>
        <p:txBody>
          <a:bodyPr/>
          <a:lstStyle/>
          <a:p>
            <a:r>
              <a:rPr lang="en-US" dirty="0"/>
              <a:t>Use of Prioritisation</a:t>
            </a:r>
            <a:endParaRPr lang="en-GB" dirty="0"/>
          </a:p>
        </p:txBody>
      </p:sp>
      <p:sp>
        <p:nvSpPr>
          <p:cNvPr id="14" name="Text Placeholder 13">
            <a:extLst>
              <a:ext uri="{FF2B5EF4-FFF2-40B4-BE49-F238E27FC236}">
                <a16:creationId xmlns:a16="http://schemas.microsoft.com/office/drawing/2014/main" id="{2950D109-26A7-4894-A398-7336656E3F10}"/>
              </a:ext>
            </a:extLst>
          </p:cNvPr>
          <p:cNvSpPr>
            <a:spLocks noGrp="1"/>
          </p:cNvSpPr>
          <p:nvPr>
            <p:ph type="body" sz="half" idx="2"/>
          </p:nvPr>
        </p:nvSpPr>
        <p:spPr>
          <a:xfrm>
            <a:off x="306109" y="1695493"/>
            <a:ext cx="3932237" cy="2819399"/>
          </a:xfrm>
        </p:spPr>
        <p:txBody>
          <a:bodyPr/>
          <a:lstStyle/>
          <a:p>
            <a:pPr algn="l"/>
            <a:r>
              <a:rPr lang="en-US" dirty="0" err="1"/>
              <a:t>MoSCoW</a:t>
            </a:r>
            <a:r>
              <a:rPr lang="en-US" dirty="0"/>
              <a:t> method</a:t>
            </a:r>
          </a:p>
          <a:p>
            <a:pPr algn="l"/>
            <a:endParaRPr lang="en-GB" dirty="0"/>
          </a:p>
          <a:p>
            <a:pPr algn="l"/>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3D72F318-7443-40F2-9790-33D6A8CCF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743" y="788594"/>
            <a:ext cx="2430991" cy="1600327"/>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AB8638FC-B322-4D33-807C-F45223633E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4744" y="2507947"/>
            <a:ext cx="2430991" cy="1295484"/>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91BD812E-AEBF-408C-9DA3-E104045A8E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4745" y="3922457"/>
            <a:ext cx="2430990" cy="1295484"/>
          </a:xfrm>
          <a:prstGeom prst="rect">
            <a:avLst/>
          </a:prstGeom>
        </p:spPr>
      </p:pic>
      <p:pic>
        <p:nvPicPr>
          <p:cNvPr id="13" name="Picture 12" descr="Graphical user interface, text, application&#10;&#10;Description automatically generated">
            <a:extLst>
              <a:ext uri="{FF2B5EF4-FFF2-40B4-BE49-F238E27FC236}">
                <a16:creationId xmlns:a16="http://schemas.microsoft.com/office/drawing/2014/main" id="{46AB6308-3369-4214-B356-88B69EB44A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2365" y="5336967"/>
            <a:ext cx="2423370" cy="1295223"/>
          </a:xfrm>
          <a:prstGeom prst="rect">
            <a:avLst/>
          </a:prstGeom>
        </p:spPr>
      </p:pic>
      <p:pic>
        <p:nvPicPr>
          <p:cNvPr id="16" name="Picture 15" descr="Graphical user interface, text, application, chat or text message&#10;&#10;Description automatically generated">
            <a:extLst>
              <a:ext uri="{FF2B5EF4-FFF2-40B4-BE49-F238E27FC236}">
                <a16:creationId xmlns:a16="http://schemas.microsoft.com/office/drawing/2014/main" id="{6F9AD5FD-7959-4E5E-86DD-2BD5A55975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38246" y="1524985"/>
            <a:ext cx="2430991" cy="1475667"/>
          </a:xfrm>
          <a:prstGeom prst="rect">
            <a:avLst/>
          </a:prstGeom>
        </p:spPr>
      </p:pic>
      <p:pic>
        <p:nvPicPr>
          <p:cNvPr id="18" name="Picture 17" descr="Graphical user interface, text, application, chat or text message&#10;&#10;Description automatically generated">
            <a:extLst>
              <a:ext uri="{FF2B5EF4-FFF2-40B4-BE49-F238E27FC236}">
                <a16:creationId xmlns:a16="http://schemas.microsoft.com/office/drawing/2014/main" id="{AA05163F-9027-4041-A339-A8D75AB9FB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8246" y="3155689"/>
            <a:ext cx="2434697" cy="1440718"/>
          </a:xfrm>
          <a:prstGeom prst="rect">
            <a:avLst/>
          </a:prstGeom>
        </p:spPr>
      </p:pic>
      <p:pic>
        <p:nvPicPr>
          <p:cNvPr id="20" name="Picture 19" descr="Graphical user interface, text, application&#10;&#10;Description automatically generated">
            <a:extLst>
              <a:ext uri="{FF2B5EF4-FFF2-40B4-BE49-F238E27FC236}">
                <a16:creationId xmlns:a16="http://schemas.microsoft.com/office/drawing/2014/main" id="{71A75EBD-82E6-4C25-A52E-393C34C098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1108" y="4751444"/>
            <a:ext cx="2408129" cy="1440718"/>
          </a:xfrm>
          <a:prstGeom prst="rect">
            <a:avLst/>
          </a:prstGeom>
        </p:spPr>
      </p:pic>
    </p:spTree>
    <p:extLst>
      <p:ext uri="{BB962C8B-B14F-4D97-AF65-F5344CB8AC3E}">
        <p14:creationId xmlns:p14="http://schemas.microsoft.com/office/powerpoint/2010/main" val="561003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4546E-52AE-4299-81CA-CC72A5D38FE0}"/>
              </a:ext>
            </a:extLst>
          </p:cNvPr>
          <p:cNvSpPr>
            <a:spLocks noGrp="1"/>
          </p:cNvSpPr>
          <p:nvPr>
            <p:ph type="title"/>
          </p:nvPr>
        </p:nvSpPr>
        <p:spPr/>
        <p:txBody>
          <a:bodyPr/>
          <a:lstStyle/>
          <a:p>
            <a:r>
              <a:rPr lang="en-US" dirty="0"/>
              <a:t>My journey</a:t>
            </a:r>
            <a:endParaRPr lang="en-GB" dirty="0"/>
          </a:p>
        </p:txBody>
      </p:sp>
      <p:sp>
        <p:nvSpPr>
          <p:cNvPr id="3" name="Content Placeholder 2">
            <a:extLst>
              <a:ext uri="{FF2B5EF4-FFF2-40B4-BE49-F238E27FC236}">
                <a16:creationId xmlns:a16="http://schemas.microsoft.com/office/drawing/2014/main" id="{75EBDB41-1FEF-473A-B22B-B930C6A46FD9}"/>
              </a:ext>
            </a:extLst>
          </p:cNvPr>
          <p:cNvSpPr>
            <a:spLocks noGrp="1"/>
          </p:cNvSpPr>
          <p:nvPr>
            <p:ph idx="1"/>
          </p:nvPr>
        </p:nvSpPr>
        <p:spPr>
          <a:xfrm>
            <a:off x="913795" y="1571348"/>
            <a:ext cx="10353762" cy="4219852"/>
          </a:xfrm>
        </p:spPr>
        <p:txBody>
          <a:bodyPr>
            <a:normAutofit fontScale="85000" lnSpcReduction="20000"/>
          </a:bodyPr>
          <a:lstStyle/>
          <a:p>
            <a:r>
              <a:rPr lang="en-US" b="1" dirty="0"/>
              <a:t>Obstacles</a:t>
            </a:r>
          </a:p>
          <a:p>
            <a:r>
              <a:rPr lang="en-US" dirty="0"/>
              <a:t>Uncertainty about Will not have user stories. Abandon entirely or include in next sprint</a:t>
            </a:r>
          </a:p>
          <a:p>
            <a:r>
              <a:rPr lang="en-US" dirty="0"/>
              <a:t>Technologies I have gained skills in that are relevant to the project:</a:t>
            </a:r>
          </a:p>
          <a:p>
            <a:r>
              <a:rPr lang="en-US" dirty="0"/>
              <a:t>Jira </a:t>
            </a:r>
          </a:p>
          <a:p>
            <a:r>
              <a:rPr lang="en-US" dirty="0"/>
              <a:t>Maven- Build Tool</a:t>
            </a:r>
          </a:p>
          <a:p>
            <a:r>
              <a:rPr lang="en-US" dirty="0"/>
              <a:t>Spring </a:t>
            </a:r>
          </a:p>
          <a:p>
            <a:r>
              <a:rPr lang="en-US" dirty="0"/>
              <a:t>Postman </a:t>
            </a:r>
          </a:p>
          <a:p>
            <a:r>
              <a:rPr lang="en-US" dirty="0"/>
              <a:t>Java</a:t>
            </a:r>
          </a:p>
          <a:p>
            <a:r>
              <a:rPr lang="en-US" dirty="0"/>
              <a:t>Eclipse </a:t>
            </a:r>
          </a:p>
          <a:p>
            <a:r>
              <a:rPr lang="en-US" dirty="0"/>
              <a:t>MySQL</a:t>
            </a:r>
          </a:p>
          <a:p>
            <a:r>
              <a:rPr lang="en-US" dirty="0"/>
              <a:t>HTML, CSS, JavaScript</a:t>
            </a:r>
          </a:p>
          <a:p>
            <a:endParaRPr lang="en-GB" dirty="0"/>
          </a:p>
        </p:txBody>
      </p:sp>
    </p:spTree>
    <p:extLst>
      <p:ext uri="{BB962C8B-B14F-4D97-AF65-F5344CB8AC3E}">
        <p14:creationId xmlns:p14="http://schemas.microsoft.com/office/powerpoint/2010/main" val="3487910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0</TotalTime>
  <Words>433</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Hobby Web App (SMS)</vt:lpstr>
      <vt:lpstr>Intro</vt:lpstr>
      <vt:lpstr>My approach</vt:lpstr>
      <vt:lpstr>Risk Assessment</vt:lpstr>
      <vt:lpstr>Risk MATRIX</vt:lpstr>
      <vt:lpstr>Diagrams</vt:lpstr>
      <vt:lpstr>Sprint planning discussion</vt:lpstr>
      <vt:lpstr>Use of Prioritisation</vt:lpstr>
      <vt:lpstr>My journey</vt:lpstr>
      <vt:lpstr>Demonstration of project</vt:lpstr>
      <vt:lpstr>Sprint review</vt:lpstr>
      <vt:lpstr>Sprint retrospective</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Hobby Web App (SMS)</dc:title>
  <dc:creator>School</dc:creator>
  <cp:lastModifiedBy>School</cp:lastModifiedBy>
  <cp:revision>9</cp:revision>
  <dcterms:created xsi:type="dcterms:W3CDTF">2022-04-29T05:42:21Z</dcterms:created>
  <dcterms:modified xsi:type="dcterms:W3CDTF">2022-04-29T08:37:20Z</dcterms:modified>
</cp:coreProperties>
</file>