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64" r:id="rId5"/>
    <p:sldId id="265" r:id="rId6"/>
    <p:sldId id="267" r:id="rId7"/>
    <p:sldId id="259" r:id="rId8"/>
    <p:sldId id="260" r:id="rId9"/>
    <p:sldId id="261" r:id="rId10"/>
    <p:sldId id="268" r:id="rId11"/>
    <p:sldId id="262" r:id="rId12"/>
    <p:sldId id="263" r:id="rId13"/>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76" d="100"/>
          <a:sy n="76" d="100"/>
        </p:scale>
        <p:origin x="56" y="1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5572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7565036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7378331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hyperlink" Target="https://doi.org/10.1016/j.digbus.2023.100068" TargetMode="External"/><Relationship Id="rId4" Type="http://schemas.openxmlformats.org/officeDocument/2006/relationships/hyperlink" Target="https://www.openmv.or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a:ln/>
        </p:spPr>
        <p:txBody>
          <a:bodyPr/>
          <a:lstStyle/>
          <a:p>
            <a:endParaRPr lang="en-US"/>
          </a:p>
        </p:txBody>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1890722" y="2111164"/>
            <a:ext cx="7547476" cy="4007271"/>
          </a:xfrm>
          <a:prstGeom prst="rect">
            <a:avLst/>
          </a:prstGeom>
          <a:noFill/>
          <a:ln/>
        </p:spPr>
        <p:txBody>
          <a:bodyPr wrap="square" rtlCol="0" anchor="t"/>
          <a:lstStyle/>
          <a:p>
            <a:pPr marL="0" indent="0">
              <a:lnSpc>
                <a:spcPts val="7545"/>
              </a:lnSpc>
              <a:buNone/>
            </a:pPr>
            <a:r>
              <a:rPr lang="en-US" sz="7200" dirty="0">
                <a:solidFill>
                  <a:srgbClr val="1B1B27"/>
                </a:solidFill>
                <a:latin typeface="Corben" pitchFamily="34" charset="0"/>
                <a:ea typeface="Corben" pitchFamily="34" charset="-122"/>
                <a:cs typeface="Corben" pitchFamily="34" charset="-120"/>
              </a:rPr>
              <a:t>Metaverse Financial Risk Assessment</a:t>
            </a:r>
            <a:endParaRPr lang="en-US" sz="7200" dirty="0"/>
          </a:p>
        </p:txBody>
      </p:sp>
      <p:sp>
        <p:nvSpPr>
          <p:cNvPr id="6" name="Text 2"/>
          <p:cNvSpPr/>
          <p:nvPr/>
        </p:nvSpPr>
        <p:spPr>
          <a:xfrm>
            <a:off x="833199" y="2965490"/>
            <a:ext cx="7477601" cy="3909417"/>
          </a:xfrm>
          <a:prstGeom prst="rect">
            <a:avLst/>
          </a:prstGeom>
          <a:noFill/>
          <a:ln/>
        </p:spPr>
        <p:txBody>
          <a:bodyPr wrap="square" rtlCol="0" anchor="t"/>
          <a:lstStyle/>
          <a:p>
            <a:pPr marL="0" indent="0">
              <a:lnSpc>
                <a:spcPts val="2799"/>
              </a:lnSpc>
              <a:buNone/>
            </a:pPr>
            <a:endParaRPr lang="en-US" sz="1750" dirty="0"/>
          </a:p>
        </p:txBody>
      </p:sp>
      <p:sp>
        <p:nvSpPr>
          <p:cNvPr id="7" name="Shape 3"/>
          <p:cNvSpPr/>
          <p:nvPr/>
        </p:nvSpPr>
        <p:spPr>
          <a:xfrm>
            <a:off x="833199" y="7141488"/>
            <a:ext cx="355402" cy="355402"/>
          </a:xfrm>
          <a:prstGeom prst="roundRect">
            <a:avLst>
              <a:gd name="adj" fmla="val 25726039"/>
            </a:avLst>
          </a:prstGeom>
          <a:noFill/>
          <a:ln w="7620">
            <a:solidFill>
              <a:srgbClr val="FFFFFF"/>
            </a:solidFill>
            <a:prstDash val="solid"/>
          </a:ln>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18" name="Picture 17" descr="A graph with a line&#10;&#10;Description automatically generated">
            <a:extLst>
              <a:ext uri="{FF2B5EF4-FFF2-40B4-BE49-F238E27FC236}">
                <a16:creationId xmlns:a16="http://schemas.microsoft.com/office/drawing/2014/main" id="{26859AEB-AB7B-8472-CA27-70CE99C4FA1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76744" y="112094"/>
            <a:ext cx="5943600" cy="3726180"/>
          </a:xfrm>
          <a:prstGeom prst="rect">
            <a:avLst/>
          </a:prstGeom>
          <a:noFill/>
          <a:ln>
            <a:noFill/>
          </a:ln>
        </p:spPr>
      </p:pic>
      <p:pic>
        <p:nvPicPr>
          <p:cNvPr id="19" name="Picture 18" descr="A graph with a line drawn on it&#10;&#10;Description automatically generated">
            <a:extLst>
              <a:ext uri="{FF2B5EF4-FFF2-40B4-BE49-F238E27FC236}">
                <a16:creationId xmlns:a16="http://schemas.microsoft.com/office/drawing/2014/main" id="{E4D0AEEF-C55F-1CF2-83E2-C2FFE699AF97}"/>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698252" y="112094"/>
            <a:ext cx="6044626" cy="3789512"/>
          </a:xfrm>
          <a:prstGeom prst="rect">
            <a:avLst/>
          </a:prstGeom>
          <a:noFill/>
          <a:ln>
            <a:noFill/>
          </a:ln>
        </p:spPr>
      </p:pic>
      <p:pic>
        <p:nvPicPr>
          <p:cNvPr id="20" name="Picture 19" descr="A graph with blue and orange lines&#10;&#10;Description automatically generated">
            <a:extLst>
              <a:ext uri="{FF2B5EF4-FFF2-40B4-BE49-F238E27FC236}">
                <a16:creationId xmlns:a16="http://schemas.microsoft.com/office/drawing/2014/main" id="{E424C694-2A35-E36B-1C76-DD5139B74C95}"/>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067469" y="4158683"/>
            <a:ext cx="4746101" cy="3750508"/>
          </a:xfrm>
          <a:prstGeom prst="rect">
            <a:avLst/>
          </a:prstGeom>
          <a:noFill/>
          <a:ln>
            <a:noFill/>
          </a:ln>
        </p:spPr>
      </p:pic>
      <p:pic>
        <p:nvPicPr>
          <p:cNvPr id="21" name="Picture 20" descr="A graph of different colored bars&#10;&#10;Description automatically generated">
            <a:extLst>
              <a:ext uri="{FF2B5EF4-FFF2-40B4-BE49-F238E27FC236}">
                <a16:creationId xmlns:a16="http://schemas.microsoft.com/office/drawing/2014/main" id="{BB4C40D9-5C3F-589C-6BA8-1D736CFA02AE}"/>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799278" y="4011060"/>
            <a:ext cx="5943600" cy="4109085"/>
          </a:xfrm>
          <a:prstGeom prst="rect">
            <a:avLst/>
          </a:prstGeom>
          <a:noFill/>
          <a:ln>
            <a:noFill/>
          </a:ln>
        </p:spPr>
      </p:pic>
    </p:spTree>
    <p:extLst>
      <p:ext uri="{BB962C8B-B14F-4D97-AF65-F5344CB8AC3E}">
        <p14:creationId xmlns:p14="http://schemas.microsoft.com/office/powerpoint/2010/main" val="1442116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2298144" y="580906"/>
            <a:ext cx="8858964" cy="660202"/>
          </a:xfrm>
          <a:prstGeom prst="rect">
            <a:avLst/>
          </a:prstGeom>
          <a:noFill/>
          <a:ln/>
        </p:spPr>
        <p:txBody>
          <a:bodyPr wrap="none" rtlCol="0" anchor="t"/>
          <a:lstStyle/>
          <a:p>
            <a:pPr marL="0" indent="0">
              <a:lnSpc>
                <a:spcPts val="5198"/>
              </a:lnSpc>
              <a:buNone/>
            </a:pPr>
            <a:r>
              <a:rPr lang="en-US" sz="4158" dirty="0">
                <a:solidFill>
                  <a:srgbClr val="1B1B27"/>
                </a:solidFill>
                <a:latin typeface="Corben" pitchFamily="34" charset="0"/>
                <a:ea typeface="Corben" pitchFamily="34" charset="-122"/>
                <a:cs typeface="Corben" pitchFamily="34" charset="-120"/>
              </a:rPr>
              <a:t>Model Evaluation and Optimization</a:t>
            </a:r>
            <a:endParaRPr lang="en-US" sz="4158" dirty="0"/>
          </a:p>
        </p:txBody>
      </p:sp>
      <p:sp>
        <p:nvSpPr>
          <p:cNvPr id="5" name="Shape 2"/>
          <p:cNvSpPr/>
          <p:nvPr/>
        </p:nvSpPr>
        <p:spPr>
          <a:xfrm>
            <a:off x="2298144" y="1663541"/>
            <a:ext cx="10034111" cy="4061460"/>
          </a:xfrm>
          <a:prstGeom prst="roundRect">
            <a:avLst>
              <a:gd name="adj" fmla="val 2341"/>
            </a:avLst>
          </a:prstGeom>
          <a:noFill/>
          <a:ln w="7620">
            <a:solidFill>
              <a:srgbClr val="000000">
                <a:alpha val="8000"/>
              </a:srgbClr>
            </a:solidFill>
            <a:prstDash val="solid"/>
          </a:ln>
        </p:spPr>
        <p:txBody>
          <a:bodyPr/>
          <a:lstStyle/>
          <a:p>
            <a:endParaRPr lang="en-US"/>
          </a:p>
        </p:txBody>
      </p:sp>
      <p:sp>
        <p:nvSpPr>
          <p:cNvPr id="6" name="Shape 3"/>
          <p:cNvSpPr/>
          <p:nvPr/>
        </p:nvSpPr>
        <p:spPr>
          <a:xfrm>
            <a:off x="2305764" y="1671161"/>
            <a:ext cx="10018871" cy="606504"/>
          </a:xfrm>
          <a:prstGeom prst="rect">
            <a:avLst/>
          </a:prstGeom>
          <a:solidFill>
            <a:srgbClr val="FFFFFF">
              <a:alpha val="4000"/>
            </a:srgbClr>
          </a:solidFill>
          <a:ln/>
        </p:spPr>
        <p:txBody>
          <a:bodyPr/>
          <a:lstStyle/>
          <a:p>
            <a:endParaRPr lang="en-US"/>
          </a:p>
        </p:txBody>
      </p:sp>
      <p:sp>
        <p:nvSpPr>
          <p:cNvPr id="7" name="Text 4"/>
          <p:cNvSpPr/>
          <p:nvPr/>
        </p:nvSpPr>
        <p:spPr>
          <a:xfrm>
            <a:off x="2517338" y="1805464"/>
            <a:ext cx="1577459" cy="337899"/>
          </a:xfrm>
          <a:prstGeom prst="rect">
            <a:avLst/>
          </a:prstGeom>
          <a:noFill/>
          <a:ln/>
        </p:spPr>
        <p:txBody>
          <a:bodyPr wrap="none" rtlCol="0" anchor="t"/>
          <a:lstStyle/>
          <a:p>
            <a:pPr marL="0" indent="0">
              <a:lnSpc>
                <a:spcPts val="2661"/>
              </a:lnSpc>
              <a:buNone/>
            </a:pPr>
            <a:r>
              <a:rPr lang="en-US" sz="1663" dirty="0">
                <a:solidFill>
                  <a:srgbClr val="404155"/>
                </a:solidFill>
                <a:latin typeface="Nobile" pitchFamily="34" charset="0"/>
                <a:ea typeface="Nobile" pitchFamily="34" charset="-122"/>
                <a:cs typeface="Nobile" pitchFamily="34" charset="-120"/>
              </a:rPr>
              <a:t>Model</a:t>
            </a:r>
            <a:endParaRPr lang="en-US" sz="1663" dirty="0"/>
          </a:p>
        </p:txBody>
      </p:sp>
      <p:sp>
        <p:nvSpPr>
          <p:cNvPr id="8" name="Text 5"/>
          <p:cNvSpPr/>
          <p:nvPr/>
        </p:nvSpPr>
        <p:spPr>
          <a:xfrm>
            <a:off x="4524851" y="1805464"/>
            <a:ext cx="1573649" cy="337899"/>
          </a:xfrm>
          <a:prstGeom prst="rect">
            <a:avLst/>
          </a:prstGeom>
          <a:noFill/>
          <a:ln/>
        </p:spPr>
        <p:txBody>
          <a:bodyPr wrap="none" rtlCol="0" anchor="t"/>
          <a:lstStyle/>
          <a:p>
            <a:pPr marL="0" indent="0">
              <a:lnSpc>
                <a:spcPts val="2661"/>
              </a:lnSpc>
              <a:buNone/>
            </a:pPr>
            <a:r>
              <a:rPr lang="en-US" sz="1663" dirty="0">
                <a:solidFill>
                  <a:srgbClr val="404155"/>
                </a:solidFill>
                <a:latin typeface="Nobile" pitchFamily="34" charset="0"/>
                <a:ea typeface="Nobile" pitchFamily="34" charset="-122"/>
                <a:cs typeface="Nobile" pitchFamily="34" charset="-120"/>
              </a:rPr>
              <a:t>Accuracy</a:t>
            </a:r>
            <a:endParaRPr lang="en-US" sz="1663" dirty="0"/>
          </a:p>
        </p:txBody>
      </p:sp>
      <p:sp>
        <p:nvSpPr>
          <p:cNvPr id="9" name="Text 6"/>
          <p:cNvSpPr/>
          <p:nvPr/>
        </p:nvSpPr>
        <p:spPr>
          <a:xfrm>
            <a:off x="6528554" y="1805464"/>
            <a:ext cx="1573649" cy="337899"/>
          </a:xfrm>
          <a:prstGeom prst="rect">
            <a:avLst/>
          </a:prstGeom>
          <a:noFill/>
          <a:ln/>
        </p:spPr>
        <p:txBody>
          <a:bodyPr wrap="none" rtlCol="0" anchor="t"/>
          <a:lstStyle/>
          <a:p>
            <a:pPr marL="0" indent="0">
              <a:lnSpc>
                <a:spcPts val="2661"/>
              </a:lnSpc>
              <a:buNone/>
            </a:pPr>
            <a:r>
              <a:rPr lang="en-US" sz="1663" dirty="0">
                <a:solidFill>
                  <a:srgbClr val="404155"/>
                </a:solidFill>
                <a:latin typeface="Nobile" pitchFamily="34" charset="0"/>
                <a:ea typeface="Nobile" pitchFamily="34" charset="-122"/>
                <a:cs typeface="Nobile" pitchFamily="34" charset="-120"/>
              </a:rPr>
              <a:t>Precision</a:t>
            </a:r>
            <a:endParaRPr lang="en-US" sz="1663" dirty="0"/>
          </a:p>
        </p:txBody>
      </p:sp>
      <p:sp>
        <p:nvSpPr>
          <p:cNvPr id="10" name="Text 7"/>
          <p:cNvSpPr/>
          <p:nvPr/>
        </p:nvSpPr>
        <p:spPr>
          <a:xfrm>
            <a:off x="8532257" y="1805464"/>
            <a:ext cx="1573649" cy="337899"/>
          </a:xfrm>
          <a:prstGeom prst="rect">
            <a:avLst/>
          </a:prstGeom>
          <a:noFill/>
          <a:ln/>
        </p:spPr>
        <p:txBody>
          <a:bodyPr wrap="none" rtlCol="0" anchor="t"/>
          <a:lstStyle/>
          <a:p>
            <a:pPr marL="0" indent="0">
              <a:lnSpc>
                <a:spcPts val="2661"/>
              </a:lnSpc>
              <a:buNone/>
            </a:pPr>
            <a:r>
              <a:rPr lang="en-US" sz="1663" dirty="0">
                <a:solidFill>
                  <a:srgbClr val="404155"/>
                </a:solidFill>
                <a:latin typeface="Nobile" pitchFamily="34" charset="0"/>
                <a:ea typeface="Nobile" pitchFamily="34" charset="-122"/>
                <a:cs typeface="Nobile" pitchFamily="34" charset="-120"/>
              </a:rPr>
              <a:t>Recall</a:t>
            </a:r>
            <a:endParaRPr lang="en-US" sz="1663" dirty="0"/>
          </a:p>
        </p:txBody>
      </p:sp>
      <p:sp>
        <p:nvSpPr>
          <p:cNvPr id="11" name="Text 8"/>
          <p:cNvSpPr/>
          <p:nvPr/>
        </p:nvSpPr>
        <p:spPr>
          <a:xfrm>
            <a:off x="10535960" y="1805464"/>
            <a:ext cx="1577459" cy="337899"/>
          </a:xfrm>
          <a:prstGeom prst="rect">
            <a:avLst/>
          </a:prstGeom>
          <a:noFill/>
          <a:ln/>
        </p:spPr>
        <p:txBody>
          <a:bodyPr wrap="none" rtlCol="0" anchor="t"/>
          <a:lstStyle/>
          <a:p>
            <a:pPr marL="0" indent="0">
              <a:lnSpc>
                <a:spcPts val="2661"/>
              </a:lnSpc>
              <a:buNone/>
            </a:pPr>
            <a:r>
              <a:rPr lang="en-US" sz="1663" dirty="0">
                <a:solidFill>
                  <a:srgbClr val="404155"/>
                </a:solidFill>
                <a:latin typeface="Nobile" pitchFamily="34" charset="0"/>
                <a:ea typeface="Nobile" pitchFamily="34" charset="-122"/>
                <a:cs typeface="Nobile" pitchFamily="34" charset="-120"/>
              </a:rPr>
              <a:t>F1-Score</a:t>
            </a:r>
            <a:endParaRPr lang="en-US" sz="1663" dirty="0"/>
          </a:p>
        </p:txBody>
      </p:sp>
      <p:sp>
        <p:nvSpPr>
          <p:cNvPr id="12" name="Shape 9"/>
          <p:cNvSpPr/>
          <p:nvPr/>
        </p:nvSpPr>
        <p:spPr>
          <a:xfrm>
            <a:off x="2305764" y="2277666"/>
            <a:ext cx="10018871" cy="944404"/>
          </a:xfrm>
          <a:prstGeom prst="rect">
            <a:avLst/>
          </a:prstGeom>
          <a:solidFill>
            <a:srgbClr val="000000">
              <a:alpha val="4000"/>
            </a:srgbClr>
          </a:solidFill>
          <a:ln/>
        </p:spPr>
        <p:txBody>
          <a:bodyPr/>
          <a:lstStyle/>
          <a:p>
            <a:endParaRPr lang="en-US"/>
          </a:p>
        </p:txBody>
      </p:sp>
      <p:sp>
        <p:nvSpPr>
          <p:cNvPr id="13" name="Text 10"/>
          <p:cNvSpPr/>
          <p:nvPr/>
        </p:nvSpPr>
        <p:spPr>
          <a:xfrm>
            <a:off x="2517338" y="2411968"/>
            <a:ext cx="1577459" cy="675799"/>
          </a:xfrm>
          <a:prstGeom prst="rect">
            <a:avLst/>
          </a:prstGeom>
          <a:noFill/>
          <a:ln/>
        </p:spPr>
        <p:txBody>
          <a:bodyPr wrap="square" rtlCol="0" anchor="t"/>
          <a:lstStyle/>
          <a:p>
            <a:pPr marL="0" indent="0">
              <a:lnSpc>
                <a:spcPts val="2661"/>
              </a:lnSpc>
              <a:buNone/>
            </a:pPr>
            <a:r>
              <a:rPr lang="en-US" sz="1663" dirty="0">
                <a:solidFill>
                  <a:srgbClr val="404155"/>
                </a:solidFill>
                <a:latin typeface="Nobile" pitchFamily="34" charset="0"/>
                <a:ea typeface="Nobile" pitchFamily="34" charset="-122"/>
                <a:cs typeface="Nobile" pitchFamily="34" charset="-120"/>
              </a:rPr>
              <a:t>Logistic Regression</a:t>
            </a:r>
            <a:endParaRPr lang="en-US" sz="1663" dirty="0"/>
          </a:p>
        </p:txBody>
      </p:sp>
      <p:sp>
        <p:nvSpPr>
          <p:cNvPr id="14" name="Text 11"/>
          <p:cNvSpPr/>
          <p:nvPr/>
        </p:nvSpPr>
        <p:spPr>
          <a:xfrm>
            <a:off x="4524851" y="2411968"/>
            <a:ext cx="1573649" cy="337899"/>
          </a:xfrm>
          <a:prstGeom prst="rect">
            <a:avLst/>
          </a:prstGeom>
          <a:noFill/>
          <a:ln/>
        </p:spPr>
        <p:txBody>
          <a:bodyPr wrap="none" rtlCol="0" anchor="t"/>
          <a:lstStyle/>
          <a:p>
            <a:pPr marL="0" indent="0">
              <a:lnSpc>
                <a:spcPts val="2661"/>
              </a:lnSpc>
              <a:buNone/>
            </a:pPr>
            <a:r>
              <a:rPr lang="en-US" sz="1663" dirty="0">
                <a:solidFill>
                  <a:srgbClr val="404155"/>
                </a:solidFill>
                <a:latin typeface="Nobile" pitchFamily="34" charset="0"/>
                <a:ea typeface="Nobile" pitchFamily="34" charset="-122"/>
                <a:cs typeface="Nobile" pitchFamily="34" charset="-120"/>
              </a:rPr>
              <a:t>95.37%</a:t>
            </a:r>
            <a:endParaRPr lang="en-US" sz="1663" dirty="0"/>
          </a:p>
        </p:txBody>
      </p:sp>
      <p:sp>
        <p:nvSpPr>
          <p:cNvPr id="15" name="Text 12"/>
          <p:cNvSpPr/>
          <p:nvPr/>
        </p:nvSpPr>
        <p:spPr>
          <a:xfrm>
            <a:off x="6528554" y="2411968"/>
            <a:ext cx="1573649" cy="337899"/>
          </a:xfrm>
          <a:prstGeom prst="rect">
            <a:avLst/>
          </a:prstGeom>
          <a:noFill/>
          <a:ln/>
        </p:spPr>
        <p:txBody>
          <a:bodyPr wrap="none" rtlCol="0" anchor="t"/>
          <a:lstStyle/>
          <a:p>
            <a:pPr marL="0" indent="0">
              <a:lnSpc>
                <a:spcPts val="2661"/>
              </a:lnSpc>
              <a:buNone/>
            </a:pPr>
            <a:r>
              <a:rPr lang="en-US" sz="1663" dirty="0">
                <a:solidFill>
                  <a:srgbClr val="404155"/>
                </a:solidFill>
                <a:latin typeface="Nobile" pitchFamily="34" charset="0"/>
                <a:ea typeface="Nobile" pitchFamily="34" charset="-122"/>
                <a:cs typeface="Nobile" pitchFamily="34" charset="-120"/>
              </a:rPr>
              <a:t>95.25%</a:t>
            </a:r>
            <a:endParaRPr lang="en-US" sz="1663" dirty="0"/>
          </a:p>
        </p:txBody>
      </p:sp>
      <p:sp>
        <p:nvSpPr>
          <p:cNvPr id="16" name="Text 13"/>
          <p:cNvSpPr/>
          <p:nvPr/>
        </p:nvSpPr>
        <p:spPr>
          <a:xfrm>
            <a:off x="8532257" y="2411968"/>
            <a:ext cx="1573649" cy="337899"/>
          </a:xfrm>
          <a:prstGeom prst="rect">
            <a:avLst/>
          </a:prstGeom>
          <a:noFill/>
          <a:ln/>
        </p:spPr>
        <p:txBody>
          <a:bodyPr wrap="none" rtlCol="0" anchor="t"/>
          <a:lstStyle/>
          <a:p>
            <a:pPr marL="0" indent="0">
              <a:lnSpc>
                <a:spcPts val="2661"/>
              </a:lnSpc>
              <a:buNone/>
            </a:pPr>
            <a:r>
              <a:rPr lang="en-US" sz="1663" dirty="0">
                <a:solidFill>
                  <a:srgbClr val="404155"/>
                </a:solidFill>
                <a:latin typeface="Nobile" pitchFamily="34" charset="0"/>
                <a:ea typeface="Nobile" pitchFamily="34" charset="-122"/>
                <a:cs typeface="Nobile" pitchFamily="34" charset="-120"/>
              </a:rPr>
              <a:t>95.37%</a:t>
            </a:r>
            <a:endParaRPr lang="en-US" sz="1663" dirty="0"/>
          </a:p>
        </p:txBody>
      </p:sp>
      <p:sp>
        <p:nvSpPr>
          <p:cNvPr id="17" name="Text 14"/>
          <p:cNvSpPr/>
          <p:nvPr/>
        </p:nvSpPr>
        <p:spPr>
          <a:xfrm>
            <a:off x="10535960" y="2411968"/>
            <a:ext cx="1577459" cy="337899"/>
          </a:xfrm>
          <a:prstGeom prst="rect">
            <a:avLst/>
          </a:prstGeom>
          <a:noFill/>
          <a:ln/>
        </p:spPr>
        <p:txBody>
          <a:bodyPr wrap="none" rtlCol="0" anchor="t"/>
          <a:lstStyle/>
          <a:p>
            <a:pPr marL="0" indent="0">
              <a:lnSpc>
                <a:spcPts val="2661"/>
              </a:lnSpc>
              <a:buNone/>
            </a:pPr>
            <a:r>
              <a:rPr lang="en-US" sz="1663" dirty="0">
                <a:solidFill>
                  <a:srgbClr val="404155"/>
                </a:solidFill>
                <a:latin typeface="Nobile" pitchFamily="34" charset="0"/>
                <a:ea typeface="Nobile" pitchFamily="34" charset="-122"/>
                <a:cs typeface="Nobile" pitchFamily="34" charset="-120"/>
              </a:rPr>
              <a:t>95.29%</a:t>
            </a:r>
            <a:endParaRPr lang="en-US" sz="1663" dirty="0"/>
          </a:p>
        </p:txBody>
      </p:sp>
      <p:sp>
        <p:nvSpPr>
          <p:cNvPr id="18" name="Shape 15"/>
          <p:cNvSpPr/>
          <p:nvPr/>
        </p:nvSpPr>
        <p:spPr>
          <a:xfrm>
            <a:off x="2305764" y="3222069"/>
            <a:ext cx="10018871" cy="944404"/>
          </a:xfrm>
          <a:prstGeom prst="rect">
            <a:avLst/>
          </a:prstGeom>
          <a:solidFill>
            <a:srgbClr val="FFFFFF">
              <a:alpha val="4000"/>
            </a:srgbClr>
          </a:solidFill>
          <a:ln/>
        </p:spPr>
        <p:txBody>
          <a:bodyPr/>
          <a:lstStyle/>
          <a:p>
            <a:endParaRPr lang="en-US"/>
          </a:p>
        </p:txBody>
      </p:sp>
      <p:sp>
        <p:nvSpPr>
          <p:cNvPr id="19" name="Text 16"/>
          <p:cNvSpPr/>
          <p:nvPr/>
        </p:nvSpPr>
        <p:spPr>
          <a:xfrm>
            <a:off x="2517338" y="3356372"/>
            <a:ext cx="1577459" cy="675799"/>
          </a:xfrm>
          <a:prstGeom prst="rect">
            <a:avLst/>
          </a:prstGeom>
          <a:noFill/>
          <a:ln/>
        </p:spPr>
        <p:txBody>
          <a:bodyPr wrap="square" rtlCol="0" anchor="t"/>
          <a:lstStyle/>
          <a:p>
            <a:pPr marL="0" indent="0">
              <a:lnSpc>
                <a:spcPts val="2661"/>
              </a:lnSpc>
              <a:buNone/>
            </a:pPr>
            <a:r>
              <a:rPr lang="en-US" sz="1663" dirty="0">
                <a:solidFill>
                  <a:srgbClr val="404155"/>
                </a:solidFill>
                <a:latin typeface="Nobile" pitchFamily="34" charset="0"/>
                <a:ea typeface="Nobile" pitchFamily="34" charset="-122"/>
                <a:cs typeface="Nobile" pitchFamily="34" charset="-120"/>
              </a:rPr>
              <a:t>K-Nearest Neighbors</a:t>
            </a:r>
            <a:endParaRPr lang="en-US" sz="1663" dirty="0"/>
          </a:p>
        </p:txBody>
      </p:sp>
      <p:sp>
        <p:nvSpPr>
          <p:cNvPr id="20" name="Text 17"/>
          <p:cNvSpPr/>
          <p:nvPr/>
        </p:nvSpPr>
        <p:spPr>
          <a:xfrm>
            <a:off x="4524851" y="3356372"/>
            <a:ext cx="1573649" cy="337899"/>
          </a:xfrm>
          <a:prstGeom prst="rect">
            <a:avLst/>
          </a:prstGeom>
          <a:noFill/>
          <a:ln/>
        </p:spPr>
        <p:txBody>
          <a:bodyPr wrap="none" rtlCol="0" anchor="t"/>
          <a:lstStyle/>
          <a:p>
            <a:pPr marL="0" indent="0">
              <a:lnSpc>
                <a:spcPts val="2661"/>
              </a:lnSpc>
              <a:buNone/>
            </a:pPr>
            <a:r>
              <a:rPr lang="en-US" sz="1663" dirty="0">
                <a:solidFill>
                  <a:srgbClr val="404155"/>
                </a:solidFill>
                <a:latin typeface="Nobile" pitchFamily="34" charset="0"/>
                <a:ea typeface="Nobile" pitchFamily="34" charset="-122"/>
                <a:cs typeface="Nobile" pitchFamily="34" charset="-120"/>
              </a:rPr>
              <a:t>94.48%</a:t>
            </a:r>
            <a:endParaRPr lang="en-US" sz="1663" dirty="0"/>
          </a:p>
        </p:txBody>
      </p:sp>
      <p:sp>
        <p:nvSpPr>
          <p:cNvPr id="21" name="Text 18"/>
          <p:cNvSpPr/>
          <p:nvPr/>
        </p:nvSpPr>
        <p:spPr>
          <a:xfrm>
            <a:off x="6528554" y="3356372"/>
            <a:ext cx="1573649" cy="337899"/>
          </a:xfrm>
          <a:prstGeom prst="rect">
            <a:avLst/>
          </a:prstGeom>
          <a:noFill/>
          <a:ln/>
        </p:spPr>
        <p:txBody>
          <a:bodyPr wrap="none" rtlCol="0" anchor="t"/>
          <a:lstStyle/>
          <a:p>
            <a:pPr marL="0" indent="0">
              <a:lnSpc>
                <a:spcPts val="2661"/>
              </a:lnSpc>
              <a:buNone/>
            </a:pPr>
            <a:r>
              <a:rPr lang="en-US" sz="1663" dirty="0">
                <a:solidFill>
                  <a:srgbClr val="404155"/>
                </a:solidFill>
                <a:latin typeface="Nobile" pitchFamily="34" charset="0"/>
                <a:ea typeface="Nobile" pitchFamily="34" charset="-122"/>
                <a:cs typeface="Nobile" pitchFamily="34" charset="-120"/>
              </a:rPr>
              <a:t>94.45%</a:t>
            </a:r>
            <a:endParaRPr lang="en-US" sz="1663" dirty="0"/>
          </a:p>
        </p:txBody>
      </p:sp>
      <p:sp>
        <p:nvSpPr>
          <p:cNvPr id="22" name="Text 19"/>
          <p:cNvSpPr/>
          <p:nvPr/>
        </p:nvSpPr>
        <p:spPr>
          <a:xfrm>
            <a:off x="8532257" y="3356372"/>
            <a:ext cx="1573649" cy="337899"/>
          </a:xfrm>
          <a:prstGeom prst="rect">
            <a:avLst/>
          </a:prstGeom>
          <a:noFill/>
          <a:ln/>
        </p:spPr>
        <p:txBody>
          <a:bodyPr wrap="none" rtlCol="0" anchor="t"/>
          <a:lstStyle/>
          <a:p>
            <a:pPr marL="0" indent="0">
              <a:lnSpc>
                <a:spcPts val="2661"/>
              </a:lnSpc>
              <a:buNone/>
            </a:pPr>
            <a:r>
              <a:rPr lang="en-US" sz="1663" dirty="0">
                <a:solidFill>
                  <a:srgbClr val="404155"/>
                </a:solidFill>
                <a:latin typeface="Nobile" pitchFamily="34" charset="0"/>
                <a:ea typeface="Nobile" pitchFamily="34" charset="-122"/>
                <a:cs typeface="Nobile" pitchFamily="34" charset="-120"/>
              </a:rPr>
              <a:t>94.48%</a:t>
            </a:r>
            <a:endParaRPr lang="en-US" sz="1663" dirty="0"/>
          </a:p>
        </p:txBody>
      </p:sp>
      <p:sp>
        <p:nvSpPr>
          <p:cNvPr id="23" name="Text 20"/>
          <p:cNvSpPr/>
          <p:nvPr/>
        </p:nvSpPr>
        <p:spPr>
          <a:xfrm>
            <a:off x="10535960" y="3356372"/>
            <a:ext cx="1577459" cy="337899"/>
          </a:xfrm>
          <a:prstGeom prst="rect">
            <a:avLst/>
          </a:prstGeom>
          <a:noFill/>
          <a:ln/>
        </p:spPr>
        <p:txBody>
          <a:bodyPr wrap="none" rtlCol="0" anchor="t"/>
          <a:lstStyle/>
          <a:p>
            <a:pPr marL="0" indent="0">
              <a:lnSpc>
                <a:spcPts val="2661"/>
              </a:lnSpc>
              <a:buNone/>
            </a:pPr>
            <a:r>
              <a:rPr lang="en-US" sz="1663" dirty="0">
                <a:solidFill>
                  <a:srgbClr val="404155"/>
                </a:solidFill>
                <a:latin typeface="Nobile" pitchFamily="34" charset="0"/>
                <a:ea typeface="Nobile" pitchFamily="34" charset="-122"/>
                <a:cs typeface="Nobile" pitchFamily="34" charset="-120"/>
              </a:rPr>
              <a:t>94.46%</a:t>
            </a:r>
            <a:endParaRPr lang="en-US" sz="1663" dirty="0"/>
          </a:p>
        </p:txBody>
      </p:sp>
      <p:sp>
        <p:nvSpPr>
          <p:cNvPr id="24" name="Shape 21"/>
          <p:cNvSpPr/>
          <p:nvPr/>
        </p:nvSpPr>
        <p:spPr>
          <a:xfrm>
            <a:off x="2305764" y="4166473"/>
            <a:ext cx="10018871" cy="606504"/>
          </a:xfrm>
          <a:prstGeom prst="rect">
            <a:avLst/>
          </a:prstGeom>
          <a:solidFill>
            <a:srgbClr val="000000">
              <a:alpha val="4000"/>
            </a:srgbClr>
          </a:solidFill>
          <a:ln/>
        </p:spPr>
        <p:txBody>
          <a:bodyPr/>
          <a:lstStyle/>
          <a:p>
            <a:endParaRPr lang="en-US"/>
          </a:p>
        </p:txBody>
      </p:sp>
      <p:sp>
        <p:nvSpPr>
          <p:cNvPr id="25" name="Text 22"/>
          <p:cNvSpPr/>
          <p:nvPr/>
        </p:nvSpPr>
        <p:spPr>
          <a:xfrm>
            <a:off x="2517338" y="4300776"/>
            <a:ext cx="1577459" cy="337899"/>
          </a:xfrm>
          <a:prstGeom prst="rect">
            <a:avLst/>
          </a:prstGeom>
          <a:noFill/>
          <a:ln/>
        </p:spPr>
        <p:txBody>
          <a:bodyPr wrap="none" rtlCol="0" anchor="t"/>
          <a:lstStyle/>
          <a:p>
            <a:pPr marL="0" indent="0">
              <a:lnSpc>
                <a:spcPts val="2661"/>
              </a:lnSpc>
              <a:buNone/>
            </a:pPr>
            <a:r>
              <a:rPr lang="en-US" sz="1663" dirty="0">
                <a:solidFill>
                  <a:srgbClr val="404155"/>
                </a:solidFill>
                <a:latin typeface="Nobile" pitchFamily="34" charset="0"/>
                <a:ea typeface="Nobile" pitchFamily="34" charset="-122"/>
                <a:cs typeface="Nobile" pitchFamily="34" charset="-120"/>
              </a:rPr>
              <a:t>Decision Tree</a:t>
            </a:r>
            <a:endParaRPr lang="en-US" sz="1663" dirty="0"/>
          </a:p>
        </p:txBody>
      </p:sp>
      <p:sp>
        <p:nvSpPr>
          <p:cNvPr id="26" name="Text 23"/>
          <p:cNvSpPr/>
          <p:nvPr/>
        </p:nvSpPr>
        <p:spPr>
          <a:xfrm>
            <a:off x="4524851" y="4300776"/>
            <a:ext cx="1573649" cy="337899"/>
          </a:xfrm>
          <a:prstGeom prst="rect">
            <a:avLst/>
          </a:prstGeom>
          <a:noFill/>
          <a:ln/>
        </p:spPr>
        <p:txBody>
          <a:bodyPr wrap="none" rtlCol="0" anchor="t"/>
          <a:lstStyle/>
          <a:p>
            <a:pPr marL="0" indent="0">
              <a:lnSpc>
                <a:spcPts val="2661"/>
              </a:lnSpc>
              <a:buNone/>
            </a:pPr>
            <a:r>
              <a:rPr lang="en-US" sz="1663" dirty="0">
                <a:solidFill>
                  <a:srgbClr val="404155"/>
                </a:solidFill>
                <a:latin typeface="Nobile" pitchFamily="34" charset="0"/>
                <a:ea typeface="Nobile" pitchFamily="34" charset="-122"/>
                <a:cs typeface="Nobile" pitchFamily="34" charset="-120"/>
              </a:rPr>
              <a:t>94.47%</a:t>
            </a:r>
            <a:endParaRPr lang="en-US" sz="1663" dirty="0"/>
          </a:p>
        </p:txBody>
      </p:sp>
      <p:sp>
        <p:nvSpPr>
          <p:cNvPr id="27" name="Text 24"/>
          <p:cNvSpPr/>
          <p:nvPr/>
        </p:nvSpPr>
        <p:spPr>
          <a:xfrm>
            <a:off x="6528554" y="4300776"/>
            <a:ext cx="1573649" cy="337899"/>
          </a:xfrm>
          <a:prstGeom prst="rect">
            <a:avLst/>
          </a:prstGeom>
          <a:noFill/>
          <a:ln/>
        </p:spPr>
        <p:txBody>
          <a:bodyPr wrap="none" rtlCol="0" anchor="t"/>
          <a:lstStyle/>
          <a:p>
            <a:pPr marL="0" indent="0">
              <a:lnSpc>
                <a:spcPts val="2661"/>
              </a:lnSpc>
              <a:buNone/>
            </a:pPr>
            <a:r>
              <a:rPr lang="en-US" sz="1663" dirty="0">
                <a:solidFill>
                  <a:srgbClr val="404155"/>
                </a:solidFill>
                <a:latin typeface="Nobile" pitchFamily="34" charset="0"/>
                <a:ea typeface="Nobile" pitchFamily="34" charset="-122"/>
                <a:cs typeface="Nobile" pitchFamily="34" charset="-120"/>
              </a:rPr>
              <a:t>94.19%</a:t>
            </a:r>
            <a:endParaRPr lang="en-US" sz="1663" dirty="0"/>
          </a:p>
        </p:txBody>
      </p:sp>
      <p:sp>
        <p:nvSpPr>
          <p:cNvPr id="28" name="Text 25"/>
          <p:cNvSpPr/>
          <p:nvPr/>
        </p:nvSpPr>
        <p:spPr>
          <a:xfrm>
            <a:off x="8532257" y="4300776"/>
            <a:ext cx="1573649" cy="337899"/>
          </a:xfrm>
          <a:prstGeom prst="rect">
            <a:avLst/>
          </a:prstGeom>
          <a:noFill/>
          <a:ln/>
        </p:spPr>
        <p:txBody>
          <a:bodyPr wrap="none" rtlCol="0" anchor="t"/>
          <a:lstStyle/>
          <a:p>
            <a:pPr marL="0" indent="0">
              <a:lnSpc>
                <a:spcPts val="2661"/>
              </a:lnSpc>
              <a:buNone/>
            </a:pPr>
            <a:r>
              <a:rPr lang="en-US" sz="1663" dirty="0">
                <a:solidFill>
                  <a:srgbClr val="404155"/>
                </a:solidFill>
                <a:latin typeface="Nobile" pitchFamily="34" charset="0"/>
                <a:ea typeface="Nobile" pitchFamily="34" charset="-122"/>
                <a:cs typeface="Nobile" pitchFamily="34" charset="-120"/>
              </a:rPr>
              <a:t>94.47%</a:t>
            </a:r>
            <a:endParaRPr lang="en-US" sz="1663" dirty="0"/>
          </a:p>
        </p:txBody>
      </p:sp>
      <p:sp>
        <p:nvSpPr>
          <p:cNvPr id="29" name="Text 26"/>
          <p:cNvSpPr/>
          <p:nvPr/>
        </p:nvSpPr>
        <p:spPr>
          <a:xfrm>
            <a:off x="10535960" y="4300776"/>
            <a:ext cx="1577459" cy="337899"/>
          </a:xfrm>
          <a:prstGeom prst="rect">
            <a:avLst/>
          </a:prstGeom>
          <a:noFill/>
          <a:ln/>
        </p:spPr>
        <p:txBody>
          <a:bodyPr wrap="none" rtlCol="0" anchor="t"/>
          <a:lstStyle/>
          <a:p>
            <a:pPr marL="0" indent="0">
              <a:lnSpc>
                <a:spcPts val="2661"/>
              </a:lnSpc>
              <a:buNone/>
            </a:pPr>
            <a:r>
              <a:rPr lang="en-US" sz="1663" dirty="0">
                <a:solidFill>
                  <a:srgbClr val="404155"/>
                </a:solidFill>
                <a:latin typeface="Nobile" pitchFamily="34" charset="0"/>
                <a:ea typeface="Nobile" pitchFamily="34" charset="-122"/>
                <a:cs typeface="Nobile" pitchFamily="34" charset="-120"/>
              </a:rPr>
              <a:t>94.33%</a:t>
            </a:r>
            <a:endParaRPr lang="en-US" sz="1663" dirty="0"/>
          </a:p>
        </p:txBody>
      </p:sp>
      <p:sp>
        <p:nvSpPr>
          <p:cNvPr id="30" name="Shape 27"/>
          <p:cNvSpPr/>
          <p:nvPr/>
        </p:nvSpPr>
        <p:spPr>
          <a:xfrm>
            <a:off x="2305764" y="4772978"/>
            <a:ext cx="10018871" cy="944404"/>
          </a:xfrm>
          <a:prstGeom prst="rect">
            <a:avLst/>
          </a:prstGeom>
          <a:solidFill>
            <a:srgbClr val="FFFFFF">
              <a:alpha val="4000"/>
            </a:srgbClr>
          </a:solidFill>
          <a:ln/>
        </p:spPr>
        <p:txBody>
          <a:bodyPr/>
          <a:lstStyle/>
          <a:p>
            <a:endParaRPr lang="en-US"/>
          </a:p>
        </p:txBody>
      </p:sp>
      <p:sp>
        <p:nvSpPr>
          <p:cNvPr id="31" name="Text 28"/>
          <p:cNvSpPr/>
          <p:nvPr/>
        </p:nvSpPr>
        <p:spPr>
          <a:xfrm>
            <a:off x="2517338" y="4907280"/>
            <a:ext cx="1577459" cy="675799"/>
          </a:xfrm>
          <a:prstGeom prst="rect">
            <a:avLst/>
          </a:prstGeom>
          <a:noFill/>
          <a:ln/>
        </p:spPr>
        <p:txBody>
          <a:bodyPr wrap="square" rtlCol="0" anchor="t"/>
          <a:lstStyle/>
          <a:p>
            <a:pPr marL="0" indent="0">
              <a:lnSpc>
                <a:spcPts val="2661"/>
              </a:lnSpc>
              <a:buNone/>
            </a:pPr>
            <a:r>
              <a:rPr lang="en-US" sz="1663" dirty="0">
                <a:solidFill>
                  <a:srgbClr val="404155"/>
                </a:solidFill>
                <a:latin typeface="Nobile" pitchFamily="34" charset="0"/>
                <a:ea typeface="Nobile" pitchFamily="34" charset="-122"/>
                <a:cs typeface="Nobile" pitchFamily="34" charset="-120"/>
              </a:rPr>
              <a:t>Support Vector Machines</a:t>
            </a:r>
            <a:endParaRPr lang="en-US" sz="1663" dirty="0"/>
          </a:p>
        </p:txBody>
      </p:sp>
      <p:sp>
        <p:nvSpPr>
          <p:cNvPr id="32" name="Text 29"/>
          <p:cNvSpPr/>
          <p:nvPr/>
        </p:nvSpPr>
        <p:spPr>
          <a:xfrm>
            <a:off x="4524851" y="4907280"/>
            <a:ext cx="1573649" cy="337899"/>
          </a:xfrm>
          <a:prstGeom prst="rect">
            <a:avLst/>
          </a:prstGeom>
          <a:noFill/>
          <a:ln/>
        </p:spPr>
        <p:txBody>
          <a:bodyPr wrap="none" rtlCol="0" anchor="t"/>
          <a:lstStyle/>
          <a:p>
            <a:pPr marL="0" indent="0">
              <a:lnSpc>
                <a:spcPts val="2661"/>
              </a:lnSpc>
              <a:buNone/>
            </a:pPr>
            <a:r>
              <a:rPr lang="en-US" sz="1663" dirty="0">
                <a:solidFill>
                  <a:srgbClr val="404155"/>
                </a:solidFill>
                <a:latin typeface="Nobile" pitchFamily="34" charset="0"/>
                <a:ea typeface="Nobile" pitchFamily="34" charset="-122"/>
                <a:cs typeface="Nobile" pitchFamily="34" charset="-120"/>
              </a:rPr>
              <a:t>95.87%</a:t>
            </a:r>
            <a:endParaRPr lang="en-US" sz="1663" dirty="0"/>
          </a:p>
        </p:txBody>
      </p:sp>
      <p:sp>
        <p:nvSpPr>
          <p:cNvPr id="33" name="Text 30"/>
          <p:cNvSpPr/>
          <p:nvPr/>
        </p:nvSpPr>
        <p:spPr>
          <a:xfrm>
            <a:off x="6528554" y="4907280"/>
            <a:ext cx="1573649" cy="337899"/>
          </a:xfrm>
          <a:prstGeom prst="rect">
            <a:avLst/>
          </a:prstGeom>
          <a:noFill/>
          <a:ln/>
        </p:spPr>
        <p:txBody>
          <a:bodyPr wrap="none" rtlCol="0" anchor="t"/>
          <a:lstStyle/>
          <a:p>
            <a:pPr marL="0" indent="0">
              <a:lnSpc>
                <a:spcPts val="2661"/>
              </a:lnSpc>
              <a:buNone/>
            </a:pPr>
            <a:r>
              <a:rPr lang="en-US" sz="1663" dirty="0">
                <a:solidFill>
                  <a:srgbClr val="404155"/>
                </a:solidFill>
                <a:latin typeface="Nobile" pitchFamily="34" charset="0"/>
                <a:ea typeface="Nobile" pitchFamily="34" charset="-122"/>
                <a:cs typeface="Nobile" pitchFamily="34" charset="-120"/>
              </a:rPr>
              <a:t>95.73%</a:t>
            </a:r>
            <a:endParaRPr lang="en-US" sz="1663" dirty="0"/>
          </a:p>
        </p:txBody>
      </p:sp>
      <p:sp>
        <p:nvSpPr>
          <p:cNvPr id="34" name="Text 31"/>
          <p:cNvSpPr/>
          <p:nvPr/>
        </p:nvSpPr>
        <p:spPr>
          <a:xfrm>
            <a:off x="8532257" y="4907280"/>
            <a:ext cx="1573649" cy="337899"/>
          </a:xfrm>
          <a:prstGeom prst="rect">
            <a:avLst/>
          </a:prstGeom>
          <a:noFill/>
          <a:ln/>
        </p:spPr>
        <p:txBody>
          <a:bodyPr wrap="none" rtlCol="0" anchor="t"/>
          <a:lstStyle/>
          <a:p>
            <a:pPr marL="0" indent="0">
              <a:lnSpc>
                <a:spcPts val="2661"/>
              </a:lnSpc>
              <a:buNone/>
            </a:pPr>
            <a:r>
              <a:rPr lang="en-US" sz="1663" dirty="0">
                <a:solidFill>
                  <a:srgbClr val="404155"/>
                </a:solidFill>
                <a:latin typeface="Nobile" pitchFamily="34" charset="0"/>
                <a:ea typeface="Nobile" pitchFamily="34" charset="-122"/>
                <a:cs typeface="Nobile" pitchFamily="34" charset="-120"/>
              </a:rPr>
              <a:t>95.87%</a:t>
            </a:r>
            <a:endParaRPr lang="en-US" sz="1663" dirty="0"/>
          </a:p>
        </p:txBody>
      </p:sp>
      <p:sp>
        <p:nvSpPr>
          <p:cNvPr id="35" name="Text 32"/>
          <p:cNvSpPr/>
          <p:nvPr/>
        </p:nvSpPr>
        <p:spPr>
          <a:xfrm>
            <a:off x="10535960" y="4907280"/>
            <a:ext cx="1577459" cy="337899"/>
          </a:xfrm>
          <a:prstGeom prst="rect">
            <a:avLst/>
          </a:prstGeom>
          <a:noFill/>
          <a:ln/>
        </p:spPr>
        <p:txBody>
          <a:bodyPr wrap="none" rtlCol="0" anchor="t"/>
          <a:lstStyle/>
          <a:p>
            <a:pPr marL="0" indent="0">
              <a:lnSpc>
                <a:spcPts val="2661"/>
              </a:lnSpc>
              <a:buNone/>
            </a:pPr>
            <a:r>
              <a:rPr lang="en-US" sz="1663" dirty="0">
                <a:solidFill>
                  <a:srgbClr val="404155"/>
                </a:solidFill>
                <a:latin typeface="Nobile" pitchFamily="34" charset="0"/>
                <a:ea typeface="Nobile" pitchFamily="34" charset="-122"/>
                <a:cs typeface="Nobile" pitchFamily="34" charset="-120"/>
              </a:rPr>
              <a:t>95.77%</a:t>
            </a:r>
            <a:endParaRPr lang="en-US" sz="1663" dirty="0"/>
          </a:p>
        </p:txBody>
      </p:sp>
      <p:sp>
        <p:nvSpPr>
          <p:cNvPr id="36" name="Text 33"/>
          <p:cNvSpPr/>
          <p:nvPr/>
        </p:nvSpPr>
        <p:spPr>
          <a:xfrm>
            <a:off x="2298144" y="5962650"/>
            <a:ext cx="10034111" cy="1689497"/>
          </a:xfrm>
          <a:prstGeom prst="rect">
            <a:avLst/>
          </a:prstGeom>
          <a:noFill/>
          <a:ln/>
        </p:spPr>
        <p:txBody>
          <a:bodyPr wrap="square" rtlCol="0" anchor="t"/>
          <a:lstStyle/>
          <a:p>
            <a:pPr marL="0" indent="0">
              <a:lnSpc>
                <a:spcPts val="2661"/>
              </a:lnSpc>
              <a:buNone/>
            </a:pPr>
            <a:r>
              <a:rPr lang="en-US" sz="1663" dirty="0">
                <a:solidFill>
                  <a:srgbClr val="404155"/>
                </a:solidFill>
                <a:latin typeface="Nobile" pitchFamily="34" charset="0"/>
                <a:ea typeface="Nobile" pitchFamily="34" charset="-122"/>
                <a:cs typeface="Nobile" pitchFamily="34" charset="-120"/>
              </a:rPr>
              <a:t>Rigorous model evaluation is conducted using various metrics, including accuracy, precision, recall, and F1-score, to assess the performance of each classification algorithm. Techniques such as cross-validation and hyperparameter tuning are employed to optimize model performance and mitigate overfitting. Ensemble methods, which combine multiple models, may also be explored to leverage the strengths of different algorithms and enhance overall predictive power.</a:t>
            </a:r>
            <a:endParaRPr lang="en-US" sz="1663"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2337554" y="576263"/>
            <a:ext cx="9063990" cy="654963"/>
          </a:xfrm>
          <a:prstGeom prst="rect">
            <a:avLst/>
          </a:prstGeom>
          <a:noFill/>
          <a:ln/>
        </p:spPr>
        <p:txBody>
          <a:bodyPr wrap="none" rtlCol="0" anchor="t"/>
          <a:lstStyle/>
          <a:p>
            <a:pPr marL="0" indent="0">
              <a:lnSpc>
                <a:spcPts val="5157"/>
              </a:lnSpc>
              <a:buNone/>
            </a:pPr>
            <a:r>
              <a:rPr lang="en-US" sz="4126" dirty="0">
                <a:solidFill>
                  <a:srgbClr val="1B1B27"/>
                </a:solidFill>
                <a:latin typeface="Corben" pitchFamily="34" charset="0"/>
                <a:ea typeface="Corben" pitchFamily="34" charset="-122"/>
                <a:cs typeface="Corben" pitchFamily="34" charset="-120"/>
              </a:rPr>
              <a:t>Conclusion</a:t>
            </a:r>
            <a:endParaRPr lang="en-US" sz="4126" dirty="0"/>
          </a:p>
        </p:txBody>
      </p:sp>
      <p:pic>
        <p:nvPicPr>
          <p:cNvPr id="18" name="Picture 17" descr="A graph of different colored bars&#10;&#10;Description automatically generated">
            <a:extLst>
              <a:ext uri="{FF2B5EF4-FFF2-40B4-BE49-F238E27FC236}">
                <a16:creationId xmlns:a16="http://schemas.microsoft.com/office/drawing/2014/main" id="{E5069088-C414-4573-3E88-95C31C73483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40904" y="1610849"/>
            <a:ext cx="8936372" cy="5938487"/>
          </a:xfrm>
          <a:prstGeom prst="rect">
            <a:avLst/>
          </a:prstGeom>
          <a:noFill/>
          <a:ln>
            <a:noFill/>
          </a:ln>
        </p:spPr>
      </p:pic>
      <p:sp>
        <p:nvSpPr>
          <p:cNvPr id="19" name="TextBox 18">
            <a:extLst>
              <a:ext uri="{FF2B5EF4-FFF2-40B4-BE49-F238E27FC236}">
                <a16:creationId xmlns:a16="http://schemas.microsoft.com/office/drawing/2014/main" id="{8833E483-34F5-08F2-C8B1-C38679FC9011}"/>
              </a:ext>
            </a:extLst>
          </p:cNvPr>
          <p:cNvSpPr txBox="1"/>
          <p:nvPr/>
        </p:nvSpPr>
        <p:spPr>
          <a:xfrm>
            <a:off x="10544961" y="1912690"/>
            <a:ext cx="3800213" cy="5355312"/>
          </a:xfrm>
          <a:prstGeom prst="rect">
            <a:avLst/>
          </a:prstGeom>
          <a:noFill/>
        </p:spPr>
        <p:txBody>
          <a:bodyPr wrap="square" rtlCol="0">
            <a:spAutoFit/>
          </a:bodyPr>
          <a:lstStyle/>
          <a:p>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In summary, while all models showcased commendable performances, SVM emerged as the most suitable choice for this classification task within the Open Metaverse dataset. Its high accuracy, precision, and recall scores highlight its effectiveness in accurately categorizing financial transactions and assessing associated risk levels. These findings underscore the importance of leveraging machine learning techniques to enhance fraud detection, risk assessment, and security management within virtual ecosystems, ultimately fostering a safer and more trustworthy financial landscape within the Open Metaverse.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3621167" y="427673"/>
            <a:ext cx="6600111" cy="486013"/>
          </a:xfrm>
          <a:prstGeom prst="rect">
            <a:avLst/>
          </a:prstGeom>
          <a:noFill/>
          <a:ln/>
        </p:spPr>
        <p:txBody>
          <a:bodyPr wrap="none" rtlCol="0" anchor="t"/>
          <a:lstStyle/>
          <a:p>
            <a:pPr marL="0" indent="0">
              <a:lnSpc>
                <a:spcPts val="3827"/>
              </a:lnSpc>
              <a:buNone/>
            </a:pPr>
            <a:r>
              <a:rPr lang="en-US" sz="3062" dirty="0">
                <a:solidFill>
                  <a:srgbClr val="1B1B27"/>
                </a:solidFill>
                <a:latin typeface="Corben" pitchFamily="34" charset="0"/>
                <a:ea typeface="Corben" pitchFamily="34" charset="-122"/>
                <a:cs typeface="Corben" pitchFamily="34" charset="-120"/>
              </a:rPr>
              <a:t>Blockchain: The Foundation</a:t>
            </a:r>
            <a:endParaRPr lang="en-US" sz="3062" dirty="0"/>
          </a:p>
        </p:txBody>
      </p:sp>
      <p:sp>
        <p:nvSpPr>
          <p:cNvPr id="8" name="Text 5"/>
          <p:cNvSpPr/>
          <p:nvPr/>
        </p:nvSpPr>
        <p:spPr>
          <a:xfrm>
            <a:off x="7280731" y="1375172"/>
            <a:ext cx="68937" cy="291703"/>
          </a:xfrm>
          <a:prstGeom prst="rect">
            <a:avLst/>
          </a:prstGeom>
          <a:noFill/>
          <a:ln/>
        </p:spPr>
        <p:txBody>
          <a:bodyPr wrap="none" rtlCol="0" anchor="t"/>
          <a:lstStyle/>
          <a:p>
            <a:pPr marL="0" indent="0" algn="ctr">
              <a:lnSpc>
                <a:spcPts val="2296"/>
              </a:lnSpc>
              <a:buNone/>
            </a:pPr>
            <a:endParaRPr lang="en-US" sz="1837" dirty="0"/>
          </a:p>
        </p:txBody>
      </p:sp>
      <p:pic>
        <p:nvPicPr>
          <p:cNvPr id="27" name="Picture 26" descr="A diagram of blockchain technology&#10;&#10;Description automatically generated">
            <a:extLst>
              <a:ext uri="{FF2B5EF4-FFF2-40B4-BE49-F238E27FC236}">
                <a16:creationId xmlns:a16="http://schemas.microsoft.com/office/drawing/2014/main" id="{538208DC-FC34-6107-9B16-87DD38223E9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83902" y="1749287"/>
            <a:ext cx="8650597" cy="4414947"/>
          </a:xfrm>
          <a:prstGeom prst="rect">
            <a:avLst/>
          </a:prstGeom>
          <a:noFill/>
          <a:ln>
            <a:noFill/>
          </a:ln>
        </p:spPr>
      </p:pic>
      <p:sp>
        <p:nvSpPr>
          <p:cNvPr id="28" name="TextBox 27">
            <a:extLst>
              <a:ext uri="{FF2B5EF4-FFF2-40B4-BE49-F238E27FC236}">
                <a16:creationId xmlns:a16="http://schemas.microsoft.com/office/drawing/2014/main" id="{37823E6E-5745-4DA5-7B21-2518FBF4ACC5}"/>
              </a:ext>
            </a:extLst>
          </p:cNvPr>
          <p:cNvSpPr txBox="1"/>
          <p:nvPr/>
        </p:nvSpPr>
        <p:spPr>
          <a:xfrm>
            <a:off x="508884" y="1987575"/>
            <a:ext cx="4031312" cy="4621009"/>
          </a:xfrm>
          <a:prstGeom prst="rect">
            <a:avLst/>
          </a:prstGeom>
          <a:noFill/>
        </p:spPr>
        <p:txBody>
          <a:bodyPr wrap="square" rtlCol="0">
            <a:spAutoFit/>
          </a:bodyPr>
          <a:lstStyle/>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Users send transactions, specifying recipient, amount, and details.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Nodes verify transaction authenticity and compliance with network rules.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Valid transactions are bundled into blocks by miners.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Miners solve puzzles to append blocks to the blockchain.</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Network achieves consensus on block validity.</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Valid blocks are added to the blockchain ledger.</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Transactions become immutable within the distributed ledger system.</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2037993" y="475065"/>
            <a:ext cx="5554980" cy="694373"/>
          </a:xfrm>
          <a:prstGeom prst="rect">
            <a:avLst/>
          </a:prstGeom>
          <a:noFill/>
          <a:ln/>
        </p:spPr>
        <p:txBody>
          <a:bodyPr wrap="none" rtlCol="0" anchor="t"/>
          <a:lstStyle/>
          <a:p>
            <a:pPr marL="0" indent="0">
              <a:lnSpc>
                <a:spcPts val="5468"/>
              </a:lnSpc>
              <a:buNone/>
            </a:pPr>
            <a:r>
              <a:rPr lang="en-US" sz="4374" dirty="0">
                <a:solidFill>
                  <a:srgbClr val="1B1B27"/>
                </a:solidFill>
                <a:latin typeface="Corben" pitchFamily="34" charset="0"/>
                <a:ea typeface="Corben" pitchFamily="34" charset="-122"/>
                <a:cs typeface="Corben" pitchFamily="34" charset="-120"/>
              </a:rPr>
              <a:t>Dataset Overview</a:t>
            </a:r>
            <a:endParaRPr lang="en-US" sz="4374" dirty="0"/>
          </a:p>
        </p:txBody>
      </p:sp>
      <p:sp>
        <p:nvSpPr>
          <p:cNvPr id="12" name="TextBox 11">
            <a:extLst>
              <a:ext uri="{FF2B5EF4-FFF2-40B4-BE49-F238E27FC236}">
                <a16:creationId xmlns:a16="http://schemas.microsoft.com/office/drawing/2014/main" id="{50421ADE-AB2E-E25D-DFFC-2D71E17ADBC9}"/>
              </a:ext>
            </a:extLst>
          </p:cNvPr>
          <p:cNvSpPr txBox="1"/>
          <p:nvPr/>
        </p:nvSpPr>
        <p:spPr>
          <a:xfrm>
            <a:off x="1828800" y="1431235"/>
            <a:ext cx="9891423" cy="5141023"/>
          </a:xfrm>
          <a:prstGeom prst="rect">
            <a:avLst/>
          </a:prstGeom>
          <a:noFill/>
        </p:spPr>
        <p:txBody>
          <a:bodyPr wrap="square" rtlCol="0">
            <a:spAutoFit/>
          </a:bodyPr>
          <a:lstStyle/>
          <a:p>
            <a:pPr marL="0" marR="0" algn="just">
              <a:lnSpc>
                <a:spcPct val="107000"/>
              </a:lnSpc>
              <a:spcBef>
                <a:spcPts val="0"/>
              </a:spcBef>
              <a:spcAft>
                <a:spcPts val="80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This dataset provides blockchain financial transactions within the Open Metaverse, aiming to provide a rich, diverse, and realistic set of data for developing and testing anomaly detection models, fraud analysis, and predictive analytics in virtual environments. With a focus on applicability, this dataset captures various transaction types, user behaviors, and risk profiles across a global network.</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107000"/>
              </a:lnSpc>
              <a:spcBef>
                <a:spcPts val="0"/>
              </a:spcBef>
              <a:spcAft>
                <a:spcPts val="80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Transactions were extracted using a sophisticated model that incorporates distributions, behavioral patterns, and risk assessments. The model ensures a diverse representation of activities, from typical transactions to potential fraudulent activities, across different user groups and global regions.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gn="just">
              <a:lnSpc>
                <a:spcPct val="107000"/>
              </a:lnSpc>
              <a:spcBef>
                <a:spcPts val="0"/>
              </a:spcBef>
              <a:spcAft>
                <a:spcPts val="80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Acknowledgments: This dataset is shared by the Open Metaverse, a collaborative initiative dedicated to the advancement and democratization of virtual worlds. For more information, visit </a:t>
            </a:r>
            <a:r>
              <a:rPr lang="en-US" sz="1800" u="sng" kern="100" dirty="0">
                <a:solidFill>
                  <a:srgbClr val="467886"/>
                </a:solidFill>
                <a:effectLst/>
                <a:latin typeface="Times New Roman" panose="02020603050405020304" pitchFamily="18" charset="0"/>
                <a:ea typeface="Aptos" panose="020B0004020202020204" pitchFamily="34" charset="0"/>
                <a:cs typeface="Times New Roman" panose="02020603050405020304" pitchFamily="18" charset="0"/>
                <a:hlinkClick r:id="rId4"/>
              </a:rPr>
              <a:t>https://www.openmv.org/</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t>
            </a:r>
          </a:p>
          <a:p>
            <a:pPr marL="0" marR="0" algn="just">
              <a:lnSpc>
                <a:spcPct val="107000"/>
              </a:lnSpc>
              <a:spcBef>
                <a:spcPts val="0"/>
              </a:spcBef>
              <a:spcAft>
                <a:spcPts val="800"/>
              </a:spcAft>
            </a:pPr>
            <a:endParaRPr lang="en-US" kern="100" dirty="0">
              <a:latin typeface="Times New Roman" panose="02020603050405020304" pitchFamily="18" charset="0"/>
              <a:ea typeface="Aptos" panose="020B0004020202020204" pitchFamily="34" charset="0"/>
              <a:cs typeface="Times New Roman" panose="02020603050405020304" pitchFamily="18" charset="0"/>
            </a:endParaRPr>
          </a:p>
          <a:p>
            <a:pPr marL="0" marR="0" algn="just">
              <a:lnSpc>
                <a:spcPct val="107000"/>
              </a:lnSpc>
              <a:spcBef>
                <a:spcPts val="0"/>
              </a:spcBef>
              <a:spcAft>
                <a:spcPts val="80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Reference : Simone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Casale</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-Brunet, Marco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Mattavelli</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Leonardo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Chiariglione</a:t>
            </a:r>
            <a:r>
              <a:rPr lang="en-US" kern="100" dirty="0">
                <a:latin typeface="Times New Roman" panose="02020603050405020304" pitchFamily="18" charset="0"/>
                <a:ea typeface="Aptos" panose="020B0004020202020204" pitchFamily="34" charset="0"/>
                <a:cs typeface="Times New Roman" panose="02020603050405020304" pitchFamily="18" charset="0"/>
              </a:rPr>
              <a:t> |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Exploring blockchain-based metaverses: Data collection and valuation of virtual lands using machine learning techniques,</a:t>
            </a:r>
          </a:p>
          <a:p>
            <a:pPr marL="0" marR="0" algn="just">
              <a:lnSpc>
                <a:spcPct val="107000"/>
              </a:lnSpc>
              <a:spcBef>
                <a:spcPts val="0"/>
              </a:spcBef>
              <a:spcAft>
                <a:spcPts val="80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Digital Business | Volume 3, Issue 2 | 2023</a:t>
            </a:r>
            <a:r>
              <a:rPr lang="en-US" kern="100" dirty="0">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100068</a:t>
            </a:r>
            <a:r>
              <a:rPr lang="en-US" kern="100" dirty="0">
                <a:latin typeface="Times New Roman" panose="02020603050405020304" pitchFamily="18" charset="0"/>
                <a:ea typeface="Aptos" panose="020B0004020202020204" pitchFamily="34" charset="0"/>
                <a:cs typeface="Times New Roman" panose="02020603050405020304" pitchFamily="18" charset="0"/>
              </a:rPr>
              <a:t> |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ISSN 2666-9544 |</a:t>
            </a:r>
          </a:p>
          <a:p>
            <a:pPr marL="0" marR="0" algn="just">
              <a:lnSpc>
                <a:spcPct val="107000"/>
              </a:lnSpc>
              <a:spcBef>
                <a:spcPts val="0"/>
              </a:spcBef>
              <a:spcAft>
                <a:spcPts val="80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hlinkClick r:id="rId5"/>
              </a:rPr>
              <a:t>https://doi.org/10.1016/j.digbus.2023.100068</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2037993" y="475065"/>
            <a:ext cx="5554980" cy="694373"/>
          </a:xfrm>
          <a:prstGeom prst="rect">
            <a:avLst/>
          </a:prstGeom>
          <a:noFill/>
          <a:ln/>
        </p:spPr>
        <p:txBody>
          <a:bodyPr wrap="none" rtlCol="0" anchor="t"/>
          <a:lstStyle/>
          <a:p>
            <a:pPr marL="0" indent="0">
              <a:lnSpc>
                <a:spcPts val="5468"/>
              </a:lnSpc>
              <a:buNone/>
            </a:pPr>
            <a:r>
              <a:rPr lang="en-US" sz="4374" dirty="0">
                <a:solidFill>
                  <a:srgbClr val="1B1B27"/>
                </a:solidFill>
                <a:latin typeface="Corben" pitchFamily="34" charset="0"/>
                <a:ea typeface="Corben" pitchFamily="34" charset="-122"/>
                <a:cs typeface="Corben" pitchFamily="34" charset="-120"/>
              </a:rPr>
              <a:t>Dataset Overview</a:t>
            </a:r>
            <a:endParaRPr lang="en-US" sz="4374" dirty="0"/>
          </a:p>
        </p:txBody>
      </p:sp>
      <p:sp>
        <p:nvSpPr>
          <p:cNvPr id="5" name="Text 2"/>
          <p:cNvSpPr/>
          <p:nvPr/>
        </p:nvSpPr>
        <p:spPr>
          <a:xfrm>
            <a:off x="2037993" y="1537977"/>
            <a:ext cx="8717637" cy="4300293"/>
          </a:xfrm>
          <a:prstGeom prst="rect">
            <a:avLst/>
          </a:prstGeom>
          <a:noFill/>
          <a:ln/>
        </p:spPr>
        <p:txBody>
          <a:bodyPr wrap="none" rtlCol="0" anchor="t"/>
          <a:lstStyle/>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Timestamp: Date and time of the transaction.</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Hour of Day: Hour part of the transaction timestamp.</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Sending Address: Blockchain address of the sender.</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Receiving Address: Blockchain address of the receiver.</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Amount: Transaction amount in a simulated currency.</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Transaction Type: Categorization of the transaction (e.g., transfer, sale, scam, phishing).</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Location Region: Simulated geographical region of the transaction.</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IP Prefix: Simulated IP address prefix for the transaction.</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Login Frequency: Frequency of login sessions by the user, varying by age group.</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Session Duration: Duration of activity sessions in minutes.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Purchase Pattern: Behavioral pattern of purchases (e.g., focused, random, high-value).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Age Group: Categorization of users into new, established, and veteran.</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Risk Score: A calculated risk score based on transaction characteristics and user behavior.</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Anomaly: Risk level assessment (e.g.,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high_risk</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moderate_risk</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800" kern="100" dirty="0" err="1">
                <a:effectLst/>
                <a:latin typeface="Times New Roman" panose="02020603050405020304" pitchFamily="18" charset="0"/>
                <a:ea typeface="Aptos" panose="020B0004020202020204" pitchFamily="34" charset="0"/>
                <a:cs typeface="Times New Roman" panose="02020603050405020304" pitchFamily="18" charset="0"/>
              </a:rPr>
              <a:t>low_risk</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033489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0" descr="preencoded.png">
            <a:extLst>
              <a:ext uri="{FF2B5EF4-FFF2-40B4-BE49-F238E27FC236}">
                <a16:creationId xmlns:a16="http://schemas.microsoft.com/office/drawing/2014/main" id="{81BF0DAD-6C3F-B1D6-44A2-F82D1F2A4561}"/>
              </a:ext>
            </a:extLst>
          </p:cNvPr>
          <p:cNvPicPr>
            <a:picLocks noChangeAspect="1"/>
          </p:cNvPicPr>
          <p:nvPr/>
        </p:nvPicPr>
        <p:blipFill>
          <a:blip r:embed="rId2"/>
          <a:stretch>
            <a:fillRect/>
          </a:stretch>
        </p:blipFill>
        <p:spPr>
          <a:xfrm>
            <a:off x="0" y="0"/>
            <a:ext cx="14630400" cy="8229600"/>
          </a:xfrm>
          <a:prstGeom prst="rect">
            <a:avLst/>
          </a:prstGeom>
        </p:spPr>
      </p:pic>
      <p:pic>
        <p:nvPicPr>
          <p:cNvPr id="2" name="Picture 1" descr="A diagram of a company&#10;&#10;Description automatically generated">
            <a:extLst>
              <a:ext uri="{FF2B5EF4-FFF2-40B4-BE49-F238E27FC236}">
                <a16:creationId xmlns:a16="http://schemas.microsoft.com/office/drawing/2014/main" id="{9B2821D7-2FF2-972A-0E94-DC58B55874C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43400" y="683260"/>
            <a:ext cx="5943600" cy="6863080"/>
          </a:xfrm>
          <a:prstGeom prst="rect">
            <a:avLst/>
          </a:prstGeom>
        </p:spPr>
      </p:pic>
      <p:sp>
        <p:nvSpPr>
          <p:cNvPr id="3" name="Text 1">
            <a:extLst>
              <a:ext uri="{FF2B5EF4-FFF2-40B4-BE49-F238E27FC236}">
                <a16:creationId xmlns:a16="http://schemas.microsoft.com/office/drawing/2014/main" id="{14634536-E8AE-612A-2B79-114B2BAEFAB0}"/>
              </a:ext>
            </a:extLst>
          </p:cNvPr>
          <p:cNvSpPr/>
          <p:nvPr/>
        </p:nvSpPr>
        <p:spPr>
          <a:xfrm>
            <a:off x="1400430" y="478433"/>
            <a:ext cx="5554980" cy="694373"/>
          </a:xfrm>
          <a:prstGeom prst="rect">
            <a:avLst/>
          </a:prstGeom>
          <a:noFill/>
          <a:ln/>
        </p:spPr>
        <p:txBody>
          <a:bodyPr wrap="none" rtlCol="0" anchor="t"/>
          <a:lstStyle/>
          <a:p>
            <a:pPr marL="0" indent="0">
              <a:lnSpc>
                <a:spcPts val="5468"/>
              </a:lnSpc>
              <a:buNone/>
            </a:pPr>
            <a:r>
              <a:rPr lang="en-US" sz="4374" dirty="0">
                <a:solidFill>
                  <a:srgbClr val="1B1B27"/>
                </a:solidFill>
                <a:latin typeface="Corben" pitchFamily="34" charset="0"/>
                <a:ea typeface="Corben" pitchFamily="34" charset="-122"/>
                <a:cs typeface="Corben" pitchFamily="34" charset="-120"/>
              </a:rPr>
              <a:t>Working Methods</a:t>
            </a:r>
            <a:endParaRPr lang="en-US" sz="4374" dirty="0"/>
          </a:p>
        </p:txBody>
      </p:sp>
    </p:spTree>
    <p:extLst>
      <p:ext uri="{BB962C8B-B14F-4D97-AF65-F5344CB8AC3E}">
        <p14:creationId xmlns:p14="http://schemas.microsoft.com/office/powerpoint/2010/main" val="2953883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0" descr="preencoded.png">
            <a:extLst>
              <a:ext uri="{FF2B5EF4-FFF2-40B4-BE49-F238E27FC236}">
                <a16:creationId xmlns:a16="http://schemas.microsoft.com/office/drawing/2014/main" id="{4E2AEB73-1D79-2A8B-27AE-56DA036754AF}"/>
              </a:ext>
            </a:extLst>
          </p:cNvPr>
          <p:cNvPicPr>
            <a:picLocks noChangeAspect="1"/>
          </p:cNvPicPr>
          <p:nvPr/>
        </p:nvPicPr>
        <p:blipFill>
          <a:blip r:embed="rId2"/>
          <a:stretch>
            <a:fillRect/>
          </a:stretch>
        </p:blipFill>
        <p:spPr>
          <a:xfrm>
            <a:off x="0" y="0"/>
            <a:ext cx="14630400" cy="8229600"/>
          </a:xfrm>
          <a:prstGeom prst="rect">
            <a:avLst/>
          </a:prstGeom>
        </p:spPr>
      </p:pic>
      <p:sp>
        <p:nvSpPr>
          <p:cNvPr id="3" name="Text 1">
            <a:extLst>
              <a:ext uri="{FF2B5EF4-FFF2-40B4-BE49-F238E27FC236}">
                <a16:creationId xmlns:a16="http://schemas.microsoft.com/office/drawing/2014/main" id="{14634536-E8AE-612A-2B79-114B2BAEFAB0}"/>
              </a:ext>
            </a:extLst>
          </p:cNvPr>
          <p:cNvSpPr/>
          <p:nvPr/>
        </p:nvSpPr>
        <p:spPr>
          <a:xfrm>
            <a:off x="1400430" y="478433"/>
            <a:ext cx="5554980" cy="694373"/>
          </a:xfrm>
          <a:prstGeom prst="rect">
            <a:avLst/>
          </a:prstGeom>
          <a:noFill/>
          <a:ln/>
        </p:spPr>
        <p:txBody>
          <a:bodyPr wrap="none" rtlCol="0" anchor="t"/>
          <a:lstStyle/>
          <a:p>
            <a:pPr marL="0" indent="0">
              <a:lnSpc>
                <a:spcPts val="5468"/>
              </a:lnSpc>
              <a:buNone/>
            </a:pPr>
            <a:r>
              <a:rPr lang="en-US" sz="4374" dirty="0">
                <a:solidFill>
                  <a:srgbClr val="1B1B27"/>
                </a:solidFill>
                <a:latin typeface="Corben" pitchFamily="34" charset="0"/>
                <a:ea typeface="Corben" pitchFamily="34" charset="-122"/>
                <a:cs typeface="Corben" pitchFamily="34" charset="-120"/>
              </a:rPr>
              <a:t>Data Cleaning</a:t>
            </a:r>
            <a:endParaRPr lang="en-US" sz="4374" dirty="0"/>
          </a:p>
        </p:txBody>
      </p:sp>
      <p:sp>
        <p:nvSpPr>
          <p:cNvPr id="4" name="TextBox 3">
            <a:extLst>
              <a:ext uri="{FF2B5EF4-FFF2-40B4-BE49-F238E27FC236}">
                <a16:creationId xmlns:a16="http://schemas.microsoft.com/office/drawing/2014/main" id="{38C00E61-77AB-5EAD-DB09-9FF03DA3C4A4}"/>
              </a:ext>
            </a:extLst>
          </p:cNvPr>
          <p:cNvSpPr txBox="1"/>
          <p:nvPr/>
        </p:nvSpPr>
        <p:spPr>
          <a:xfrm>
            <a:off x="1622066" y="1749287"/>
            <a:ext cx="9740348"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t>Identified columns with low variability as potential categorical variables.</a:t>
            </a:r>
          </a:p>
          <a:p>
            <a:pPr marL="285750" indent="-285750">
              <a:buFont typeface="Arial" panose="020B0604020202020204" pitchFamily="34" charset="0"/>
              <a:buChar char="•"/>
            </a:pPr>
            <a:r>
              <a:rPr lang="en-US" sz="2400" dirty="0"/>
              <a:t>Examined missing values and devised strategies for handling them.</a:t>
            </a:r>
          </a:p>
          <a:p>
            <a:pPr marL="285750" indent="-285750">
              <a:buFont typeface="Arial" panose="020B0604020202020204" pitchFamily="34" charset="0"/>
              <a:buChar char="•"/>
            </a:pPr>
            <a:r>
              <a:rPr lang="en-US" sz="2400" dirty="0"/>
              <a:t>Converted 'timestamp' column to </a:t>
            </a:r>
            <a:r>
              <a:rPr lang="en-US" sz="2400" dirty="0" err="1"/>
              <a:t>DateTime</a:t>
            </a:r>
            <a:r>
              <a:rPr lang="en-US" sz="2400" dirty="0"/>
              <a:t> format for temporal analysis.</a:t>
            </a:r>
          </a:p>
          <a:p>
            <a:pPr marL="285750" indent="-285750">
              <a:buFont typeface="Arial" panose="020B0604020202020204" pitchFamily="34" charset="0"/>
              <a:buChar char="•"/>
            </a:pPr>
            <a:r>
              <a:rPr lang="en-US" sz="2400" dirty="0"/>
              <a:t>Checked for duplicate rows within the dataset to ensure data integrity.</a:t>
            </a:r>
          </a:p>
          <a:p>
            <a:pPr marL="285750" indent="-285750">
              <a:buFont typeface="Arial" panose="020B0604020202020204" pitchFamily="34" charset="0"/>
              <a:buChar char="•"/>
            </a:pPr>
            <a:r>
              <a:rPr lang="en-US" sz="2400" dirty="0"/>
              <a:t>Assessed the number of unique values in each column to gauge data variability.</a:t>
            </a:r>
          </a:p>
          <a:p>
            <a:pPr marL="285750" indent="-285750">
              <a:buFont typeface="Arial" panose="020B0604020202020204" pitchFamily="34" charset="0"/>
              <a:buChar char="•"/>
            </a:pPr>
            <a:r>
              <a:rPr lang="en-US" sz="2400" dirty="0"/>
              <a:t>Conducted preliminary examination of the dataset by displaying the first few rows.</a:t>
            </a:r>
          </a:p>
          <a:p>
            <a:pPr marL="285750" indent="-285750">
              <a:buFont typeface="Arial" panose="020B0604020202020204" pitchFamily="34" charset="0"/>
              <a:buChar char="•"/>
            </a:pPr>
            <a:r>
              <a:rPr lang="en-US" sz="2400" dirty="0"/>
              <a:t>Determined the dataset's dimensions to comprehend the extent of the available data.</a:t>
            </a:r>
          </a:p>
          <a:p>
            <a:pPr marL="285750" indent="-285750">
              <a:buFont typeface="Arial" panose="020B0604020202020204" pitchFamily="34" charset="0"/>
              <a:buChar char="•"/>
            </a:pPr>
            <a:r>
              <a:rPr lang="en-US" sz="2400" dirty="0"/>
              <a:t>Ensured data reliability by scrutinizing potential categorical variables for inconsistencies or data quality issues.</a:t>
            </a:r>
          </a:p>
        </p:txBody>
      </p:sp>
    </p:spTree>
    <p:extLst>
      <p:ext uri="{BB962C8B-B14F-4D97-AF65-F5344CB8AC3E}">
        <p14:creationId xmlns:p14="http://schemas.microsoft.com/office/powerpoint/2010/main" val="3513742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2037993" y="749260"/>
            <a:ext cx="6883003" cy="694373"/>
          </a:xfrm>
          <a:prstGeom prst="rect">
            <a:avLst/>
          </a:prstGeom>
          <a:noFill/>
          <a:ln/>
        </p:spPr>
        <p:txBody>
          <a:bodyPr wrap="none" rtlCol="0" anchor="t"/>
          <a:lstStyle/>
          <a:p>
            <a:pPr marL="0" indent="0">
              <a:lnSpc>
                <a:spcPts val="5468"/>
              </a:lnSpc>
              <a:buNone/>
            </a:pPr>
            <a:r>
              <a:rPr lang="en-US" sz="4374" dirty="0">
                <a:solidFill>
                  <a:srgbClr val="1B1B27"/>
                </a:solidFill>
                <a:latin typeface="Corben" pitchFamily="34" charset="0"/>
                <a:ea typeface="Corben" pitchFamily="34" charset="-122"/>
                <a:cs typeface="Corben" pitchFamily="34" charset="-120"/>
              </a:rPr>
              <a:t>Exploratory Data Analysis</a:t>
            </a:r>
            <a:endParaRPr lang="en-US" sz="4374" dirty="0"/>
          </a:p>
        </p:txBody>
      </p:sp>
      <p:pic>
        <p:nvPicPr>
          <p:cNvPr id="22" name="Picture 21" descr="A graph of a graph of a number of bars&#10;&#10;Description automatically generated with medium confidence">
            <a:extLst>
              <a:ext uri="{FF2B5EF4-FFF2-40B4-BE49-F238E27FC236}">
                <a16:creationId xmlns:a16="http://schemas.microsoft.com/office/drawing/2014/main" id="{62F5E1F8-A7BE-0C9C-F64A-C2A9A5DEF12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05850" y="2272323"/>
            <a:ext cx="4320491" cy="3335964"/>
          </a:xfrm>
          <a:prstGeom prst="rect">
            <a:avLst/>
          </a:prstGeom>
          <a:noFill/>
          <a:ln>
            <a:noFill/>
          </a:ln>
        </p:spPr>
      </p:pic>
      <p:pic>
        <p:nvPicPr>
          <p:cNvPr id="23" name="Picture 22" descr="A pie chart with different colored triangles&#10;&#10;Description automatically generated">
            <a:extLst>
              <a:ext uri="{FF2B5EF4-FFF2-40B4-BE49-F238E27FC236}">
                <a16:creationId xmlns:a16="http://schemas.microsoft.com/office/drawing/2014/main" id="{6C2F266D-F541-9432-7DB5-E8E5F7A2068F}"/>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618797" y="2427791"/>
            <a:ext cx="4146751" cy="3180495"/>
          </a:xfrm>
          <a:prstGeom prst="rect">
            <a:avLst/>
          </a:prstGeom>
          <a:noFill/>
          <a:ln>
            <a:noFill/>
          </a:ln>
        </p:spPr>
      </p:pic>
      <p:pic>
        <p:nvPicPr>
          <p:cNvPr id="24" name="Picture 23" descr="A screenshot of a heatmap&#10;&#10;Description automatically generated">
            <a:extLst>
              <a:ext uri="{FF2B5EF4-FFF2-40B4-BE49-F238E27FC236}">
                <a16:creationId xmlns:a16="http://schemas.microsoft.com/office/drawing/2014/main" id="{C9334A2B-846E-12D1-DD36-8E688C2EBF41}"/>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0158003" y="2352430"/>
            <a:ext cx="3814297" cy="340241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3621167" y="427673"/>
            <a:ext cx="3888462" cy="486013"/>
          </a:xfrm>
          <a:prstGeom prst="rect">
            <a:avLst/>
          </a:prstGeom>
          <a:noFill/>
          <a:ln/>
        </p:spPr>
        <p:txBody>
          <a:bodyPr wrap="none" rtlCol="0" anchor="t"/>
          <a:lstStyle/>
          <a:p>
            <a:pPr marL="0" indent="0">
              <a:lnSpc>
                <a:spcPts val="3827"/>
              </a:lnSpc>
              <a:buNone/>
            </a:pPr>
            <a:r>
              <a:rPr lang="en-US" sz="3062" dirty="0">
                <a:solidFill>
                  <a:srgbClr val="1B1B27"/>
                </a:solidFill>
                <a:latin typeface="Corben" pitchFamily="34" charset="0"/>
                <a:ea typeface="Corben" pitchFamily="34" charset="-122"/>
                <a:cs typeface="Corben" pitchFamily="34" charset="-120"/>
              </a:rPr>
              <a:t>Feature Engineering</a:t>
            </a:r>
            <a:endParaRPr lang="en-US" sz="3062" dirty="0"/>
          </a:p>
        </p:txBody>
      </p:sp>
      <p:pic>
        <p:nvPicPr>
          <p:cNvPr id="5" name="Image 1" descr="preencoded.png"/>
          <p:cNvPicPr>
            <a:picLocks noChangeAspect="1"/>
          </p:cNvPicPr>
          <p:nvPr/>
        </p:nvPicPr>
        <p:blipFill>
          <a:blip r:embed="rId4"/>
          <a:stretch>
            <a:fillRect/>
          </a:stretch>
        </p:blipFill>
        <p:spPr>
          <a:xfrm>
            <a:off x="3621167" y="1224677"/>
            <a:ext cx="777597" cy="1244203"/>
          </a:xfrm>
          <a:prstGeom prst="rect">
            <a:avLst/>
          </a:prstGeom>
        </p:spPr>
      </p:pic>
      <p:sp>
        <p:nvSpPr>
          <p:cNvPr id="6" name="Text 2"/>
          <p:cNvSpPr/>
          <p:nvPr/>
        </p:nvSpPr>
        <p:spPr>
          <a:xfrm>
            <a:off x="4632008" y="1380173"/>
            <a:ext cx="1944172" cy="243007"/>
          </a:xfrm>
          <a:prstGeom prst="rect">
            <a:avLst/>
          </a:prstGeom>
          <a:noFill/>
          <a:ln/>
        </p:spPr>
        <p:txBody>
          <a:bodyPr wrap="none" rtlCol="0" anchor="t"/>
          <a:lstStyle/>
          <a:p>
            <a:pPr marL="0" indent="0" algn="l">
              <a:lnSpc>
                <a:spcPts val="1914"/>
              </a:lnSpc>
              <a:buNone/>
            </a:pPr>
            <a:r>
              <a:rPr lang="en-US" sz="1531" dirty="0">
                <a:solidFill>
                  <a:srgbClr val="404155"/>
                </a:solidFill>
                <a:latin typeface="Corben" pitchFamily="34" charset="0"/>
                <a:ea typeface="Corben" pitchFamily="34" charset="-122"/>
                <a:cs typeface="Corben" pitchFamily="34" charset="-120"/>
              </a:rPr>
              <a:t>Data Preprocessing</a:t>
            </a:r>
            <a:endParaRPr lang="en-US" sz="1531" dirty="0"/>
          </a:p>
        </p:txBody>
      </p:sp>
      <p:sp>
        <p:nvSpPr>
          <p:cNvPr id="7" name="Text 3"/>
          <p:cNvSpPr/>
          <p:nvPr/>
        </p:nvSpPr>
        <p:spPr>
          <a:xfrm>
            <a:off x="4632008" y="1716405"/>
            <a:ext cx="6377226" cy="497443"/>
          </a:xfrm>
          <a:prstGeom prst="rect">
            <a:avLst/>
          </a:prstGeom>
          <a:noFill/>
          <a:ln/>
        </p:spPr>
        <p:txBody>
          <a:bodyPr wrap="square" rtlCol="0" anchor="t"/>
          <a:lstStyle/>
          <a:p>
            <a:pPr marL="0" indent="0" algn="l">
              <a:lnSpc>
                <a:spcPts val="1960"/>
              </a:lnSpc>
              <a:buNone/>
            </a:pPr>
            <a:r>
              <a:rPr lang="en-US" sz="1225" dirty="0">
                <a:solidFill>
                  <a:srgbClr val="404155"/>
                </a:solidFill>
                <a:latin typeface="Nobile" pitchFamily="34" charset="0"/>
                <a:ea typeface="Nobile" pitchFamily="34" charset="-122"/>
                <a:cs typeface="Nobile" pitchFamily="34" charset="-120"/>
              </a:rPr>
              <a:t>The initial stage involves data cleaning, handling missing values, and converting data types to ensure consistency and compatibility with machine learning algorithms.</a:t>
            </a:r>
            <a:endParaRPr lang="en-US" sz="1225" dirty="0"/>
          </a:p>
        </p:txBody>
      </p:sp>
      <p:pic>
        <p:nvPicPr>
          <p:cNvPr id="8" name="Image 2" descr="preencoded.png"/>
          <p:cNvPicPr>
            <a:picLocks noChangeAspect="1"/>
          </p:cNvPicPr>
          <p:nvPr/>
        </p:nvPicPr>
        <p:blipFill>
          <a:blip r:embed="rId5"/>
          <a:stretch>
            <a:fillRect/>
          </a:stretch>
        </p:blipFill>
        <p:spPr>
          <a:xfrm>
            <a:off x="3621167" y="2468880"/>
            <a:ext cx="777597" cy="1393388"/>
          </a:xfrm>
          <a:prstGeom prst="rect">
            <a:avLst/>
          </a:prstGeom>
        </p:spPr>
      </p:pic>
      <p:sp>
        <p:nvSpPr>
          <p:cNvPr id="9" name="Text 4"/>
          <p:cNvSpPr/>
          <p:nvPr/>
        </p:nvSpPr>
        <p:spPr>
          <a:xfrm>
            <a:off x="4632008" y="2624376"/>
            <a:ext cx="1951434" cy="243007"/>
          </a:xfrm>
          <a:prstGeom prst="rect">
            <a:avLst/>
          </a:prstGeom>
          <a:noFill/>
          <a:ln/>
        </p:spPr>
        <p:txBody>
          <a:bodyPr wrap="none" rtlCol="0" anchor="t"/>
          <a:lstStyle/>
          <a:p>
            <a:pPr marL="0" indent="0" algn="l">
              <a:lnSpc>
                <a:spcPts val="1914"/>
              </a:lnSpc>
              <a:buNone/>
            </a:pPr>
            <a:r>
              <a:rPr lang="en-US" sz="1531" dirty="0">
                <a:solidFill>
                  <a:srgbClr val="404155"/>
                </a:solidFill>
                <a:latin typeface="Corben" pitchFamily="34" charset="0"/>
                <a:ea typeface="Corben" pitchFamily="34" charset="-122"/>
                <a:cs typeface="Corben" pitchFamily="34" charset="-120"/>
              </a:rPr>
              <a:t>Categorical Encoding</a:t>
            </a:r>
            <a:endParaRPr lang="en-US" sz="1531" dirty="0"/>
          </a:p>
        </p:txBody>
      </p:sp>
      <p:sp>
        <p:nvSpPr>
          <p:cNvPr id="10" name="Text 5"/>
          <p:cNvSpPr/>
          <p:nvPr/>
        </p:nvSpPr>
        <p:spPr>
          <a:xfrm>
            <a:off x="4632008" y="2960608"/>
            <a:ext cx="6377226" cy="746165"/>
          </a:xfrm>
          <a:prstGeom prst="rect">
            <a:avLst/>
          </a:prstGeom>
          <a:noFill/>
          <a:ln/>
        </p:spPr>
        <p:txBody>
          <a:bodyPr wrap="square" rtlCol="0" anchor="t"/>
          <a:lstStyle/>
          <a:p>
            <a:pPr marL="0" indent="0" algn="l">
              <a:lnSpc>
                <a:spcPts val="1960"/>
              </a:lnSpc>
              <a:buNone/>
            </a:pPr>
            <a:r>
              <a:rPr lang="en-US" sz="1225" dirty="0">
                <a:solidFill>
                  <a:srgbClr val="404155"/>
                </a:solidFill>
                <a:latin typeface="Nobile" pitchFamily="34" charset="0"/>
                <a:ea typeface="Nobile" pitchFamily="34" charset="-122"/>
                <a:cs typeface="Nobile" pitchFamily="34" charset="-120"/>
              </a:rPr>
              <a:t>Categorical features, such as transaction types and user age groups, are encoded using techniques like one-hot encoding, enabling their integration into numerical models.</a:t>
            </a:r>
            <a:endParaRPr lang="en-US" sz="1225" dirty="0"/>
          </a:p>
        </p:txBody>
      </p:sp>
      <p:pic>
        <p:nvPicPr>
          <p:cNvPr id="11" name="Image 3" descr="preencoded.png"/>
          <p:cNvPicPr>
            <a:picLocks noChangeAspect="1"/>
          </p:cNvPicPr>
          <p:nvPr/>
        </p:nvPicPr>
        <p:blipFill>
          <a:blip r:embed="rId6"/>
          <a:stretch>
            <a:fillRect/>
          </a:stretch>
        </p:blipFill>
        <p:spPr>
          <a:xfrm>
            <a:off x="3621167" y="3862268"/>
            <a:ext cx="777597" cy="1393388"/>
          </a:xfrm>
          <a:prstGeom prst="rect">
            <a:avLst/>
          </a:prstGeom>
        </p:spPr>
      </p:pic>
      <p:sp>
        <p:nvSpPr>
          <p:cNvPr id="12" name="Text 6"/>
          <p:cNvSpPr/>
          <p:nvPr/>
        </p:nvSpPr>
        <p:spPr>
          <a:xfrm>
            <a:off x="4632008" y="4017764"/>
            <a:ext cx="1944172" cy="243007"/>
          </a:xfrm>
          <a:prstGeom prst="rect">
            <a:avLst/>
          </a:prstGeom>
          <a:noFill/>
          <a:ln/>
        </p:spPr>
        <p:txBody>
          <a:bodyPr wrap="none" rtlCol="0" anchor="t"/>
          <a:lstStyle/>
          <a:p>
            <a:pPr marL="0" indent="0" algn="l">
              <a:lnSpc>
                <a:spcPts val="1914"/>
              </a:lnSpc>
              <a:buNone/>
            </a:pPr>
            <a:r>
              <a:rPr lang="en-US" sz="1531" dirty="0">
                <a:solidFill>
                  <a:srgbClr val="404155"/>
                </a:solidFill>
                <a:latin typeface="Corben" pitchFamily="34" charset="0"/>
                <a:ea typeface="Corben" pitchFamily="34" charset="-122"/>
                <a:cs typeface="Corben" pitchFamily="34" charset="-120"/>
              </a:rPr>
              <a:t>Numerical Scaling</a:t>
            </a:r>
            <a:endParaRPr lang="en-US" sz="1531" dirty="0"/>
          </a:p>
        </p:txBody>
      </p:sp>
      <p:sp>
        <p:nvSpPr>
          <p:cNvPr id="13" name="Text 7"/>
          <p:cNvSpPr/>
          <p:nvPr/>
        </p:nvSpPr>
        <p:spPr>
          <a:xfrm>
            <a:off x="4632008" y="4353997"/>
            <a:ext cx="6377226" cy="746165"/>
          </a:xfrm>
          <a:prstGeom prst="rect">
            <a:avLst/>
          </a:prstGeom>
          <a:noFill/>
          <a:ln/>
        </p:spPr>
        <p:txBody>
          <a:bodyPr wrap="square" rtlCol="0" anchor="t"/>
          <a:lstStyle/>
          <a:p>
            <a:pPr marL="0" indent="0" algn="l">
              <a:lnSpc>
                <a:spcPts val="1960"/>
              </a:lnSpc>
              <a:buNone/>
            </a:pPr>
            <a:r>
              <a:rPr lang="en-US" sz="1225" dirty="0">
                <a:solidFill>
                  <a:srgbClr val="404155"/>
                </a:solidFill>
                <a:latin typeface="Nobile" pitchFamily="34" charset="0"/>
                <a:ea typeface="Nobile" pitchFamily="34" charset="-122"/>
                <a:cs typeface="Nobile" pitchFamily="34" charset="-120"/>
              </a:rPr>
              <a:t>Numerical features, including transaction amounts and session durations, undergo scaling processes like standardization or normalization to ensure consistent feature ranges and improve model convergence.</a:t>
            </a:r>
            <a:endParaRPr lang="en-US" sz="1225" dirty="0"/>
          </a:p>
        </p:txBody>
      </p:sp>
      <p:pic>
        <p:nvPicPr>
          <p:cNvPr id="14" name="Image 4" descr="preencoded.png"/>
          <p:cNvPicPr>
            <a:picLocks noChangeAspect="1"/>
          </p:cNvPicPr>
          <p:nvPr/>
        </p:nvPicPr>
        <p:blipFill>
          <a:blip r:embed="rId7"/>
          <a:stretch>
            <a:fillRect/>
          </a:stretch>
        </p:blipFill>
        <p:spPr>
          <a:xfrm>
            <a:off x="3621167" y="5255657"/>
            <a:ext cx="777597" cy="1393388"/>
          </a:xfrm>
          <a:prstGeom prst="rect">
            <a:avLst/>
          </a:prstGeom>
        </p:spPr>
      </p:pic>
      <p:sp>
        <p:nvSpPr>
          <p:cNvPr id="15" name="Text 8"/>
          <p:cNvSpPr/>
          <p:nvPr/>
        </p:nvSpPr>
        <p:spPr>
          <a:xfrm>
            <a:off x="4632008" y="5411152"/>
            <a:ext cx="1944172" cy="243007"/>
          </a:xfrm>
          <a:prstGeom prst="rect">
            <a:avLst/>
          </a:prstGeom>
          <a:noFill/>
          <a:ln/>
        </p:spPr>
        <p:txBody>
          <a:bodyPr wrap="none" rtlCol="0" anchor="t"/>
          <a:lstStyle/>
          <a:p>
            <a:pPr marL="0" indent="0" algn="l">
              <a:lnSpc>
                <a:spcPts val="1914"/>
              </a:lnSpc>
              <a:buNone/>
            </a:pPr>
            <a:r>
              <a:rPr lang="en-US" sz="1531" dirty="0">
                <a:solidFill>
                  <a:srgbClr val="404155"/>
                </a:solidFill>
                <a:latin typeface="Corben" pitchFamily="34" charset="0"/>
                <a:ea typeface="Corben" pitchFamily="34" charset="-122"/>
                <a:cs typeface="Corben" pitchFamily="34" charset="-120"/>
              </a:rPr>
              <a:t>Feature Selection</a:t>
            </a:r>
            <a:endParaRPr lang="en-US" sz="1531" dirty="0"/>
          </a:p>
        </p:txBody>
      </p:sp>
      <p:sp>
        <p:nvSpPr>
          <p:cNvPr id="16" name="Text 9"/>
          <p:cNvSpPr/>
          <p:nvPr/>
        </p:nvSpPr>
        <p:spPr>
          <a:xfrm>
            <a:off x="4632008" y="5747385"/>
            <a:ext cx="6377226" cy="746165"/>
          </a:xfrm>
          <a:prstGeom prst="rect">
            <a:avLst/>
          </a:prstGeom>
          <a:noFill/>
          <a:ln/>
        </p:spPr>
        <p:txBody>
          <a:bodyPr wrap="square" rtlCol="0" anchor="t"/>
          <a:lstStyle/>
          <a:p>
            <a:pPr marL="0" indent="0" algn="l">
              <a:lnSpc>
                <a:spcPts val="1960"/>
              </a:lnSpc>
              <a:buNone/>
            </a:pPr>
            <a:r>
              <a:rPr lang="en-US" sz="1225" dirty="0">
                <a:solidFill>
                  <a:srgbClr val="404155"/>
                </a:solidFill>
                <a:latin typeface="Nobile" pitchFamily="34" charset="0"/>
                <a:ea typeface="Nobile" pitchFamily="34" charset="-122"/>
                <a:cs typeface="Nobile" pitchFamily="34" charset="-120"/>
              </a:rPr>
              <a:t>Relevant features are identified and selected based on their potential impact on risk assessment, leveraging techniques like correlation analysis, recursive feature elimination, and domain expertise.</a:t>
            </a:r>
            <a:endParaRPr lang="en-US" sz="1225" dirty="0"/>
          </a:p>
        </p:txBody>
      </p:sp>
      <p:pic>
        <p:nvPicPr>
          <p:cNvPr id="17" name="Image 5" descr="preencoded.png"/>
          <p:cNvPicPr>
            <a:picLocks noChangeAspect="1"/>
          </p:cNvPicPr>
          <p:nvPr/>
        </p:nvPicPr>
        <p:blipFill>
          <a:blip r:embed="rId8"/>
          <a:stretch>
            <a:fillRect/>
          </a:stretch>
        </p:blipFill>
        <p:spPr>
          <a:xfrm>
            <a:off x="3621167" y="6649045"/>
            <a:ext cx="777597" cy="1393388"/>
          </a:xfrm>
          <a:prstGeom prst="rect">
            <a:avLst/>
          </a:prstGeom>
        </p:spPr>
      </p:pic>
      <p:sp>
        <p:nvSpPr>
          <p:cNvPr id="18" name="Text 10"/>
          <p:cNvSpPr/>
          <p:nvPr/>
        </p:nvSpPr>
        <p:spPr>
          <a:xfrm>
            <a:off x="4632008" y="6804541"/>
            <a:ext cx="1944172" cy="243007"/>
          </a:xfrm>
          <a:prstGeom prst="rect">
            <a:avLst/>
          </a:prstGeom>
          <a:noFill/>
          <a:ln/>
        </p:spPr>
        <p:txBody>
          <a:bodyPr wrap="none" rtlCol="0" anchor="t"/>
          <a:lstStyle/>
          <a:p>
            <a:pPr marL="0" indent="0" algn="l">
              <a:lnSpc>
                <a:spcPts val="1914"/>
              </a:lnSpc>
              <a:buNone/>
            </a:pPr>
            <a:r>
              <a:rPr lang="en-US" sz="1531" dirty="0">
                <a:solidFill>
                  <a:srgbClr val="404155"/>
                </a:solidFill>
                <a:latin typeface="Corben" pitchFamily="34" charset="0"/>
                <a:ea typeface="Corben" pitchFamily="34" charset="-122"/>
                <a:cs typeface="Corben" pitchFamily="34" charset="-120"/>
              </a:rPr>
              <a:t>Feature Combination</a:t>
            </a:r>
            <a:endParaRPr lang="en-US" sz="1531" dirty="0"/>
          </a:p>
        </p:txBody>
      </p:sp>
      <p:sp>
        <p:nvSpPr>
          <p:cNvPr id="19" name="Text 11"/>
          <p:cNvSpPr/>
          <p:nvPr/>
        </p:nvSpPr>
        <p:spPr>
          <a:xfrm>
            <a:off x="4632008" y="7140773"/>
            <a:ext cx="6377226" cy="746165"/>
          </a:xfrm>
          <a:prstGeom prst="rect">
            <a:avLst/>
          </a:prstGeom>
          <a:noFill/>
          <a:ln/>
        </p:spPr>
        <p:txBody>
          <a:bodyPr wrap="square" rtlCol="0" anchor="t"/>
          <a:lstStyle/>
          <a:p>
            <a:pPr marL="0" indent="0" algn="l">
              <a:lnSpc>
                <a:spcPts val="1960"/>
              </a:lnSpc>
              <a:buNone/>
            </a:pPr>
            <a:r>
              <a:rPr lang="en-US" sz="1225" dirty="0">
                <a:solidFill>
                  <a:srgbClr val="404155"/>
                </a:solidFill>
                <a:latin typeface="Nobile" pitchFamily="34" charset="0"/>
                <a:ea typeface="Nobile" pitchFamily="34" charset="-122"/>
                <a:cs typeface="Nobile" pitchFamily="34" charset="-120"/>
              </a:rPr>
              <a:t>Engineered features are combined with existing features to create a comprehensive feature matrix, capturing diverse aspects of the data and enhancing the model's predictive capabilities.</a:t>
            </a:r>
            <a:endParaRPr lang="en-US" sz="122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2037993" y="1021318"/>
            <a:ext cx="6703695" cy="694373"/>
          </a:xfrm>
          <a:prstGeom prst="rect">
            <a:avLst/>
          </a:prstGeom>
          <a:noFill/>
          <a:ln/>
        </p:spPr>
        <p:txBody>
          <a:bodyPr wrap="none" rtlCol="0" anchor="t"/>
          <a:lstStyle/>
          <a:p>
            <a:pPr marL="0" indent="0">
              <a:lnSpc>
                <a:spcPts val="5468"/>
              </a:lnSpc>
              <a:buNone/>
            </a:pPr>
            <a:r>
              <a:rPr lang="en-US" sz="4374" dirty="0">
                <a:solidFill>
                  <a:srgbClr val="1B1B27"/>
                </a:solidFill>
                <a:latin typeface="Corben" pitchFamily="34" charset="0"/>
                <a:ea typeface="Corben" pitchFamily="34" charset="-122"/>
                <a:cs typeface="Corben" pitchFamily="34" charset="-120"/>
              </a:rPr>
              <a:t>Classification Algorithms</a:t>
            </a:r>
            <a:endParaRPr lang="en-US" sz="4374" dirty="0"/>
          </a:p>
        </p:txBody>
      </p:sp>
      <p:pic>
        <p:nvPicPr>
          <p:cNvPr id="5" name="Image 1" descr="preencoded.png"/>
          <p:cNvPicPr>
            <a:picLocks noChangeAspect="1"/>
          </p:cNvPicPr>
          <p:nvPr/>
        </p:nvPicPr>
        <p:blipFill>
          <a:blip r:embed="rId4"/>
          <a:stretch>
            <a:fillRect/>
          </a:stretch>
        </p:blipFill>
        <p:spPr>
          <a:xfrm>
            <a:off x="2037993" y="2160032"/>
            <a:ext cx="444341" cy="444341"/>
          </a:xfrm>
          <a:prstGeom prst="rect">
            <a:avLst/>
          </a:prstGeom>
        </p:spPr>
      </p:pic>
      <p:sp>
        <p:nvSpPr>
          <p:cNvPr id="6" name="Text 2"/>
          <p:cNvSpPr/>
          <p:nvPr/>
        </p:nvSpPr>
        <p:spPr>
          <a:xfrm>
            <a:off x="2037993" y="2826544"/>
            <a:ext cx="2388632" cy="347186"/>
          </a:xfrm>
          <a:prstGeom prst="rect">
            <a:avLst/>
          </a:prstGeom>
          <a:noFill/>
          <a:ln/>
        </p:spPr>
        <p:txBody>
          <a:bodyPr wrap="none" rtlCol="0" anchor="t"/>
          <a:lstStyle/>
          <a:p>
            <a:pPr marL="0" indent="0" algn="l">
              <a:lnSpc>
                <a:spcPts val="2734"/>
              </a:lnSpc>
              <a:buNone/>
            </a:pPr>
            <a:r>
              <a:rPr lang="en-US" sz="2187" dirty="0">
                <a:solidFill>
                  <a:srgbClr val="404155"/>
                </a:solidFill>
                <a:latin typeface="Corben" pitchFamily="34" charset="0"/>
                <a:ea typeface="Corben" pitchFamily="34" charset="-122"/>
                <a:cs typeface="Corben" pitchFamily="34" charset="-120"/>
              </a:rPr>
              <a:t>Decision Trees</a:t>
            </a:r>
            <a:endParaRPr lang="en-US" sz="2187" dirty="0"/>
          </a:p>
        </p:txBody>
      </p:sp>
      <p:sp>
        <p:nvSpPr>
          <p:cNvPr id="7" name="Text 3"/>
          <p:cNvSpPr/>
          <p:nvPr/>
        </p:nvSpPr>
        <p:spPr>
          <a:xfrm>
            <a:off x="2037993" y="3306961"/>
            <a:ext cx="2388632" cy="3198614"/>
          </a:xfrm>
          <a:prstGeom prst="rect">
            <a:avLst/>
          </a:prstGeom>
          <a:noFill/>
          <a:ln/>
        </p:spPr>
        <p:txBody>
          <a:bodyPr wrap="square" rtlCol="0" anchor="t"/>
          <a:lstStyle/>
          <a:p>
            <a:pPr marL="0" indent="0" algn="l">
              <a:lnSpc>
                <a:spcPts val="2799"/>
              </a:lnSpc>
              <a:buNone/>
            </a:pPr>
            <a:r>
              <a:rPr lang="en-US" sz="1750" dirty="0">
                <a:solidFill>
                  <a:srgbClr val="404155"/>
                </a:solidFill>
                <a:latin typeface="Nobile" pitchFamily="34" charset="0"/>
                <a:ea typeface="Nobile" pitchFamily="34" charset="-122"/>
                <a:cs typeface="Nobile" pitchFamily="34" charset="-120"/>
              </a:rPr>
              <a:t>Decision tree algorithms recursively partition the data based on feature values, creating a tree-like model that can effectively classify transactions into risk categories.</a:t>
            </a:r>
            <a:endParaRPr lang="en-US" sz="1750" dirty="0"/>
          </a:p>
        </p:txBody>
      </p:sp>
      <p:pic>
        <p:nvPicPr>
          <p:cNvPr id="8" name="Image 2" descr="preencoded.png"/>
          <p:cNvPicPr>
            <a:picLocks noChangeAspect="1"/>
          </p:cNvPicPr>
          <p:nvPr/>
        </p:nvPicPr>
        <p:blipFill>
          <a:blip r:embed="rId5"/>
          <a:stretch>
            <a:fillRect/>
          </a:stretch>
        </p:blipFill>
        <p:spPr>
          <a:xfrm>
            <a:off x="4759881" y="2160032"/>
            <a:ext cx="444341" cy="444341"/>
          </a:xfrm>
          <a:prstGeom prst="rect">
            <a:avLst/>
          </a:prstGeom>
        </p:spPr>
      </p:pic>
      <p:sp>
        <p:nvSpPr>
          <p:cNvPr id="9" name="Text 4"/>
          <p:cNvSpPr/>
          <p:nvPr/>
        </p:nvSpPr>
        <p:spPr>
          <a:xfrm>
            <a:off x="4759881" y="2826544"/>
            <a:ext cx="2388632" cy="694373"/>
          </a:xfrm>
          <a:prstGeom prst="rect">
            <a:avLst/>
          </a:prstGeom>
          <a:noFill/>
          <a:ln/>
        </p:spPr>
        <p:txBody>
          <a:bodyPr wrap="square" rtlCol="0" anchor="t"/>
          <a:lstStyle/>
          <a:p>
            <a:pPr marL="0" indent="0" algn="l">
              <a:lnSpc>
                <a:spcPts val="2734"/>
              </a:lnSpc>
              <a:buNone/>
            </a:pPr>
            <a:r>
              <a:rPr lang="en-US" sz="2187" dirty="0">
                <a:solidFill>
                  <a:srgbClr val="404155"/>
                </a:solidFill>
                <a:latin typeface="Corben" pitchFamily="34" charset="0"/>
                <a:ea typeface="Corben" pitchFamily="34" charset="-122"/>
                <a:cs typeface="Corben" pitchFamily="34" charset="-120"/>
              </a:rPr>
              <a:t>Logistic Regression</a:t>
            </a:r>
            <a:endParaRPr lang="en-US" sz="2187" dirty="0"/>
          </a:p>
        </p:txBody>
      </p:sp>
      <p:sp>
        <p:nvSpPr>
          <p:cNvPr id="10" name="Text 5"/>
          <p:cNvSpPr/>
          <p:nvPr/>
        </p:nvSpPr>
        <p:spPr>
          <a:xfrm>
            <a:off x="4759881" y="3654147"/>
            <a:ext cx="2388632" cy="2843213"/>
          </a:xfrm>
          <a:prstGeom prst="rect">
            <a:avLst/>
          </a:prstGeom>
          <a:noFill/>
          <a:ln/>
        </p:spPr>
        <p:txBody>
          <a:bodyPr wrap="square" rtlCol="0" anchor="t"/>
          <a:lstStyle/>
          <a:p>
            <a:pPr marL="0" indent="0" algn="l">
              <a:lnSpc>
                <a:spcPts val="2799"/>
              </a:lnSpc>
              <a:buNone/>
            </a:pPr>
            <a:r>
              <a:rPr lang="en-US" sz="1750" dirty="0">
                <a:solidFill>
                  <a:srgbClr val="404155"/>
                </a:solidFill>
                <a:latin typeface="Nobile" pitchFamily="34" charset="0"/>
                <a:ea typeface="Nobile" pitchFamily="34" charset="-122"/>
                <a:cs typeface="Nobile" pitchFamily="34" charset="-120"/>
              </a:rPr>
              <a:t>Logistic regression models estimate the probability of a transaction belonging to a specific risk class, enabling accurate classification and risk assessment.</a:t>
            </a:r>
            <a:endParaRPr lang="en-US" sz="1750" dirty="0"/>
          </a:p>
        </p:txBody>
      </p:sp>
      <p:pic>
        <p:nvPicPr>
          <p:cNvPr id="11" name="Image 3" descr="preencoded.png"/>
          <p:cNvPicPr>
            <a:picLocks noChangeAspect="1"/>
          </p:cNvPicPr>
          <p:nvPr/>
        </p:nvPicPr>
        <p:blipFill>
          <a:blip r:embed="rId6"/>
          <a:stretch>
            <a:fillRect/>
          </a:stretch>
        </p:blipFill>
        <p:spPr>
          <a:xfrm>
            <a:off x="7481768" y="2160032"/>
            <a:ext cx="444341" cy="444341"/>
          </a:xfrm>
          <a:prstGeom prst="rect">
            <a:avLst/>
          </a:prstGeom>
        </p:spPr>
      </p:pic>
      <p:sp>
        <p:nvSpPr>
          <p:cNvPr id="12" name="Text 6"/>
          <p:cNvSpPr/>
          <p:nvPr/>
        </p:nvSpPr>
        <p:spPr>
          <a:xfrm>
            <a:off x="7481768" y="2826544"/>
            <a:ext cx="2388632" cy="694373"/>
          </a:xfrm>
          <a:prstGeom prst="rect">
            <a:avLst/>
          </a:prstGeom>
          <a:noFill/>
          <a:ln/>
        </p:spPr>
        <p:txBody>
          <a:bodyPr wrap="square" rtlCol="0" anchor="t"/>
          <a:lstStyle/>
          <a:p>
            <a:pPr marL="0" indent="0" algn="l">
              <a:lnSpc>
                <a:spcPts val="2734"/>
              </a:lnSpc>
              <a:buNone/>
            </a:pPr>
            <a:r>
              <a:rPr lang="en-US" sz="2187" dirty="0">
                <a:solidFill>
                  <a:srgbClr val="404155"/>
                </a:solidFill>
                <a:latin typeface="Corben" pitchFamily="34" charset="0"/>
                <a:ea typeface="Corben" pitchFamily="34" charset="-122"/>
                <a:cs typeface="Corben" pitchFamily="34" charset="-120"/>
              </a:rPr>
              <a:t>Support Vector Machines</a:t>
            </a:r>
            <a:endParaRPr lang="en-US" sz="2187" dirty="0"/>
          </a:p>
        </p:txBody>
      </p:sp>
      <p:sp>
        <p:nvSpPr>
          <p:cNvPr id="13" name="Text 7"/>
          <p:cNvSpPr/>
          <p:nvPr/>
        </p:nvSpPr>
        <p:spPr>
          <a:xfrm>
            <a:off x="7481768" y="3654147"/>
            <a:ext cx="2388632" cy="3554016"/>
          </a:xfrm>
          <a:prstGeom prst="rect">
            <a:avLst/>
          </a:prstGeom>
          <a:noFill/>
          <a:ln/>
        </p:spPr>
        <p:txBody>
          <a:bodyPr wrap="square" rtlCol="0" anchor="t"/>
          <a:lstStyle/>
          <a:p>
            <a:pPr marL="0" indent="0" algn="l">
              <a:lnSpc>
                <a:spcPts val="2799"/>
              </a:lnSpc>
              <a:buNone/>
            </a:pPr>
            <a:r>
              <a:rPr lang="en-US" sz="1750" dirty="0">
                <a:solidFill>
                  <a:srgbClr val="404155"/>
                </a:solidFill>
                <a:latin typeface="Nobile" pitchFamily="34" charset="0"/>
                <a:ea typeface="Nobile" pitchFamily="34" charset="-122"/>
                <a:cs typeface="Nobile" pitchFamily="34" charset="-120"/>
              </a:rPr>
              <a:t>SVM algorithms construct hyperplanes in high-dimensional spaces, effectively separating transactions into distinct risk classes while maximizing the margin between classes.</a:t>
            </a:r>
            <a:endParaRPr lang="en-US" sz="1750" dirty="0"/>
          </a:p>
        </p:txBody>
      </p:sp>
      <p:pic>
        <p:nvPicPr>
          <p:cNvPr id="14" name="Image 4" descr="preencoded.png"/>
          <p:cNvPicPr>
            <a:picLocks noChangeAspect="1"/>
          </p:cNvPicPr>
          <p:nvPr/>
        </p:nvPicPr>
        <p:blipFill>
          <a:blip r:embed="rId7"/>
          <a:stretch>
            <a:fillRect/>
          </a:stretch>
        </p:blipFill>
        <p:spPr>
          <a:xfrm>
            <a:off x="10203656" y="2160032"/>
            <a:ext cx="444341" cy="444341"/>
          </a:xfrm>
          <a:prstGeom prst="rect">
            <a:avLst/>
          </a:prstGeom>
        </p:spPr>
      </p:pic>
      <p:sp>
        <p:nvSpPr>
          <p:cNvPr id="15" name="Text 8"/>
          <p:cNvSpPr/>
          <p:nvPr/>
        </p:nvSpPr>
        <p:spPr>
          <a:xfrm>
            <a:off x="10203656" y="2826544"/>
            <a:ext cx="2388751" cy="694373"/>
          </a:xfrm>
          <a:prstGeom prst="rect">
            <a:avLst/>
          </a:prstGeom>
          <a:noFill/>
          <a:ln/>
        </p:spPr>
        <p:txBody>
          <a:bodyPr wrap="square" rtlCol="0" anchor="t"/>
          <a:lstStyle/>
          <a:p>
            <a:pPr marL="0" indent="0" algn="l">
              <a:lnSpc>
                <a:spcPts val="2734"/>
              </a:lnSpc>
              <a:buNone/>
            </a:pPr>
            <a:r>
              <a:rPr lang="en-US" sz="2187" dirty="0">
                <a:solidFill>
                  <a:srgbClr val="404155"/>
                </a:solidFill>
                <a:latin typeface="Corben" pitchFamily="34" charset="0"/>
                <a:ea typeface="Corben" pitchFamily="34" charset="-122"/>
                <a:cs typeface="Corben" pitchFamily="34" charset="-120"/>
              </a:rPr>
              <a:t>K-Nearest Neighbors</a:t>
            </a:r>
            <a:endParaRPr lang="en-US" sz="2187" dirty="0"/>
          </a:p>
        </p:txBody>
      </p:sp>
      <p:sp>
        <p:nvSpPr>
          <p:cNvPr id="16" name="Text 9"/>
          <p:cNvSpPr/>
          <p:nvPr/>
        </p:nvSpPr>
        <p:spPr>
          <a:xfrm>
            <a:off x="10203656" y="3654147"/>
            <a:ext cx="2388751" cy="3198614"/>
          </a:xfrm>
          <a:prstGeom prst="rect">
            <a:avLst/>
          </a:prstGeom>
          <a:noFill/>
          <a:ln/>
        </p:spPr>
        <p:txBody>
          <a:bodyPr wrap="square" rtlCol="0" anchor="t"/>
          <a:lstStyle/>
          <a:p>
            <a:pPr marL="0" indent="0" algn="l">
              <a:lnSpc>
                <a:spcPts val="2799"/>
              </a:lnSpc>
              <a:buNone/>
            </a:pPr>
            <a:r>
              <a:rPr lang="en-US" sz="1750" dirty="0">
                <a:solidFill>
                  <a:srgbClr val="404155"/>
                </a:solidFill>
                <a:latin typeface="Nobile" pitchFamily="34" charset="0"/>
                <a:ea typeface="Nobile" pitchFamily="34" charset="-122"/>
                <a:cs typeface="Nobile" pitchFamily="34" charset="-120"/>
              </a:rPr>
              <a:t>KNN classifiers assign risk levels based on the majority class of the nearest neighboring transactions, leveraging similarity measures to identify potential risks.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TotalTime>
  <Words>1040</Words>
  <Application>Microsoft Office PowerPoint</Application>
  <PresentationFormat>Custom</PresentationFormat>
  <Paragraphs>102</Paragraphs>
  <Slides>12</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Aptos</vt:lpstr>
      <vt:lpstr>Arial</vt:lpstr>
      <vt:lpstr>Corben</vt:lpstr>
      <vt:lpstr>Nobile</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Moheesh Kavitha Arumugam</cp:lastModifiedBy>
  <cp:revision>12</cp:revision>
  <dcterms:created xsi:type="dcterms:W3CDTF">2024-04-11T03:11:25Z</dcterms:created>
  <dcterms:modified xsi:type="dcterms:W3CDTF">2024-04-11T03:41:07Z</dcterms:modified>
</cp:coreProperties>
</file>