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3" r:id="rId1"/>
  </p:sldMasterIdLst>
  <p:notesMasterIdLst>
    <p:notesMasterId r:id="rId19"/>
  </p:notesMasterIdLst>
  <p:sldIdLst>
    <p:sldId id="259" r:id="rId2"/>
    <p:sldId id="260" r:id="rId3"/>
    <p:sldId id="261" r:id="rId4"/>
    <p:sldId id="262" r:id="rId5"/>
    <p:sldId id="264" r:id="rId6"/>
    <p:sldId id="265" r:id="rId7"/>
    <p:sldId id="272" r:id="rId8"/>
    <p:sldId id="286" r:id="rId9"/>
    <p:sldId id="293" r:id="rId10"/>
    <p:sldId id="269" r:id="rId11"/>
    <p:sldId id="294" r:id="rId12"/>
    <p:sldId id="271" r:id="rId13"/>
    <p:sldId id="289" r:id="rId14"/>
    <p:sldId id="290" r:id="rId15"/>
    <p:sldId id="291" r:id="rId16"/>
    <p:sldId id="292" r:id="rId17"/>
    <p:sldId id="287" r:id="rId18"/>
  </p:sldIdLst>
  <p:sldSz cx="18288000" cy="10287000"/>
  <p:notesSz cx="6858000" cy="9144000"/>
  <p:embeddedFontLst>
    <p:embeddedFont>
      <p:font typeface="Abadi" panose="020B0604020104020204" pitchFamily="34" charset="0"/>
      <p:regular r:id="rId20"/>
    </p:embeddedFont>
    <p:embeddedFont>
      <p:font typeface="Prata" panose="020B0604020202020204" charset="0"/>
      <p:regular r:id="rId21"/>
    </p:embeddedFont>
    <p:embeddedFont>
      <p:font typeface="Raleway" pitchFamily="2" charset="0"/>
      <p:regular r:id="rId22"/>
      <p:bold r:id="rId23"/>
      <p:italic r:id="rId24"/>
      <p:boldItalic r:id="rId25"/>
    </p:embeddedFont>
    <p:embeddedFont>
      <p:font typeface="Rockwell" panose="02060603020205020403" pitchFamily="18" charset="0"/>
      <p:regular r:id="rId26"/>
      <p:bold r:id="rId27"/>
      <p:italic r:id="rId28"/>
      <p:boldItalic r:id="rId29"/>
    </p:embeddedFont>
    <p:embeddedFont>
      <p:font typeface="Rockwell Condensed" panose="02060603050405020104" pitchFamily="18" charset="0"/>
      <p:regular r:id="rId30"/>
      <p:bold r:id="rId3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1D7"/>
    <a:srgbClr val="EDAB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2212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13560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87065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28082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58641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9188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6867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7596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81251" y="2020420"/>
            <a:ext cx="15334488" cy="121025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81251" y="6449545"/>
            <a:ext cx="15334488" cy="121025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81251" y="2227169"/>
            <a:ext cx="15334488" cy="41148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14473823" y="6103385"/>
            <a:ext cx="1621356" cy="1621353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7340" y="2148335"/>
            <a:ext cx="14950440" cy="4553712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44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72" y="6583680"/>
            <a:ext cx="11836908" cy="1604772"/>
          </a:xfrm>
        </p:spPr>
        <p:txBody>
          <a:bodyPr>
            <a:normAutofit/>
          </a:bodyPr>
          <a:lstStyle>
            <a:lvl1pPr marL="0" indent="0" algn="l">
              <a:buNone/>
              <a:defRPr sz="3300">
                <a:solidFill>
                  <a:schemeClr val="tx1"/>
                </a:solidFill>
              </a:defRPr>
            </a:lvl1pPr>
            <a:lvl2pPr marL="685800" indent="0" algn="ctr">
              <a:buNone/>
              <a:defRPr sz="3300"/>
            </a:lvl2pPr>
            <a:lvl3pPr marL="1371600" indent="0" algn="ctr">
              <a:buNone/>
              <a:defRPr sz="3300"/>
            </a:lvl3pPr>
            <a:lvl4pPr marL="2057400" indent="0" algn="ctr">
              <a:buNone/>
              <a:defRPr sz="3000"/>
            </a:lvl4pPr>
            <a:lvl5pPr marL="2743200" indent="0" algn="ctr">
              <a:buNone/>
              <a:defRPr sz="3000"/>
            </a:lvl5pPr>
            <a:lvl6pPr marL="3429000" indent="0" algn="ctr">
              <a:buNone/>
              <a:defRPr sz="3000"/>
            </a:lvl6pPr>
            <a:lvl7pPr marL="4114800" indent="0" algn="ctr">
              <a:buNone/>
              <a:defRPr sz="3000"/>
            </a:lvl7pPr>
            <a:lvl8pPr marL="4800600" indent="0" algn="ctr">
              <a:buNone/>
              <a:defRPr sz="3000"/>
            </a:lvl8pPr>
            <a:lvl9pPr marL="5486400" indent="0" algn="ctr">
              <a:buNone/>
              <a:defRPr sz="3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89100" y="6434001"/>
            <a:ext cx="1790802" cy="960120"/>
          </a:xfrm>
        </p:spPr>
        <p:txBody>
          <a:bodyPr/>
          <a:lstStyle>
            <a:lvl1pPr>
              <a:defRPr sz="420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21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42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800100"/>
            <a:ext cx="3829050" cy="845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0200" y="800100"/>
            <a:ext cx="11258550" cy="845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9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9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376984"/>
            <a:ext cx="18288000" cy="2910015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0692" y="1837944"/>
            <a:ext cx="13921740" cy="528066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1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8661" y="7530084"/>
            <a:ext cx="13578840" cy="1600200"/>
          </a:xfrm>
        </p:spPr>
        <p:txBody>
          <a:bodyPr anchor="t">
            <a:normAutofit/>
          </a:bodyPr>
          <a:lstStyle>
            <a:lvl1pPr marL="0" indent="0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890501" y="9409177"/>
            <a:ext cx="3966464" cy="54768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4062" y="9409177"/>
            <a:ext cx="9491472" cy="547688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346099" y="3488772"/>
            <a:ext cx="1621356" cy="1621353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65553" y="3759200"/>
            <a:ext cx="1782447" cy="1080498"/>
          </a:xfrm>
        </p:spPr>
        <p:txBody>
          <a:bodyPr/>
          <a:lstStyle>
            <a:lvl1pPr>
              <a:defRPr sz="420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2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4772" y="3291840"/>
            <a:ext cx="7132320" cy="5966460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46336" y="3291840"/>
            <a:ext cx="7132320" cy="5966460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4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3072384"/>
            <a:ext cx="7132320" cy="960120"/>
          </a:xfrm>
        </p:spPr>
        <p:txBody>
          <a:bodyPr anchor="ctr">
            <a:normAutofit/>
          </a:bodyPr>
          <a:lstStyle>
            <a:lvl1pPr marL="0" indent="0">
              <a:buNone/>
              <a:defRPr sz="3000" b="1">
                <a:solidFill>
                  <a:schemeClr val="accent1">
                    <a:lumMod val="75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4772" y="4114800"/>
            <a:ext cx="7132320" cy="4937760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546336" y="3072384"/>
            <a:ext cx="7132320" cy="960120"/>
          </a:xfrm>
        </p:spPr>
        <p:txBody>
          <a:bodyPr anchor="ctr">
            <a:normAutofit/>
          </a:bodyPr>
          <a:lstStyle>
            <a:lvl1pPr marL="0" indent="0">
              <a:buNone/>
              <a:defRPr sz="3000" b="1">
                <a:solidFill>
                  <a:schemeClr val="accent1">
                    <a:lumMod val="75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546336" y="4114800"/>
            <a:ext cx="7132320" cy="4937760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1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8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82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455611" y="1"/>
            <a:ext cx="5832389" cy="10286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24460" y="1028700"/>
            <a:ext cx="4800600" cy="2606040"/>
          </a:xfrm>
        </p:spPr>
        <p:txBody>
          <a:bodyPr anchor="b">
            <a:normAutofit/>
          </a:bodyPr>
          <a:lstStyle>
            <a:lvl1pPr>
              <a:defRPr sz="4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7300" y="1028700"/>
            <a:ext cx="10067544" cy="7530084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24460" y="3634740"/>
            <a:ext cx="4800600" cy="49377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100">
                <a:solidFill>
                  <a:schemeClr val="accent1">
                    <a:lumMod val="75000"/>
                  </a:schemeClr>
                </a:solidFill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7102588" y="9344522"/>
            <a:ext cx="685800" cy="6858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92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2455611" y="1"/>
            <a:ext cx="5832389" cy="10286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24460" y="1028700"/>
            <a:ext cx="4800600" cy="2606040"/>
          </a:xfrm>
        </p:spPr>
        <p:txBody>
          <a:bodyPr anchor="b">
            <a:normAutofit/>
          </a:bodyPr>
          <a:lstStyle>
            <a:lvl1pPr>
              <a:defRPr sz="4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455610" cy="10287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24460" y="3634740"/>
            <a:ext cx="4800600" cy="49377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100">
                <a:solidFill>
                  <a:schemeClr val="accent1">
                    <a:lumMod val="75000"/>
                  </a:schemeClr>
                </a:solidFill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7102588" y="9344522"/>
            <a:ext cx="685800" cy="6858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9284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4772" y="726948"/>
            <a:ext cx="15087600" cy="24140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4772" y="3182112"/>
            <a:ext cx="15087600" cy="6076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946636" y="9409177"/>
            <a:ext cx="491032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2204" y="9409177"/>
            <a:ext cx="9491472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7102588" y="9344522"/>
            <a:ext cx="685800" cy="6858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966692" y="9409177"/>
            <a:ext cx="96012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0" b="1">
                <a:solidFill>
                  <a:srgbClr val="FFFFFF"/>
                </a:solidFill>
                <a:latin typeface="+mj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sldNum="0" hdr="0" ftr="0" dt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81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74320" indent="-274320" algn="l" defTabSz="13716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1371600" rtl="0" eaLnBrk="1" latinLnBrk="0" hangingPunct="1">
        <a:lnSpc>
          <a:spcPct val="90000"/>
        </a:lnSpc>
        <a:spcBef>
          <a:spcPts val="600"/>
        </a:spcBef>
        <a:spcAft>
          <a:spcPts val="3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274320" algn="l" defTabSz="1371600" rtl="0" eaLnBrk="1" latinLnBrk="0" hangingPunct="1">
        <a:lnSpc>
          <a:spcPct val="90000"/>
        </a:lnSpc>
        <a:spcBef>
          <a:spcPts val="600"/>
        </a:spcBef>
        <a:spcAft>
          <a:spcPts val="3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indent="-274320" algn="l" defTabSz="1371600" rtl="0" eaLnBrk="1" latinLnBrk="0" hangingPunct="1">
        <a:lnSpc>
          <a:spcPct val="90000"/>
        </a:lnSpc>
        <a:spcBef>
          <a:spcPts val="600"/>
        </a:spcBef>
        <a:spcAft>
          <a:spcPts val="3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indent="-274320" algn="l" defTabSz="1371600" rtl="0" eaLnBrk="1" latinLnBrk="0" hangingPunct="1">
        <a:lnSpc>
          <a:spcPct val="90000"/>
        </a:lnSpc>
        <a:spcBef>
          <a:spcPts val="600"/>
        </a:spcBef>
        <a:spcAft>
          <a:spcPts val="3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342900" algn="l" defTabSz="1371600" rtl="0" eaLnBrk="1" latinLnBrk="0" hangingPunct="1">
        <a:lnSpc>
          <a:spcPct val="90000"/>
        </a:lnSpc>
        <a:spcBef>
          <a:spcPts val="600"/>
        </a:spcBef>
        <a:spcAft>
          <a:spcPts val="3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2850000" indent="-342900" algn="l" defTabSz="1371600" rtl="0" eaLnBrk="1" latinLnBrk="0" hangingPunct="1">
        <a:lnSpc>
          <a:spcPct val="90000"/>
        </a:lnSpc>
        <a:spcBef>
          <a:spcPts val="600"/>
        </a:spcBef>
        <a:spcAft>
          <a:spcPts val="3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3300000" indent="-342900" algn="l" defTabSz="1371600" rtl="0" eaLnBrk="1" latinLnBrk="0" hangingPunct="1">
        <a:lnSpc>
          <a:spcPct val="90000"/>
        </a:lnSpc>
        <a:spcBef>
          <a:spcPts val="600"/>
        </a:spcBef>
        <a:spcAft>
          <a:spcPts val="3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3750000" indent="-342900" algn="l" defTabSz="1371600" rtl="0" eaLnBrk="1" latinLnBrk="0" hangingPunct="1">
        <a:lnSpc>
          <a:spcPct val="90000"/>
        </a:lnSpc>
        <a:spcBef>
          <a:spcPts val="600"/>
        </a:spcBef>
        <a:spcAft>
          <a:spcPts val="3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7" name="Rectangle 166">
            <a:extLst>
              <a:ext uri="{FF2B5EF4-FFF2-40B4-BE49-F238E27FC236}">
                <a16:creationId xmlns:a16="http://schemas.microsoft.com/office/drawing/2014/main" id="{9C9664EF-0D74-4781-B4B4-646A93B50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854C0CC2-F056-47AD-A361-F33F5EE97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7998" cy="10286998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71" name="Rectangle 170">
            <a:extLst>
              <a:ext uri="{FF2B5EF4-FFF2-40B4-BE49-F238E27FC236}">
                <a16:creationId xmlns:a16="http://schemas.microsoft.com/office/drawing/2014/main" id="{CD560C9F-7A8F-4FBA-BD3A-EB75B62E4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518" y="720090"/>
            <a:ext cx="16856964" cy="8846820"/>
          </a:xfrm>
          <a:prstGeom prst="rect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Google Shape;158;p16"/>
          <p:cNvSpPr txBox="1"/>
          <p:nvPr/>
        </p:nvSpPr>
        <p:spPr>
          <a:xfrm>
            <a:off x="5316867" y="2208574"/>
            <a:ext cx="8412249" cy="1508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just" defTabSz="466344">
              <a:lnSpc>
                <a:spcPct val="120000"/>
              </a:lnSpc>
              <a:spcAft>
                <a:spcPts val="612"/>
              </a:spcAft>
            </a:pPr>
            <a:r>
              <a:rPr lang="en-US" sz="7711" kern="1200" dirty="0">
                <a:solidFill>
                  <a:schemeClr val="tx1"/>
                </a:solidFill>
                <a:latin typeface="Prata"/>
                <a:ea typeface="+mn-ea"/>
                <a:cs typeface="+mn-cs"/>
                <a:sym typeface="Prata"/>
              </a:rPr>
              <a:t>EGY  ROUTES</a:t>
            </a:r>
            <a:endParaRPr lang="en-US" dirty="0"/>
          </a:p>
        </p:txBody>
      </p:sp>
      <p:cxnSp>
        <p:nvCxnSpPr>
          <p:cNvPr id="161" name="Google Shape;161;p16"/>
          <p:cNvCxnSpPr/>
          <p:nvPr/>
        </p:nvCxnSpPr>
        <p:spPr>
          <a:xfrm>
            <a:off x="2117264" y="3843841"/>
            <a:ext cx="14045084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2" name="Google Shape;162;p16"/>
          <p:cNvCxnSpPr/>
          <p:nvPr/>
        </p:nvCxnSpPr>
        <p:spPr>
          <a:xfrm>
            <a:off x="2117264" y="1822121"/>
            <a:ext cx="14045084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43B6258-5AAC-9DC5-3432-C26060069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6434"/>
              </p:ext>
            </p:extLst>
          </p:nvPr>
        </p:nvGraphicFramePr>
        <p:xfrm>
          <a:off x="4199450" y="5188941"/>
          <a:ext cx="10309122" cy="3786617"/>
        </p:xfrm>
        <a:graphic>
          <a:graphicData uri="http://schemas.openxmlformats.org/drawingml/2006/table">
            <a:tbl>
              <a:tblPr firstRow="1" firstCol="1" bandRow="1"/>
              <a:tblGrid>
                <a:gridCol w="2761549">
                  <a:extLst>
                    <a:ext uri="{9D8B030D-6E8A-4147-A177-3AD203B41FA5}">
                      <a16:colId xmlns:a16="http://schemas.microsoft.com/office/drawing/2014/main" val="297708731"/>
                    </a:ext>
                  </a:extLst>
                </a:gridCol>
                <a:gridCol w="7547573">
                  <a:extLst>
                    <a:ext uri="{9D8B030D-6E8A-4147-A177-3AD203B41FA5}">
                      <a16:colId xmlns:a16="http://schemas.microsoft.com/office/drawing/2014/main" val="2889842130"/>
                    </a:ext>
                  </a:extLst>
                </a:gridCol>
              </a:tblGrid>
              <a:tr h="331915">
                <a:tc>
                  <a:txBody>
                    <a:bodyPr/>
                    <a:lstStyle/>
                    <a:p>
                      <a:pPr marL="4572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4644945"/>
                  </a:ext>
                </a:extLst>
              </a:tr>
              <a:tr h="6799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20216083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Mohamed elyousfy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025368"/>
                  </a:ext>
                </a:extLst>
              </a:tr>
              <a:tr h="6799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20216065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Ali Amr Moussa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688647"/>
                  </a:ext>
                </a:extLst>
              </a:tr>
              <a:tr h="6799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20216002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Ahmed Ashraf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058264"/>
                  </a:ext>
                </a:extLst>
              </a:tr>
              <a:tr h="6799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20216086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Mohamed Shawky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362663"/>
                  </a:ext>
                </a:extLst>
              </a:tr>
              <a:tr h="6799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20206058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Mohamed </a:t>
                      </a:r>
                      <a:r>
                        <a:rPr lang="en-US" sz="2400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ibrahim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9223452"/>
                  </a:ext>
                </a:extLst>
              </a:tr>
            </a:tbl>
          </a:graphicData>
        </a:graphic>
      </p:graphicFrame>
      <p:pic>
        <p:nvPicPr>
          <p:cNvPr id="4" name="Google Shape;792;p42">
            <a:extLst>
              <a:ext uri="{FF2B5EF4-FFF2-40B4-BE49-F238E27FC236}">
                <a16:creationId xmlns:a16="http://schemas.microsoft.com/office/drawing/2014/main" id="{1B2F3CA1-25AD-BF04-2E43-48CD967E9EB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732093" y="2470511"/>
            <a:ext cx="918705" cy="724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96;p42">
            <a:extLst>
              <a:ext uri="{FF2B5EF4-FFF2-40B4-BE49-F238E27FC236}">
                <a16:creationId xmlns:a16="http://schemas.microsoft.com/office/drawing/2014/main" id="{50D4B466-0DCF-93F0-23A2-0401EF265F4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262311" y="2348967"/>
            <a:ext cx="749782" cy="968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1D7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0" name="Google Shape;370;p26"/>
          <p:cNvCxnSpPr/>
          <p:nvPr/>
        </p:nvCxnSpPr>
        <p:spPr>
          <a:xfrm>
            <a:off x="1028700" y="2334530"/>
            <a:ext cx="16230600" cy="0"/>
          </a:xfrm>
          <a:prstGeom prst="straightConnector1">
            <a:avLst/>
          </a:prstGeom>
          <a:noFill/>
          <a:ln w="38100" cap="flat" cmpd="sng">
            <a:solidFill>
              <a:srgbClr val="42414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1" name="Google Shape;371;p26"/>
          <p:cNvSpPr txBox="1"/>
          <p:nvPr/>
        </p:nvSpPr>
        <p:spPr>
          <a:xfrm>
            <a:off x="1028700" y="914400"/>
            <a:ext cx="13130748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399" b="0" i="0" u="none" strike="noStrike" kern="1200" cap="none" spc="0" normalizeH="0" baseline="0" noProof="0" dirty="0">
                <a:ln>
                  <a:noFill/>
                </a:ln>
                <a:solidFill>
                  <a:srgbClr val="424141"/>
                </a:solidFill>
                <a:effectLst/>
                <a:uLnTx/>
                <a:uFillTx/>
                <a:latin typeface="Prata"/>
                <a:ea typeface="Prata"/>
                <a:cs typeface="Prata"/>
                <a:sym typeface="Prata"/>
              </a:rPr>
              <a:t>User Experience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cxnSp>
        <p:nvCxnSpPr>
          <p:cNvPr id="373" name="Google Shape;373;p26"/>
          <p:cNvCxnSpPr/>
          <p:nvPr/>
        </p:nvCxnSpPr>
        <p:spPr>
          <a:xfrm>
            <a:off x="972481" y="8676323"/>
            <a:ext cx="16230600" cy="0"/>
          </a:xfrm>
          <a:prstGeom prst="straightConnector1">
            <a:avLst/>
          </a:prstGeom>
          <a:noFill/>
          <a:ln w="38100" cap="flat" cmpd="sng">
            <a:solidFill>
              <a:srgbClr val="42414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" name="Google Shape;792;p42">
            <a:extLst>
              <a:ext uri="{FF2B5EF4-FFF2-40B4-BE49-F238E27FC236}">
                <a16:creationId xmlns:a16="http://schemas.microsoft.com/office/drawing/2014/main" id="{9442668A-248A-1DB7-48EC-A23BABC2E2A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39419" y="9070260"/>
            <a:ext cx="1292330" cy="108400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EA8D36-766C-2451-9580-43DDA8DECB0C}"/>
              </a:ext>
            </a:extLst>
          </p:cNvPr>
          <p:cNvSpPr txBox="1"/>
          <p:nvPr/>
        </p:nvSpPr>
        <p:spPr>
          <a:xfrm>
            <a:off x="1283109" y="2576405"/>
            <a:ext cx="1376210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24141"/>
                </a:solidFill>
                <a:effectLst/>
                <a:uLnTx/>
                <a:uFillTx/>
                <a:latin typeface="Raleway"/>
                <a:ea typeface="+mn-ea"/>
                <a:cs typeface="+mn-cs"/>
              </a:rPr>
              <a:t>At EGY Routes, we prioritize user engagement and satisfaction.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24141"/>
                </a:solidFill>
                <a:effectLst/>
                <a:uLnTx/>
                <a:uFillTx/>
                <a:latin typeface="Raleway"/>
                <a:ea typeface="+mn-ea"/>
                <a:cs typeface="+mn-cs"/>
              </a:rPr>
              <a:t>Our platform operates on the principle of user feedback, where our users actively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24141"/>
                </a:solidFill>
                <a:effectLst/>
                <a:uLnTx/>
                <a:uFillTx/>
                <a:latin typeface="Raleway"/>
                <a:ea typeface="+mn-ea"/>
                <a:cs typeface="+mn-cs"/>
              </a:rPr>
              <a:t>contribute to route optimization.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D8C535-4767-86D6-6C08-18FF4556CD07}"/>
              </a:ext>
            </a:extLst>
          </p:cNvPr>
          <p:cNvSpPr txBox="1"/>
          <p:nvPr/>
        </p:nvSpPr>
        <p:spPr>
          <a:xfrm>
            <a:off x="1283109" y="5052479"/>
            <a:ext cx="11554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24141"/>
                </a:solidFill>
                <a:effectLst/>
                <a:uLnTx/>
                <a:uFillTx/>
                <a:latin typeface="Raleway"/>
                <a:ea typeface="+mn-ea"/>
                <a:cs typeface="+mn-cs"/>
              </a:rPr>
              <a:t>Enhancing User Experience with Collaborative Route Optimization:</a:t>
            </a:r>
          </a:p>
        </p:txBody>
      </p:sp>
      <p:sp>
        <p:nvSpPr>
          <p:cNvPr id="5" name="Google Shape;248;p21">
            <a:extLst>
              <a:ext uri="{FF2B5EF4-FFF2-40B4-BE49-F238E27FC236}">
                <a16:creationId xmlns:a16="http://schemas.microsoft.com/office/drawing/2014/main" id="{E4649CD1-91D1-1E27-4AFA-5846791B1C91}"/>
              </a:ext>
            </a:extLst>
          </p:cNvPr>
          <p:cNvSpPr/>
          <p:nvPr/>
        </p:nvSpPr>
        <p:spPr>
          <a:xfrm>
            <a:off x="1283109" y="6067240"/>
            <a:ext cx="3037858" cy="809607"/>
          </a:xfrm>
          <a:custGeom>
            <a:avLst/>
            <a:gdLst/>
            <a:ahLst/>
            <a:cxnLst/>
            <a:rect l="l" t="t" r="r" b="b"/>
            <a:pathLst>
              <a:path w="988571" h="263460" extrusionOk="0">
                <a:moveTo>
                  <a:pt x="129972" y="0"/>
                </a:moveTo>
                <a:lnTo>
                  <a:pt x="858599" y="0"/>
                </a:lnTo>
                <a:cubicBezTo>
                  <a:pt x="893070" y="0"/>
                  <a:pt x="926129" y="13693"/>
                  <a:pt x="950503" y="38068"/>
                </a:cubicBezTo>
                <a:cubicBezTo>
                  <a:pt x="974878" y="62443"/>
                  <a:pt x="988571" y="95502"/>
                  <a:pt x="988571" y="129972"/>
                </a:cubicBezTo>
                <a:lnTo>
                  <a:pt x="988571" y="133487"/>
                </a:lnTo>
                <a:cubicBezTo>
                  <a:pt x="988571" y="167958"/>
                  <a:pt x="974878" y="201017"/>
                  <a:pt x="950503" y="225392"/>
                </a:cubicBezTo>
                <a:cubicBezTo>
                  <a:pt x="926129" y="249766"/>
                  <a:pt x="893070" y="263460"/>
                  <a:pt x="858599" y="263460"/>
                </a:cubicBezTo>
                <a:lnTo>
                  <a:pt x="129972" y="263460"/>
                </a:lnTo>
                <a:cubicBezTo>
                  <a:pt x="95502" y="263460"/>
                  <a:pt x="62443" y="249766"/>
                  <a:pt x="38068" y="225392"/>
                </a:cubicBezTo>
                <a:cubicBezTo>
                  <a:pt x="13693" y="201017"/>
                  <a:pt x="0" y="167958"/>
                  <a:pt x="0" y="133487"/>
                </a:cubicBezTo>
                <a:lnTo>
                  <a:pt x="0" y="129972"/>
                </a:lnTo>
                <a:cubicBezTo>
                  <a:pt x="0" y="95502"/>
                  <a:pt x="13693" y="62443"/>
                  <a:pt x="38068" y="38068"/>
                </a:cubicBezTo>
                <a:cubicBezTo>
                  <a:pt x="62443" y="13693"/>
                  <a:pt x="95502" y="0"/>
                  <a:pt x="129972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38100" cap="flat" cmpd="sng">
            <a:solidFill>
              <a:srgbClr val="EDAB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6" name="Google Shape;248;p21">
            <a:extLst>
              <a:ext uri="{FF2B5EF4-FFF2-40B4-BE49-F238E27FC236}">
                <a16:creationId xmlns:a16="http://schemas.microsoft.com/office/drawing/2014/main" id="{5E58C99F-7DCD-0567-CB1E-2ACD73D30E11}"/>
              </a:ext>
            </a:extLst>
          </p:cNvPr>
          <p:cNvSpPr/>
          <p:nvPr/>
        </p:nvSpPr>
        <p:spPr>
          <a:xfrm>
            <a:off x="1283109" y="7209613"/>
            <a:ext cx="3037858" cy="809607"/>
          </a:xfrm>
          <a:custGeom>
            <a:avLst/>
            <a:gdLst/>
            <a:ahLst/>
            <a:cxnLst/>
            <a:rect l="l" t="t" r="r" b="b"/>
            <a:pathLst>
              <a:path w="988571" h="263460" extrusionOk="0">
                <a:moveTo>
                  <a:pt x="129972" y="0"/>
                </a:moveTo>
                <a:lnTo>
                  <a:pt x="858599" y="0"/>
                </a:lnTo>
                <a:cubicBezTo>
                  <a:pt x="893070" y="0"/>
                  <a:pt x="926129" y="13693"/>
                  <a:pt x="950503" y="38068"/>
                </a:cubicBezTo>
                <a:cubicBezTo>
                  <a:pt x="974878" y="62443"/>
                  <a:pt x="988571" y="95502"/>
                  <a:pt x="988571" y="129972"/>
                </a:cubicBezTo>
                <a:lnTo>
                  <a:pt x="988571" y="133487"/>
                </a:lnTo>
                <a:cubicBezTo>
                  <a:pt x="988571" y="167958"/>
                  <a:pt x="974878" y="201017"/>
                  <a:pt x="950503" y="225392"/>
                </a:cubicBezTo>
                <a:cubicBezTo>
                  <a:pt x="926129" y="249766"/>
                  <a:pt x="893070" y="263460"/>
                  <a:pt x="858599" y="263460"/>
                </a:cubicBezTo>
                <a:lnTo>
                  <a:pt x="129972" y="263460"/>
                </a:lnTo>
                <a:cubicBezTo>
                  <a:pt x="95502" y="263460"/>
                  <a:pt x="62443" y="249766"/>
                  <a:pt x="38068" y="225392"/>
                </a:cubicBezTo>
                <a:cubicBezTo>
                  <a:pt x="13693" y="201017"/>
                  <a:pt x="0" y="167958"/>
                  <a:pt x="0" y="133487"/>
                </a:cubicBezTo>
                <a:lnTo>
                  <a:pt x="0" y="129972"/>
                </a:lnTo>
                <a:cubicBezTo>
                  <a:pt x="0" y="95502"/>
                  <a:pt x="13693" y="62443"/>
                  <a:pt x="38068" y="38068"/>
                </a:cubicBezTo>
                <a:cubicBezTo>
                  <a:pt x="62443" y="13693"/>
                  <a:pt x="95502" y="0"/>
                  <a:pt x="129972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38100" cap="flat" cmpd="sng">
            <a:solidFill>
              <a:srgbClr val="EDAB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C3234F-96F4-E877-B56B-29C839D2B7DA}"/>
              </a:ext>
            </a:extLst>
          </p:cNvPr>
          <p:cNvSpPr txBox="1"/>
          <p:nvPr/>
        </p:nvSpPr>
        <p:spPr>
          <a:xfrm>
            <a:off x="4852778" y="6213827"/>
            <a:ext cx="5482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24141"/>
                </a:solidFill>
                <a:effectLst/>
                <a:uLnTx/>
                <a:uFillTx/>
                <a:latin typeface="Raleway"/>
                <a:ea typeface="+mn-ea"/>
                <a:cs typeface="+mn-cs"/>
              </a:rPr>
              <a:t>User-Driven Route Suggestions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7DC40F-2AD1-4AAF-FF4D-5597B6ECA035}"/>
              </a:ext>
            </a:extLst>
          </p:cNvPr>
          <p:cNvSpPr txBox="1"/>
          <p:nvPr/>
        </p:nvSpPr>
        <p:spPr>
          <a:xfrm>
            <a:off x="4852778" y="7355940"/>
            <a:ext cx="4717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24141"/>
                </a:solidFill>
                <a:effectLst/>
                <a:uLnTx/>
                <a:uFillTx/>
                <a:latin typeface="Raleway"/>
                <a:ea typeface="+mn-ea"/>
                <a:cs typeface="+mn-cs"/>
              </a:rPr>
              <a:t>Collective Decision-Making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" grpId="0"/>
      <p:bldP spid="3" grpId="0"/>
      <p:bldP spid="4" grpId="0"/>
      <p:bldP spid="5" grpId="0" animBg="1"/>
      <p:bldP spid="6" grpId="0" animBg="1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1D7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0" name="Google Shape;370;p26"/>
          <p:cNvCxnSpPr/>
          <p:nvPr/>
        </p:nvCxnSpPr>
        <p:spPr>
          <a:xfrm>
            <a:off x="1028700" y="2334530"/>
            <a:ext cx="16230600" cy="0"/>
          </a:xfrm>
          <a:prstGeom prst="straightConnector1">
            <a:avLst/>
          </a:prstGeom>
          <a:noFill/>
          <a:ln w="38100" cap="flat" cmpd="sng">
            <a:solidFill>
              <a:srgbClr val="42414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1" name="Google Shape;371;p26"/>
          <p:cNvSpPr txBox="1"/>
          <p:nvPr/>
        </p:nvSpPr>
        <p:spPr>
          <a:xfrm>
            <a:off x="1028700" y="914400"/>
            <a:ext cx="13130748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399" b="0" i="0" u="none" strike="noStrike" kern="1200" cap="none" spc="0" normalizeH="0" baseline="0" noProof="0" dirty="0">
                <a:ln>
                  <a:noFill/>
                </a:ln>
                <a:solidFill>
                  <a:srgbClr val="424141"/>
                </a:solidFill>
                <a:effectLst/>
                <a:uLnTx/>
                <a:uFillTx/>
                <a:latin typeface="Prata"/>
                <a:ea typeface="Prata"/>
                <a:cs typeface="Prata"/>
                <a:sym typeface="Prata"/>
              </a:rPr>
              <a:t>User Experience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cxnSp>
        <p:nvCxnSpPr>
          <p:cNvPr id="373" name="Google Shape;373;p26"/>
          <p:cNvCxnSpPr/>
          <p:nvPr/>
        </p:nvCxnSpPr>
        <p:spPr>
          <a:xfrm>
            <a:off x="972481" y="8676323"/>
            <a:ext cx="16230600" cy="0"/>
          </a:xfrm>
          <a:prstGeom prst="straightConnector1">
            <a:avLst/>
          </a:prstGeom>
          <a:noFill/>
          <a:ln w="38100" cap="flat" cmpd="sng">
            <a:solidFill>
              <a:srgbClr val="42414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" name="Google Shape;792;p42">
            <a:extLst>
              <a:ext uri="{FF2B5EF4-FFF2-40B4-BE49-F238E27FC236}">
                <a16:creationId xmlns:a16="http://schemas.microsoft.com/office/drawing/2014/main" id="{9442668A-248A-1DB7-48EC-A23BABC2E2A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39419" y="9070260"/>
            <a:ext cx="1292330" cy="108400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D8C535-4767-86D6-6C08-18FF4556CD07}"/>
              </a:ext>
            </a:extLst>
          </p:cNvPr>
          <p:cNvSpPr txBox="1"/>
          <p:nvPr/>
        </p:nvSpPr>
        <p:spPr>
          <a:xfrm>
            <a:off x="1283109" y="2688540"/>
            <a:ext cx="2590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24141"/>
                </a:solidFill>
                <a:effectLst/>
                <a:uLnTx/>
                <a:uFillTx/>
                <a:latin typeface="Raleway"/>
                <a:ea typeface="+mn-ea"/>
                <a:cs typeface="+mn-cs"/>
              </a:rPr>
              <a:t>User Benefits:</a:t>
            </a:r>
          </a:p>
        </p:txBody>
      </p:sp>
      <p:sp>
        <p:nvSpPr>
          <p:cNvPr id="5" name="Google Shape;248;p21">
            <a:extLst>
              <a:ext uri="{FF2B5EF4-FFF2-40B4-BE49-F238E27FC236}">
                <a16:creationId xmlns:a16="http://schemas.microsoft.com/office/drawing/2014/main" id="{E4649CD1-91D1-1E27-4AFA-5846791B1C91}"/>
              </a:ext>
            </a:extLst>
          </p:cNvPr>
          <p:cNvSpPr/>
          <p:nvPr/>
        </p:nvSpPr>
        <p:spPr>
          <a:xfrm>
            <a:off x="1283109" y="3663253"/>
            <a:ext cx="3037858" cy="809607"/>
          </a:xfrm>
          <a:custGeom>
            <a:avLst/>
            <a:gdLst/>
            <a:ahLst/>
            <a:cxnLst/>
            <a:rect l="l" t="t" r="r" b="b"/>
            <a:pathLst>
              <a:path w="988571" h="263460" extrusionOk="0">
                <a:moveTo>
                  <a:pt x="129972" y="0"/>
                </a:moveTo>
                <a:lnTo>
                  <a:pt x="858599" y="0"/>
                </a:lnTo>
                <a:cubicBezTo>
                  <a:pt x="893070" y="0"/>
                  <a:pt x="926129" y="13693"/>
                  <a:pt x="950503" y="38068"/>
                </a:cubicBezTo>
                <a:cubicBezTo>
                  <a:pt x="974878" y="62443"/>
                  <a:pt x="988571" y="95502"/>
                  <a:pt x="988571" y="129972"/>
                </a:cubicBezTo>
                <a:lnTo>
                  <a:pt x="988571" y="133487"/>
                </a:lnTo>
                <a:cubicBezTo>
                  <a:pt x="988571" y="167958"/>
                  <a:pt x="974878" y="201017"/>
                  <a:pt x="950503" y="225392"/>
                </a:cubicBezTo>
                <a:cubicBezTo>
                  <a:pt x="926129" y="249766"/>
                  <a:pt x="893070" y="263460"/>
                  <a:pt x="858599" y="263460"/>
                </a:cubicBezTo>
                <a:lnTo>
                  <a:pt x="129972" y="263460"/>
                </a:lnTo>
                <a:cubicBezTo>
                  <a:pt x="95502" y="263460"/>
                  <a:pt x="62443" y="249766"/>
                  <a:pt x="38068" y="225392"/>
                </a:cubicBezTo>
                <a:cubicBezTo>
                  <a:pt x="13693" y="201017"/>
                  <a:pt x="0" y="167958"/>
                  <a:pt x="0" y="133487"/>
                </a:cubicBezTo>
                <a:lnTo>
                  <a:pt x="0" y="129972"/>
                </a:lnTo>
                <a:cubicBezTo>
                  <a:pt x="0" y="95502"/>
                  <a:pt x="13693" y="62443"/>
                  <a:pt x="38068" y="38068"/>
                </a:cubicBezTo>
                <a:cubicBezTo>
                  <a:pt x="62443" y="13693"/>
                  <a:pt x="95502" y="0"/>
                  <a:pt x="129972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38100" cap="flat" cmpd="sng">
            <a:solidFill>
              <a:srgbClr val="EDAB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6" name="Google Shape;248;p21">
            <a:extLst>
              <a:ext uri="{FF2B5EF4-FFF2-40B4-BE49-F238E27FC236}">
                <a16:creationId xmlns:a16="http://schemas.microsoft.com/office/drawing/2014/main" id="{5E58C99F-7DCD-0567-CB1E-2ACD73D30E11}"/>
              </a:ext>
            </a:extLst>
          </p:cNvPr>
          <p:cNvSpPr/>
          <p:nvPr/>
        </p:nvSpPr>
        <p:spPr>
          <a:xfrm>
            <a:off x="1283109" y="5439814"/>
            <a:ext cx="3037858" cy="809607"/>
          </a:xfrm>
          <a:custGeom>
            <a:avLst/>
            <a:gdLst/>
            <a:ahLst/>
            <a:cxnLst/>
            <a:rect l="l" t="t" r="r" b="b"/>
            <a:pathLst>
              <a:path w="988571" h="263460" extrusionOk="0">
                <a:moveTo>
                  <a:pt x="129972" y="0"/>
                </a:moveTo>
                <a:lnTo>
                  <a:pt x="858599" y="0"/>
                </a:lnTo>
                <a:cubicBezTo>
                  <a:pt x="893070" y="0"/>
                  <a:pt x="926129" y="13693"/>
                  <a:pt x="950503" y="38068"/>
                </a:cubicBezTo>
                <a:cubicBezTo>
                  <a:pt x="974878" y="62443"/>
                  <a:pt x="988571" y="95502"/>
                  <a:pt x="988571" y="129972"/>
                </a:cubicBezTo>
                <a:lnTo>
                  <a:pt x="988571" y="133487"/>
                </a:lnTo>
                <a:cubicBezTo>
                  <a:pt x="988571" y="167958"/>
                  <a:pt x="974878" y="201017"/>
                  <a:pt x="950503" y="225392"/>
                </a:cubicBezTo>
                <a:cubicBezTo>
                  <a:pt x="926129" y="249766"/>
                  <a:pt x="893070" y="263460"/>
                  <a:pt x="858599" y="263460"/>
                </a:cubicBezTo>
                <a:lnTo>
                  <a:pt x="129972" y="263460"/>
                </a:lnTo>
                <a:cubicBezTo>
                  <a:pt x="95502" y="263460"/>
                  <a:pt x="62443" y="249766"/>
                  <a:pt x="38068" y="225392"/>
                </a:cubicBezTo>
                <a:cubicBezTo>
                  <a:pt x="13693" y="201017"/>
                  <a:pt x="0" y="167958"/>
                  <a:pt x="0" y="133487"/>
                </a:cubicBezTo>
                <a:lnTo>
                  <a:pt x="0" y="129972"/>
                </a:lnTo>
                <a:cubicBezTo>
                  <a:pt x="0" y="95502"/>
                  <a:pt x="13693" y="62443"/>
                  <a:pt x="38068" y="38068"/>
                </a:cubicBezTo>
                <a:cubicBezTo>
                  <a:pt x="62443" y="13693"/>
                  <a:pt x="95502" y="0"/>
                  <a:pt x="129972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38100" cap="flat" cmpd="sng">
            <a:solidFill>
              <a:srgbClr val="EDAB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C3234F-96F4-E877-B56B-29C839D2B7DA}"/>
              </a:ext>
            </a:extLst>
          </p:cNvPr>
          <p:cNvSpPr txBox="1"/>
          <p:nvPr/>
        </p:nvSpPr>
        <p:spPr>
          <a:xfrm>
            <a:off x="4852778" y="3806446"/>
            <a:ext cx="2666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24141"/>
                </a:solidFill>
                <a:effectLst/>
                <a:uLnTx/>
                <a:uFillTx/>
                <a:latin typeface="Raleway"/>
                <a:ea typeface="+mn-ea"/>
                <a:cs typeface="+mn-cs"/>
              </a:rPr>
              <a:t>Empowerment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7DC40F-2AD1-4AAF-FF4D-5597B6ECA035}"/>
              </a:ext>
            </a:extLst>
          </p:cNvPr>
          <p:cNvSpPr txBox="1"/>
          <p:nvPr/>
        </p:nvSpPr>
        <p:spPr>
          <a:xfrm>
            <a:off x="4852778" y="5583007"/>
            <a:ext cx="2553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24141"/>
                </a:solidFill>
                <a:effectLst/>
                <a:uLnTx/>
                <a:uFillTx/>
                <a:latin typeface="Raleway"/>
                <a:ea typeface="+mn-ea"/>
                <a:cs typeface="+mn-cs"/>
              </a:rPr>
              <a:t>Customization</a:t>
            </a:r>
          </a:p>
        </p:txBody>
      </p:sp>
      <p:sp>
        <p:nvSpPr>
          <p:cNvPr id="11" name="Google Shape;248;p21">
            <a:extLst>
              <a:ext uri="{FF2B5EF4-FFF2-40B4-BE49-F238E27FC236}">
                <a16:creationId xmlns:a16="http://schemas.microsoft.com/office/drawing/2014/main" id="{45CC79CE-1A49-EC44-56B2-3F63AEB21980}"/>
              </a:ext>
            </a:extLst>
          </p:cNvPr>
          <p:cNvSpPr/>
          <p:nvPr/>
        </p:nvSpPr>
        <p:spPr>
          <a:xfrm>
            <a:off x="1283109" y="7216375"/>
            <a:ext cx="3037858" cy="809607"/>
          </a:xfrm>
          <a:custGeom>
            <a:avLst/>
            <a:gdLst/>
            <a:ahLst/>
            <a:cxnLst/>
            <a:rect l="l" t="t" r="r" b="b"/>
            <a:pathLst>
              <a:path w="988571" h="263460" extrusionOk="0">
                <a:moveTo>
                  <a:pt x="129972" y="0"/>
                </a:moveTo>
                <a:lnTo>
                  <a:pt x="858599" y="0"/>
                </a:lnTo>
                <a:cubicBezTo>
                  <a:pt x="893070" y="0"/>
                  <a:pt x="926129" y="13693"/>
                  <a:pt x="950503" y="38068"/>
                </a:cubicBezTo>
                <a:cubicBezTo>
                  <a:pt x="974878" y="62443"/>
                  <a:pt x="988571" y="95502"/>
                  <a:pt x="988571" y="129972"/>
                </a:cubicBezTo>
                <a:lnTo>
                  <a:pt x="988571" y="133487"/>
                </a:lnTo>
                <a:cubicBezTo>
                  <a:pt x="988571" y="167958"/>
                  <a:pt x="974878" y="201017"/>
                  <a:pt x="950503" y="225392"/>
                </a:cubicBezTo>
                <a:cubicBezTo>
                  <a:pt x="926129" y="249766"/>
                  <a:pt x="893070" y="263460"/>
                  <a:pt x="858599" y="263460"/>
                </a:cubicBezTo>
                <a:lnTo>
                  <a:pt x="129972" y="263460"/>
                </a:lnTo>
                <a:cubicBezTo>
                  <a:pt x="95502" y="263460"/>
                  <a:pt x="62443" y="249766"/>
                  <a:pt x="38068" y="225392"/>
                </a:cubicBezTo>
                <a:cubicBezTo>
                  <a:pt x="13693" y="201017"/>
                  <a:pt x="0" y="167958"/>
                  <a:pt x="0" y="133487"/>
                </a:cubicBezTo>
                <a:lnTo>
                  <a:pt x="0" y="129972"/>
                </a:lnTo>
                <a:cubicBezTo>
                  <a:pt x="0" y="95502"/>
                  <a:pt x="13693" y="62443"/>
                  <a:pt x="38068" y="38068"/>
                </a:cubicBezTo>
                <a:cubicBezTo>
                  <a:pt x="62443" y="13693"/>
                  <a:pt x="95502" y="0"/>
                  <a:pt x="129972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38100" cap="flat" cmpd="sng">
            <a:solidFill>
              <a:srgbClr val="EDAB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0E2EFD-EA4C-A7CA-B6A4-EED0DA8CC9DC}"/>
              </a:ext>
            </a:extLst>
          </p:cNvPr>
          <p:cNvSpPr txBox="1"/>
          <p:nvPr/>
        </p:nvSpPr>
        <p:spPr>
          <a:xfrm>
            <a:off x="4852778" y="7331129"/>
            <a:ext cx="4419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24141"/>
                </a:solidFill>
                <a:effectLst/>
                <a:uLnTx/>
                <a:uFillTx/>
                <a:latin typeface="Raleway"/>
                <a:ea typeface="+mn-ea"/>
                <a:cs typeface="+mn-cs"/>
              </a:rPr>
              <a:t>Continuous Improvement</a:t>
            </a:r>
          </a:p>
        </p:txBody>
      </p:sp>
    </p:spTree>
    <p:extLst>
      <p:ext uri="{BB962C8B-B14F-4D97-AF65-F5344CB8AC3E}">
        <p14:creationId xmlns:p14="http://schemas.microsoft.com/office/powerpoint/2010/main" val="407400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" grpId="0"/>
      <p:bldP spid="4" grpId="0"/>
      <p:bldP spid="5" grpId="0" animBg="1"/>
      <p:bldP spid="6" grpId="0" animBg="1"/>
      <p:bldP spid="7" grpId="0"/>
      <p:bldP spid="8" grpId="0"/>
      <p:bldP spid="11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1D7"/>
        </a:solidFill>
        <a:effectLst/>
      </p:bgPr>
    </p:bg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1" name="Google Shape;401;p28"/>
          <p:cNvCxnSpPr/>
          <p:nvPr/>
        </p:nvCxnSpPr>
        <p:spPr>
          <a:xfrm>
            <a:off x="1028700" y="2334530"/>
            <a:ext cx="16230600" cy="0"/>
          </a:xfrm>
          <a:prstGeom prst="straightConnector1">
            <a:avLst/>
          </a:prstGeom>
          <a:noFill/>
          <a:ln w="38100" cap="flat" cmpd="sng">
            <a:solidFill>
              <a:srgbClr val="42414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2" name="Google Shape;402;p28"/>
          <p:cNvCxnSpPr/>
          <p:nvPr/>
        </p:nvCxnSpPr>
        <p:spPr>
          <a:xfrm>
            <a:off x="972481" y="8676323"/>
            <a:ext cx="16230600" cy="0"/>
          </a:xfrm>
          <a:prstGeom prst="straightConnector1">
            <a:avLst/>
          </a:prstGeom>
          <a:noFill/>
          <a:ln w="38100" cap="flat" cmpd="sng">
            <a:solidFill>
              <a:srgbClr val="42414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03" name="Google Shape;403;p28"/>
          <p:cNvGrpSpPr/>
          <p:nvPr/>
        </p:nvGrpSpPr>
        <p:grpSpPr>
          <a:xfrm>
            <a:off x="256251" y="9070260"/>
            <a:ext cx="2029749" cy="1004390"/>
            <a:chOff x="0" y="0"/>
            <a:chExt cx="7981950" cy="4578350"/>
          </a:xfrm>
        </p:grpSpPr>
        <p:sp>
          <p:nvSpPr>
            <p:cNvPr id="404" name="Google Shape;404;p28"/>
            <p:cNvSpPr/>
            <p:nvPr/>
          </p:nvSpPr>
          <p:spPr>
            <a:xfrm>
              <a:off x="765810" y="21590"/>
              <a:ext cx="6451600" cy="4326890"/>
            </a:xfrm>
            <a:custGeom>
              <a:avLst/>
              <a:gdLst/>
              <a:ahLst/>
              <a:cxnLst/>
              <a:rect l="l" t="t" r="r" b="b"/>
              <a:pathLst>
                <a:path w="6451600" h="4326890" extrusionOk="0">
                  <a:moveTo>
                    <a:pt x="6224270" y="0"/>
                  </a:moveTo>
                  <a:lnTo>
                    <a:pt x="226060" y="0"/>
                  </a:lnTo>
                  <a:cubicBezTo>
                    <a:pt x="101600" y="0"/>
                    <a:pt x="0" y="101600"/>
                    <a:pt x="0" y="226060"/>
                  </a:cubicBezTo>
                  <a:lnTo>
                    <a:pt x="0" y="4326890"/>
                  </a:lnTo>
                  <a:lnTo>
                    <a:pt x="6451601" y="4326890"/>
                  </a:lnTo>
                  <a:lnTo>
                    <a:pt x="6451601" y="226060"/>
                  </a:lnTo>
                  <a:cubicBezTo>
                    <a:pt x="6450331" y="101600"/>
                    <a:pt x="6348731" y="0"/>
                    <a:pt x="6224270" y="0"/>
                  </a:cubicBezTo>
                  <a:close/>
                  <a:moveTo>
                    <a:pt x="6252210" y="4043680"/>
                  </a:moveTo>
                  <a:lnTo>
                    <a:pt x="196851" y="4043680"/>
                  </a:lnTo>
                  <a:lnTo>
                    <a:pt x="196851" y="255270"/>
                  </a:lnTo>
                  <a:lnTo>
                    <a:pt x="6252210" y="255270"/>
                  </a:lnTo>
                  <a:lnTo>
                    <a:pt x="6252210" y="40436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0" y="0"/>
              <a:ext cx="7981950" cy="4542790"/>
            </a:xfrm>
            <a:custGeom>
              <a:avLst/>
              <a:gdLst/>
              <a:ahLst/>
              <a:cxnLst/>
              <a:rect l="l" t="t" r="r" b="b"/>
              <a:pathLst>
                <a:path w="7981950" h="4542790" extrusionOk="0">
                  <a:moveTo>
                    <a:pt x="7239000" y="4348480"/>
                  </a:moveTo>
                  <a:lnTo>
                    <a:pt x="7239000" y="243840"/>
                  </a:lnTo>
                  <a:cubicBezTo>
                    <a:pt x="7239000" y="109220"/>
                    <a:pt x="7129780" y="0"/>
                    <a:pt x="6995160" y="0"/>
                  </a:cubicBezTo>
                  <a:lnTo>
                    <a:pt x="985520" y="0"/>
                  </a:lnTo>
                  <a:cubicBezTo>
                    <a:pt x="852170" y="0"/>
                    <a:pt x="742950" y="109220"/>
                    <a:pt x="742950" y="243840"/>
                  </a:cubicBezTo>
                  <a:lnTo>
                    <a:pt x="742950" y="4349750"/>
                  </a:lnTo>
                  <a:lnTo>
                    <a:pt x="0" y="4349750"/>
                  </a:lnTo>
                  <a:lnTo>
                    <a:pt x="0" y="4447540"/>
                  </a:lnTo>
                  <a:cubicBezTo>
                    <a:pt x="0" y="4500880"/>
                    <a:pt x="43180" y="4542790"/>
                    <a:pt x="95250" y="4542790"/>
                  </a:cubicBezTo>
                  <a:lnTo>
                    <a:pt x="7886700" y="4542790"/>
                  </a:lnTo>
                  <a:cubicBezTo>
                    <a:pt x="7940040" y="4542790"/>
                    <a:pt x="7981950" y="4499610"/>
                    <a:pt x="7981950" y="4447540"/>
                  </a:cubicBezTo>
                  <a:lnTo>
                    <a:pt x="7981950" y="4349750"/>
                  </a:lnTo>
                  <a:lnTo>
                    <a:pt x="7239000" y="4349750"/>
                  </a:lnTo>
                  <a:close/>
                  <a:moveTo>
                    <a:pt x="4519930" y="4348480"/>
                  </a:moveTo>
                  <a:lnTo>
                    <a:pt x="4519930" y="4349750"/>
                  </a:lnTo>
                  <a:cubicBezTo>
                    <a:pt x="4519930" y="4403090"/>
                    <a:pt x="4476750" y="4445000"/>
                    <a:pt x="4424680" y="4445000"/>
                  </a:cubicBezTo>
                  <a:lnTo>
                    <a:pt x="3557270" y="4445000"/>
                  </a:lnTo>
                  <a:cubicBezTo>
                    <a:pt x="3503930" y="4445000"/>
                    <a:pt x="3462020" y="4401820"/>
                    <a:pt x="3462020" y="4349750"/>
                  </a:cubicBezTo>
                  <a:lnTo>
                    <a:pt x="3462020" y="4348480"/>
                  </a:lnTo>
                  <a:lnTo>
                    <a:pt x="765810" y="4348480"/>
                  </a:lnTo>
                  <a:lnTo>
                    <a:pt x="765810" y="247650"/>
                  </a:lnTo>
                  <a:cubicBezTo>
                    <a:pt x="765810" y="123190"/>
                    <a:pt x="867410" y="21590"/>
                    <a:pt x="991870" y="21590"/>
                  </a:cubicBezTo>
                  <a:lnTo>
                    <a:pt x="6990080" y="21590"/>
                  </a:lnTo>
                  <a:cubicBezTo>
                    <a:pt x="7114539" y="21590"/>
                    <a:pt x="7216139" y="123190"/>
                    <a:pt x="7216139" y="247650"/>
                  </a:cubicBezTo>
                  <a:lnTo>
                    <a:pt x="7216139" y="4348480"/>
                  </a:lnTo>
                  <a:lnTo>
                    <a:pt x="4519930" y="4348480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3460750" y="4349750"/>
              <a:ext cx="1059180" cy="96520"/>
            </a:xfrm>
            <a:custGeom>
              <a:avLst/>
              <a:gdLst/>
              <a:ahLst/>
              <a:cxnLst/>
              <a:rect l="l" t="t" r="r" b="b"/>
              <a:pathLst>
                <a:path w="1059180" h="96520" extrusionOk="0">
                  <a:moveTo>
                    <a:pt x="96520" y="96520"/>
                  </a:moveTo>
                  <a:lnTo>
                    <a:pt x="963930" y="96520"/>
                  </a:lnTo>
                  <a:cubicBezTo>
                    <a:pt x="1017270" y="96520"/>
                    <a:pt x="1059180" y="53340"/>
                    <a:pt x="1059180" y="1270"/>
                  </a:cubicBezTo>
                  <a:lnTo>
                    <a:pt x="1059180" y="0"/>
                  </a:lnTo>
                  <a:lnTo>
                    <a:pt x="0" y="0"/>
                  </a:lnTo>
                  <a:lnTo>
                    <a:pt x="0" y="1270"/>
                  </a:lnTo>
                  <a:cubicBezTo>
                    <a:pt x="0" y="53340"/>
                    <a:pt x="43180" y="96520"/>
                    <a:pt x="96520" y="96520"/>
                  </a:cubicBezTo>
                  <a:close/>
                </a:path>
              </a:pathLst>
            </a:custGeom>
            <a:solidFill>
              <a:srgbClr val="7271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407" name="Google Shape;407;p28"/>
            <p:cNvSpPr/>
            <p:nvPr/>
          </p:nvSpPr>
          <p:spPr>
            <a:xfrm>
              <a:off x="163830" y="4542790"/>
              <a:ext cx="7654290" cy="35560"/>
            </a:xfrm>
            <a:custGeom>
              <a:avLst/>
              <a:gdLst/>
              <a:ahLst/>
              <a:cxnLst/>
              <a:rect l="l" t="t" r="r" b="b"/>
              <a:pathLst>
                <a:path w="7654290" h="35560" extrusionOk="0">
                  <a:moveTo>
                    <a:pt x="0" y="0"/>
                  </a:moveTo>
                  <a:cubicBezTo>
                    <a:pt x="0" y="20320"/>
                    <a:pt x="16510" y="35560"/>
                    <a:pt x="35560" y="35560"/>
                  </a:cubicBezTo>
                  <a:lnTo>
                    <a:pt x="7618730" y="35560"/>
                  </a:lnTo>
                  <a:cubicBezTo>
                    <a:pt x="7639050" y="35560"/>
                    <a:pt x="7654290" y="19050"/>
                    <a:pt x="76542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271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</p:grpSp>
      <p:pic>
        <p:nvPicPr>
          <p:cNvPr id="2" name="Google Shape;792;p42">
            <a:extLst>
              <a:ext uri="{FF2B5EF4-FFF2-40B4-BE49-F238E27FC236}">
                <a16:creationId xmlns:a16="http://schemas.microsoft.com/office/drawing/2014/main" id="{0CEDA741-4714-C747-DAE0-26465FC461A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39419" y="9070260"/>
            <a:ext cx="1292330" cy="1084004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36"/>
          <p:cNvSpPr txBox="1"/>
          <p:nvPr/>
        </p:nvSpPr>
        <p:spPr>
          <a:xfrm>
            <a:off x="1028700" y="914400"/>
            <a:ext cx="13130748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399" b="0" i="0" u="none" strike="noStrike" kern="1200" cap="none" spc="0" normalizeH="0" baseline="0" noProof="0" dirty="0">
                <a:ln>
                  <a:noFill/>
                </a:ln>
                <a:solidFill>
                  <a:srgbClr val="424141"/>
                </a:solidFill>
                <a:effectLst/>
                <a:uLnTx/>
                <a:uFillTx/>
                <a:latin typeface="Prata"/>
                <a:ea typeface="Prata"/>
                <a:cs typeface="Prata"/>
                <a:sym typeface="Prata"/>
              </a:rPr>
              <a:t>Feedback Mechanisms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CE5840-77CE-413B-F0B6-713AFBF127A8}"/>
              </a:ext>
            </a:extLst>
          </p:cNvPr>
          <p:cNvSpPr txBox="1"/>
          <p:nvPr/>
        </p:nvSpPr>
        <p:spPr>
          <a:xfrm>
            <a:off x="1270963" y="2597138"/>
            <a:ext cx="163878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24141"/>
                </a:solidFill>
                <a:effectLst/>
                <a:uLnTx/>
                <a:uFillTx/>
                <a:latin typeface="Raleway"/>
                <a:ea typeface="+mn-ea"/>
                <a:cs typeface="+mn-cs"/>
              </a:rPr>
              <a:t>At EGY Routes, we value our users' input and strive to create a platform that caters to their needs. 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24141"/>
                </a:solidFill>
                <a:effectLst/>
                <a:uLnTx/>
                <a:uFillTx/>
                <a:latin typeface="Raleway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24141"/>
                </a:solidFill>
                <a:effectLst/>
                <a:uLnTx/>
                <a:uFillTx/>
                <a:latin typeface="Raleway"/>
                <a:ea typeface="+mn-ea"/>
                <a:cs typeface="+mn-cs"/>
              </a:rPr>
              <a:t>Central to our design philosophy is the integration of various feedback mechanisms, empowering 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24141"/>
                </a:solidFill>
                <a:effectLst/>
                <a:uLnTx/>
                <a:uFillTx/>
                <a:latin typeface="Raleway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24141"/>
                </a:solidFill>
                <a:effectLst/>
                <a:uLnTx/>
                <a:uFillTx/>
                <a:latin typeface="Raleway"/>
                <a:ea typeface="+mn-ea"/>
                <a:cs typeface="+mn-cs"/>
              </a:rPr>
              <a:t>users to shape their experience.</a:t>
            </a:r>
          </a:p>
        </p:txBody>
      </p:sp>
      <p:sp>
        <p:nvSpPr>
          <p:cNvPr id="4" name="Google Shape;248;p21">
            <a:extLst>
              <a:ext uri="{FF2B5EF4-FFF2-40B4-BE49-F238E27FC236}">
                <a16:creationId xmlns:a16="http://schemas.microsoft.com/office/drawing/2014/main" id="{FB415D44-F839-EE22-27C7-3D3245EC40DF}"/>
              </a:ext>
            </a:extLst>
          </p:cNvPr>
          <p:cNvSpPr/>
          <p:nvPr/>
        </p:nvSpPr>
        <p:spPr>
          <a:xfrm>
            <a:off x="1270963" y="4473791"/>
            <a:ext cx="3037858" cy="809607"/>
          </a:xfrm>
          <a:custGeom>
            <a:avLst/>
            <a:gdLst/>
            <a:ahLst/>
            <a:cxnLst/>
            <a:rect l="l" t="t" r="r" b="b"/>
            <a:pathLst>
              <a:path w="988571" h="263460" extrusionOk="0">
                <a:moveTo>
                  <a:pt x="129972" y="0"/>
                </a:moveTo>
                <a:lnTo>
                  <a:pt x="858599" y="0"/>
                </a:lnTo>
                <a:cubicBezTo>
                  <a:pt x="893070" y="0"/>
                  <a:pt x="926129" y="13693"/>
                  <a:pt x="950503" y="38068"/>
                </a:cubicBezTo>
                <a:cubicBezTo>
                  <a:pt x="974878" y="62443"/>
                  <a:pt x="988571" y="95502"/>
                  <a:pt x="988571" y="129972"/>
                </a:cubicBezTo>
                <a:lnTo>
                  <a:pt x="988571" y="133487"/>
                </a:lnTo>
                <a:cubicBezTo>
                  <a:pt x="988571" y="167958"/>
                  <a:pt x="974878" y="201017"/>
                  <a:pt x="950503" y="225392"/>
                </a:cubicBezTo>
                <a:cubicBezTo>
                  <a:pt x="926129" y="249766"/>
                  <a:pt x="893070" y="263460"/>
                  <a:pt x="858599" y="263460"/>
                </a:cubicBezTo>
                <a:lnTo>
                  <a:pt x="129972" y="263460"/>
                </a:lnTo>
                <a:cubicBezTo>
                  <a:pt x="95502" y="263460"/>
                  <a:pt x="62443" y="249766"/>
                  <a:pt x="38068" y="225392"/>
                </a:cubicBezTo>
                <a:cubicBezTo>
                  <a:pt x="13693" y="201017"/>
                  <a:pt x="0" y="167958"/>
                  <a:pt x="0" y="133487"/>
                </a:cubicBezTo>
                <a:lnTo>
                  <a:pt x="0" y="129972"/>
                </a:lnTo>
                <a:cubicBezTo>
                  <a:pt x="0" y="95502"/>
                  <a:pt x="13693" y="62443"/>
                  <a:pt x="38068" y="38068"/>
                </a:cubicBezTo>
                <a:cubicBezTo>
                  <a:pt x="62443" y="13693"/>
                  <a:pt x="95502" y="0"/>
                  <a:pt x="129972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38100" cap="flat" cmpd="sng">
            <a:solidFill>
              <a:srgbClr val="EDAB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5" name="Google Shape;248;p21">
            <a:extLst>
              <a:ext uri="{FF2B5EF4-FFF2-40B4-BE49-F238E27FC236}">
                <a16:creationId xmlns:a16="http://schemas.microsoft.com/office/drawing/2014/main" id="{EF8C9ED3-B42A-65AB-A29F-950B9D0D419B}"/>
              </a:ext>
            </a:extLst>
          </p:cNvPr>
          <p:cNvSpPr/>
          <p:nvPr/>
        </p:nvSpPr>
        <p:spPr>
          <a:xfrm>
            <a:off x="1270963" y="5775498"/>
            <a:ext cx="3037858" cy="809607"/>
          </a:xfrm>
          <a:custGeom>
            <a:avLst/>
            <a:gdLst/>
            <a:ahLst/>
            <a:cxnLst/>
            <a:rect l="l" t="t" r="r" b="b"/>
            <a:pathLst>
              <a:path w="988571" h="263460" extrusionOk="0">
                <a:moveTo>
                  <a:pt x="129972" y="0"/>
                </a:moveTo>
                <a:lnTo>
                  <a:pt x="858599" y="0"/>
                </a:lnTo>
                <a:cubicBezTo>
                  <a:pt x="893070" y="0"/>
                  <a:pt x="926129" y="13693"/>
                  <a:pt x="950503" y="38068"/>
                </a:cubicBezTo>
                <a:cubicBezTo>
                  <a:pt x="974878" y="62443"/>
                  <a:pt x="988571" y="95502"/>
                  <a:pt x="988571" y="129972"/>
                </a:cubicBezTo>
                <a:lnTo>
                  <a:pt x="988571" y="133487"/>
                </a:lnTo>
                <a:cubicBezTo>
                  <a:pt x="988571" y="167958"/>
                  <a:pt x="974878" y="201017"/>
                  <a:pt x="950503" y="225392"/>
                </a:cubicBezTo>
                <a:cubicBezTo>
                  <a:pt x="926129" y="249766"/>
                  <a:pt x="893070" y="263460"/>
                  <a:pt x="858599" y="263460"/>
                </a:cubicBezTo>
                <a:lnTo>
                  <a:pt x="129972" y="263460"/>
                </a:lnTo>
                <a:cubicBezTo>
                  <a:pt x="95502" y="263460"/>
                  <a:pt x="62443" y="249766"/>
                  <a:pt x="38068" y="225392"/>
                </a:cubicBezTo>
                <a:cubicBezTo>
                  <a:pt x="13693" y="201017"/>
                  <a:pt x="0" y="167958"/>
                  <a:pt x="0" y="133487"/>
                </a:cubicBezTo>
                <a:lnTo>
                  <a:pt x="0" y="129972"/>
                </a:lnTo>
                <a:cubicBezTo>
                  <a:pt x="0" y="95502"/>
                  <a:pt x="13693" y="62443"/>
                  <a:pt x="38068" y="38068"/>
                </a:cubicBezTo>
                <a:cubicBezTo>
                  <a:pt x="62443" y="13693"/>
                  <a:pt x="95502" y="0"/>
                  <a:pt x="129972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38100" cap="flat" cmpd="sng">
            <a:solidFill>
              <a:srgbClr val="EDAB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6" name="Google Shape;248;p21">
            <a:extLst>
              <a:ext uri="{FF2B5EF4-FFF2-40B4-BE49-F238E27FC236}">
                <a16:creationId xmlns:a16="http://schemas.microsoft.com/office/drawing/2014/main" id="{7B47B371-5BDE-EBD1-51C6-F1DFE67ADDED}"/>
              </a:ext>
            </a:extLst>
          </p:cNvPr>
          <p:cNvSpPr/>
          <p:nvPr/>
        </p:nvSpPr>
        <p:spPr>
          <a:xfrm>
            <a:off x="1270963" y="7084160"/>
            <a:ext cx="3037858" cy="809607"/>
          </a:xfrm>
          <a:custGeom>
            <a:avLst/>
            <a:gdLst/>
            <a:ahLst/>
            <a:cxnLst/>
            <a:rect l="l" t="t" r="r" b="b"/>
            <a:pathLst>
              <a:path w="988571" h="263460" extrusionOk="0">
                <a:moveTo>
                  <a:pt x="129972" y="0"/>
                </a:moveTo>
                <a:lnTo>
                  <a:pt x="858599" y="0"/>
                </a:lnTo>
                <a:cubicBezTo>
                  <a:pt x="893070" y="0"/>
                  <a:pt x="926129" y="13693"/>
                  <a:pt x="950503" y="38068"/>
                </a:cubicBezTo>
                <a:cubicBezTo>
                  <a:pt x="974878" y="62443"/>
                  <a:pt x="988571" y="95502"/>
                  <a:pt x="988571" y="129972"/>
                </a:cubicBezTo>
                <a:lnTo>
                  <a:pt x="988571" y="133487"/>
                </a:lnTo>
                <a:cubicBezTo>
                  <a:pt x="988571" y="167958"/>
                  <a:pt x="974878" y="201017"/>
                  <a:pt x="950503" y="225392"/>
                </a:cubicBezTo>
                <a:cubicBezTo>
                  <a:pt x="926129" y="249766"/>
                  <a:pt x="893070" y="263460"/>
                  <a:pt x="858599" y="263460"/>
                </a:cubicBezTo>
                <a:lnTo>
                  <a:pt x="129972" y="263460"/>
                </a:lnTo>
                <a:cubicBezTo>
                  <a:pt x="95502" y="263460"/>
                  <a:pt x="62443" y="249766"/>
                  <a:pt x="38068" y="225392"/>
                </a:cubicBezTo>
                <a:cubicBezTo>
                  <a:pt x="13693" y="201017"/>
                  <a:pt x="0" y="167958"/>
                  <a:pt x="0" y="133487"/>
                </a:cubicBezTo>
                <a:lnTo>
                  <a:pt x="0" y="129972"/>
                </a:lnTo>
                <a:cubicBezTo>
                  <a:pt x="0" y="95502"/>
                  <a:pt x="13693" y="62443"/>
                  <a:pt x="38068" y="38068"/>
                </a:cubicBezTo>
                <a:cubicBezTo>
                  <a:pt x="62443" y="13693"/>
                  <a:pt x="95502" y="0"/>
                  <a:pt x="129972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38100" cap="flat" cmpd="sng">
            <a:solidFill>
              <a:srgbClr val="EDAB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7738E2-F639-E27D-0377-D1CE736A8938}"/>
              </a:ext>
            </a:extLst>
          </p:cNvPr>
          <p:cNvSpPr txBox="1"/>
          <p:nvPr/>
        </p:nvSpPr>
        <p:spPr>
          <a:xfrm>
            <a:off x="5147186" y="4616984"/>
            <a:ext cx="2754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24141"/>
                </a:solidFill>
                <a:effectLst/>
                <a:uLnTx/>
                <a:uFillTx/>
                <a:latin typeface="Raleway"/>
                <a:ea typeface="+mn-ea"/>
                <a:cs typeface="+mn-cs"/>
              </a:rPr>
              <a:t>Rating Systems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E98681-ECD2-378B-4683-F6490E09F9A5}"/>
              </a:ext>
            </a:extLst>
          </p:cNvPr>
          <p:cNvSpPr txBox="1"/>
          <p:nvPr/>
        </p:nvSpPr>
        <p:spPr>
          <a:xfrm>
            <a:off x="5147186" y="5922760"/>
            <a:ext cx="2989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24141"/>
                </a:solidFill>
                <a:effectLst/>
                <a:uLnTx/>
                <a:uFillTx/>
                <a:latin typeface="Raleway"/>
                <a:ea typeface="+mn-ea"/>
                <a:cs typeface="+mn-cs"/>
              </a:rPr>
              <a:t>Feedback Forms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95A45A-6523-E144-4B11-8AFBACB04CE7}"/>
              </a:ext>
            </a:extLst>
          </p:cNvPr>
          <p:cNvSpPr txBox="1"/>
          <p:nvPr/>
        </p:nvSpPr>
        <p:spPr>
          <a:xfrm>
            <a:off x="5147186" y="7256642"/>
            <a:ext cx="4839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24141"/>
                </a:solidFill>
                <a:effectLst/>
                <a:uLnTx/>
                <a:uFillTx/>
                <a:latin typeface="Raleway"/>
                <a:ea typeface="+mn-ea"/>
                <a:cs typeface="+mn-cs"/>
              </a:rPr>
              <a:t>User Engagement Initiatives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" grpId="0"/>
      <p:bldP spid="3" grpId="0"/>
      <p:bldP spid="4" grpId="0" animBg="1"/>
      <p:bldP spid="5" grpId="0" animBg="1"/>
      <p:bldP spid="6" grpId="0" animBg="1"/>
      <p:bldP spid="7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1D7"/>
        </a:solidFill>
        <a:effectLst/>
      </p:bgPr>
    </p:bg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4" name="Google Shape;614;p36"/>
          <p:cNvCxnSpPr/>
          <p:nvPr/>
        </p:nvCxnSpPr>
        <p:spPr>
          <a:xfrm>
            <a:off x="409268" y="1610676"/>
            <a:ext cx="16230600" cy="0"/>
          </a:xfrm>
          <a:prstGeom prst="straightConnector1">
            <a:avLst/>
          </a:prstGeom>
          <a:noFill/>
          <a:ln w="38100" cap="flat" cmpd="sng">
            <a:solidFill>
              <a:srgbClr val="42414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5" name="Google Shape;615;p36"/>
          <p:cNvCxnSpPr/>
          <p:nvPr/>
        </p:nvCxnSpPr>
        <p:spPr>
          <a:xfrm>
            <a:off x="704235" y="9649716"/>
            <a:ext cx="16230600" cy="0"/>
          </a:xfrm>
          <a:prstGeom prst="straightConnector1">
            <a:avLst/>
          </a:prstGeom>
          <a:noFill/>
          <a:ln w="38100" cap="flat" cmpd="sng">
            <a:solidFill>
              <a:srgbClr val="42414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8" name="Google Shape;628;p36"/>
          <p:cNvSpPr txBox="1"/>
          <p:nvPr/>
        </p:nvSpPr>
        <p:spPr>
          <a:xfrm>
            <a:off x="704235" y="232029"/>
            <a:ext cx="13130748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399" b="0" i="0" u="none" strike="noStrike" kern="1200" cap="none" spc="0" normalizeH="0" baseline="0" noProof="0" dirty="0">
                <a:ln>
                  <a:noFill/>
                </a:ln>
                <a:solidFill>
                  <a:srgbClr val="424141"/>
                </a:solidFill>
                <a:effectLst/>
                <a:uLnTx/>
                <a:uFillTx/>
                <a:latin typeface="Prata"/>
                <a:ea typeface="Prata"/>
                <a:cs typeface="Prata"/>
                <a:sym typeface="Prata"/>
              </a:rPr>
              <a:t>Sketches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3" name="Picture 2" descr="A drawing of a bus and a circle&#10;&#10;Description automatically generated">
            <a:extLst>
              <a:ext uri="{FF2B5EF4-FFF2-40B4-BE49-F238E27FC236}">
                <a16:creationId xmlns:a16="http://schemas.microsoft.com/office/drawing/2014/main" id="{E9B82475-8FBE-FD51-47E2-4AE0B4376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224" y="1945162"/>
            <a:ext cx="2951319" cy="5965723"/>
          </a:xfrm>
          <a:prstGeom prst="rect">
            <a:avLst/>
          </a:prstGeom>
        </p:spPr>
      </p:pic>
      <p:pic>
        <p:nvPicPr>
          <p:cNvPr id="5" name="Picture 4" descr="A drawing of pyramids on a white paper&#10;&#10;Description automatically generated">
            <a:extLst>
              <a:ext uri="{FF2B5EF4-FFF2-40B4-BE49-F238E27FC236}">
                <a16:creationId xmlns:a16="http://schemas.microsoft.com/office/drawing/2014/main" id="{14668F59-4D79-CD3D-5C88-4C3D42C23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2975" y="1821425"/>
            <a:ext cx="3102049" cy="5965723"/>
          </a:xfrm>
          <a:prstGeom prst="rect">
            <a:avLst/>
          </a:prstGeom>
        </p:spPr>
      </p:pic>
      <p:pic>
        <p:nvPicPr>
          <p:cNvPr id="7" name="Picture 6" descr="A white paper with writing on it&#10;&#10;Description automatically generated">
            <a:extLst>
              <a:ext uri="{FF2B5EF4-FFF2-40B4-BE49-F238E27FC236}">
                <a16:creationId xmlns:a16="http://schemas.microsoft.com/office/drawing/2014/main" id="{727EC8A1-2237-4489-C7BF-9E620C32F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99457" y="1821425"/>
            <a:ext cx="2951319" cy="6077947"/>
          </a:xfrm>
          <a:prstGeom prst="rect">
            <a:avLst/>
          </a:prstGeom>
        </p:spPr>
      </p:pic>
      <p:grpSp>
        <p:nvGrpSpPr>
          <p:cNvPr id="15" name="Google Shape;349;p26">
            <a:extLst>
              <a:ext uri="{FF2B5EF4-FFF2-40B4-BE49-F238E27FC236}">
                <a16:creationId xmlns:a16="http://schemas.microsoft.com/office/drawing/2014/main" id="{E119A5F3-632B-337B-D11C-7E2BA695472B}"/>
              </a:ext>
            </a:extLst>
          </p:cNvPr>
          <p:cNvGrpSpPr/>
          <p:nvPr/>
        </p:nvGrpSpPr>
        <p:grpSpPr>
          <a:xfrm>
            <a:off x="1837224" y="7787148"/>
            <a:ext cx="2840504" cy="2673338"/>
            <a:chOff x="0" y="-57150"/>
            <a:chExt cx="924349" cy="869950"/>
          </a:xfrm>
        </p:grpSpPr>
        <p:sp>
          <p:nvSpPr>
            <p:cNvPr id="16" name="Google Shape;350;p26">
              <a:extLst>
                <a:ext uri="{FF2B5EF4-FFF2-40B4-BE49-F238E27FC236}">
                  <a16:creationId xmlns:a16="http://schemas.microsoft.com/office/drawing/2014/main" id="{BF3DC295-F7A1-A621-12FE-A64405FFA928}"/>
                </a:ext>
              </a:extLst>
            </p:cNvPr>
            <p:cNvSpPr/>
            <p:nvPr/>
          </p:nvSpPr>
          <p:spPr>
            <a:xfrm>
              <a:off x="0" y="0"/>
              <a:ext cx="924349" cy="263460"/>
            </a:xfrm>
            <a:custGeom>
              <a:avLst/>
              <a:gdLst/>
              <a:ahLst/>
              <a:cxnLst/>
              <a:rect l="l" t="t" r="r" b="b"/>
              <a:pathLst>
                <a:path w="924349" h="263460" extrusionOk="0">
                  <a:moveTo>
                    <a:pt x="131730" y="0"/>
                  </a:moveTo>
                  <a:lnTo>
                    <a:pt x="792619" y="0"/>
                  </a:lnTo>
                  <a:cubicBezTo>
                    <a:pt x="865371" y="0"/>
                    <a:pt x="924349" y="58978"/>
                    <a:pt x="924349" y="131730"/>
                  </a:cubicBezTo>
                  <a:lnTo>
                    <a:pt x="924349" y="131730"/>
                  </a:lnTo>
                  <a:cubicBezTo>
                    <a:pt x="924349" y="166667"/>
                    <a:pt x="910470" y="200173"/>
                    <a:pt x="885766" y="224877"/>
                  </a:cubicBezTo>
                  <a:cubicBezTo>
                    <a:pt x="861062" y="249581"/>
                    <a:pt x="827556" y="263460"/>
                    <a:pt x="792619" y="263460"/>
                  </a:cubicBezTo>
                  <a:lnTo>
                    <a:pt x="131730" y="263460"/>
                  </a:lnTo>
                  <a:cubicBezTo>
                    <a:pt x="96793" y="263460"/>
                    <a:pt x="63287" y="249581"/>
                    <a:pt x="38583" y="224877"/>
                  </a:cubicBezTo>
                  <a:cubicBezTo>
                    <a:pt x="13879" y="200173"/>
                    <a:pt x="0" y="166667"/>
                    <a:pt x="0" y="131730"/>
                  </a:cubicBezTo>
                  <a:lnTo>
                    <a:pt x="0" y="131730"/>
                  </a:lnTo>
                  <a:cubicBezTo>
                    <a:pt x="0" y="96793"/>
                    <a:pt x="13879" y="63287"/>
                    <a:pt x="38583" y="38583"/>
                  </a:cubicBezTo>
                  <a:cubicBezTo>
                    <a:pt x="63287" y="13879"/>
                    <a:pt x="96793" y="0"/>
                    <a:pt x="13173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flat" cmpd="sng">
              <a:solidFill>
                <a:srgbClr val="EDAB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7" name="Google Shape;351;p26">
              <a:extLst>
                <a:ext uri="{FF2B5EF4-FFF2-40B4-BE49-F238E27FC236}">
                  <a16:creationId xmlns:a16="http://schemas.microsoft.com/office/drawing/2014/main" id="{01AE4871-FD49-52D8-A9E4-AC1EC7A2E4FC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" name="Google Shape;362;p26">
            <a:extLst>
              <a:ext uri="{FF2B5EF4-FFF2-40B4-BE49-F238E27FC236}">
                <a16:creationId xmlns:a16="http://schemas.microsoft.com/office/drawing/2014/main" id="{D10DCC7E-263E-C6E0-5AFA-D030761593E6}"/>
              </a:ext>
            </a:extLst>
          </p:cNvPr>
          <p:cNvSpPr txBox="1"/>
          <p:nvPr/>
        </p:nvSpPr>
        <p:spPr>
          <a:xfrm>
            <a:off x="2047363" y="8124685"/>
            <a:ext cx="252074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24141"/>
                </a:solidFill>
                <a:effectLst/>
                <a:uLnTx/>
                <a:uFillTx/>
                <a:latin typeface="Prata"/>
                <a:ea typeface="+mn-ea"/>
                <a:cs typeface="+mn-cs"/>
                <a:sym typeface="Prata"/>
              </a:rPr>
              <a:t>Logo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23" name="Google Shape;349;p26">
            <a:extLst>
              <a:ext uri="{FF2B5EF4-FFF2-40B4-BE49-F238E27FC236}">
                <a16:creationId xmlns:a16="http://schemas.microsoft.com/office/drawing/2014/main" id="{0D199D62-55E1-7F6C-0772-D3D33505EADD}"/>
              </a:ext>
            </a:extLst>
          </p:cNvPr>
          <p:cNvGrpSpPr/>
          <p:nvPr/>
        </p:nvGrpSpPr>
        <p:grpSpPr>
          <a:xfrm>
            <a:off x="7836485" y="7787148"/>
            <a:ext cx="2840504" cy="2673338"/>
            <a:chOff x="0" y="-57150"/>
            <a:chExt cx="924349" cy="869950"/>
          </a:xfrm>
        </p:grpSpPr>
        <p:sp>
          <p:nvSpPr>
            <p:cNvPr id="24" name="Google Shape;350;p26">
              <a:extLst>
                <a:ext uri="{FF2B5EF4-FFF2-40B4-BE49-F238E27FC236}">
                  <a16:creationId xmlns:a16="http://schemas.microsoft.com/office/drawing/2014/main" id="{874961DE-235D-3E01-2BA2-1E5F2E773182}"/>
                </a:ext>
              </a:extLst>
            </p:cNvPr>
            <p:cNvSpPr/>
            <p:nvPr/>
          </p:nvSpPr>
          <p:spPr>
            <a:xfrm>
              <a:off x="0" y="0"/>
              <a:ext cx="924349" cy="263460"/>
            </a:xfrm>
            <a:custGeom>
              <a:avLst/>
              <a:gdLst/>
              <a:ahLst/>
              <a:cxnLst/>
              <a:rect l="l" t="t" r="r" b="b"/>
              <a:pathLst>
                <a:path w="924349" h="263460" extrusionOk="0">
                  <a:moveTo>
                    <a:pt x="131730" y="0"/>
                  </a:moveTo>
                  <a:lnTo>
                    <a:pt x="792619" y="0"/>
                  </a:lnTo>
                  <a:cubicBezTo>
                    <a:pt x="865371" y="0"/>
                    <a:pt x="924349" y="58978"/>
                    <a:pt x="924349" y="131730"/>
                  </a:cubicBezTo>
                  <a:lnTo>
                    <a:pt x="924349" y="131730"/>
                  </a:lnTo>
                  <a:cubicBezTo>
                    <a:pt x="924349" y="166667"/>
                    <a:pt x="910470" y="200173"/>
                    <a:pt x="885766" y="224877"/>
                  </a:cubicBezTo>
                  <a:cubicBezTo>
                    <a:pt x="861062" y="249581"/>
                    <a:pt x="827556" y="263460"/>
                    <a:pt x="792619" y="263460"/>
                  </a:cubicBezTo>
                  <a:lnTo>
                    <a:pt x="131730" y="263460"/>
                  </a:lnTo>
                  <a:cubicBezTo>
                    <a:pt x="96793" y="263460"/>
                    <a:pt x="63287" y="249581"/>
                    <a:pt x="38583" y="224877"/>
                  </a:cubicBezTo>
                  <a:cubicBezTo>
                    <a:pt x="13879" y="200173"/>
                    <a:pt x="0" y="166667"/>
                    <a:pt x="0" y="131730"/>
                  </a:cubicBezTo>
                  <a:lnTo>
                    <a:pt x="0" y="131730"/>
                  </a:lnTo>
                  <a:cubicBezTo>
                    <a:pt x="0" y="96793"/>
                    <a:pt x="13879" y="63287"/>
                    <a:pt x="38583" y="38583"/>
                  </a:cubicBezTo>
                  <a:cubicBezTo>
                    <a:pt x="63287" y="13879"/>
                    <a:pt x="96793" y="0"/>
                    <a:pt x="13173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flat" cmpd="sng">
              <a:solidFill>
                <a:srgbClr val="EDAB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25" name="Google Shape;351;p26">
              <a:extLst>
                <a:ext uri="{FF2B5EF4-FFF2-40B4-BE49-F238E27FC236}">
                  <a16:creationId xmlns:a16="http://schemas.microsoft.com/office/drawing/2014/main" id="{B981E875-0193-E8E0-AF32-7061A61A6965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" name="Google Shape;362;p26">
            <a:extLst>
              <a:ext uri="{FF2B5EF4-FFF2-40B4-BE49-F238E27FC236}">
                <a16:creationId xmlns:a16="http://schemas.microsoft.com/office/drawing/2014/main" id="{27D87288-8CF9-9F11-FDA6-C74D442113CD}"/>
              </a:ext>
            </a:extLst>
          </p:cNvPr>
          <p:cNvSpPr txBox="1"/>
          <p:nvPr/>
        </p:nvSpPr>
        <p:spPr>
          <a:xfrm>
            <a:off x="8046624" y="8124685"/>
            <a:ext cx="252074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24141"/>
                </a:solidFill>
                <a:effectLst/>
                <a:uLnTx/>
                <a:uFillTx/>
                <a:latin typeface="Prata"/>
                <a:ea typeface="Prata"/>
                <a:cs typeface="Prata"/>
                <a:sym typeface="Prata"/>
              </a:rPr>
              <a:t>Home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27" name="Google Shape;349;p26">
            <a:extLst>
              <a:ext uri="{FF2B5EF4-FFF2-40B4-BE49-F238E27FC236}">
                <a16:creationId xmlns:a16="http://schemas.microsoft.com/office/drawing/2014/main" id="{AB0988EB-9D28-F3E2-7C57-C926D9E3A9B0}"/>
              </a:ext>
            </a:extLst>
          </p:cNvPr>
          <p:cNvGrpSpPr/>
          <p:nvPr/>
        </p:nvGrpSpPr>
        <p:grpSpPr>
          <a:xfrm>
            <a:off x="13499457" y="8032311"/>
            <a:ext cx="2840504" cy="2673338"/>
            <a:chOff x="0" y="-57150"/>
            <a:chExt cx="924349" cy="869950"/>
          </a:xfrm>
        </p:grpSpPr>
        <p:sp>
          <p:nvSpPr>
            <p:cNvPr id="28" name="Google Shape;350;p26">
              <a:extLst>
                <a:ext uri="{FF2B5EF4-FFF2-40B4-BE49-F238E27FC236}">
                  <a16:creationId xmlns:a16="http://schemas.microsoft.com/office/drawing/2014/main" id="{389D2550-4524-46B8-0C9F-A85EDA0CBF99}"/>
                </a:ext>
              </a:extLst>
            </p:cNvPr>
            <p:cNvSpPr/>
            <p:nvPr/>
          </p:nvSpPr>
          <p:spPr>
            <a:xfrm>
              <a:off x="0" y="0"/>
              <a:ext cx="924349" cy="263460"/>
            </a:xfrm>
            <a:custGeom>
              <a:avLst/>
              <a:gdLst/>
              <a:ahLst/>
              <a:cxnLst/>
              <a:rect l="l" t="t" r="r" b="b"/>
              <a:pathLst>
                <a:path w="924349" h="263460" extrusionOk="0">
                  <a:moveTo>
                    <a:pt x="131730" y="0"/>
                  </a:moveTo>
                  <a:lnTo>
                    <a:pt x="792619" y="0"/>
                  </a:lnTo>
                  <a:cubicBezTo>
                    <a:pt x="865371" y="0"/>
                    <a:pt x="924349" y="58978"/>
                    <a:pt x="924349" y="131730"/>
                  </a:cubicBezTo>
                  <a:lnTo>
                    <a:pt x="924349" y="131730"/>
                  </a:lnTo>
                  <a:cubicBezTo>
                    <a:pt x="924349" y="166667"/>
                    <a:pt x="910470" y="200173"/>
                    <a:pt x="885766" y="224877"/>
                  </a:cubicBezTo>
                  <a:cubicBezTo>
                    <a:pt x="861062" y="249581"/>
                    <a:pt x="827556" y="263460"/>
                    <a:pt x="792619" y="263460"/>
                  </a:cubicBezTo>
                  <a:lnTo>
                    <a:pt x="131730" y="263460"/>
                  </a:lnTo>
                  <a:cubicBezTo>
                    <a:pt x="96793" y="263460"/>
                    <a:pt x="63287" y="249581"/>
                    <a:pt x="38583" y="224877"/>
                  </a:cubicBezTo>
                  <a:cubicBezTo>
                    <a:pt x="13879" y="200173"/>
                    <a:pt x="0" y="166667"/>
                    <a:pt x="0" y="131730"/>
                  </a:cubicBezTo>
                  <a:lnTo>
                    <a:pt x="0" y="131730"/>
                  </a:lnTo>
                  <a:cubicBezTo>
                    <a:pt x="0" y="96793"/>
                    <a:pt x="13879" y="63287"/>
                    <a:pt x="38583" y="38583"/>
                  </a:cubicBezTo>
                  <a:cubicBezTo>
                    <a:pt x="63287" y="13879"/>
                    <a:pt x="96793" y="0"/>
                    <a:pt x="13173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flat" cmpd="sng">
              <a:solidFill>
                <a:srgbClr val="EDAB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29" name="Google Shape;351;p26">
              <a:extLst>
                <a:ext uri="{FF2B5EF4-FFF2-40B4-BE49-F238E27FC236}">
                  <a16:creationId xmlns:a16="http://schemas.microsoft.com/office/drawing/2014/main" id="{36837A70-97E5-5B82-61BC-49AD7A077B7D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" name="Google Shape;362;p26">
            <a:extLst>
              <a:ext uri="{FF2B5EF4-FFF2-40B4-BE49-F238E27FC236}">
                <a16:creationId xmlns:a16="http://schemas.microsoft.com/office/drawing/2014/main" id="{3AF1043F-C632-A551-B722-C6F1661A1860}"/>
              </a:ext>
            </a:extLst>
          </p:cNvPr>
          <p:cNvSpPr txBox="1"/>
          <p:nvPr/>
        </p:nvSpPr>
        <p:spPr>
          <a:xfrm>
            <a:off x="13709596" y="8369848"/>
            <a:ext cx="252074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24141"/>
                </a:solidFill>
                <a:effectLst/>
                <a:uLnTx/>
                <a:uFillTx/>
                <a:latin typeface="Prata"/>
                <a:ea typeface="+mn-ea"/>
                <a:cs typeface="+mn-cs"/>
                <a:sym typeface="Prata"/>
              </a:rPr>
              <a:t>Search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31" name="Google Shape;792;p42">
            <a:extLst>
              <a:ext uri="{FF2B5EF4-FFF2-40B4-BE49-F238E27FC236}">
                <a16:creationId xmlns:a16="http://schemas.microsoft.com/office/drawing/2014/main" id="{2E992F5B-877C-6EE6-0820-5E7D52A1478F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6739419" y="9070260"/>
            <a:ext cx="1292330" cy="10840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4089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" grpId="0"/>
      <p:bldP spid="18" grpId="0"/>
      <p:bldP spid="26" grpId="0"/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1D7"/>
        </a:solidFill>
        <a:effectLst/>
      </p:bgPr>
    </p:bg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4" name="Google Shape;614;p36"/>
          <p:cNvCxnSpPr/>
          <p:nvPr/>
        </p:nvCxnSpPr>
        <p:spPr>
          <a:xfrm>
            <a:off x="424016" y="1485327"/>
            <a:ext cx="16230600" cy="0"/>
          </a:xfrm>
          <a:prstGeom prst="straightConnector1">
            <a:avLst/>
          </a:prstGeom>
          <a:noFill/>
          <a:ln w="38100" cap="flat" cmpd="sng">
            <a:solidFill>
              <a:srgbClr val="42414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5" name="Google Shape;615;p36"/>
          <p:cNvCxnSpPr/>
          <p:nvPr/>
        </p:nvCxnSpPr>
        <p:spPr>
          <a:xfrm>
            <a:off x="704235" y="9649716"/>
            <a:ext cx="16230600" cy="0"/>
          </a:xfrm>
          <a:prstGeom prst="straightConnector1">
            <a:avLst/>
          </a:prstGeom>
          <a:noFill/>
          <a:ln w="38100" cap="flat" cmpd="sng">
            <a:solidFill>
              <a:srgbClr val="42414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8" name="Google Shape;628;p36"/>
          <p:cNvSpPr txBox="1"/>
          <p:nvPr/>
        </p:nvSpPr>
        <p:spPr>
          <a:xfrm>
            <a:off x="704235" y="197383"/>
            <a:ext cx="13130748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399" b="0" i="0" u="none" strike="noStrike" kern="1200" cap="none" spc="0" normalizeH="0" baseline="0" noProof="0" dirty="0">
                <a:ln>
                  <a:noFill/>
                </a:ln>
                <a:solidFill>
                  <a:srgbClr val="424141"/>
                </a:solidFill>
                <a:effectLst/>
                <a:uLnTx/>
                <a:uFillTx/>
                <a:latin typeface="Prata"/>
                <a:ea typeface="Prata"/>
                <a:cs typeface="Prata"/>
                <a:sym typeface="Prata"/>
              </a:rPr>
              <a:t>Sketches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1" name="Picture 10" descr="A paper with progress bars and text&#10;&#10;Description automatically generated">
            <a:extLst>
              <a:ext uri="{FF2B5EF4-FFF2-40B4-BE49-F238E27FC236}">
                <a16:creationId xmlns:a16="http://schemas.microsoft.com/office/drawing/2014/main" id="{C7852F6D-170A-0CD9-921F-8840A0107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609" y="1711647"/>
            <a:ext cx="3177729" cy="62327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8D76B0-7A6F-0F87-1E58-EA9C7D0DE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555" y="1959799"/>
            <a:ext cx="3343275" cy="6200775"/>
          </a:xfrm>
          <a:prstGeom prst="rect">
            <a:avLst/>
          </a:prstGeom>
        </p:spPr>
      </p:pic>
      <p:pic>
        <p:nvPicPr>
          <p:cNvPr id="8" name="Picture 7" descr="A close-up of a piece of paper&#10;&#10;Description automatically generated">
            <a:extLst>
              <a:ext uri="{FF2B5EF4-FFF2-40B4-BE49-F238E27FC236}">
                <a16:creationId xmlns:a16="http://schemas.microsoft.com/office/drawing/2014/main" id="{BC8BEB38-945B-676F-7BAD-47C98D3638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88117" y="1626818"/>
            <a:ext cx="3205377" cy="6489290"/>
          </a:xfrm>
          <a:prstGeom prst="rect">
            <a:avLst/>
          </a:prstGeom>
        </p:spPr>
      </p:pic>
      <p:grpSp>
        <p:nvGrpSpPr>
          <p:cNvPr id="9" name="Google Shape;349;p26">
            <a:extLst>
              <a:ext uri="{FF2B5EF4-FFF2-40B4-BE49-F238E27FC236}">
                <a16:creationId xmlns:a16="http://schemas.microsoft.com/office/drawing/2014/main" id="{E8977D06-81F5-C000-6BF3-D3ACB4479A6E}"/>
              </a:ext>
            </a:extLst>
          </p:cNvPr>
          <p:cNvGrpSpPr/>
          <p:nvPr/>
        </p:nvGrpSpPr>
        <p:grpSpPr>
          <a:xfrm>
            <a:off x="1497597" y="8256186"/>
            <a:ext cx="2840504" cy="2673338"/>
            <a:chOff x="0" y="-57150"/>
            <a:chExt cx="924349" cy="869950"/>
          </a:xfrm>
        </p:grpSpPr>
        <p:sp>
          <p:nvSpPr>
            <p:cNvPr id="10" name="Google Shape;350;p26">
              <a:extLst>
                <a:ext uri="{FF2B5EF4-FFF2-40B4-BE49-F238E27FC236}">
                  <a16:creationId xmlns:a16="http://schemas.microsoft.com/office/drawing/2014/main" id="{EB8B5BDF-5ADA-EDB0-F1ED-08E2DEBD8BF7}"/>
                </a:ext>
              </a:extLst>
            </p:cNvPr>
            <p:cNvSpPr/>
            <p:nvPr/>
          </p:nvSpPr>
          <p:spPr>
            <a:xfrm>
              <a:off x="0" y="0"/>
              <a:ext cx="924349" cy="263460"/>
            </a:xfrm>
            <a:custGeom>
              <a:avLst/>
              <a:gdLst/>
              <a:ahLst/>
              <a:cxnLst/>
              <a:rect l="l" t="t" r="r" b="b"/>
              <a:pathLst>
                <a:path w="924349" h="263460" extrusionOk="0">
                  <a:moveTo>
                    <a:pt x="131730" y="0"/>
                  </a:moveTo>
                  <a:lnTo>
                    <a:pt x="792619" y="0"/>
                  </a:lnTo>
                  <a:cubicBezTo>
                    <a:pt x="865371" y="0"/>
                    <a:pt x="924349" y="58978"/>
                    <a:pt x="924349" y="131730"/>
                  </a:cubicBezTo>
                  <a:lnTo>
                    <a:pt x="924349" y="131730"/>
                  </a:lnTo>
                  <a:cubicBezTo>
                    <a:pt x="924349" y="166667"/>
                    <a:pt x="910470" y="200173"/>
                    <a:pt x="885766" y="224877"/>
                  </a:cubicBezTo>
                  <a:cubicBezTo>
                    <a:pt x="861062" y="249581"/>
                    <a:pt x="827556" y="263460"/>
                    <a:pt x="792619" y="263460"/>
                  </a:cubicBezTo>
                  <a:lnTo>
                    <a:pt x="131730" y="263460"/>
                  </a:lnTo>
                  <a:cubicBezTo>
                    <a:pt x="96793" y="263460"/>
                    <a:pt x="63287" y="249581"/>
                    <a:pt x="38583" y="224877"/>
                  </a:cubicBezTo>
                  <a:cubicBezTo>
                    <a:pt x="13879" y="200173"/>
                    <a:pt x="0" y="166667"/>
                    <a:pt x="0" y="131730"/>
                  </a:cubicBezTo>
                  <a:lnTo>
                    <a:pt x="0" y="131730"/>
                  </a:lnTo>
                  <a:cubicBezTo>
                    <a:pt x="0" y="96793"/>
                    <a:pt x="13879" y="63287"/>
                    <a:pt x="38583" y="38583"/>
                  </a:cubicBezTo>
                  <a:cubicBezTo>
                    <a:pt x="63287" y="13879"/>
                    <a:pt x="96793" y="0"/>
                    <a:pt x="13173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flat" cmpd="sng">
              <a:solidFill>
                <a:srgbClr val="EDAB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2" name="Google Shape;351;p26">
              <a:extLst>
                <a:ext uri="{FF2B5EF4-FFF2-40B4-BE49-F238E27FC236}">
                  <a16:creationId xmlns:a16="http://schemas.microsoft.com/office/drawing/2014/main" id="{3D028D63-FEA1-C4EC-F38B-A02C77DF8A8B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362;p26">
            <a:extLst>
              <a:ext uri="{FF2B5EF4-FFF2-40B4-BE49-F238E27FC236}">
                <a16:creationId xmlns:a16="http://schemas.microsoft.com/office/drawing/2014/main" id="{21B084B9-FBC8-965B-AABE-8528516B2BDF}"/>
              </a:ext>
            </a:extLst>
          </p:cNvPr>
          <p:cNvSpPr txBox="1"/>
          <p:nvPr/>
        </p:nvSpPr>
        <p:spPr>
          <a:xfrm>
            <a:off x="1645965" y="8572935"/>
            <a:ext cx="252074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24141"/>
                </a:solidFill>
                <a:effectLst/>
                <a:uLnTx/>
                <a:uFillTx/>
                <a:latin typeface="Prata"/>
                <a:ea typeface="Prata"/>
                <a:cs typeface="Prata"/>
                <a:sym typeface="Prata"/>
              </a:rPr>
              <a:t>Routes view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14" name="Google Shape;349;p26">
            <a:extLst>
              <a:ext uri="{FF2B5EF4-FFF2-40B4-BE49-F238E27FC236}">
                <a16:creationId xmlns:a16="http://schemas.microsoft.com/office/drawing/2014/main" id="{3406F711-F4D1-D120-CB9D-5F2BECC797A9}"/>
              </a:ext>
            </a:extLst>
          </p:cNvPr>
          <p:cNvGrpSpPr/>
          <p:nvPr/>
        </p:nvGrpSpPr>
        <p:grpSpPr>
          <a:xfrm>
            <a:off x="7480846" y="7883958"/>
            <a:ext cx="2840504" cy="2673338"/>
            <a:chOff x="-2693" y="-57150"/>
            <a:chExt cx="924349" cy="869950"/>
          </a:xfrm>
        </p:grpSpPr>
        <p:sp>
          <p:nvSpPr>
            <p:cNvPr id="15" name="Google Shape;350;p26">
              <a:extLst>
                <a:ext uri="{FF2B5EF4-FFF2-40B4-BE49-F238E27FC236}">
                  <a16:creationId xmlns:a16="http://schemas.microsoft.com/office/drawing/2014/main" id="{79504257-0400-F171-5EC7-0EBA60823849}"/>
                </a:ext>
              </a:extLst>
            </p:cNvPr>
            <p:cNvSpPr/>
            <p:nvPr/>
          </p:nvSpPr>
          <p:spPr>
            <a:xfrm>
              <a:off x="-2693" y="99597"/>
              <a:ext cx="924349" cy="263460"/>
            </a:xfrm>
            <a:custGeom>
              <a:avLst/>
              <a:gdLst/>
              <a:ahLst/>
              <a:cxnLst/>
              <a:rect l="l" t="t" r="r" b="b"/>
              <a:pathLst>
                <a:path w="924349" h="263460" extrusionOk="0">
                  <a:moveTo>
                    <a:pt x="131730" y="0"/>
                  </a:moveTo>
                  <a:lnTo>
                    <a:pt x="792619" y="0"/>
                  </a:lnTo>
                  <a:cubicBezTo>
                    <a:pt x="865371" y="0"/>
                    <a:pt x="924349" y="58978"/>
                    <a:pt x="924349" y="131730"/>
                  </a:cubicBezTo>
                  <a:lnTo>
                    <a:pt x="924349" y="131730"/>
                  </a:lnTo>
                  <a:cubicBezTo>
                    <a:pt x="924349" y="166667"/>
                    <a:pt x="910470" y="200173"/>
                    <a:pt x="885766" y="224877"/>
                  </a:cubicBezTo>
                  <a:cubicBezTo>
                    <a:pt x="861062" y="249581"/>
                    <a:pt x="827556" y="263460"/>
                    <a:pt x="792619" y="263460"/>
                  </a:cubicBezTo>
                  <a:lnTo>
                    <a:pt x="131730" y="263460"/>
                  </a:lnTo>
                  <a:cubicBezTo>
                    <a:pt x="96793" y="263460"/>
                    <a:pt x="63287" y="249581"/>
                    <a:pt x="38583" y="224877"/>
                  </a:cubicBezTo>
                  <a:cubicBezTo>
                    <a:pt x="13879" y="200173"/>
                    <a:pt x="0" y="166667"/>
                    <a:pt x="0" y="131730"/>
                  </a:cubicBezTo>
                  <a:lnTo>
                    <a:pt x="0" y="131730"/>
                  </a:lnTo>
                  <a:cubicBezTo>
                    <a:pt x="0" y="96793"/>
                    <a:pt x="13879" y="63287"/>
                    <a:pt x="38583" y="38583"/>
                  </a:cubicBezTo>
                  <a:cubicBezTo>
                    <a:pt x="63287" y="13879"/>
                    <a:pt x="96793" y="0"/>
                    <a:pt x="13173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flat" cmpd="sng">
              <a:solidFill>
                <a:srgbClr val="EDAB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6" name="Google Shape;351;p26">
              <a:extLst>
                <a:ext uri="{FF2B5EF4-FFF2-40B4-BE49-F238E27FC236}">
                  <a16:creationId xmlns:a16="http://schemas.microsoft.com/office/drawing/2014/main" id="{67973068-7490-183D-030F-E9801072BFDB}"/>
                </a:ext>
              </a:extLst>
            </p:cNvPr>
            <p:cNvSpPr txBox="1"/>
            <p:nvPr/>
          </p:nvSpPr>
          <p:spPr>
            <a:xfrm>
              <a:off x="8417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" name="Google Shape;362;p26">
            <a:extLst>
              <a:ext uri="{FF2B5EF4-FFF2-40B4-BE49-F238E27FC236}">
                <a16:creationId xmlns:a16="http://schemas.microsoft.com/office/drawing/2014/main" id="{911E3D86-EFE7-EEF4-2E4B-4B81A52F21F9}"/>
              </a:ext>
            </a:extLst>
          </p:cNvPr>
          <p:cNvSpPr txBox="1"/>
          <p:nvPr/>
        </p:nvSpPr>
        <p:spPr>
          <a:xfrm>
            <a:off x="7707538" y="8506207"/>
            <a:ext cx="252074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24141"/>
                </a:solidFill>
                <a:effectLst/>
                <a:uLnTx/>
                <a:uFillTx/>
                <a:latin typeface="Prata"/>
                <a:ea typeface="Prata"/>
                <a:cs typeface="Prata"/>
                <a:sym typeface="Prata"/>
              </a:rPr>
              <a:t>Suggest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18" name="Google Shape;349;p26">
            <a:extLst>
              <a:ext uri="{FF2B5EF4-FFF2-40B4-BE49-F238E27FC236}">
                <a16:creationId xmlns:a16="http://schemas.microsoft.com/office/drawing/2014/main" id="{B7C4CD49-1D5F-5FAB-3F8D-F1A92DA72E58}"/>
              </a:ext>
            </a:extLst>
          </p:cNvPr>
          <p:cNvGrpSpPr/>
          <p:nvPr/>
        </p:nvGrpSpPr>
        <p:grpSpPr>
          <a:xfrm>
            <a:off x="13421282" y="8235399"/>
            <a:ext cx="2840504" cy="2673338"/>
            <a:chOff x="0" y="-57150"/>
            <a:chExt cx="924349" cy="869950"/>
          </a:xfrm>
        </p:grpSpPr>
        <p:sp>
          <p:nvSpPr>
            <p:cNvPr id="19" name="Google Shape;350;p26">
              <a:extLst>
                <a:ext uri="{FF2B5EF4-FFF2-40B4-BE49-F238E27FC236}">
                  <a16:creationId xmlns:a16="http://schemas.microsoft.com/office/drawing/2014/main" id="{CB627E2A-03AF-9593-AAC0-87C082F2A300}"/>
                </a:ext>
              </a:extLst>
            </p:cNvPr>
            <p:cNvSpPr/>
            <p:nvPr/>
          </p:nvSpPr>
          <p:spPr>
            <a:xfrm>
              <a:off x="0" y="0"/>
              <a:ext cx="924349" cy="263460"/>
            </a:xfrm>
            <a:custGeom>
              <a:avLst/>
              <a:gdLst/>
              <a:ahLst/>
              <a:cxnLst/>
              <a:rect l="l" t="t" r="r" b="b"/>
              <a:pathLst>
                <a:path w="924349" h="263460" extrusionOk="0">
                  <a:moveTo>
                    <a:pt x="131730" y="0"/>
                  </a:moveTo>
                  <a:lnTo>
                    <a:pt x="792619" y="0"/>
                  </a:lnTo>
                  <a:cubicBezTo>
                    <a:pt x="865371" y="0"/>
                    <a:pt x="924349" y="58978"/>
                    <a:pt x="924349" y="131730"/>
                  </a:cubicBezTo>
                  <a:lnTo>
                    <a:pt x="924349" y="131730"/>
                  </a:lnTo>
                  <a:cubicBezTo>
                    <a:pt x="924349" y="166667"/>
                    <a:pt x="910470" y="200173"/>
                    <a:pt x="885766" y="224877"/>
                  </a:cubicBezTo>
                  <a:cubicBezTo>
                    <a:pt x="861062" y="249581"/>
                    <a:pt x="827556" y="263460"/>
                    <a:pt x="792619" y="263460"/>
                  </a:cubicBezTo>
                  <a:lnTo>
                    <a:pt x="131730" y="263460"/>
                  </a:lnTo>
                  <a:cubicBezTo>
                    <a:pt x="96793" y="263460"/>
                    <a:pt x="63287" y="249581"/>
                    <a:pt x="38583" y="224877"/>
                  </a:cubicBezTo>
                  <a:cubicBezTo>
                    <a:pt x="13879" y="200173"/>
                    <a:pt x="0" y="166667"/>
                    <a:pt x="0" y="131730"/>
                  </a:cubicBezTo>
                  <a:lnTo>
                    <a:pt x="0" y="131730"/>
                  </a:lnTo>
                  <a:cubicBezTo>
                    <a:pt x="0" y="96793"/>
                    <a:pt x="13879" y="63287"/>
                    <a:pt x="38583" y="38583"/>
                  </a:cubicBezTo>
                  <a:cubicBezTo>
                    <a:pt x="63287" y="13879"/>
                    <a:pt x="96793" y="0"/>
                    <a:pt x="13173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flat" cmpd="sng">
              <a:solidFill>
                <a:srgbClr val="EDAB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20" name="Google Shape;351;p26">
              <a:extLst>
                <a:ext uri="{FF2B5EF4-FFF2-40B4-BE49-F238E27FC236}">
                  <a16:creationId xmlns:a16="http://schemas.microsoft.com/office/drawing/2014/main" id="{B25FA538-5FDB-CA45-AD6E-4150AB1C2BA4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" name="Google Shape;362;p26">
            <a:extLst>
              <a:ext uri="{FF2B5EF4-FFF2-40B4-BE49-F238E27FC236}">
                <a16:creationId xmlns:a16="http://schemas.microsoft.com/office/drawing/2014/main" id="{2FCA82FE-FB54-1481-8A94-7577DC368E2B}"/>
              </a:ext>
            </a:extLst>
          </p:cNvPr>
          <p:cNvSpPr txBox="1"/>
          <p:nvPr/>
        </p:nvSpPr>
        <p:spPr>
          <a:xfrm>
            <a:off x="13631421" y="8572936"/>
            <a:ext cx="252074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24141"/>
                </a:solidFill>
                <a:effectLst/>
                <a:uLnTx/>
                <a:uFillTx/>
                <a:latin typeface="Prata"/>
                <a:ea typeface="Prata"/>
                <a:cs typeface="Prata"/>
                <a:sym typeface="Prata"/>
              </a:rPr>
              <a:t>Account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22" name="Google Shape;792;p42">
            <a:extLst>
              <a:ext uri="{FF2B5EF4-FFF2-40B4-BE49-F238E27FC236}">
                <a16:creationId xmlns:a16="http://schemas.microsoft.com/office/drawing/2014/main" id="{9E146892-E712-E603-66A8-6EF21895CC1C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6739419" y="9070260"/>
            <a:ext cx="1292330" cy="10840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5271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" grpId="0"/>
      <p:bldP spid="13" grpId="0"/>
      <p:bldP spid="17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1D7"/>
        </a:solidFill>
        <a:effectLst/>
      </p:bgPr>
    </p:bg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4" name="Google Shape;614;p36"/>
          <p:cNvCxnSpPr/>
          <p:nvPr/>
        </p:nvCxnSpPr>
        <p:spPr>
          <a:xfrm>
            <a:off x="1028700" y="1965820"/>
            <a:ext cx="16230600" cy="0"/>
          </a:xfrm>
          <a:prstGeom prst="straightConnector1">
            <a:avLst/>
          </a:prstGeom>
          <a:noFill/>
          <a:ln w="38100" cap="flat" cmpd="sng">
            <a:solidFill>
              <a:srgbClr val="42414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8" name="Google Shape;628;p36"/>
          <p:cNvSpPr txBox="1"/>
          <p:nvPr/>
        </p:nvSpPr>
        <p:spPr>
          <a:xfrm>
            <a:off x="3596763" y="316668"/>
            <a:ext cx="11094474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399" b="0" i="0" u="none" strike="noStrike" kern="1200" cap="none" spc="0" normalizeH="0" baseline="0" noProof="0" dirty="0">
                <a:ln>
                  <a:noFill/>
                </a:ln>
                <a:solidFill>
                  <a:srgbClr val="424141"/>
                </a:solidFill>
                <a:effectLst/>
                <a:uLnTx/>
                <a:uFillTx/>
                <a:latin typeface="Prata"/>
                <a:ea typeface="Prata"/>
                <a:cs typeface="Prata"/>
                <a:sym typeface="Prata"/>
              </a:rPr>
              <a:t>Application Prototype Video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4B140B-0204-88B3-A62D-4C422FFD691C}"/>
              </a:ext>
            </a:extLst>
          </p:cNvPr>
          <p:cNvSpPr txBox="1"/>
          <p:nvPr/>
        </p:nvSpPr>
        <p:spPr>
          <a:xfrm>
            <a:off x="3305482" y="5600700"/>
            <a:ext cx="13155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https://drive.google.com/file/d/1LSNBEx-QWNYNaY0JygyYVW_Wy3JDMjP4/view?usp=drive_link</a:t>
            </a:r>
          </a:p>
        </p:txBody>
      </p:sp>
      <p:pic>
        <p:nvPicPr>
          <p:cNvPr id="3" name="Google Shape;792;p42">
            <a:extLst>
              <a:ext uri="{FF2B5EF4-FFF2-40B4-BE49-F238E27FC236}">
                <a16:creationId xmlns:a16="http://schemas.microsoft.com/office/drawing/2014/main" id="{46429A47-08BB-16FA-0471-8FB87794B18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39419" y="9070260"/>
            <a:ext cx="1292330" cy="10840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720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1D7"/>
        </a:solidFill>
        <a:effectLst/>
      </p:bgPr>
    </p:bg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4" name="Google Shape;614;p36"/>
          <p:cNvCxnSpPr/>
          <p:nvPr/>
        </p:nvCxnSpPr>
        <p:spPr>
          <a:xfrm>
            <a:off x="1028700" y="1965820"/>
            <a:ext cx="16230600" cy="0"/>
          </a:xfrm>
          <a:prstGeom prst="straightConnector1">
            <a:avLst/>
          </a:prstGeom>
          <a:noFill/>
          <a:ln w="38100" cap="flat" cmpd="sng">
            <a:solidFill>
              <a:srgbClr val="42414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8" name="Google Shape;628;p36"/>
          <p:cNvSpPr txBox="1"/>
          <p:nvPr/>
        </p:nvSpPr>
        <p:spPr>
          <a:xfrm>
            <a:off x="6679176" y="213429"/>
            <a:ext cx="11094474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399" b="0" i="0" u="none" strike="noStrike" kern="1200" cap="none" spc="0" normalizeH="0" baseline="0" noProof="0" dirty="0">
                <a:ln>
                  <a:noFill/>
                </a:ln>
                <a:solidFill>
                  <a:srgbClr val="424141"/>
                </a:solidFill>
                <a:effectLst/>
                <a:uLnTx/>
                <a:uFillTx/>
                <a:latin typeface="Prata"/>
                <a:ea typeface="Prata"/>
                <a:cs typeface="Prata"/>
                <a:sym typeface="Prata"/>
              </a:rPr>
              <a:t>Conclusion!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4B140B-0204-88B3-A62D-4C422FFD691C}"/>
              </a:ext>
            </a:extLst>
          </p:cNvPr>
          <p:cNvSpPr txBox="1"/>
          <p:nvPr/>
        </p:nvSpPr>
        <p:spPr>
          <a:xfrm>
            <a:off x="2317341" y="3303640"/>
            <a:ext cx="14941959" cy="5187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E" sz="2800" b="0" i="0" u="none" strike="noStrike" kern="1200" cap="none" spc="0" normalizeH="0" baseline="0" noProof="0" dirty="0">
                <a:ln>
                  <a:noFill/>
                </a:ln>
                <a:solidFill>
                  <a:srgbClr val="424141"/>
                </a:solidFill>
                <a:effectLst/>
                <a:uLnTx/>
                <a:uFillTx/>
                <a:latin typeface="Raleway"/>
                <a:ea typeface="+mn-ea"/>
                <a:cs typeface="+mn-cs"/>
              </a:rPr>
              <a:t>In conclusion, our map-based microbus route mapping application offers a user-centric solution for efficient and reliable microbus navigation. By leveraging user suggestions, real-time data, and robust pathfinding algorithms, we provide commuters, tourists, and city residents with a valuable tool for optimizing their transportation experiences, saving time, and enhancing overall travel convenience. Our emphasis on design, user experience, feedback mechanisms, and continuous improvement underscores our commitment to delivering a high-quality and impactful mobile application for urban commuters</a:t>
            </a:r>
            <a:r>
              <a:rPr kumimoji="0" lang="en-A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3" name="Google Shape;792;p42">
            <a:extLst>
              <a:ext uri="{FF2B5EF4-FFF2-40B4-BE49-F238E27FC236}">
                <a16:creationId xmlns:a16="http://schemas.microsoft.com/office/drawing/2014/main" id="{05F8AFF9-E261-DE92-0930-56065C727EC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39419" y="9070260"/>
            <a:ext cx="1292330" cy="10840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631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1D7"/>
        </a:solidFill>
        <a:effectLst/>
      </p:bgPr>
    </p:bg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361;p26">
            <a:extLst>
              <a:ext uri="{FF2B5EF4-FFF2-40B4-BE49-F238E27FC236}">
                <a16:creationId xmlns:a16="http://schemas.microsoft.com/office/drawing/2014/main" id="{A839962D-5F35-A796-084A-5FB9BB5074E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00051" y="2920184"/>
            <a:ext cx="9704437" cy="52356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4" name="Google Shape;614;p36"/>
          <p:cNvCxnSpPr/>
          <p:nvPr/>
        </p:nvCxnSpPr>
        <p:spPr>
          <a:xfrm>
            <a:off x="1028700" y="1744595"/>
            <a:ext cx="16230600" cy="0"/>
          </a:xfrm>
          <a:prstGeom prst="straightConnector1">
            <a:avLst/>
          </a:prstGeom>
          <a:noFill/>
          <a:ln w="38100" cap="flat" cmpd="sng">
            <a:solidFill>
              <a:srgbClr val="42414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5" name="Google Shape;615;p36"/>
          <p:cNvCxnSpPr/>
          <p:nvPr/>
        </p:nvCxnSpPr>
        <p:spPr>
          <a:xfrm>
            <a:off x="1028700" y="9192516"/>
            <a:ext cx="16230600" cy="0"/>
          </a:xfrm>
          <a:prstGeom prst="straightConnector1">
            <a:avLst/>
          </a:prstGeom>
          <a:noFill/>
          <a:ln w="38100" cap="flat" cmpd="sng">
            <a:solidFill>
              <a:srgbClr val="42414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8" name="Google Shape;628;p36"/>
          <p:cNvSpPr txBox="1"/>
          <p:nvPr/>
        </p:nvSpPr>
        <p:spPr>
          <a:xfrm>
            <a:off x="6854313" y="4454176"/>
            <a:ext cx="13130748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399" b="0" i="0" u="none" strike="noStrike" kern="1200" cap="none" spc="0" normalizeH="0" baseline="0" noProof="0" dirty="0">
                <a:ln>
                  <a:noFill/>
                </a:ln>
                <a:solidFill>
                  <a:srgbClr val="424141"/>
                </a:solidFill>
                <a:effectLst/>
                <a:uLnTx/>
                <a:uFillTx/>
                <a:latin typeface="Prata"/>
                <a:ea typeface="Prata"/>
                <a:cs typeface="Prata"/>
                <a:sym typeface="Prata"/>
              </a:rPr>
              <a:t>Thank You!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3" name="Google Shape;792;p42">
            <a:extLst>
              <a:ext uri="{FF2B5EF4-FFF2-40B4-BE49-F238E27FC236}">
                <a16:creationId xmlns:a16="http://schemas.microsoft.com/office/drawing/2014/main" id="{425D2DD3-F45F-D959-54FE-C71FDB0F5D3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739419" y="9070260"/>
            <a:ext cx="1292330" cy="10840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680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1D7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"/>
          <p:cNvSpPr txBox="1"/>
          <p:nvPr/>
        </p:nvSpPr>
        <p:spPr>
          <a:xfrm>
            <a:off x="1523218" y="3356456"/>
            <a:ext cx="15241563" cy="443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E" sz="3200" dirty="0">
                <a:solidFill>
                  <a:srgbClr val="424141"/>
                </a:solidFill>
                <a:latin typeface="Raleway"/>
                <a:ea typeface="Raleway"/>
                <a:cs typeface="Raleway"/>
                <a:sym typeface="Raleway"/>
              </a:rPr>
              <a:t>Inefficient and unreliable microbus routes leading to wasted time and frustration for commuters.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E" sz="3200" dirty="0">
                <a:solidFill>
                  <a:srgbClr val="424141"/>
                </a:solidFill>
                <a:latin typeface="Raleway"/>
                <a:ea typeface="Raleway"/>
                <a:cs typeface="Raleway"/>
                <a:sym typeface="Raleway"/>
              </a:rPr>
              <a:t>Lack of awareness about alternative, lesser-known microbus routes that could offer quicker and more convenient travel options.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E" sz="3200" dirty="0">
                <a:solidFill>
                  <a:srgbClr val="424141"/>
                </a:solidFill>
                <a:latin typeface="Raleway"/>
                <a:ea typeface="Raleway"/>
                <a:cs typeface="Raleway"/>
                <a:sym typeface="Raleway"/>
              </a:rPr>
              <a:t>Difficulty for users, especially tourists or newcomers, in navigating unfamiliar cities using microbuses.</a:t>
            </a:r>
            <a:endParaRPr lang="en-AE" dirty="0"/>
          </a:p>
        </p:txBody>
      </p:sp>
      <p:cxnSp>
        <p:nvCxnSpPr>
          <p:cNvPr id="171" name="Google Shape;171;p17"/>
          <p:cNvCxnSpPr/>
          <p:nvPr/>
        </p:nvCxnSpPr>
        <p:spPr>
          <a:xfrm>
            <a:off x="1028700" y="2334530"/>
            <a:ext cx="16230600" cy="0"/>
          </a:xfrm>
          <a:prstGeom prst="straightConnector1">
            <a:avLst/>
          </a:prstGeom>
          <a:noFill/>
          <a:ln w="38100" cap="flat" cmpd="sng">
            <a:solidFill>
              <a:srgbClr val="42414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" name="Google Shape;173;p17"/>
          <p:cNvSpPr txBox="1"/>
          <p:nvPr/>
        </p:nvSpPr>
        <p:spPr>
          <a:xfrm>
            <a:off x="1523218" y="777523"/>
            <a:ext cx="13130748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0006"/>
              </a:lnSpc>
            </a:pPr>
            <a:r>
              <a:rPr lang="en-US" sz="6399" dirty="0">
                <a:solidFill>
                  <a:srgbClr val="424141"/>
                </a:solidFill>
                <a:latin typeface="Prata"/>
              </a:rPr>
              <a:t>What is the problem?</a:t>
            </a:r>
          </a:p>
        </p:txBody>
      </p:sp>
      <p:cxnSp>
        <p:nvCxnSpPr>
          <p:cNvPr id="174" name="Google Shape;174;p17"/>
          <p:cNvCxnSpPr/>
          <p:nvPr/>
        </p:nvCxnSpPr>
        <p:spPr>
          <a:xfrm>
            <a:off x="972481" y="8676323"/>
            <a:ext cx="16230600" cy="0"/>
          </a:xfrm>
          <a:prstGeom prst="straightConnector1">
            <a:avLst/>
          </a:prstGeom>
          <a:noFill/>
          <a:ln w="38100" cap="flat" cmpd="sng">
            <a:solidFill>
              <a:srgbClr val="42414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" name="Google Shape;792;p42">
            <a:extLst>
              <a:ext uri="{FF2B5EF4-FFF2-40B4-BE49-F238E27FC236}">
                <a16:creationId xmlns:a16="http://schemas.microsoft.com/office/drawing/2014/main" id="{507F1C5A-A3D3-E006-E325-5D0390FF358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50929" y="9099757"/>
            <a:ext cx="1292330" cy="1084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1D7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F1399878-8A68-2902-A388-AE3E566841D9}"/>
              </a:ext>
            </a:extLst>
          </p:cNvPr>
          <p:cNvSpPr/>
          <p:nvPr/>
        </p:nvSpPr>
        <p:spPr>
          <a:xfrm>
            <a:off x="9446910" y="6508455"/>
            <a:ext cx="2038919" cy="2038919"/>
          </a:xfrm>
          <a:prstGeom prst="ellipse">
            <a:avLst/>
          </a:prstGeom>
          <a:solidFill>
            <a:srgbClr val="EDAB67"/>
          </a:solidFill>
          <a:scene3d>
            <a:camera prst="orthographicFront"/>
            <a:lightRig rig="chilly" dir="t"/>
          </a:scene3d>
          <a:sp3d z="-12700" extrusionH="1700" prstMaterial="translucentPowder">
            <a:bevelT w="25400" h="6350" prst="softRound"/>
            <a:bevelB w="0" h="0" prst="convex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A1547B4-D041-E1A2-8985-D2D6510BA0CE}"/>
              </a:ext>
            </a:extLst>
          </p:cNvPr>
          <p:cNvSpPr/>
          <p:nvPr/>
        </p:nvSpPr>
        <p:spPr>
          <a:xfrm>
            <a:off x="9579646" y="3043399"/>
            <a:ext cx="2038919" cy="2038919"/>
          </a:xfrm>
          <a:prstGeom prst="ellipse">
            <a:avLst/>
          </a:prstGeom>
          <a:solidFill>
            <a:srgbClr val="EDAB67"/>
          </a:solidFill>
          <a:scene3d>
            <a:camera prst="orthographicFront"/>
            <a:lightRig rig="chilly" dir="t"/>
          </a:scene3d>
          <a:sp3d z="-12700" extrusionH="1700" prstMaterial="translucentPowder">
            <a:bevelT w="25400" h="6350" prst="softRound"/>
            <a:bevelB w="0" h="0" prst="convex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67F7880-2850-680D-2CE3-09BE56E9674E}"/>
              </a:ext>
            </a:extLst>
          </p:cNvPr>
          <p:cNvSpPr/>
          <p:nvPr/>
        </p:nvSpPr>
        <p:spPr>
          <a:xfrm>
            <a:off x="1327707" y="6469095"/>
            <a:ext cx="2038919" cy="2038919"/>
          </a:xfrm>
          <a:prstGeom prst="ellipse">
            <a:avLst/>
          </a:prstGeom>
          <a:solidFill>
            <a:srgbClr val="EDAB67"/>
          </a:solidFill>
          <a:scene3d>
            <a:camera prst="orthographicFront"/>
            <a:lightRig rig="chilly" dir="t"/>
          </a:scene3d>
          <a:sp3d z="-12700" extrusionH="1700" prstMaterial="translucentPowder">
            <a:bevelT w="25400" h="6350" prst="softRound"/>
            <a:bevelB w="0" h="0" prst="convex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7B476CC-4625-3186-8768-4819184B30AF}"/>
              </a:ext>
            </a:extLst>
          </p:cNvPr>
          <p:cNvSpPr/>
          <p:nvPr/>
        </p:nvSpPr>
        <p:spPr>
          <a:xfrm>
            <a:off x="1430947" y="2958596"/>
            <a:ext cx="2038919" cy="2038919"/>
          </a:xfrm>
          <a:prstGeom prst="ellipse">
            <a:avLst/>
          </a:prstGeom>
          <a:solidFill>
            <a:srgbClr val="EDAB67"/>
          </a:solidFill>
          <a:scene3d>
            <a:camera prst="orthographicFront"/>
            <a:lightRig rig="chilly" dir="t"/>
          </a:scene3d>
          <a:sp3d z="-12700" extrusionH="1700" prstMaterial="translucentPowder">
            <a:bevelT w="25400" h="6350" prst="softRound"/>
            <a:bevelB w="0" h="0" prst="convex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cxnSp>
        <p:nvCxnSpPr>
          <p:cNvPr id="192" name="Google Shape;192;p18"/>
          <p:cNvCxnSpPr/>
          <p:nvPr/>
        </p:nvCxnSpPr>
        <p:spPr>
          <a:xfrm>
            <a:off x="1028700" y="2334530"/>
            <a:ext cx="16230600" cy="0"/>
          </a:xfrm>
          <a:prstGeom prst="straightConnector1">
            <a:avLst/>
          </a:prstGeom>
          <a:noFill/>
          <a:ln w="38100" cap="flat" cmpd="sng">
            <a:solidFill>
              <a:srgbClr val="42414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3" name="Google Shape;193;p18"/>
          <p:cNvCxnSpPr/>
          <p:nvPr/>
        </p:nvCxnSpPr>
        <p:spPr>
          <a:xfrm>
            <a:off x="1028700" y="9295755"/>
            <a:ext cx="16230600" cy="0"/>
          </a:xfrm>
          <a:prstGeom prst="straightConnector1">
            <a:avLst/>
          </a:prstGeom>
          <a:noFill/>
          <a:ln w="38100" cap="flat" cmpd="sng">
            <a:solidFill>
              <a:srgbClr val="42414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836BA95-E302-BDF6-189A-5EC878A8A7CA}"/>
              </a:ext>
            </a:extLst>
          </p:cNvPr>
          <p:cNvSpPr txBox="1"/>
          <p:nvPr/>
        </p:nvSpPr>
        <p:spPr>
          <a:xfrm>
            <a:off x="1028700" y="991244"/>
            <a:ext cx="10294375" cy="1077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399" dirty="0">
                <a:solidFill>
                  <a:srgbClr val="424141"/>
                </a:solidFill>
                <a:latin typeface="Prata"/>
              </a:rPr>
              <a:t>Project Idea</a:t>
            </a:r>
          </a:p>
        </p:txBody>
      </p:sp>
      <p:pic>
        <p:nvPicPr>
          <p:cNvPr id="5" name="Google Shape;792;p42">
            <a:extLst>
              <a:ext uri="{FF2B5EF4-FFF2-40B4-BE49-F238E27FC236}">
                <a16:creationId xmlns:a16="http://schemas.microsoft.com/office/drawing/2014/main" id="{8949C578-443A-2867-D0B3-E55C9BE06A8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39419" y="9070260"/>
            <a:ext cx="1292330" cy="1084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97;p42">
            <a:extLst>
              <a:ext uri="{FF2B5EF4-FFF2-40B4-BE49-F238E27FC236}">
                <a16:creationId xmlns:a16="http://schemas.microsoft.com/office/drawing/2014/main" id="{319218C2-DBD3-A0F6-3155-EA7B3778855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38617" y="3598154"/>
            <a:ext cx="520975" cy="968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96;p42">
            <a:extLst>
              <a:ext uri="{FF2B5EF4-FFF2-40B4-BE49-F238E27FC236}">
                <a16:creationId xmlns:a16="http://schemas.microsoft.com/office/drawing/2014/main" id="{FB20041F-1727-5CB4-9675-AEDA986CE89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75515" y="3494042"/>
            <a:ext cx="749782" cy="96802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 descr="Map with pin">
            <a:extLst>
              <a:ext uri="{FF2B5EF4-FFF2-40B4-BE49-F238E27FC236}">
                <a16:creationId xmlns:a16="http://schemas.microsoft.com/office/drawing/2014/main" id="{118C3F79-1519-FE6A-BF24-FA7252259242}"/>
              </a:ext>
            </a:extLst>
          </p:cNvPr>
          <p:cNvSpPr/>
          <p:nvPr/>
        </p:nvSpPr>
        <p:spPr>
          <a:xfrm>
            <a:off x="1755879" y="6878234"/>
            <a:ext cx="1182573" cy="1182573"/>
          </a:xfrm>
          <a:prstGeom prst="rect">
            <a:avLst/>
          </a:prstGeom>
          <a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  <a:ln>
            <a:solidFill>
              <a:srgbClr val="EDAB67"/>
            </a:solidFill>
          </a:ln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5C849B3-0F9D-9850-F3CD-431AD05C2F00}"/>
              </a:ext>
            </a:extLst>
          </p:cNvPr>
          <p:cNvGrpSpPr/>
          <p:nvPr/>
        </p:nvGrpSpPr>
        <p:grpSpPr>
          <a:xfrm>
            <a:off x="4008068" y="4209346"/>
            <a:ext cx="4806025" cy="2038919"/>
            <a:chOff x="2684409" y="960459"/>
            <a:chExt cx="4806025" cy="203891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A43ADB0-9EC8-2ADB-E10B-CE89188652B9}"/>
                </a:ext>
              </a:extLst>
            </p:cNvPr>
            <p:cNvSpPr/>
            <p:nvPr/>
          </p:nvSpPr>
          <p:spPr>
            <a:xfrm>
              <a:off x="2684409" y="960459"/>
              <a:ext cx="4806025" cy="203891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9D3B25-7585-C052-456E-81D4A0A48B15}"/>
                </a:ext>
              </a:extLst>
            </p:cNvPr>
            <p:cNvSpPr txBox="1"/>
            <p:nvPr/>
          </p:nvSpPr>
          <p:spPr>
            <a:xfrm>
              <a:off x="2684409" y="960459"/>
              <a:ext cx="4806025" cy="20389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Map app charts microbus routes, user input, efficient pathfinding algorithm.</a:t>
              </a:r>
            </a:p>
            <a:p>
              <a:pPr marL="0" lvl="0" indent="0" algn="l" defTabSz="8890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  <a:p>
              <a:pPr marL="0" lvl="0" indent="0" algn="l" defTabSz="8890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  <a:p>
              <a:pPr marL="0" lvl="0" indent="0" algn="l" defTabSz="8890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  <a:p>
              <a:pPr marL="0" lvl="0" indent="0" algn="l" defTabSz="8890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  <a:p>
              <a:pPr marL="0" lvl="0" indent="0" algn="l" defTabSz="8890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  <a:p>
              <a:pPr marL="0" lvl="0" indent="0" algn="l" defTabSz="8890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1621F80-5C87-C9BB-53F2-B6101C7E486F}"/>
              </a:ext>
            </a:extLst>
          </p:cNvPr>
          <p:cNvGrpSpPr/>
          <p:nvPr/>
        </p:nvGrpSpPr>
        <p:grpSpPr>
          <a:xfrm>
            <a:off x="12021928" y="586893"/>
            <a:ext cx="4835125" cy="5665009"/>
            <a:chOff x="10803679" y="960459"/>
            <a:chExt cx="4835125" cy="566500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76142CB-7027-1103-02E8-F0817EA5732C}"/>
                </a:ext>
              </a:extLst>
            </p:cNvPr>
            <p:cNvSpPr/>
            <p:nvPr/>
          </p:nvSpPr>
          <p:spPr>
            <a:xfrm>
              <a:off x="10803679" y="960459"/>
              <a:ext cx="4806025" cy="203891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F4F5D2A-DD33-388E-CA59-B20652FB2B3F}"/>
                </a:ext>
              </a:extLst>
            </p:cNvPr>
            <p:cNvSpPr txBox="1"/>
            <p:nvPr/>
          </p:nvSpPr>
          <p:spPr>
            <a:xfrm>
              <a:off x="10832779" y="4586549"/>
              <a:ext cx="4806025" cy="20389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AE" sz="2000" kern="1200" dirty="0"/>
                <a:t>App improves microbus routes using user input and real-time data.</a:t>
              </a:r>
            </a:p>
            <a:p>
              <a:pPr marL="0" lvl="0" indent="0" algn="l" defTabSz="8890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AE" sz="2000" kern="1200" dirty="0"/>
            </a:p>
            <a:p>
              <a:pPr marL="0" lvl="0" indent="0" algn="l" defTabSz="8890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AE" sz="2000" kern="1200" dirty="0"/>
            </a:p>
            <a:p>
              <a:pPr marL="0" lvl="0" indent="0" algn="l" defTabSz="8890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AE" sz="2000" kern="1200" dirty="0"/>
            </a:p>
            <a:p>
              <a:pPr marL="0" lvl="0" indent="0" algn="l" defTabSz="8890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AE" sz="2000" kern="1200" dirty="0"/>
            </a:p>
            <a:p>
              <a:pPr marL="0" lvl="0" indent="0" algn="l" defTabSz="8890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AE" sz="2000" kern="1200" dirty="0"/>
            </a:p>
            <a:p>
              <a:pPr marL="0" lvl="0" indent="0" algn="l" defTabSz="8890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AE" sz="2000" kern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102C9FB-DA87-C962-F1CF-96B40AE77BC0}"/>
              </a:ext>
            </a:extLst>
          </p:cNvPr>
          <p:cNvGrpSpPr/>
          <p:nvPr/>
        </p:nvGrpSpPr>
        <p:grpSpPr>
          <a:xfrm>
            <a:off x="3144553" y="378603"/>
            <a:ext cx="5849759" cy="8059280"/>
            <a:chOff x="2684409" y="4228040"/>
            <a:chExt cx="5849759" cy="805928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52B1CDB-BCFB-2F9E-8B05-39EF4A9B27FC}"/>
                </a:ext>
              </a:extLst>
            </p:cNvPr>
            <p:cNvSpPr/>
            <p:nvPr/>
          </p:nvSpPr>
          <p:spPr>
            <a:xfrm>
              <a:off x="2684409" y="4228040"/>
              <a:ext cx="4806025" cy="203891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15BA58-D296-5546-5E0E-BD3E43DD62CD}"/>
                </a:ext>
              </a:extLst>
            </p:cNvPr>
            <p:cNvSpPr txBox="1"/>
            <p:nvPr/>
          </p:nvSpPr>
          <p:spPr>
            <a:xfrm>
              <a:off x="3728143" y="10248401"/>
              <a:ext cx="4806025" cy="20389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AE" sz="2000" kern="1200" dirty="0"/>
            </a:p>
            <a:p>
              <a:pPr marL="0" lvl="0" indent="0" algn="l" defTabSz="8890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AE" sz="2000" kern="1200" dirty="0"/>
                <a:t>Users input start and end points, get optimized microbus routes, track progress, and give feedback.</a:t>
              </a:r>
              <a:endParaRPr lang="en-US" sz="2000" kern="1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3D5EFB8-6F65-2130-01A5-2DB4103978B3}"/>
              </a:ext>
            </a:extLst>
          </p:cNvPr>
          <p:cNvGrpSpPr/>
          <p:nvPr/>
        </p:nvGrpSpPr>
        <p:grpSpPr>
          <a:xfrm>
            <a:off x="11933394" y="6508455"/>
            <a:ext cx="5026899" cy="2232183"/>
            <a:chOff x="10582805" y="4034776"/>
            <a:chExt cx="5026899" cy="223218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B2B5F65-7B5D-861E-F64E-E83F8C7E405F}"/>
                </a:ext>
              </a:extLst>
            </p:cNvPr>
            <p:cNvSpPr/>
            <p:nvPr/>
          </p:nvSpPr>
          <p:spPr>
            <a:xfrm>
              <a:off x="10803679" y="4228040"/>
              <a:ext cx="4806025" cy="203891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D296C0F-26E0-1708-E2F3-57231E0BEFAD}"/>
                </a:ext>
              </a:extLst>
            </p:cNvPr>
            <p:cNvSpPr txBox="1"/>
            <p:nvPr/>
          </p:nvSpPr>
          <p:spPr>
            <a:xfrm>
              <a:off x="10582805" y="4034776"/>
              <a:ext cx="4806025" cy="20389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AE" sz="2000" kern="1200" dirty="0"/>
                <a:t>Create reliable, user-friendly microbus navigation tool for commuters and tourists.</a:t>
              </a:r>
              <a:endParaRPr lang="en-US" sz="2000" kern="1200" dirty="0"/>
            </a:p>
          </p:txBody>
        </p:sp>
      </p:grpSp>
      <p:sp>
        <p:nvSpPr>
          <p:cNvPr id="23" name="Rectangle 22" descr="Train">
            <a:extLst>
              <a:ext uri="{FF2B5EF4-FFF2-40B4-BE49-F238E27FC236}">
                <a16:creationId xmlns:a16="http://schemas.microsoft.com/office/drawing/2014/main" id="{055D8A1A-5F5D-0D57-48D2-3E11AB6FCC93}"/>
              </a:ext>
            </a:extLst>
          </p:cNvPr>
          <p:cNvSpPr/>
          <p:nvPr/>
        </p:nvSpPr>
        <p:spPr>
          <a:xfrm>
            <a:off x="9875082" y="6980872"/>
            <a:ext cx="1182573" cy="1182573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solidFill>
              <a:schemeClr val="tx1"/>
            </a:solidFill>
          </a:ln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B4C54156-46EC-CDBE-AD13-90A8EC958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50863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E8E6E3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 animBg="1"/>
      <p:bldP spid="8" grpId="0" animBg="1"/>
      <p:bldP spid="3" grpId="0" animBg="1"/>
      <p:bldP spid="2" grpId="0"/>
      <p:bldP spid="10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1D7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2" name="Google Shape;202;p19"/>
          <p:cNvCxnSpPr/>
          <p:nvPr/>
        </p:nvCxnSpPr>
        <p:spPr>
          <a:xfrm>
            <a:off x="1028700" y="1980569"/>
            <a:ext cx="16230600" cy="0"/>
          </a:xfrm>
          <a:prstGeom prst="straightConnector1">
            <a:avLst/>
          </a:prstGeom>
          <a:noFill/>
          <a:ln w="38100" cap="flat" cmpd="sng">
            <a:solidFill>
              <a:srgbClr val="42414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3" name="Google Shape;203;p19"/>
          <p:cNvCxnSpPr/>
          <p:nvPr/>
        </p:nvCxnSpPr>
        <p:spPr>
          <a:xfrm>
            <a:off x="972481" y="8986041"/>
            <a:ext cx="16230600" cy="0"/>
          </a:xfrm>
          <a:prstGeom prst="straightConnector1">
            <a:avLst/>
          </a:prstGeom>
          <a:noFill/>
          <a:ln w="38100" cap="flat" cmpd="sng">
            <a:solidFill>
              <a:srgbClr val="42414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0" name="Google Shape;210;p19"/>
          <p:cNvSpPr txBox="1"/>
          <p:nvPr/>
        </p:nvSpPr>
        <p:spPr>
          <a:xfrm>
            <a:off x="6025535" y="359927"/>
            <a:ext cx="10294374" cy="2843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0006"/>
              </a:lnSpc>
            </a:pPr>
            <a:r>
              <a:rPr lang="en-US" sz="6399" dirty="0">
                <a:solidFill>
                  <a:srgbClr val="424141"/>
                </a:solidFill>
                <a:latin typeface="Prata"/>
              </a:rPr>
              <a:t>Target</a:t>
            </a:r>
            <a:r>
              <a:rPr lang="en-US" sz="6600" b="1" dirty="0">
                <a:solidFill>
                  <a:srgbClr val="00194C"/>
                </a:solidFill>
                <a:latin typeface="Abadi" panose="020F0502020204030204" pitchFamily="34" charset="0"/>
              </a:rPr>
              <a:t> </a:t>
            </a:r>
            <a:r>
              <a:rPr lang="en-US" sz="6399" dirty="0">
                <a:solidFill>
                  <a:srgbClr val="424141"/>
                </a:solidFill>
                <a:latin typeface="Prata"/>
              </a:rPr>
              <a:t>Audience</a:t>
            </a:r>
          </a:p>
          <a:p>
            <a:pPr lvl="0">
              <a:lnSpc>
                <a:spcPct val="140006"/>
              </a:lnSpc>
            </a:pPr>
            <a:r>
              <a:rPr lang="en-US" sz="6600" b="1" dirty="0">
                <a:solidFill>
                  <a:srgbClr val="00194C"/>
                </a:solidFill>
                <a:latin typeface="Abadi" panose="020F0502020204030204" pitchFamily="34" charset="0"/>
              </a:rPr>
              <a:t> </a:t>
            </a:r>
            <a:endParaRPr dirty="0"/>
          </a:p>
        </p:txBody>
      </p:sp>
      <p:cxnSp>
        <p:nvCxnSpPr>
          <p:cNvPr id="213" name="Google Shape;213;p19"/>
          <p:cNvCxnSpPr>
            <a:cxnSpLocks/>
          </p:cNvCxnSpPr>
          <p:nvPr/>
        </p:nvCxnSpPr>
        <p:spPr>
          <a:xfrm>
            <a:off x="972481" y="5505427"/>
            <a:ext cx="6596371" cy="19050"/>
          </a:xfrm>
          <a:prstGeom prst="straightConnector1">
            <a:avLst/>
          </a:prstGeom>
          <a:noFill/>
          <a:ln w="38100" cap="flat" cmpd="sng">
            <a:solidFill>
              <a:srgbClr val="EDAB6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4" name="Google Shape;214;p19"/>
          <p:cNvCxnSpPr>
            <a:cxnSpLocks/>
          </p:cNvCxnSpPr>
          <p:nvPr/>
        </p:nvCxnSpPr>
        <p:spPr>
          <a:xfrm>
            <a:off x="10606710" y="5500664"/>
            <a:ext cx="6666695" cy="23813"/>
          </a:xfrm>
          <a:prstGeom prst="straightConnector1">
            <a:avLst/>
          </a:prstGeom>
          <a:noFill/>
          <a:ln w="38100" cap="flat" cmpd="sng">
            <a:solidFill>
              <a:srgbClr val="EDAB6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Google Shape;211;p19">
            <a:extLst>
              <a:ext uri="{FF2B5EF4-FFF2-40B4-BE49-F238E27FC236}">
                <a16:creationId xmlns:a16="http://schemas.microsoft.com/office/drawing/2014/main" id="{9822F8C6-B65D-D0B1-5A34-70E505233377}"/>
              </a:ext>
            </a:extLst>
          </p:cNvPr>
          <p:cNvSpPr txBox="1"/>
          <p:nvPr/>
        </p:nvSpPr>
        <p:spPr>
          <a:xfrm>
            <a:off x="3374962" y="5876611"/>
            <a:ext cx="6385359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r">
              <a:lnSpc>
                <a:spcPct val="140006"/>
              </a:lnSpc>
            </a:pPr>
            <a:r>
              <a:rPr lang="en-US" sz="6399" dirty="0">
                <a:solidFill>
                  <a:srgbClr val="424141"/>
                </a:solidFill>
                <a:latin typeface="Prata"/>
              </a:rPr>
              <a:t>Age</a:t>
            </a:r>
            <a:endParaRPr sz="6399" dirty="0">
              <a:solidFill>
                <a:srgbClr val="424141"/>
              </a:solidFill>
              <a:latin typeface="Prat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A18D57-570C-1BAE-7D2D-59E7830A0973}"/>
              </a:ext>
            </a:extLst>
          </p:cNvPr>
          <p:cNvSpPr txBox="1"/>
          <p:nvPr/>
        </p:nvSpPr>
        <p:spPr>
          <a:xfrm>
            <a:off x="1808478" y="2863843"/>
            <a:ext cx="15352977" cy="1133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AE" sz="2400" dirty="0"/>
              <a:t>Commuters who rely on microbuses for daily transportation within urban areas.</a:t>
            </a:r>
          </a:p>
          <a:p>
            <a:pPr algn="ctr">
              <a:lnSpc>
                <a:spcPct val="150000"/>
              </a:lnSpc>
            </a:pPr>
            <a:r>
              <a:rPr lang="en-AE" sz="2400" dirty="0"/>
              <a:t>Anyone looking for efficient and cost-effective transportation solutions within specific routes or regions.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9DF5D9-864C-F747-FA4B-60258521864E}"/>
              </a:ext>
            </a:extLst>
          </p:cNvPr>
          <p:cNvSpPr txBox="1"/>
          <p:nvPr/>
        </p:nvSpPr>
        <p:spPr>
          <a:xfrm>
            <a:off x="8599104" y="7422831"/>
            <a:ext cx="40115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424141"/>
                </a:solidFill>
                <a:latin typeface="Prata"/>
              </a:rPr>
              <a:t>16+</a:t>
            </a:r>
          </a:p>
        </p:txBody>
      </p:sp>
      <p:grpSp>
        <p:nvGrpSpPr>
          <p:cNvPr id="5" name="Google Shape;247;p21">
            <a:extLst>
              <a:ext uri="{FF2B5EF4-FFF2-40B4-BE49-F238E27FC236}">
                <a16:creationId xmlns:a16="http://schemas.microsoft.com/office/drawing/2014/main" id="{3BB14634-532C-8F2A-D99B-940EC170565F}"/>
              </a:ext>
            </a:extLst>
          </p:cNvPr>
          <p:cNvGrpSpPr/>
          <p:nvPr/>
        </p:nvGrpSpPr>
        <p:grpSpPr>
          <a:xfrm>
            <a:off x="7567027" y="4910101"/>
            <a:ext cx="3037858" cy="2702367"/>
            <a:chOff x="0" y="-57150"/>
            <a:chExt cx="988571" cy="869950"/>
          </a:xfrm>
        </p:grpSpPr>
        <p:sp>
          <p:nvSpPr>
            <p:cNvPr id="6" name="Google Shape;248;p21">
              <a:extLst>
                <a:ext uri="{FF2B5EF4-FFF2-40B4-BE49-F238E27FC236}">
                  <a16:creationId xmlns:a16="http://schemas.microsoft.com/office/drawing/2014/main" id="{99CB1157-2E3D-5798-2D76-332177A313BF}"/>
                </a:ext>
              </a:extLst>
            </p:cNvPr>
            <p:cNvSpPr/>
            <p:nvPr/>
          </p:nvSpPr>
          <p:spPr>
            <a:xfrm>
              <a:off x="0" y="0"/>
              <a:ext cx="988571" cy="263460"/>
            </a:xfrm>
            <a:custGeom>
              <a:avLst/>
              <a:gdLst/>
              <a:ahLst/>
              <a:cxnLst/>
              <a:rect l="l" t="t" r="r" b="b"/>
              <a:pathLst>
                <a:path w="988571" h="263460" extrusionOk="0">
                  <a:moveTo>
                    <a:pt x="129972" y="0"/>
                  </a:moveTo>
                  <a:lnTo>
                    <a:pt x="858599" y="0"/>
                  </a:lnTo>
                  <a:cubicBezTo>
                    <a:pt x="893070" y="0"/>
                    <a:pt x="926129" y="13693"/>
                    <a:pt x="950503" y="38068"/>
                  </a:cubicBezTo>
                  <a:cubicBezTo>
                    <a:pt x="974878" y="62443"/>
                    <a:pt x="988571" y="95502"/>
                    <a:pt x="988571" y="129972"/>
                  </a:cubicBezTo>
                  <a:lnTo>
                    <a:pt x="988571" y="133487"/>
                  </a:lnTo>
                  <a:cubicBezTo>
                    <a:pt x="988571" y="167958"/>
                    <a:pt x="974878" y="201017"/>
                    <a:pt x="950503" y="225392"/>
                  </a:cubicBezTo>
                  <a:cubicBezTo>
                    <a:pt x="926129" y="249766"/>
                    <a:pt x="893070" y="263460"/>
                    <a:pt x="858599" y="263460"/>
                  </a:cubicBezTo>
                  <a:lnTo>
                    <a:pt x="129972" y="263460"/>
                  </a:lnTo>
                  <a:cubicBezTo>
                    <a:pt x="95502" y="263460"/>
                    <a:pt x="62443" y="249766"/>
                    <a:pt x="38068" y="225392"/>
                  </a:cubicBezTo>
                  <a:cubicBezTo>
                    <a:pt x="13693" y="201017"/>
                    <a:pt x="0" y="167958"/>
                    <a:pt x="0" y="133487"/>
                  </a:cubicBezTo>
                  <a:lnTo>
                    <a:pt x="0" y="129972"/>
                  </a:lnTo>
                  <a:cubicBezTo>
                    <a:pt x="0" y="95502"/>
                    <a:pt x="13693" y="62443"/>
                    <a:pt x="38068" y="38068"/>
                  </a:cubicBezTo>
                  <a:cubicBezTo>
                    <a:pt x="62443" y="13693"/>
                    <a:pt x="95502" y="0"/>
                    <a:pt x="12997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flat" cmpd="sng">
              <a:solidFill>
                <a:srgbClr val="EDAB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49;p21">
              <a:extLst>
                <a:ext uri="{FF2B5EF4-FFF2-40B4-BE49-F238E27FC236}">
                  <a16:creationId xmlns:a16="http://schemas.microsoft.com/office/drawing/2014/main" id="{C6251081-4EB5-E08B-0945-06F948DA66A8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" name="Google Shape;792;p42">
            <a:extLst>
              <a:ext uri="{FF2B5EF4-FFF2-40B4-BE49-F238E27FC236}">
                <a16:creationId xmlns:a16="http://schemas.microsoft.com/office/drawing/2014/main" id="{1C3A1CFF-95E9-21F6-FFD8-C8F0251B102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39419" y="9070260"/>
            <a:ext cx="1292330" cy="1084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0"/>
      <p:bldP spid="2" grpId="0"/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1D7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"/>
          <p:cNvSpPr txBox="1"/>
          <p:nvPr/>
        </p:nvSpPr>
        <p:spPr>
          <a:xfrm>
            <a:off x="4602205" y="2484585"/>
            <a:ext cx="9605405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/>
            <a:r>
              <a:rPr lang="en-AE" sz="2400" dirty="0">
                <a:solidFill>
                  <a:srgbClr val="424141"/>
                </a:solidFill>
                <a:latin typeface="Raleway"/>
                <a:ea typeface="Raleway"/>
                <a:cs typeface="Raleway"/>
                <a:sym typeface="Raleway"/>
              </a:rPr>
              <a:t>User-suggested routes to leverage local knowledge and identify hidden or efficient microbus routes.</a:t>
            </a:r>
            <a:endParaRPr dirty="0"/>
          </a:p>
        </p:txBody>
      </p:sp>
      <p:cxnSp>
        <p:nvCxnSpPr>
          <p:cNvPr id="243" name="Google Shape;243;p21"/>
          <p:cNvCxnSpPr/>
          <p:nvPr/>
        </p:nvCxnSpPr>
        <p:spPr>
          <a:xfrm>
            <a:off x="965730" y="1729846"/>
            <a:ext cx="16230600" cy="0"/>
          </a:xfrm>
          <a:prstGeom prst="straightConnector1">
            <a:avLst/>
          </a:prstGeom>
          <a:noFill/>
          <a:ln w="38100" cap="flat" cmpd="sng">
            <a:solidFill>
              <a:srgbClr val="42414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5" name="Google Shape;245;p21"/>
          <p:cNvSpPr txBox="1"/>
          <p:nvPr/>
        </p:nvSpPr>
        <p:spPr>
          <a:xfrm>
            <a:off x="1216345" y="208319"/>
            <a:ext cx="13130748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0006"/>
              </a:lnSpc>
            </a:pPr>
            <a:r>
              <a:rPr lang="en-US" sz="6399" b="0" i="0" u="none" strike="noStrike" cap="none" dirty="0">
                <a:solidFill>
                  <a:srgbClr val="424141"/>
                </a:solidFill>
                <a:latin typeface="Prata"/>
                <a:ea typeface="Prata"/>
                <a:cs typeface="Prata"/>
                <a:sym typeface="Prata"/>
              </a:rPr>
              <a:t>Our </a:t>
            </a:r>
            <a:r>
              <a:rPr lang="en-US" sz="6399" dirty="0">
                <a:solidFill>
                  <a:srgbClr val="424141"/>
                </a:solidFill>
                <a:latin typeface="Prata"/>
                <a:ea typeface="Prata"/>
                <a:cs typeface="Prata"/>
                <a:sym typeface="Prata"/>
              </a:rPr>
              <a:t>Key features</a:t>
            </a:r>
            <a:endParaRPr dirty="0"/>
          </a:p>
        </p:txBody>
      </p:sp>
      <p:cxnSp>
        <p:nvCxnSpPr>
          <p:cNvPr id="246" name="Google Shape;246;p21"/>
          <p:cNvCxnSpPr/>
          <p:nvPr/>
        </p:nvCxnSpPr>
        <p:spPr>
          <a:xfrm>
            <a:off x="972481" y="9074529"/>
            <a:ext cx="16230600" cy="0"/>
          </a:xfrm>
          <a:prstGeom prst="straightConnector1">
            <a:avLst/>
          </a:prstGeom>
          <a:noFill/>
          <a:ln w="38100" cap="flat" cmpd="sng">
            <a:solidFill>
              <a:srgbClr val="42414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47" name="Google Shape;247;p21"/>
          <p:cNvGrpSpPr/>
          <p:nvPr/>
        </p:nvGrpSpPr>
        <p:grpSpPr>
          <a:xfrm>
            <a:off x="818269" y="2213748"/>
            <a:ext cx="3037858" cy="2673338"/>
            <a:chOff x="0" y="-57150"/>
            <a:chExt cx="988571" cy="869950"/>
          </a:xfrm>
        </p:grpSpPr>
        <p:sp>
          <p:nvSpPr>
            <p:cNvPr id="248" name="Google Shape;248;p21"/>
            <p:cNvSpPr/>
            <p:nvPr/>
          </p:nvSpPr>
          <p:spPr>
            <a:xfrm>
              <a:off x="0" y="0"/>
              <a:ext cx="988571" cy="263460"/>
            </a:xfrm>
            <a:custGeom>
              <a:avLst/>
              <a:gdLst/>
              <a:ahLst/>
              <a:cxnLst/>
              <a:rect l="l" t="t" r="r" b="b"/>
              <a:pathLst>
                <a:path w="988571" h="263460" extrusionOk="0">
                  <a:moveTo>
                    <a:pt x="129972" y="0"/>
                  </a:moveTo>
                  <a:lnTo>
                    <a:pt x="858599" y="0"/>
                  </a:lnTo>
                  <a:cubicBezTo>
                    <a:pt x="893070" y="0"/>
                    <a:pt x="926129" y="13693"/>
                    <a:pt x="950503" y="38068"/>
                  </a:cubicBezTo>
                  <a:cubicBezTo>
                    <a:pt x="974878" y="62443"/>
                    <a:pt x="988571" y="95502"/>
                    <a:pt x="988571" y="129972"/>
                  </a:cubicBezTo>
                  <a:lnTo>
                    <a:pt x="988571" y="133487"/>
                  </a:lnTo>
                  <a:cubicBezTo>
                    <a:pt x="988571" y="167958"/>
                    <a:pt x="974878" y="201017"/>
                    <a:pt x="950503" y="225392"/>
                  </a:cubicBezTo>
                  <a:cubicBezTo>
                    <a:pt x="926129" y="249766"/>
                    <a:pt x="893070" y="263460"/>
                    <a:pt x="858599" y="263460"/>
                  </a:cubicBezTo>
                  <a:lnTo>
                    <a:pt x="129972" y="263460"/>
                  </a:lnTo>
                  <a:cubicBezTo>
                    <a:pt x="95502" y="263460"/>
                    <a:pt x="62443" y="249766"/>
                    <a:pt x="38068" y="225392"/>
                  </a:cubicBezTo>
                  <a:cubicBezTo>
                    <a:pt x="13693" y="201017"/>
                    <a:pt x="0" y="167958"/>
                    <a:pt x="0" y="133487"/>
                  </a:cubicBezTo>
                  <a:lnTo>
                    <a:pt x="0" y="129972"/>
                  </a:lnTo>
                  <a:cubicBezTo>
                    <a:pt x="0" y="95502"/>
                    <a:pt x="13693" y="62443"/>
                    <a:pt x="38068" y="38068"/>
                  </a:cubicBezTo>
                  <a:cubicBezTo>
                    <a:pt x="62443" y="13693"/>
                    <a:pt x="95502" y="0"/>
                    <a:pt x="12997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flat" cmpd="sng">
              <a:solidFill>
                <a:srgbClr val="EDAB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1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Google Shape;239;p21">
            <a:extLst>
              <a:ext uri="{FF2B5EF4-FFF2-40B4-BE49-F238E27FC236}">
                <a16:creationId xmlns:a16="http://schemas.microsoft.com/office/drawing/2014/main" id="{FA65F249-821B-FC49-A5DF-D25230EF6636}"/>
              </a:ext>
            </a:extLst>
          </p:cNvPr>
          <p:cNvSpPr txBox="1"/>
          <p:nvPr/>
        </p:nvSpPr>
        <p:spPr>
          <a:xfrm>
            <a:off x="4602205" y="7224086"/>
            <a:ext cx="9605405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/>
            <a:r>
              <a:rPr lang="en-AE" sz="2400" dirty="0">
                <a:solidFill>
                  <a:srgbClr val="424141"/>
                </a:solidFill>
                <a:latin typeface="Raleway"/>
                <a:ea typeface="Raleway"/>
                <a:cs typeface="Raleway"/>
                <a:sym typeface="Raleway"/>
              </a:rPr>
              <a:t>Consensus mechanism and user feedback system to validate route reliability, gather continuous improvement insights, and promote community engagement.</a:t>
            </a:r>
            <a:endParaRPr dirty="0"/>
          </a:p>
        </p:txBody>
      </p:sp>
      <p:sp>
        <p:nvSpPr>
          <p:cNvPr id="9" name="Google Shape;239;p21">
            <a:extLst>
              <a:ext uri="{FF2B5EF4-FFF2-40B4-BE49-F238E27FC236}">
                <a16:creationId xmlns:a16="http://schemas.microsoft.com/office/drawing/2014/main" id="{EAD0AA71-ED4D-6373-62A0-8F8DD98D3C2F}"/>
              </a:ext>
            </a:extLst>
          </p:cNvPr>
          <p:cNvSpPr txBox="1"/>
          <p:nvPr/>
        </p:nvSpPr>
        <p:spPr>
          <a:xfrm>
            <a:off x="4741688" y="3877450"/>
            <a:ext cx="9605405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/>
            <a:r>
              <a:rPr lang="en-AE" sz="2400" dirty="0">
                <a:solidFill>
                  <a:srgbClr val="424141"/>
                </a:solidFill>
                <a:latin typeface="Raleway"/>
                <a:ea typeface="Raleway"/>
                <a:cs typeface="Raleway"/>
                <a:sym typeface="Raleway"/>
              </a:rPr>
              <a:t>Pathfinding algorithm for calculating optimal routes based on user inputs, real-time data, and traffic conditions.</a:t>
            </a:r>
            <a:endParaRPr dirty="0"/>
          </a:p>
        </p:txBody>
      </p:sp>
      <p:sp>
        <p:nvSpPr>
          <p:cNvPr id="10" name="Google Shape;239;p21">
            <a:extLst>
              <a:ext uri="{FF2B5EF4-FFF2-40B4-BE49-F238E27FC236}">
                <a16:creationId xmlns:a16="http://schemas.microsoft.com/office/drawing/2014/main" id="{AB4B5924-C4A5-F973-26C0-6D84597CA893}"/>
              </a:ext>
            </a:extLst>
          </p:cNvPr>
          <p:cNvSpPr txBox="1"/>
          <p:nvPr/>
        </p:nvSpPr>
        <p:spPr>
          <a:xfrm>
            <a:off x="4602205" y="5646116"/>
            <a:ext cx="9605405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/>
            <a:r>
              <a:rPr lang="en-AE" sz="2400" dirty="0">
                <a:solidFill>
                  <a:srgbClr val="424141"/>
                </a:solidFill>
                <a:latin typeface="Raleway"/>
                <a:ea typeface="Raleway"/>
                <a:cs typeface="Raleway"/>
                <a:sym typeface="Raleway"/>
              </a:rPr>
              <a:t>Location tracking for route verification and real-time progress monitoring during travel.</a:t>
            </a:r>
            <a:endParaRPr dirty="0"/>
          </a:p>
        </p:txBody>
      </p:sp>
      <p:pic>
        <p:nvPicPr>
          <p:cNvPr id="11" name="Google Shape;792;p42">
            <a:extLst>
              <a:ext uri="{FF2B5EF4-FFF2-40B4-BE49-F238E27FC236}">
                <a16:creationId xmlns:a16="http://schemas.microsoft.com/office/drawing/2014/main" id="{343D289E-4E10-01FF-D8B2-EB16775ADD1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39419" y="9070260"/>
            <a:ext cx="1292330" cy="10840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oogle Shape;247;p21">
            <a:extLst>
              <a:ext uri="{FF2B5EF4-FFF2-40B4-BE49-F238E27FC236}">
                <a16:creationId xmlns:a16="http://schemas.microsoft.com/office/drawing/2014/main" id="{CADE6A34-92AA-5C21-BA15-1DAD6D36D565}"/>
              </a:ext>
            </a:extLst>
          </p:cNvPr>
          <p:cNvGrpSpPr/>
          <p:nvPr/>
        </p:nvGrpSpPr>
        <p:grpSpPr>
          <a:xfrm>
            <a:off x="818269" y="3733900"/>
            <a:ext cx="3037858" cy="2673338"/>
            <a:chOff x="0" y="-57150"/>
            <a:chExt cx="988571" cy="869950"/>
          </a:xfrm>
        </p:grpSpPr>
        <p:sp>
          <p:nvSpPr>
            <p:cNvPr id="13" name="Google Shape;248;p21">
              <a:extLst>
                <a:ext uri="{FF2B5EF4-FFF2-40B4-BE49-F238E27FC236}">
                  <a16:creationId xmlns:a16="http://schemas.microsoft.com/office/drawing/2014/main" id="{543EB6DD-11D6-71AC-3D58-A49DA4A8299B}"/>
                </a:ext>
              </a:extLst>
            </p:cNvPr>
            <p:cNvSpPr/>
            <p:nvPr/>
          </p:nvSpPr>
          <p:spPr>
            <a:xfrm>
              <a:off x="0" y="0"/>
              <a:ext cx="988571" cy="263460"/>
            </a:xfrm>
            <a:custGeom>
              <a:avLst/>
              <a:gdLst/>
              <a:ahLst/>
              <a:cxnLst/>
              <a:rect l="l" t="t" r="r" b="b"/>
              <a:pathLst>
                <a:path w="988571" h="263460" extrusionOk="0">
                  <a:moveTo>
                    <a:pt x="129972" y="0"/>
                  </a:moveTo>
                  <a:lnTo>
                    <a:pt x="858599" y="0"/>
                  </a:lnTo>
                  <a:cubicBezTo>
                    <a:pt x="893070" y="0"/>
                    <a:pt x="926129" y="13693"/>
                    <a:pt x="950503" y="38068"/>
                  </a:cubicBezTo>
                  <a:cubicBezTo>
                    <a:pt x="974878" y="62443"/>
                    <a:pt x="988571" y="95502"/>
                    <a:pt x="988571" y="129972"/>
                  </a:cubicBezTo>
                  <a:lnTo>
                    <a:pt x="988571" y="133487"/>
                  </a:lnTo>
                  <a:cubicBezTo>
                    <a:pt x="988571" y="167958"/>
                    <a:pt x="974878" y="201017"/>
                    <a:pt x="950503" y="225392"/>
                  </a:cubicBezTo>
                  <a:cubicBezTo>
                    <a:pt x="926129" y="249766"/>
                    <a:pt x="893070" y="263460"/>
                    <a:pt x="858599" y="263460"/>
                  </a:cubicBezTo>
                  <a:lnTo>
                    <a:pt x="129972" y="263460"/>
                  </a:lnTo>
                  <a:cubicBezTo>
                    <a:pt x="95502" y="263460"/>
                    <a:pt x="62443" y="249766"/>
                    <a:pt x="38068" y="225392"/>
                  </a:cubicBezTo>
                  <a:cubicBezTo>
                    <a:pt x="13693" y="201017"/>
                    <a:pt x="0" y="167958"/>
                    <a:pt x="0" y="133487"/>
                  </a:cubicBezTo>
                  <a:lnTo>
                    <a:pt x="0" y="129972"/>
                  </a:lnTo>
                  <a:cubicBezTo>
                    <a:pt x="0" y="95502"/>
                    <a:pt x="13693" y="62443"/>
                    <a:pt x="38068" y="38068"/>
                  </a:cubicBezTo>
                  <a:cubicBezTo>
                    <a:pt x="62443" y="13693"/>
                    <a:pt x="95502" y="0"/>
                    <a:pt x="12997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flat" cmpd="sng">
              <a:solidFill>
                <a:srgbClr val="EDAB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49;p21">
              <a:extLst>
                <a:ext uri="{FF2B5EF4-FFF2-40B4-BE49-F238E27FC236}">
                  <a16:creationId xmlns:a16="http://schemas.microsoft.com/office/drawing/2014/main" id="{1D79CFA7-563C-7007-EF4D-0B5FD93E9DA1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" name="Google Shape;247;p21">
            <a:extLst>
              <a:ext uri="{FF2B5EF4-FFF2-40B4-BE49-F238E27FC236}">
                <a16:creationId xmlns:a16="http://schemas.microsoft.com/office/drawing/2014/main" id="{CD28C42B-FB26-890C-79DF-B794BA9C5F54}"/>
              </a:ext>
            </a:extLst>
          </p:cNvPr>
          <p:cNvGrpSpPr/>
          <p:nvPr/>
        </p:nvGrpSpPr>
        <p:grpSpPr>
          <a:xfrm>
            <a:off x="818269" y="5332532"/>
            <a:ext cx="3037858" cy="2673338"/>
            <a:chOff x="0" y="-57150"/>
            <a:chExt cx="988571" cy="869950"/>
          </a:xfrm>
        </p:grpSpPr>
        <p:sp>
          <p:nvSpPr>
            <p:cNvPr id="16" name="Google Shape;248;p21">
              <a:extLst>
                <a:ext uri="{FF2B5EF4-FFF2-40B4-BE49-F238E27FC236}">
                  <a16:creationId xmlns:a16="http://schemas.microsoft.com/office/drawing/2014/main" id="{ECC28F9C-3CA3-B2FA-573D-3C70950CFFB2}"/>
                </a:ext>
              </a:extLst>
            </p:cNvPr>
            <p:cNvSpPr/>
            <p:nvPr/>
          </p:nvSpPr>
          <p:spPr>
            <a:xfrm>
              <a:off x="0" y="0"/>
              <a:ext cx="988571" cy="263460"/>
            </a:xfrm>
            <a:custGeom>
              <a:avLst/>
              <a:gdLst/>
              <a:ahLst/>
              <a:cxnLst/>
              <a:rect l="l" t="t" r="r" b="b"/>
              <a:pathLst>
                <a:path w="988571" h="263460" extrusionOk="0">
                  <a:moveTo>
                    <a:pt x="129972" y="0"/>
                  </a:moveTo>
                  <a:lnTo>
                    <a:pt x="858599" y="0"/>
                  </a:lnTo>
                  <a:cubicBezTo>
                    <a:pt x="893070" y="0"/>
                    <a:pt x="926129" y="13693"/>
                    <a:pt x="950503" y="38068"/>
                  </a:cubicBezTo>
                  <a:cubicBezTo>
                    <a:pt x="974878" y="62443"/>
                    <a:pt x="988571" y="95502"/>
                    <a:pt x="988571" y="129972"/>
                  </a:cubicBezTo>
                  <a:lnTo>
                    <a:pt x="988571" y="133487"/>
                  </a:lnTo>
                  <a:cubicBezTo>
                    <a:pt x="988571" y="167958"/>
                    <a:pt x="974878" y="201017"/>
                    <a:pt x="950503" y="225392"/>
                  </a:cubicBezTo>
                  <a:cubicBezTo>
                    <a:pt x="926129" y="249766"/>
                    <a:pt x="893070" y="263460"/>
                    <a:pt x="858599" y="263460"/>
                  </a:cubicBezTo>
                  <a:lnTo>
                    <a:pt x="129972" y="263460"/>
                  </a:lnTo>
                  <a:cubicBezTo>
                    <a:pt x="95502" y="263460"/>
                    <a:pt x="62443" y="249766"/>
                    <a:pt x="38068" y="225392"/>
                  </a:cubicBezTo>
                  <a:cubicBezTo>
                    <a:pt x="13693" y="201017"/>
                    <a:pt x="0" y="167958"/>
                    <a:pt x="0" y="133487"/>
                  </a:cubicBezTo>
                  <a:lnTo>
                    <a:pt x="0" y="129972"/>
                  </a:lnTo>
                  <a:cubicBezTo>
                    <a:pt x="0" y="95502"/>
                    <a:pt x="13693" y="62443"/>
                    <a:pt x="38068" y="38068"/>
                  </a:cubicBezTo>
                  <a:cubicBezTo>
                    <a:pt x="62443" y="13693"/>
                    <a:pt x="95502" y="0"/>
                    <a:pt x="12997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flat" cmpd="sng">
              <a:solidFill>
                <a:srgbClr val="EDAB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49;p21">
              <a:extLst>
                <a:ext uri="{FF2B5EF4-FFF2-40B4-BE49-F238E27FC236}">
                  <a16:creationId xmlns:a16="http://schemas.microsoft.com/office/drawing/2014/main" id="{E85B814A-54CF-9041-5FBB-9DE535355813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" name="Google Shape;247;p21">
            <a:extLst>
              <a:ext uri="{FF2B5EF4-FFF2-40B4-BE49-F238E27FC236}">
                <a16:creationId xmlns:a16="http://schemas.microsoft.com/office/drawing/2014/main" id="{B66A7872-7AC9-371A-904C-13834EEAA3A1}"/>
              </a:ext>
            </a:extLst>
          </p:cNvPr>
          <p:cNvGrpSpPr/>
          <p:nvPr/>
        </p:nvGrpSpPr>
        <p:grpSpPr>
          <a:xfrm>
            <a:off x="818269" y="7028305"/>
            <a:ext cx="3037858" cy="2673338"/>
            <a:chOff x="0" y="-57150"/>
            <a:chExt cx="988571" cy="869950"/>
          </a:xfrm>
        </p:grpSpPr>
        <p:sp>
          <p:nvSpPr>
            <p:cNvPr id="19" name="Google Shape;248;p21">
              <a:extLst>
                <a:ext uri="{FF2B5EF4-FFF2-40B4-BE49-F238E27FC236}">
                  <a16:creationId xmlns:a16="http://schemas.microsoft.com/office/drawing/2014/main" id="{4CC9CCBF-8472-46C2-F5BA-043CCBD92FE8}"/>
                </a:ext>
              </a:extLst>
            </p:cNvPr>
            <p:cNvSpPr/>
            <p:nvPr/>
          </p:nvSpPr>
          <p:spPr>
            <a:xfrm>
              <a:off x="0" y="0"/>
              <a:ext cx="988571" cy="263460"/>
            </a:xfrm>
            <a:custGeom>
              <a:avLst/>
              <a:gdLst/>
              <a:ahLst/>
              <a:cxnLst/>
              <a:rect l="l" t="t" r="r" b="b"/>
              <a:pathLst>
                <a:path w="988571" h="263460" extrusionOk="0">
                  <a:moveTo>
                    <a:pt x="129972" y="0"/>
                  </a:moveTo>
                  <a:lnTo>
                    <a:pt x="858599" y="0"/>
                  </a:lnTo>
                  <a:cubicBezTo>
                    <a:pt x="893070" y="0"/>
                    <a:pt x="926129" y="13693"/>
                    <a:pt x="950503" y="38068"/>
                  </a:cubicBezTo>
                  <a:cubicBezTo>
                    <a:pt x="974878" y="62443"/>
                    <a:pt x="988571" y="95502"/>
                    <a:pt x="988571" y="129972"/>
                  </a:cubicBezTo>
                  <a:lnTo>
                    <a:pt x="988571" y="133487"/>
                  </a:lnTo>
                  <a:cubicBezTo>
                    <a:pt x="988571" y="167958"/>
                    <a:pt x="974878" y="201017"/>
                    <a:pt x="950503" y="225392"/>
                  </a:cubicBezTo>
                  <a:cubicBezTo>
                    <a:pt x="926129" y="249766"/>
                    <a:pt x="893070" y="263460"/>
                    <a:pt x="858599" y="263460"/>
                  </a:cubicBezTo>
                  <a:lnTo>
                    <a:pt x="129972" y="263460"/>
                  </a:lnTo>
                  <a:cubicBezTo>
                    <a:pt x="95502" y="263460"/>
                    <a:pt x="62443" y="249766"/>
                    <a:pt x="38068" y="225392"/>
                  </a:cubicBezTo>
                  <a:cubicBezTo>
                    <a:pt x="13693" y="201017"/>
                    <a:pt x="0" y="167958"/>
                    <a:pt x="0" y="133487"/>
                  </a:cubicBezTo>
                  <a:lnTo>
                    <a:pt x="0" y="129972"/>
                  </a:lnTo>
                  <a:cubicBezTo>
                    <a:pt x="0" y="95502"/>
                    <a:pt x="13693" y="62443"/>
                    <a:pt x="38068" y="38068"/>
                  </a:cubicBezTo>
                  <a:cubicBezTo>
                    <a:pt x="62443" y="13693"/>
                    <a:pt x="95502" y="0"/>
                    <a:pt x="12997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flat" cmpd="sng">
              <a:solidFill>
                <a:srgbClr val="EDAB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49;p21">
              <a:extLst>
                <a:ext uri="{FF2B5EF4-FFF2-40B4-BE49-F238E27FC236}">
                  <a16:creationId xmlns:a16="http://schemas.microsoft.com/office/drawing/2014/main" id="{7FEE1083-519F-E4E4-D322-CD15EE6C75E0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/>
      <p:bldP spid="245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1D7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2"/>
          <p:cNvSpPr txBox="1"/>
          <p:nvPr/>
        </p:nvSpPr>
        <p:spPr>
          <a:xfrm>
            <a:off x="2578626" y="811161"/>
            <a:ext cx="13130748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399" b="0" i="0" u="none" strike="noStrike" kern="1200" cap="none" spc="0" normalizeH="0" baseline="0" noProof="0" dirty="0">
                <a:ln>
                  <a:noFill/>
                </a:ln>
                <a:solidFill>
                  <a:srgbClr val="424141"/>
                </a:solidFill>
                <a:effectLst/>
                <a:uLnTx/>
                <a:uFillTx/>
                <a:latin typeface="Prata"/>
                <a:ea typeface="Prata"/>
                <a:cs typeface="Prata"/>
                <a:sym typeface="Prata"/>
              </a:rPr>
              <a:t>Color schema  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cxnSp>
        <p:nvCxnSpPr>
          <p:cNvPr id="269" name="Google Shape;269;p22"/>
          <p:cNvCxnSpPr/>
          <p:nvPr/>
        </p:nvCxnSpPr>
        <p:spPr>
          <a:xfrm>
            <a:off x="1028700" y="2334530"/>
            <a:ext cx="16230600" cy="0"/>
          </a:xfrm>
          <a:prstGeom prst="straightConnector1">
            <a:avLst/>
          </a:prstGeom>
          <a:noFill/>
          <a:ln w="38100" cap="flat" cmpd="sng">
            <a:solidFill>
              <a:srgbClr val="42414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1" name="Google Shape;271;p22"/>
          <p:cNvCxnSpPr/>
          <p:nvPr/>
        </p:nvCxnSpPr>
        <p:spPr>
          <a:xfrm>
            <a:off x="1028700" y="9207265"/>
            <a:ext cx="16230600" cy="0"/>
          </a:xfrm>
          <a:prstGeom prst="straightConnector1">
            <a:avLst/>
          </a:prstGeom>
          <a:noFill/>
          <a:ln w="38100" cap="flat" cmpd="sng">
            <a:solidFill>
              <a:srgbClr val="42414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" name="Google Shape;239;p21">
            <a:extLst>
              <a:ext uri="{FF2B5EF4-FFF2-40B4-BE49-F238E27FC236}">
                <a16:creationId xmlns:a16="http://schemas.microsoft.com/office/drawing/2014/main" id="{984F37A2-2857-8138-A213-05E21E12A6ED}"/>
              </a:ext>
            </a:extLst>
          </p:cNvPr>
          <p:cNvSpPr txBox="1"/>
          <p:nvPr/>
        </p:nvSpPr>
        <p:spPr>
          <a:xfrm>
            <a:off x="-921693" y="3317556"/>
            <a:ext cx="96054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24141"/>
                </a:solidFill>
                <a:effectLst/>
                <a:uLnTx/>
                <a:uFillTx/>
                <a:latin typeface="Raleway"/>
                <a:ea typeface="Raleway"/>
                <a:cs typeface="Raleway"/>
                <a:sym typeface="Raleway"/>
              </a:rPr>
              <a:t>Main background color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7" name="Google Shape;239;p21">
            <a:extLst>
              <a:ext uri="{FF2B5EF4-FFF2-40B4-BE49-F238E27FC236}">
                <a16:creationId xmlns:a16="http://schemas.microsoft.com/office/drawing/2014/main" id="{E2B7D581-A084-227D-32E0-B3A125D557E8}"/>
              </a:ext>
            </a:extLst>
          </p:cNvPr>
          <p:cNvSpPr txBox="1"/>
          <p:nvPr/>
        </p:nvSpPr>
        <p:spPr>
          <a:xfrm>
            <a:off x="-1196995" y="7340853"/>
            <a:ext cx="96054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24141"/>
                </a:solidFill>
                <a:effectLst/>
                <a:uLnTx/>
                <a:uFillTx/>
                <a:latin typeface="Raleway"/>
                <a:ea typeface="Raleway"/>
                <a:cs typeface="Raleway"/>
                <a:sym typeface="Raleway"/>
              </a:rPr>
              <a:t>Fonts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8" name="Google Shape;239;p21">
            <a:extLst>
              <a:ext uri="{FF2B5EF4-FFF2-40B4-BE49-F238E27FC236}">
                <a16:creationId xmlns:a16="http://schemas.microsoft.com/office/drawing/2014/main" id="{94E6C551-90FA-4D4A-47BC-6624055BE319}"/>
              </a:ext>
            </a:extLst>
          </p:cNvPr>
          <p:cNvSpPr txBox="1"/>
          <p:nvPr/>
        </p:nvSpPr>
        <p:spPr>
          <a:xfrm>
            <a:off x="-921694" y="5401566"/>
            <a:ext cx="96054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24141"/>
                </a:solidFill>
                <a:effectLst/>
                <a:uLnTx/>
                <a:uFillTx/>
                <a:latin typeface="Raleway"/>
                <a:ea typeface="Raleway"/>
                <a:cs typeface="Raleway"/>
                <a:sym typeface="Raleway"/>
              </a:rPr>
              <a:t>Header, navbar, buttons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9E96FE-D952-A132-BDDC-1E0CE0CE18D0}"/>
              </a:ext>
            </a:extLst>
          </p:cNvPr>
          <p:cNvSpPr/>
          <p:nvPr/>
        </p:nvSpPr>
        <p:spPr>
          <a:xfrm>
            <a:off x="7757649" y="5143500"/>
            <a:ext cx="4011561" cy="634178"/>
          </a:xfrm>
          <a:prstGeom prst="rect">
            <a:avLst/>
          </a:prstGeom>
          <a:solidFill>
            <a:srgbClr val="009EFF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" pitchFamily="2" charset="0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6EE6F6-648D-EB24-CD45-62BAC373F46D}"/>
              </a:ext>
            </a:extLst>
          </p:cNvPr>
          <p:cNvSpPr/>
          <p:nvPr/>
        </p:nvSpPr>
        <p:spPr>
          <a:xfrm>
            <a:off x="7757649" y="3235716"/>
            <a:ext cx="4011561" cy="63417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" pitchFamily="2" charset="0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784FC2-6F18-9046-615A-3C96C6FFD416}"/>
              </a:ext>
            </a:extLst>
          </p:cNvPr>
          <p:cNvSpPr/>
          <p:nvPr/>
        </p:nvSpPr>
        <p:spPr>
          <a:xfrm>
            <a:off x="7757649" y="7210090"/>
            <a:ext cx="4011561" cy="634178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" pitchFamily="2" charset="0"/>
              <a:ea typeface="+mn-ea"/>
              <a:cs typeface="+mn-cs"/>
            </a:endParaRPr>
          </a:p>
        </p:txBody>
      </p:sp>
      <p:pic>
        <p:nvPicPr>
          <p:cNvPr id="12" name="Google Shape;792;p42">
            <a:extLst>
              <a:ext uri="{FF2B5EF4-FFF2-40B4-BE49-F238E27FC236}">
                <a16:creationId xmlns:a16="http://schemas.microsoft.com/office/drawing/2014/main" id="{717C5FC7-DC77-D332-7F1C-3AEBBE53847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39419" y="9070260"/>
            <a:ext cx="1292330" cy="108400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F92593B-0630-F9AB-D01C-CF9C60B1CEB1}"/>
              </a:ext>
            </a:extLst>
          </p:cNvPr>
          <p:cNvSpPr txBox="1"/>
          <p:nvPr/>
        </p:nvSpPr>
        <p:spPr>
          <a:xfrm>
            <a:off x="14173200" y="3328040"/>
            <a:ext cx="1000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24141"/>
                </a:solidFill>
                <a:effectLst/>
                <a:uLnTx/>
                <a:uFillTx/>
                <a:latin typeface="Raleway"/>
                <a:ea typeface="+mn-ea"/>
                <a:cs typeface="+mn-cs"/>
              </a:rPr>
              <a:t>#ffffff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B19734-1303-C009-3153-76B7C8E6BBA3}"/>
              </a:ext>
            </a:extLst>
          </p:cNvPr>
          <p:cNvSpPr txBox="1"/>
          <p:nvPr/>
        </p:nvSpPr>
        <p:spPr>
          <a:xfrm>
            <a:off x="14173200" y="5284088"/>
            <a:ext cx="150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24141"/>
                </a:solidFill>
                <a:effectLst/>
                <a:uLnTx/>
                <a:uFillTx/>
                <a:latin typeface="Raleway"/>
                <a:ea typeface="+mn-ea"/>
                <a:cs typeface="+mn-cs"/>
              </a:rPr>
              <a:t>#009EFF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1509B6-B38E-3BAB-4B7D-6B5A30561E7B}"/>
              </a:ext>
            </a:extLst>
          </p:cNvPr>
          <p:cNvSpPr txBox="1"/>
          <p:nvPr/>
        </p:nvSpPr>
        <p:spPr>
          <a:xfrm>
            <a:off x="14173200" y="7288805"/>
            <a:ext cx="1529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24141"/>
                </a:solidFill>
                <a:effectLst/>
                <a:uLnTx/>
                <a:uFillTx/>
                <a:latin typeface="Raleway"/>
                <a:ea typeface="+mn-ea"/>
                <a:cs typeface="+mn-cs"/>
              </a:rPr>
              <a:t>#000000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" grpId="0"/>
      <p:bldP spid="5" grpId="0"/>
      <p:bldP spid="7" grpId="0"/>
      <p:bldP spid="8" grpId="0"/>
      <p:bldP spid="9" grpId="0" animBg="1"/>
      <p:bldP spid="10" grpId="0" animBg="1"/>
      <p:bldP spid="11" grpId="0" animBg="1"/>
      <p:bldP spid="2" grpId="0"/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1D7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9" name="Google Shape;439;p29"/>
          <p:cNvCxnSpPr/>
          <p:nvPr/>
        </p:nvCxnSpPr>
        <p:spPr>
          <a:xfrm>
            <a:off x="1028700" y="2010065"/>
            <a:ext cx="16230600" cy="0"/>
          </a:xfrm>
          <a:prstGeom prst="straightConnector1">
            <a:avLst/>
          </a:prstGeom>
          <a:noFill/>
          <a:ln w="38100" cap="flat" cmpd="sng">
            <a:solidFill>
              <a:srgbClr val="42414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0" name="Google Shape;440;p29"/>
          <p:cNvSpPr txBox="1"/>
          <p:nvPr/>
        </p:nvSpPr>
        <p:spPr>
          <a:xfrm>
            <a:off x="1028700" y="501445"/>
            <a:ext cx="13130748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399" b="0" i="0" u="none" strike="noStrike" kern="1200" cap="none" spc="0" normalizeH="0" baseline="0" noProof="0" dirty="0">
                <a:ln>
                  <a:noFill/>
                </a:ln>
                <a:solidFill>
                  <a:srgbClr val="424141"/>
                </a:solidFill>
                <a:effectLst/>
                <a:uLnTx/>
                <a:uFillTx/>
                <a:latin typeface="Prata"/>
                <a:ea typeface="Prata"/>
                <a:cs typeface="Prata"/>
                <a:sym typeface="Prata"/>
              </a:rPr>
              <a:t>Competitors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cxnSp>
        <p:nvCxnSpPr>
          <p:cNvPr id="442" name="Google Shape;442;p29"/>
          <p:cNvCxnSpPr/>
          <p:nvPr/>
        </p:nvCxnSpPr>
        <p:spPr>
          <a:xfrm>
            <a:off x="1028700" y="9251510"/>
            <a:ext cx="16230600" cy="0"/>
          </a:xfrm>
          <a:prstGeom prst="straightConnector1">
            <a:avLst/>
          </a:prstGeom>
          <a:noFill/>
          <a:ln w="38100" cap="flat" cmpd="sng">
            <a:solidFill>
              <a:srgbClr val="424141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7932E40-ED59-09C0-AD9E-A7A675254A5E}"/>
              </a:ext>
            </a:extLst>
          </p:cNvPr>
          <p:cNvGraphicFramePr>
            <a:graphicFrameLocks noGrp="1"/>
          </p:cNvGraphicFramePr>
          <p:nvPr/>
        </p:nvGraphicFramePr>
        <p:xfrm>
          <a:off x="1386348" y="2670874"/>
          <a:ext cx="15507929" cy="5809446"/>
        </p:xfrm>
        <a:graphic>
          <a:graphicData uri="http://schemas.openxmlformats.org/drawingml/2006/table">
            <a:tbl>
              <a:tblPr firstRow="1" firstCol="1" bandRow="1"/>
              <a:tblGrid>
                <a:gridCol w="7053570">
                  <a:extLst>
                    <a:ext uri="{9D8B030D-6E8A-4147-A177-3AD203B41FA5}">
                      <a16:colId xmlns:a16="http://schemas.microsoft.com/office/drawing/2014/main" val="297708731"/>
                    </a:ext>
                  </a:extLst>
                </a:gridCol>
                <a:gridCol w="3108137">
                  <a:extLst>
                    <a:ext uri="{9D8B030D-6E8A-4147-A177-3AD203B41FA5}">
                      <a16:colId xmlns:a16="http://schemas.microsoft.com/office/drawing/2014/main" val="2889842130"/>
                    </a:ext>
                  </a:extLst>
                </a:gridCol>
                <a:gridCol w="2684139">
                  <a:extLst>
                    <a:ext uri="{9D8B030D-6E8A-4147-A177-3AD203B41FA5}">
                      <a16:colId xmlns:a16="http://schemas.microsoft.com/office/drawing/2014/main" val="1138294866"/>
                    </a:ext>
                  </a:extLst>
                </a:gridCol>
                <a:gridCol w="2662083">
                  <a:extLst>
                    <a:ext uri="{9D8B030D-6E8A-4147-A177-3AD203B41FA5}">
                      <a16:colId xmlns:a16="http://schemas.microsoft.com/office/drawing/2014/main" val="1536987841"/>
                    </a:ext>
                  </a:extLst>
                </a:gridCol>
              </a:tblGrid>
              <a:tr h="1034571">
                <a:tc>
                  <a:txBody>
                    <a:bodyPr/>
                    <a:lstStyle/>
                    <a:p>
                      <a:pPr marL="4572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Functionality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EGY Routes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Citymapper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Google Maps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4644945"/>
                  </a:ext>
                </a:extLst>
              </a:tr>
              <a:tr h="9549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Raleway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Localized for Egyptian market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3600" dirty="0">
                          <a:latin typeface="Raleway" pitchFamily="2" charset="0"/>
                        </a:rPr>
                        <a:t>✔</a:t>
                      </a:r>
                      <a:endParaRPr lang="en-US" sz="3600" dirty="0">
                        <a:effectLst/>
                        <a:latin typeface="Raleway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3600" kern="1200" dirty="0">
                          <a:solidFill>
                            <a:schemeClr val="tx1"/>
                          </a:solidFill>
                          <a:latin typeface="Raleway" pitchFamily="2" charset="0"/>
                          <a:ea typeface="+mn-ea"/>
                          <a:cs typeface="+mn-cs"/>
                        </a:rPr>
                        <a:t>✔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025368"/>
                  </a:ext>
                </a:extLst>
              </a:tr>
              <a:tr h="954975">
                <a:tc>
                  <a:txBody>
                    <a:bodyPr/>
                    <a:lstStyle/>
                    <a:p>
                      <a:pPr marL="0" marR="0" algn="ctr" defTabSz="13716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Raleway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Submit new route suggestions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kern="1200" dirty="0">
                          <a:solidFill>
                            <a:schemeClr val="tx1"/>
                          </a:solidFill>
                          <a:latin typeface="Raleway" pitchFamily="2" charset="0"/>
                          <a:ea typeface="+mn-ea"/>
                          <a:cs typeface="+mn-cs"/>
                        </a:rPr>
                        <a:t>✔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688647"/>
                  </a:ext>
                </a:extLst>
              </a:tr>
              <a:tr h="954975">
                <a:tc>
                  <a:txBody>
                    <a:bodyPr/>
                    <a:lstStyle/>
                    <a:p>
                      <a:pPr marL="0" marR="0" algn="ctr" defTabSz="13716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Raleway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Provides real-time pricing information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kern="1200" dirty="0">
                          <a:solidFill>
                            <a:schemeClr val="tx1"/>
                          </a:solidFill>
                          <a:latin typeface="Raleway" pitchFamily="2" charset="0"/>
                          <a:ea typeface="+mn-ea"/>
                          <a:cs typeface="+mn-cs"/>
                        </a:rPr>
                        <a:t>✔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kern="1200" dirty="0">
                          <a:solidFill>
                            <a:schemeClr val="tx1"/>
                          </a:solidFill>
                          <a:latin typeface="Raleway" pitchFamily="2" charset="0"/>
                          <a:ea typeface="+mn-ea"/>
                          <a:cs typeface="+mn-cs"/>
                        </a:rPr>
                        <a:t>✔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058264"/>
                  </a:ext>
                </a:extLst>
              </a:tr>
              <a:tr h="9549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Raleway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Participate in route optimization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kern="1200" dirty="0">
                          <a:solidFill>
                            <a:schemeClr val="tx1"/>
                          </a:solidFill>
                          <a:latin typeface="Raleway" pitchFamily="2" charset="0"/>
                          <a:ea typeface="+mn-ea"/>
                          <a:cs typeface="+mn-cs"/>
                        </a:rPr>
                        <a:t>✔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362663"/>
                  </a:ext>
                </a:extLst>
              </a:tr>
              <a:tr h="954975">
                <a:tc>
                  <a:txBody>
                    <a:bodyPr/>
                    <a:lstStyle/>
                    <a:p>
                      <a:pPr marL="0" marR="0" algn="ctr" defTabSz="13716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Raleway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Promotes events while offering the most efficient routes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kern="1200" dirty="0">
                          <a:solidFill>
                            <a:schemeClr val="tx1"/>
                          </a:solidFill>
                          <a:latin typeface="Raleway" pitchFamily="2" charset="0"/>
                          <a:ea typeface="+mn-ea"/>
                          <a:cs typeface="+mn-cs"/>
                        </a:rPr>
                        <a:t>✔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9223452"/>
                  </a:ext>
                </a:extLst>
              </a:tr>
            </a:tbl>
          </a:graphicData>
        </a:graphic>
      </p:graphicFrame>
      <p:pic>
        <p:nvPicPr>
          <p:cNvPr id="3" name="Google Shape;792;p42">
            <a:extLst>
              <a:ext uri="{FF2B5EF4-FFF2-40B4-BE49-F238E27FC236}">
                <a16:creationId xmlns:a16="http://schemas.microsoft.com/office/drawing/2014/main" id="{AF580642-7E6C-855D-D642-660F9A89522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39419" y="9070260"/>
            <a:ext cx="1292330" cy="1084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1D7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9" name="Google Shape;439;p29"/>
          <p:cNvCxnSpPr/>
          <p:nvPr/>
        </p:nvCxnSpPr>
        <p:spPr>
          <a:xfrm>
            <a:off x="1028700" y="2010065"/>
            <a:ext cx="16230600" cy="0"/>
          </a:xfrm>
          <a:prstGeom prst="straightConnector1">
            <a:avLst/>
          </a:prstGeom>
          <a:noFill/>
          <a:ln w="38100" cap="flat" cmpd="sng">
            <a:solidFill>
              <a:srgbClr val="42414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0" name="Google Shape;440;p29"/>
          <p:cNvSpPr txBox="1"/>
          <p:nvPr/>
        </p:nvSpPr>
        <p:spPr>
          <a:xfrm>
            <a:off x="1393722" y="521037"/>
            <a:ext cx="13130748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399" b="0" i="0" u="none" strike="noStrike" kern="1200" cap="none" spc="0" normalizeH="0" baseline="0" noProof="0" dirty="0">
                <a:ln>
                  <a:noFill/>
                </a:ln>
                <a:solidFill>
                  <a:srgbClr val="424141"/>
                </a:solidFill>
                <a:effectLst/>
                <a:uLnTx/>
                <a:uFillTx/>
                <a:latin typeface="Prata"/>
                <a:ea typeface="Prata"/>
                <a:cs typeface="Prata"/>
                <a:sym typeface="Prata"/>
              </a:rPr>
              <a:t>Functionalities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cxnSp>
        <p:nvCxnSpPr>
          <p:cNvPr id="442" name="Google Shape;442;p29"/>
          <p:cNvCxnSpPr/>
          <p:nvPr/>
        </p:nvCxnSpPr>
        <p:spPr>
          <a:xfrm>
            <a:off x="1028700" y="9251510"/>
            <a:ext cx="16230600" cy="0"/>
          </a:xfrm>
          <a:prstGeom prst="straightConnector1">
            <a:avLst/>
          </a:prstGeom>
          <a:noFill/>
          <a:ln w="38100" cap="flat" cmpd="sng">
            <a:solidFill>
              <a:srgbClr val="42414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" name="Google Shape;792;p42">
            <a:extLst>
              <a:ext uri="{FF2B5EF4-FFF2-40B4-BE49-F238E27FC236}">
                <a16:creationId xmlns:a16="http://schemas.microsoft.com/office/drawing/2014/main" id="{80977B4A-34AD-6670-F521-91036D0F3E8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39419" y="9070260"/>
            <a:ext cx="1292330" cy="108400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48;p21">
            <a:extLst>
              <a:ext uri="{FF2B5EF4-FFF2-40B4-BE49-F238E27FC236}">
                <a16:creationId xmlns:a16="http://schemas.microsoft.com/office/drawing/2014/main" id="{39159122-7124-A852-9F56-687E91C698B7}"/>
              </a:ext>
            </a:extLst>
          </p:cNvPr>
          <p:cNvSpPr/>
          <p:nvPr/>
        </p:nvSpPr>
        <p:spPr>
          <a:xfrm>
            <a:off x="818269" y="2389369"/>
            <a:ext cx="3037858" cy="809607"/>
          </a:xfrm>
          <a:custGeom>
            <a:avLst/>
            <a:gdLst/>
            <a:ahLst/>
            <a:cxnLst/>
            <a:rect l="l" t="t" r="r" b="b"/>
            <a:pathLst>
              <a:path w="988571" h="263460" extrusionOk="0">
                <a:moveTo>
                  <a:pt x="129972" y="0"/>
                </a:moveTo>
                <a:lnTo>
                  <a:pt x="858599" y="0"/>
                </a:lnTo>
                <a:cubicBezTo>
                  <a:pt x="893070" y="0"/>
                  <a:pt x="926129" y="13693"/>
                  <a:pt x="950503" y="38068"/>
                </a:cubicBezTo>
                <a:cubicBezTo>
                  <a:pt x="974878" y="62443"/>
                  <a:pt x="988571" y="95502"/>
                  <a:pt x="988571" y="129972"/>
                </a:cubicBezTo>
                <a:lnTo>
                  <a:pt x="988571" y="133487"/>
                </a:lnTo>
                <a:cubicBezTo>
                  <a:pt x="988571" y="167958"/>
                  <a:pt x="974878" y="201017"/>
                  <a:pt x="950503" y="225392"/>
                </a:cubicBezTo>
                <a:cubicBezTo>
                  <a:pt x="926129" y="249766"/>
                  <a:pt x="893070" y="263460"/>
                  <a:pt x="858599" y="263460"/>
                </a:cubicBezTo>
                <a:lnTo>
                  <a:pt x="129972" y="263460"/>
                </a:lnTo>
                <a:cubicBezTo>
                  <a:pt x="95502" y="263460"/>
                  <a:pt x="62443" y="249766"/>
                  <a:pt x="38068" y="225392"/>
                </a:cubicBezTo>
                <a:cubicBezTo>
                  <a:pt x="13693" y="201017"/>
                  <a:pt x="0" y="167958"/>
                  <a:pt x="0" y="133487"/>
                </a:cubicBezTo>
                <a:lnTo>
                  <a:pt x="0" y="129972"/>
                </a:lnTo>
                <a:cubicBezTo>
                  <a:pt x="0" y="95502"/>
                  <a:pt x="13693" y="62443"/>
                  <a:pt x="38068" y="38068"/>
                </a:cubicBezTo>
                <a:cubicBezTo>
                  <a:pt x="62443" y="13693"/>
                  <a:pt x="95502" y="0"/>
                  <a:pt x="129972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38100" cap="flat" cmpd="sng">
            <a:solidFill>
              <a:srgbClr val="EDAB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6D6C67-F49D-A734-A0FB-FD2BD98A1391}"/>
              </a:ext>
            </a:extLst>
          </p:cNvPr>
          <p:cNvSpPr txBox="1"/>
          <p:nvPr/>
        </p:nvSpPr>
        <p:spPr>
          <a:xfrm>
            <a:off x="4659658" y="2467693"/>
            <a:ext cx="5917005" cy="61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3716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itchFamily="2" charset="0"/>
                <a:ea typeface="Calibri" panose="020F0502020204030204" pitchFamily="34" charset="0"/>
                <a:cs typeface="Arial" panose="020B0604020202020204" pitchFamily="34" charset="0"/>
              </a:rPr>
              <a:t>Submit new route suggestions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889C71-6E49-D2CD-76B4-7CE6CA732F90}"/>
              </a:ext>
            </a:extLst>
          </p:cNvPr>
          <p:cNvSpPr txBox="1"/>
          <p:nvPr/>
        </p:nvSpPr>
        <p:spPr>
          <a:xfrm>
            <a:off x="4659658" y="3792826"/>
            <a:ext cx="733886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itchFamily="2" charset="0"/>
                <a:ea typeface="Calibri" panose="020F0502020204030204" pitchFamily="34" charset="0"/>
                <a:cs typeface="Arial" panose="020B0604020202020204" pitchFamily="34" charset="0"/>
              </a:rPr>
              <a:t>Provide real-time pricing information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F09841-38DE-A7C7-F616-0D3E06D09791}"/>
              </a:ext>
            </a:extLst>
          </p:cNvPr>
          <p:cNvSpPr txBox="1"/>
          <p:nvPr/>
        </p:nvSpPr>
        <p:spPr>
          <a:xfrm>
            <a:off x="4694188" y="5180717"/>
            <a:ext cx="618630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itchFamily="2" charset="0"/>
                <a:ea typeface="Calibri" panose="020F0502020204030204" pitchFamily="34" charset="0"/>
                <a:cs typeface="Arial" panose="020B0604020202020204" pitchFamily="34" charset="0"/>
              </a:rPr>
              <a:t>Participate in route optimization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7D4341-92B4-49AB-7DD4-0AC167652FAD}"/>
              </a:ext>
            </a:extLst>
          </p:cNvPr>
          <p:cNvSpPr txBox="1"/>
          <p:nvPr/>
        </p:nvSpPr>
        <p:spPr>
          <a:xfrm>
            <a:off x="4694188" y="6590410"/>
            <a:ext cx="1083822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itchFamily="2" charset="0"/>
                <a:ea typeface="Calibri" panose="020F0502020204030204" pitchFamily="34" charset="0"/>
                <a:cs typeface="Arial" panose="020B0604020202020204" pitchFamily="34" charset="0"/>
              </a:rPr>
              <a:t>Promote events while offering the most efficient routes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D5B058-277E-BA7F-EC48-33BEECB5FC06}"/>
              </a:ext>
            </a:extLst>
          </p:cNvPr>
          <p:cNvSpPr txBox="1"/>
          <p:nvPr/>
        </p:nvSpPr>
        <p:spPr>
          <a:xfrm>
            <a:off x="4694188" y="8062600"/>
            <a:ext cx="3424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itchFamily="2" charset="0"/>
                <a:ea typeface="Calibri" panose="020F0502020204030204" pitchFamily="34" charset="0"/>
                <a:cs typeface="Arial" panose="020B0604020202020204" pitchFamily="34" charset="0"/>
              </a:rPr>
              <a:t>Manage Account</a:t>
            </a:r>
          </a:p>
        </p:txBody>
      </p:sp>
      <p:sp>
        <p:nvSpPr>
          <p:cNvPr id="2" name="Google Shape;248;p21">
            <a:extLst>
              <a:ext uri="{FF2B5EF4-FFF2-40B4-BE49-F238E27FC236}">
                <a16:creationId xmlns:a16="http://schemas.microsoft.com/office/drawing/2014/main" id="{BB102C90-686A-B381-E603-5010F2816679}"/>
              </a:ext>
            </a:extLst>
          </p:cNvPr>
          <p:cNvSpPr/>
          <p:nvPr/>
        </p:nvSpPr>
        <p:spPr>
          <a:xfrm>
            <a:off x="818269" y="5115602"/>
            <a:ext cx="3037858" cy="809607"/>
          </a:xfrm>
          <a:custGeom>
            <a:avLst/>
            <a:gdLst/>
            <a:ahLst/>
            <a:cxnLst/>
            <a:rect l="l" t="t" r="r" b="b"/>
            <a:pathLst>
              <a:path w="988571" h="263460" extrusionOk="0">
                <a:moveTo>
                  <a:pt x="129972" y="0"/>
                </a:moveTo>
                <a:lnTo>
                  <a:pt x="858599" y="0"/>
                </a:lnTo>
                <a:cubicBezTo>
                  <a:pt x="893070" y="0"/>
                  <a:pt x="926129" y="13693"/>
                  <a:pt x="950503" y="38068"/>
                </a:cubicBezTo>
                <a:cubicBezTo>
                  <a:pt x="974878" y="62443"/>
                  <a:pt x="988571" y="95502"/>
                  <a:pt x="988571" y="129972"/>
                </a:cubicBezTo>
                <a:lnTo>
                  <a:pt x="988571" y="133487"/>
                </a:lnTo>
                <a:cubicBezTo>
                  <a:pt x="988571" y="167958"/>
                  <a:pt x="974878" y="201017"/>
                  <a:pt x="950503" y="225392"/>
                </a:cubicBezTo>
                <a:cubicBezTo>
                  <a:pt x="926129" y="249766"/>
                  <a:pt x="893070" y="263460"/>
                  <a:pt x="858599" y="263460"/>
                </a:cubicBezTo>
                <a:lnTo>
                  <a:pt x="129972" y="263460"/>
                </a:lnTo>
                <a:cubicBezTo>
                  <a:pt x="95502" y="263460"/>
                  <a:pt x="62443" y="249766"/>
                  <a:pt x="38068" y="225392"/>
                </a:cubicBezTo>
                <a:cubicBezTo>
                  <a:pt x="13693" y="201017"/>
                  <a:pt x="0" y="167958"/>
                  <a:pt x="0" y="133487"/>
                </a:cubicBezTo>
                <a:lnTo>
                  <a:pt x="0" y="129972"/>
                </a:lnTo>
                <a:cubicBezTo>
                  <a:pt x="0" y="95502"/>
                  <a:pt x="13693" y="62443"/>
                  <a:pt x="38068" y="38068"/>
                </a:cubicBezTo>
                <a:cubicBezTo>
                  <a:pt x="62443" y="13693"/>
                  <a:pt x="95502" y="0"/>
                  <a:pt x="129972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38100" cap="flat" cmpd="sng">
            <a:solidFill>
              <a:srgbClr val="EDAB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5" name="Google Shape;248;p21">
            <a:extLst>
              <a:ext uri="{FF2B5EF4-FFF2-40B4-BE49-F238E27FC236}">
                <a16:creationId xmlns:a16="http://schemas.microsoft.com/office/drawing/2014/main" id="{34A03AE6-60AF-5E2B-F922-2A3D21255919}"/>
              </a:ext>
            </a:extLst>
          </p:cNvPr>
          <p:cNvSpPr/>
          <p:nvPr/>
        </p:nvSpPr>
        <p:spPr>
          <a:xfrm>
            <a:off x="818269" y="3725093"/>
            <a:ext cx="3037858" cy="809607"/>
          </a:xfrm>
          <a:custGeom>
            <a:avLst/>
            <a:gdLst/>
            <a:ahLst/>
            <a:cxnLst/>
            <a:rect l="l" t="t" r="r" b="b"/>
            <a:pathLst>
              <a:path w="988571" h="263460" extrusionOk="0">
                <a:moveTo>
                  <a:pt x="129972" y="0"/>
                </a:moveTo>
                <a:lnTo>
                  <a:pt x="858599" y="0"/>
                </a:lnTo>
                <a:cubicBezTo>
                  <a:pt x="893070" y="0"/>
                  <a:pt x="926129" y="13693"/>
                  <a:pt x="950503" y="38068"/>
                </a:cubicBezTo>
                <a:cubicBezTo>
                  <a:pt x="974878" y="62443"/>
                  <a:pt x="988571" y="95502"/>
                  <a:pt x="988571" y="129972"/>
                </a:cubicBezTo>
                <a:lnTo>
                  <a:pt x="988571" y="133487"/>
                </a:lnTo>
                <a:cubicBezTo>
                  <a:pt x="988571" y="167958"/>
                  <a:pt x="974878" y="201017"/>
                  <a:pt x="950503" y="225392"/>
                </a:cubicBezTo>
                <a:cubicBezTo>
                  <a:pt x="926129" y="249766"/>
                  <a:pt x="893070" y="263460"/>
                  <a:pt x="858599" y="263460"/>
                </a:cubicBezTo>
                <a:lnTo>
                  <a:pt x="129972" y="263460"/>
                </a:lnTo>
                <a:cubicBezTo>
                  <a:pt x="95502" y="263460"/>
                  <a:pt x="62443" y="249766"/>
                  <a:pt x="38068" y="225392"/>
                </a:cubicBezTo>
                <a:cubicBezTo>
                  <a:pt x="13693" y="201017"/>
                  <a:pt x="0" y="167958"/>
                  <a:pt x="0" y="133487"/>
                </a:cubicBezTo>
                <a:lnTo>
                  <a:pt x="0" y="129972"/>
                </a:lnTo>
                <a:cubicBezTo>
                  <a:pt x="0" y="95502"/>
                  <a:pt x="13693" y="62443"/>
                  <a:pt x="38068" y="38068"/>
                </a:cubicBezTo>
                <a:cubicBezTo>
                  <a:pt x="62443" y="13693"/>
                  <a:pt x="95502" y="0"/>
                  <a:pt x="129972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38100" cap="flat" cmpd="sng">
            <a:solidFill>
              <a:srgbClr val="EDAB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7" name="Google Shape;248;p21">
            <a:extLst>
              <a:ext uri="{FF2B5EF4-FFF2-40B4-BE49-F238E27FC236}">
                <a16:creationId xmlns:a16="http://schemas.microsoft.com/office/drawing/2014/main" id="{59ED8704-4F75-8BCE-7F1F-46B2755853F2}"/>
              </a:ext>
            </a:extLst>
          </p:cNvPr>
          <p:cNvSpPr/>
          <p:nvPr/>
        </p:nvSpPr>
        <p:spPr>
          <a:xfrm>
            <a:off x="818269" y="6616494"/>
            <a:ext cx="3037858" cy="809607"/>
          </a:xfrm>
          <a:custGeom>
            <a:avLst/>
            <a:gdLst/>
            <a:ahLst/>
            <a:cxnLst/>
            <a:rect l="l" t="t" r="r" b="b"/>
            <a:pathLst>
              <a:path w="988571" h="263460" extrusionOk="0">
                <a:moveTo>
                  <a:pt x="129972" y="0"/>
                </a:moveTo>
                <a:lnTo>
                  <a:pt x="858599" y="0"/>
                </a:lnTo>
                <a:cubicBezTo>
                  <a:pt x="893070" y="0"/>
                  <a:pt x="926129" y="13693"/>
                  <a:pt x="950503" y="38068"/>
                </a:cubicBezTo>
                <a:cubicBezTo>
                  <a:pt x="974878" y="62443"/>
                  <a:pt x="988571" y="95502"/>
                  <a:pt x="988571" y="129972"/>
                </a:cubicBezTo>
                <a:lnTo>
                  <a:pt x="988571" y="133487"/>
                </a:lnTo>
                <a:cubicBezTo>
                  <a:pt x="988571" y="167958"/>
                  <a:pt x="974878" y="201017"/>
                  <a:pt x="950503" y="225392"/>
                </a:cubicBezTo>
                <a:cubicBezTo>
                  <a:pt x="926129" y="249766"/>
                  <a:pt x="893070" y="263460"/>
                  <a:pt x="858599" y="263460"/>
                </a:cubicBezTo>
                <a:lnTo>
                  <a:pt x="129972" y="263460"/>
                </a:lnTo>
                <a:cubicBezTo>
                  <a:pt x="95502" y="263460"/>
                  <a:pt x="62443" y="249766"/>
                  <a:pt x="38068" y="225392"/>
                </a:cubicBezTo>
                <a:cubicBezTo>
                  <a:pt x="13693" y="201017"/>
                  <a:pt x="0" y="167958"/>
                  <a:pt x="0" y="133487"/>
                </a:cubicBezTo>
                <a:lnTo>
                  <a:pt x="0" y="129972"/>
                </a:lnTo>
                <a:cubicBezTo>
                  <a:pt x="0" y="95502"/>
                  <a:pt x="13693" y="62443"/>
                  <a:pt x="38068" y="38068"/>
                </a:cubicBezTo>
                <a:cubicBezTo>
                  <a:pt x="62443" y="13693"/>
                  <a:pt x="95502" y="0"/>
                  <a:pt x="129972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38100" cap="flat" cmpd="sng">
            <a:solidFill>
              <a:srgbClr val="EDAB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8" name="Google Shape;248;p21">
            <a:extLst>
              <a:ext uri="{FF2B5EF4-FFF2-40B4-BE49-F238E27FC236}">
                <a16:creationId xmlns:a16="http://schemas.microsoft.com/office/drawing/2014/main" id="{58CF8034-1078-35F9-30EB-2D86D9F473FF}"/>
              </a:ext>
            </a:extLst>
          </p:cNvPr>
          <p:cNvSpPr/>
          <p:nvPr/>
        </p:nvSpPr>
        <p:spPr>
          <a:xfrm>
            <a:off x="818269" y="7952218"/>
            <a:ext cx="3037858" cy="809607"/>
          </a:xfrm>
          <a:custGeom>
            <a:avLst/>
            <a:gdLst/>
            <a:ahLst/>
            <a:cxnLst/>
            <a:rect l="l" t="t" r="r" b="b"/>
            <a:pathLst>
              <a:path w="988571" h="263460" extrusionOk="0">
                <a:moveTo>
                  <a:pt x="129972" y="0"/>
                </a:moveTo>
                <a:lnTo>
                  <a:pt x="858599" y="0"/>
                </a:lnTo>
                <a:cubicBezTo>
                  <a:pt x="893070" y="0"/>
                  <a:pt x="926129" y="13693"/>
                  <a:pt x="950503" y="38068"/>
                </a:cubicBezTo>
                <a:cubicBezTo>
                  <a:pt x="974878" y="62443"/>
                  <a:pt x="988571" y="95502"/>
                  <a:pt x="988571" y="129972"/>
                </a:cubicBezTo>
                <a:lnTo>
                  <a:pt x="988571" y="133487"/>
                </a:lnTo>
                <a:cubicBezTo>
                  <a:pt x="988571" y="167958"/>
                  <a:pt x="974878" y="201017"/>
                  <a:pt x="950503" y="225392"/>
                </a:cubicBezTo>
                <a:cubicBezTo>
                  <a:pt x="926129" y="249766"/>
                  <a:pt x="893070" y="263460"/>
                  <a:pt x="858599" y="263460"/>
                </a:cubicBezTo>
                <a:lnTo>
                  <a:pt x="129972" y="263460"/>
                </a:lnTo>
                <a:cubicBezTo>
                  <a:pt x="95502" y="263460"/>
                  <a:pt x="62443" y="249766"/>
                  <a:pt x="38068" y="225392"/>
                </a:cubicBezTo>
                <a:cubicBezTo>
                  <a:pt x="13693" y="201017"/>
                  <a:pt x="0" y="167958"/>
                  <a:pt x="0" y="133487"/>
                </a:cubicBezTo>
                <a:lnTo>
                  <a:pt x="0" y="129972"/>
                </a:lnTo>
                <a:cubicBezTo>
                  <a:pt x="0" y="95502"/>
                  <a:pt x="13693" y="62443"/>
                  <a:pt x="38068" y="38068"/>
                </a:cubicBezTo>
                <a:cubicBezTo>
                  <a:pt x="62443" y="13693"/>
                  <a:pt x="95502" y="0"/>
                  <a:pt x="129972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38100" cap="flat" cmpd="sng">
            <a:solidFill>
              <a:srgbClr val="EDAB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817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10" grpId="0"/>
      <p:bldP spid="12" grpId="0"/>
      <p:bldP spid="16" grpId="0"/>
      <p:bldP spid="18" grpId="0"/>
      <p:bldP spid="2" grpId="0" animBg="1"/>
      <p:bldP spid="5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1D7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9" name="Google Shape;439;p29"/>
          <p:cNvCxnSpPr/>
          <p:nvPr/>
        </p:nvCxnSpPr>
        <p:spPr>
          <a:xfrm>
            <a:off x="1028700" y="2010065"/>
            <a:ext cx="16230600" cy="0"/>
          </a:xfrm>
          <a:prstGeom prst="straightConnector1">
            <a:avLst/>
          </a:prstGeom>
          <a:noFill/>
          <a:ln w="38100" cap="flat" cmpd="sng">
            <a:solidFill>
              <a:srgbClr val="42414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0" name="Google Shape;440;p29"/>
          <p:cNvSpPr txBox="1"/>
          <p:nvPr/>
        </p:nvSpPr>
        <p:spPr>
          <a:xfrm>
            <a:off x="1393722" y="521037"/>
            <a:ext cx="13130748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399" b="0" i="0" u="none" strike="noStrike" kern="1200" cap="none" spc="0" normalizeH="0" baseline="0" noProof="0" dirty="0">
                <a:ln>
                  <a:noFill/>
                </a:ln>
                <a:solidFill>
                  <a:srgbClr val="424141"/>
                </a:solidFill>
                <a:effectLst/>
                <a:uLnTx/>
                <a:uFillTx/>
                <a:latin typeface="Prata"/>
                <a:ea typeface="Prata"/>
                <a:cs typeface="Prata"/>
                <a:sym typeface="Prata"/>
              </a:rPr>
              <a:t>Functionalities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cxnSp>
        <p:nvCxnSpPr>
          <p:cNvPr id="442" name="Google Shape;442;p29"/>
          <p:cNvCxnSpPr/>
          <p:nvPr/>
        </p:nvCxnSpPr>
        <p:spPr>
          <a:xfrm>
            <a:off x="1028700" y="9251510"/>
            <a:ext cx="16230600" cy="0"/>
          </a:xfrm>
          <a:prstGeom prst="straightConnector1">
            <a:avLst/>
          </a:prstGeom>
          <a:noFill/>
          <a:ln w="38100" cap="flat" cmpd="sng">
            <a:solidFill>
              <a:srgbClr val="42414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" name="Google Shape;792;p42">
            <a:extLst>
              <a:ext uri="{FF2B5EF4-FFF2-40B4-BE49-F238E27FC236}">
                <a16:creationId xmlns:a16="http://schemas.microsoft.com/office/drawing/2014/main" id="{80977B4A-34AD-6670-F521-91036D0F3E8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39419" y="9070260"/>
            <a:ext cx="1292330" cy="108400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48;p21">
            <a:extLst>
              <a:ext uri="{FF2B5EF4-FFF2-40B4-BE49-F238E27FC236}">
                <a16:creationId xmlns:a16="http://schemas.microsoft.com/office/drawing/2014/main" id="{39159122-7124-A852-9F56-687E91C698B7}"/>
              </a:ext>
            </a:extLst>
          </p:cNvPr>
          <p:cNvSpPr/>
          <p:nvPr/>
        </p:nvSpPr>
        <p:spPr>
          <a:xfrm>
            <a:off x="970669" y="2482958"/>
            <a:ext cx="3037858" cy="809607"/>
          </a:xfrm>
          <a:custGeom>
            <a:avLst/>
            <a:gdLst/>
            <a:ahLst/>
            <a:cxnLst/>
            <a:rect l="l" t="t" r="r" b="b"/>
            <a:pathLst>
              <a:path w="988571" h="263460" extrusionOk="0">
                <a:moveTo>
                  <a:pt x="129972" y="0"/>
                </a:moveTo>
                <a:lnTo>
                  <a:pt x="858599" y="0"/>
                </a:lnTo>
                <a:cubicBezTo>
                  <a:pt x="893070" y="0"/>
                  <a:pt x="926129" y="13693"/>
                  <a:pt x="950503" y="38068"/>
                </a:cubicBezTo>
                <a:cubicBezTo>
                  <a:pt x="974878" y="62443"/>
                  <a:pt x="988571" y="95502"/>
                  <a:pt x="988571" y="129972"/>
                </a:cubicBezTo>
                <a:lnTo>
                  <a:pt x="988571" y="133487"/>
                </a:lnTo>
                <a:cubicBezTo>
                  <a:pt x="988571" y="167958"/>
                  <a:pt x="974878" y="201017"/>
                  <a:pt x="950503" y="225392"/>
                </a:cubicBezTo>
                <a:cubicBezTo>
                  <a:pt x="926129" y="249766"/>
                  <a:pt x="893070" y="263460"/>
                  <a:pt x="858599" y="263460"/>
                </a:cubicBezTo>
                <a:lnTo>
                  <a:pt x="129972" y="263460"/>
                </a:lnTo>
                <a:cubicBezTo>
                  <a:pt x="95502" y="263460"/>
                  <a:pt x="62443" y="249766"/>
                  <a:pt x="38068" y="225392"/>
                </a:cubicBezTo>
                <a:cubicBezTo>
                  <a:pt x="13693" y="201017"/>
                  <a:pt x="0" y="167958"/>
                  <a:pt x="0" y="133487"/>
                </a:cubicBezTo>
                <a:lnTo>
                  <a:pt x="0" y="129972"/>
                </a:lnTo>
                <a:cubicBezTo>
                  <a:pt x="0" y="95502"/>
                  <a:pt x="13693" y="62443"/>
                  <a:pt x="38068" y="38068"/>
                </a:cubicBezTo>
                <a:cubicBezTo>
                  <a:pt x="62443" y="13693"/>
                  <a:pt x="95502" y="0"/>
                  <a:pt x="129972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38100" cap="flat" cmpd="sng">
            <a:solidFill>
              <a:srgbClr val="EDAB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6D6C67-F49D-A734-A0FB-FD2BD98A1391}"/>
              </a:ext>
            </a:extLst>
          </p:cNvPr>
          <p:cNvSpPr txBox="1"/>
          <p:nvPr/>
        </p:nvSpPr>
        <p:spPr>
          <a:xfrm>
            <a:off x="4699221" y="2580146"/>
            <a:ext cx="3446777" cy="61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3716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itchFamily="2" charset="0"/>
                <a:ea typeface="Calibri" panose="020F0502020204030204" pitchFamily="34" charset="0"/>
                <a:cs typeface="Arial" panose="020B0604020202020204" pitchFamily="34" charset="0"/>
              </a:rPr>
              <a:t>Search for routes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889C71-6E49-D2CD-76B4-7CE6CA732F90}"/>
              </a:ext>
            </a:extLst>
          </p:cNvPr>
          <p:cNvSpPr txBox="1"/>
          <p:nvPr/>
        </p:nvSpPr>
        <p:spPr>
          <a:xfrm>
            <a:off x="4693803" y="4132971"/>
            <a:ext cx="2507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itchFamily="2" charset="0"/>
                <a:ea typeface="Calibri" panose="020F0502020204030204" pitchFamily="34" charset="0"/>
                <a:cs typeface="Arial" panose="020B0604020202020204" pitchFamily="34" charset="0"/>
              </a:rPr>
              <a:t>View history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F09841-38DE-A7C7-F616-0D3E06D09791}"/>
              </a:ext>
            </a:extLst>
          </p:cNvPr>
          <p:cNvSpPr txBox="1"/>
          <p:nvPr/>
        </p:nvSpPr>
        <p:spPr>
          <a:xfrm>
            <a:off x="4693803" y="5847741"/>
            <a:ext cx="4366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itchFamily="2" charset="0"/>
                <a:ea typeface="Calibri" panose="020F0502020204030204" pitchFamily="34" charset="0"/>
                <a:cs typeface="Arial" panose="020B0604020202020204" pitchFamily="34" charset="0"/>
              </a:rPr>
              <a:t>View suggested route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7D4341-92B4-49AB-7DD4-0AC167652FAD}"/>
              </a:ext>
            </a:extLst>
          </p:cNvPr>
          <p:cNvSpPr txBox="1"/>
          <p:nvPr/>
        </p:nvSpPr>
        <p:spPr>
          <a:xfrm>
            <a:off x="4699221" y="7566241"/>
            <a:ext cx="2985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itchFamily="2" charset="0"/>
                <a:ea typeface="Calibri" panose="020F0502020204030204" pitchFamily="34" charset="0"/>
                <a:cs typeface="Arial" panose="020B0604020202020204" pitchFamily="34" charset="0"/>
              </a:rPr>
              <a:t>View vouchers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" name="Google Shape;248;p21">
            <a:extLst>
              <a:ext uri="{FF2B5EF4-FFF2-40B4-BE49-F238E27FC236}">
                <a16:creationId xmlns:a16="http://schemas.microsoft.com/office/drawing/2014/main" id="{6C3965D8-3411-19EE-62BA-D94FEDF4A126}"/>
              </a:ext>
            </a:extLst>
          </p:cNvPr>
          <p:cNvSpPr/>
          <p:nvPr/>
        </p:nvSpPr>
        <p:spPr>
          <a:xfrm>
            <a:off x="1028700" y="4019453"/>
            <a:ext cx="3037858" cy="809607"/>
          </a:xfrm>
          <a:custGeom>
            <a:avLst/>
            <a:gdLst/>
            <a:ahLst/>
            <a:cxnLst/>
            <a:rect l="l" t="t" r="r" b="b"/>
            <a:pathLst>
              <a:path w="988571" h="263460" extrusionOk="0">
                <a:moveTo>
                  <a:pt x="129972" y="0"/>
                </a:moveTo>
                <a:lnTo>
                  <a:pt x="858599" y="0"/>
                </a:lnTo>
                <a:cubicBezTo>
                  <a:pt x="893070" y="0"/>
                  <a:pt x="926129" y="13693"/>
                  <a:pt x="950503" y="38068"/>
                </a:cubicBezTo>
                <a:cubicBezTo>
                  <a:pt x="974878" y="62443"/>
                  <a:pt x="988571" y="95502"/>
                  <a:pt x="988571" y="129972"/>
                </a:cubicBezTo>
                <a:lnTo>
                  <a:pt x="988571" y="133487"/>
                </a:lnTo>
                <a:cubicBezTo>
                  <a:pt x="988571" y="167958"/>
                  <a:pt x="974878" y="201017"/>
                  <a:pt x="950503" y="225392"/>
                </a:cubicBezTo>
                <a:cubicBezTo>
                  <a:pt x="926129" y="249766"/>
                  <a:pt x="893070" y="263460"/>
                  <a:pt x="858599" y="263460"/>
                </a:cubicBezTo>
                <a:lnTo>
                  <a:pt x="129972" y="263460"/>
                </a:lnTo>
                <a:cubicBezTo>
                  <a:pt x="95502" y="263460"/>
                  <a:pt x="62443" y="249766"/>
                  <a:pt x="38068" y="225392"/>
                </a:cubicBezTo>
                <a:cubicBezTo>
                  <a:pt x="13693" y="201017"/>
                  <a:pt x="0" y="167958"/>
                  <a:pt x="0" y="133487"/>
                </a:cubicBezTo>
                <a:lnTo>
                  <a:pt x="0" y="129972"/>
                </a:lnTo>
                <a:cubicBezTo>
                  <a:pt x="0" y="95502"/>
                  <a:pt x="13693" y="62443"/>
                  <a:pt x="38068" y="38068"/>
                </a:cubicBezTo>
                <a:cubicBezTo>
                  <a:pt x="62443" y="13693"/>
                  <a:pt x="95502" y="0"/>
                  <a:pt x="129972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38100" cap="flat" cmpd="sng">
            <a:solidFill>
              <a:srgbClr val="EDAB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5" name="Google Shape;248;p21">
            <a:extLst>
              <a:ext uri="{FF2B5EF4-FFF2-40B4-BE49-F238E27FC236}">
                <a16:creationId xmlns:a16="http://schemas.microsoft.com/office/drawing/2014/main" id="{809BEB59-3AAD-B523-976B-E133EAEC9A27}"/>
              </a:ext>
            </a:extLst>
          </p:cNvPr>
          <p:cNvSpPr/>
          <p:nvPr/>
        </p:nvSpPr>
        <p:spPr>
          <a:xfrm>
            <a:off x="1028700" y="5751458"/>
            <a:ext cx="3037858" cy="809607"/>
          </a:xfrm>
          <a:custGeom>
            <a:avLst/>
            <a:gdLst/>
            <a:ahLst/>
            <a:cxnLst/>
            <a:rect l="l" t="t" r="r" b="b"/>
            <a:pathLst>
              <a:path w="988571" h="263460" extrusionOk="0">
                <a:moveTo>
                  <a:pt x="129972" y="0"/>
                </a:moveTo>
                <a:lnTo>
                  <a:pt x="858599" y="0"/>
                </a:lnTo>
                <a:cubicBezTo>
                  <a:pt x="893070" y="0"/>
                  <a:pt x="926129" y="13693"/>
                  <a:pt x="950503" y="38068"/>
                </a:cubicBezTo>
                <a:cubicBezTo>
                  <a:pt x="974878" y="62443"/>
                  <a:pt x="988571" y="95502"/>
                  <a:pt x="988571" y="129972"/>
                </a:cubicBezTo>
                <a:lnTo>
                  <a:pt x="988571" y="133487"/>
                </a:lnTo>
                <a:cubicBezTo>
                  <a:pt x="988571" y="167958"/>
                  <a:pt x="974878" y="201017"/>
                  <a:pt x="950503" y="225392"/>
                </a:cubicBezTo>
                <a:cubicBezTo>
                  <a:pt x="926129" y="249766"/>
                  <a:pt x="893070" y="263460"/>
                  <a:pt x="858599" y="263460"/>
                </a:cubicBezTo>
                <a:lnTo>
                  <a:pt x="129972" y="263460"/>
                </a:lnTo>
                <a:cubicBezTo>
                  <a:pt x="95502" y="263460"/>
                  <a:pt x="62443" y="249766"/>
                  <a:pt x="38068" y="225392"/>
                </a:cubicBezTo>
                <a:cubicBezTo>
                  <a:pt x="13693" y="201017"/>
                  <a:pt x="0" y="167958"/>
                  <a:pt x="0" y="133487"/>
                </a:cubicBezTo>
                <a:lnTo>
                  <a:pt x="0" y="129972"/>
                </a:lnTo>
                <a:cubicBezTo>
                  <a:pt x="0" y="95502"/>
                  <a:pt x="13693" y="62443"/>
                  <a:pt x="38068" y="38068"/>
                </a:cubicBezTo>
                <a:cubicBezTo>
                  <a:pt x="62443" y="13693"/>
                  <a:pt x="95502" y="0"/>
                  <a:pt x="129972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38100" cap="flat" cmpd="sng">
            <a:solidFill>
              <a:srgbClr val="EDAB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7" name="Google Shape;248;p21">
            <a:extLst>
              <a:ext uri="{FF2B5EF4-FFF2-40B4-BE49-F238E27FC236}">
                <a16:creationId xmlns:a16="http://schemas.microsoft.com/office/drawing/2014/main" id="{A0B9E41B-4F4A-E1CF-77FB-31F8902F91DE}"/>
              </a:ext>
            </a:extLst>
          </p:cNvPr>
          <p:cNvSpPr/>
          <p:nvPr/>
        </p:nvSpPr>
        <p:spPr>
          <a:xfrm>
            <a:off x="1028700" y="7519505"/>
            <a:ext cx="3037858" cy="809607"/>
          </a:xfrm>
          <a:custGeom>
            <a:avLst/>
            <a:gdLst/>
            <a:ahLst/>
            <a:cxnLst/>
            <a:rect l="l" t="t" r="r" b="b"/>
            <a:pathLst>
              <a:path w="988571" h="263460" extrusionOk="0">
                <a:moveTo>
                  <a:pt x="129972" y="0"/>
                </a:moveTo>
                <a:lnTo>
                  <a:pt x="858599" y="0"/>
                </a:lnTo>
                <a:cubicBezTo>
                  <a:pt x="893070" y="0"/>
                  <a:pt x="926129" y="13693"/>
                  <a:pt x="950503" y="38068"/>
                </a:cubicBezTo>
                <a:cubicBezTo>
                  <a:pt x="974878" y="62443"/>
                  <a:pt x="988571" y="95502"/>
                  <a:pt x="988571" y="129972"/>
                </a:cubicBezTo>
                <a:lnTo>
                  <a:pt x="988571" y="133487"/>
                </a:lnTo>
                <a:cubicBezTo>
                  <a:pt x="988571" y="167958"/>
                  <a:pt x="974878" y="201017"/>
                  <a:pt x="950503" y="225392"/>
                </a:cubicBezTo>
                <a:cubicBezTo>
                  <a:pt x="926129" y="249766"/>
                  <a:pt x="893070" y="263460"/>
                  <a:pt x="858599" y="263460"/>
                </a:cubicBezTo>
                <a:lnTo>
                  <a:pt x="129972" y="263460"/>
                </a:lnTo>
                <a:cubicBezTo>
                  <a:pt x="95502" y="263460"/>
                  <a:pt x="62443" y="249766"/>
                  <a:pt x="38068" y="225392"/>
                </a:cubicBezTo>
                <a:cubicBezTo>
                  <a:pt x="13693" y="201017"/>
                  <a:pt x="0" y="167958"/>
                  <a:pt x="0" y="133487"/>
                </a:cubicBezTo>
                <a:lnTo>
                  <a:pt x="0" y="129972"/>
                </a:lnTo>
                <a:cubicBezTo>
                  <a:pt x="0" y="95502"/>
                  <a:pt x="13693" y="62443"/>
                  <a:pt x="38068" y="38068"/>
                </a:cubicBezTo>
                <a:cubicBezTo>
                  <a:pt x="62443" y="13693"/>
                  <a:pt x="95502" y="0"/>
                  <a:pt x="129972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38100" cap="flat" cmpd="sng">
            <a:solidFill>
              <a:srgbClr val="EDAB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395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10" grpId="0"/>
      <p:bldP spid="12" grpId="0"/>
      <p:bldP spid="16" grpId="0"/>
      <p:bldP spid="2" grpId="0" animBg="1"/>
      <p:bldP spid="5" grpId="0" animBg="1"/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239</TotalTime>
  <Words>558</Words>
  <Application>Microsoft Office PowerPoint</Application>
  <PresentationFormat>Custom</PresentationFormat>
  <Paragraphs>108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Rockwell</vt:lpstr>
      <vt:lpstr>Prata</vt:lpstr>
      <vt:lpstr>Rockwell Condensed</vt:lpstr>
      <vt:lpstr>Arial</vt:lpstr>
      <vt:lpstr>Calibri</vt:lpstr>
      <vt:lpstr>Abadi</vt:lpstr>
      <vt:lpstr>Wingdings</vt:lpstr>
      <vt:lpstr>Raleway</vt:lpstr>
      <vt:lpstr>Wood 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O H E I E</dc:creator>
  <cp:lastModifiedBy>محمد احمد حسن على اليوسفى</cp:lastModifiedBy>
  <cp:revision>12</cp:revision>
  <dcterms:modified xsi:type="dcterms:W3CDTF">2024-04-21T07:08:21Z</dcterms:modified>
</cp:coreProperties>
</file>