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44444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DCC"/>
          </a:solidFill>
        </a:fill>
      </a:tcStyle>
    </a:wholeTbl>
    <a:band2H>
      <a:tcTxStyle/>
      <a:tcStyle>
        <a:tcBdr/>
        <a:fill>
          <a:solidFill>
            <a:srgbClr val="EA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CCE8"/>
          </a:solidFill>
        </a:fill>
      </a:tcStyle>
    </a:wholeTbl>
    <a:band2H>
      <a:tcTxStyle/>
      <a:tcStyle>
        <a:tcBdr/>
        <a:fill>
          <a:solidFill>
            <a:srgbClr val="FBE7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1CC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44444"/>
              </a:solidFill>
              <a:prstDash val="solid"/>
              <a:round/>
            </a:ln>
          </a:top>
          <a:bottom>
            <a:ln w="25400" cap="flat">
              <a:solidFill>
                <a:srgbClr val="44444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44444"/>
              </a:solidFill>
              <a:prstDash val="solid"/>
              <a:round/>
            </a:ln>
          </a:top>
          <a:bottom>
            <a:ln w="25400" cap="flat">
              <a:solidFill>
                <a:srgbClr val="44444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4444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4444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4444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444444"/>
              </a:solidFill>
              <a:prstDash val="solid"/>
              <a:round/>
            </a:ln>
          </a:left>
          <a:right>
            <a:ln w="12700" cap="flat">
              <a:solidFill>
                <a:srgbClr val="444444"/>
              </a:solidFill>
              <a:prstDash val="solid"/>
              <a:round/>
            </a:ln>
          </a:right>
          <a:top>
            <a:ln w="12700" cap="flat">
              <a:solidFill>
                <a:srgbClr val="444444"/>
              </a:solidFill>
              <a:prstDash val="solid"/>
              <a:round/>
            </a:ln>
          </a:top>
          <a:bottom>
            <a:ln w="12700" cap="flat">
              <a:solidFill>
                <a:srgbClr val="444444"/>
              </a:solidFill>
              <a:prstDash val="solid"/>
              <a:round/>
            </a:ln>
          </a:bottom>
          <a:insideH>
            <a:ln w="12700" cap="flat">
              <a:solidFill>
                <a:srgbClr val="444444"/>
              </a:solidFill>
              <a:prstDash val="solid"/>
              <a:round/>
            </a:ln>
          </a:insideH>
          <a:insideV>
            <a:ln w="12700" cap="flat">
              <a:solidFill>
                <a:srgbClr val="444444"/>
              </a:solidFill>
              <a:prstDash val="solid"/>
              <a:round/>
            </a:ln>
          </a:insideV>
        </a:tcBdr>
        <a:fill>
          <a:solidFill>
            <a:srgbClr val="44444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444444"/>
              </a:solidFill>
              <a:prstDash val="solid"/>
              <a:round/>
            </a:ln>
          </a:left>
          <a:right>
            <a:ln w="12700" cap="flat">
              <a:solidFill>
                <a:srgbClr val="444444"/>
              </a:solidFill>
              <a:prstDash val="solid"/>
              <a:round/>
            </a:ln>
          </a:right>
          <a:top>
            <a:ln w="12700" cap="flat">
              <a:solidFill>
                <a:srgbClr val="444444"/>
              </a:solidFill>
              <a:prstDash val="solid"/>
              <a:round/>
            </a:ln>
          </a:top>
          <a:bottom>
            <a:ln w="12700" cap="flat">
              <a:solidFill>
                <a:srgbClr val="444444"/>
              </a:solidFill>
              <a:prstDash val="solid"/>
              <a:round/>
            </a:ln>
          </a:bottom>
          <a:insideH>
            <a:ln w="12700" cap="flat">
              <a:solidFill>
                <a:srgbClr val="444444"/>
              </a:solidFill>
              <a:prstDash val="solid"/>
              <a:round/>
            </a:ln>
          </a:insideH>
          <a:insideV>
            <a:ln w="12700" cap="flat">
              <a:solidFill>
                <a:srgbClr val="444444"/>
              </a:solidFill>
              <a:prstDash val="solid"/>
              <a:round/>
            </a:ln>
          </a:insideV>
        </a:tcBdr>
        <a:fill>
          <a:solidFill>
            <a:srgbClr val="444444">
              <a:alpha val="20000"/>
            </a:srgbClr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444444"/>
              </a:solidFill>
              <a:prstDash val="solid"/>
              <a:round/>
            </a:ln>
          </a:left>
          <a:right>
            <a:ln w="12700" cap="flat">
              <a:solidFill>
                <a:srgbClr val="444444"/>
              </a:solidFill>
              <a:prstDash val="solid"/>
              <a:round/>
            </a:ln>
          </a:right>
          <a:top>
            <a:ln w="50800" cap="flat">
              <a:solidFill>
                <a:srgbClr val="444444"/>
              </a:solidFill>
              <a:prstDash val="solid"/>
              <a:round/>
            </a:ln>
          </a:top>
          <a:bottom>
            <a:ln w="12700" cap="flat">
              <a:solidFill>
                <a:srgbClr val="444444"/>
              </a:solidFill>
              <a:prstDash val="solid"/>
              <a:round/>
            </a:ln>
          </a:bottom>
          <a:insideH>
            <a:ln w="12700" cap="flat">
              <a:solidFill>
                <a:srgbClr val="444444"/>
              </a:solidFill>
              <a:prstDash val="solid"/>
              <a:round/>
            </a:ln>
          </a:insideH>
          <a:insideV>
            <a:ln w="12700" cap="flat">
              <a:solidFill>
                <a:srgbClr val="44444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444444"/>
              </a:solidFill>
              <a:prstDash val="solid"/>
              <a:round/>
            </a:ln>
          </a:left>
          <a:right>
            <a:ln w="12700" cap="flat">
              <a:solidFill>
                <a:srgbClr val="444444"/>
              </a:solidFill>
              <a:prstDash val="solid"/>
              <a:round/>
            </a:ln>
          </a:right>
          <a:top>
            <a:ln w="12700" cap="flat">
              <a:solidFill>
                <a:srgbClr val="444444"/>
              </a:solidFill>
              <a:prstDash val="solid"/>
              <a:round/>
            </a:ln>
          </a:top>
          <a:bottom>
            <a:ln w="25400" cap="flat">
              <a:solidFill>
                <a:srgbClr val="444444"/>
              </a:solidFill>
              <a:prstDash val="solid"/>
              <a:round/>
            </a:ln>
          </a:bottom>
          <a:insideH>
            <a:ln w="12700" cap="flat">
              <a:solidFill>
                <a:srgbClr val="444444"/>
              </a:solidFill>
              <a:prstDash val="solid"/>
              <a:round/>
            </a:ln>
          </a:insideH>
          <a:insideV>
            <a:ln w="12700" cap="flat">
              <a:solidFill>
                <a:srgbClr val="44444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solidFill>
          <a:srgbClr val="444444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185334" y="1066799"/>
            <a:ext cx="1754328" cy="15300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067688" y="1066799"/>
            <a:ext cx="1754327" cy="342876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948526" y="1056067"/>
            <a:ext cx="1754327" cy="1530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835806" y="1056065"/>
            <a:ext cx="1754327" cy="34394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2196704" y="2965799"/>
            <a:ext cx="1754327" cy="1530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952078" y="2965799"/>
            <a:ext cx="1754327" cy="1530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309423" y="4876800"/>
            <a:ext cx="2052778" cy="144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5685200" y="4876800"/>
            <a:ext cx="3904934" cy="144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5685201" y="381000"/>
            <a:ext cx="1403351" cy="228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9245600" y="381000"/>
            <a:ext cx="412750" cy="228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3094649" y="4864561"/>
            <a:ext cx="2052777" cy="14478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/>
        </p:nvSpPr>
        <p:spPr>
          <a:xfrm>
            <a:off x="244474" y="762000"/>
            <a:ext cx="9405940" cy="563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6"/>
          <p:cNvSpPr txBox="1"/>
          <p:nvPr/>
        </p:nvSpPr>
        <p:spPr>
          <a:xfrm>
            <a:off x="293369" y="304799"/>
            <a:ext cx="2480312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Business Model Canvas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3906519" y="184150"/>
            <a:ext cx="1311912" cy="17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7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Designed for: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632132" y="180975"/>
            <a:ext cx="1311911" cy="17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7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Designed by: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7710170" y="180975"/>
            <a:ext cx="1122998" cy="17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7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Date: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9188133" y="180975"/>
            <a:ext cx="529273" cy="17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7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Version: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290194" y="788987"/>
            <a:ext cx="165798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Key Partners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290194" y="4571999"/>
            <a:ext cx="165798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Structure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2169794" y="788987"/>
            <a:ext cx="1659575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Key Activities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2169794" y="2649538"/>
            <a:ext cx="165957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Key Resources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4071619" y="788987"/>
            <a:ext cx="165798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Value Propositions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5965507" y="782637"/>
            <a:ext cx="165798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Customer Relationships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5965507" y="2643188"/>
            <a:ext cx="165798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Channels</a:t>
            </a:r>
          </a:p>
        </p:txBody>
      </p:sp>
      <p:sp>
        <p:nvSpPr>
          <p:cNvPr id="15" name="TextBox 20"/>
          <p:cNvSpPr txBox="1"/>
          <p:nvPr/>
        </p:nvSpPr>
        <p:spPr>
          <a:xfrm>
            <a:off x="7864158" y="788987"/>
            <a:ext cx="165798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Customer Segments</a:t>
            </a:r>
          </a:p>
        </p:txBody>
      </p:sp>
      <p:sp>
        <p:nvSpPr>
          <p:cNvPr id="16" name="TextBox 22"/>
          <p:cNvSpPr txBox="1"/>
          <p:nvPr/>
        </p:nvSpPr>
        <p:spPr>
          <a:xfrm>
            <a:off x="6144894" y="4571999"/>
            <a:ext cx="165798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Revenue Streams</a:t>
            </a:r>
          </a:p>
        </p:txBody>
      </p:sp>
      <p:sp>
        <p:nvSpPr>
          <p:cNvPr id="17" name="Rectangle 24"/>
          <p:cNvSpPr/>
          <p:nvPr/>
        </p:nvSpPr>
        <p:spPr>
          <a:xfrm>
            <a:off x="244475" y="762000"/>
            <a:ext cx="1879600" cy="3810000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25"/>
          <p:cNvSpPr/>
          <p:nvPr/>
        </p:nvSpPr>
        <p:spPr>
          <a:xfrm>
            <a:off x="2124074" y="760412"/>
            <a:ext cx="1881190" cy="1882776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Rectangle 26"/>
          <p:cNvSpPr/>
          <p:nvPr/>
        </p:nvSpPr>
        <p:spPr>
          <a:xfrm>
            <a:off x="2124074" y="2643188"/>
            <a:ext cx="1881190" cy="1928812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Rectangle 27"/>
          <p:cNvSpPr/>
          <p:nvPr/>
        </p:nvSpPr>
        <p:spPr>
          <a:xfrm>
            <a:off x="4005262" y="762000"/>
            <a:ext cx="1879601" cy="3810000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Rectangle 28"/>
          <p:cNvSpPr/>
          <p:nvPr/>
        </p:nvSpPr>
        <p:spPr>
          <a:xfrm>
            <a:off x="5884862" y="762000"/>
            <a:ext cx="1879601" cy="1882775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Rectangle 29"/>
          <p:cNvSpPr/>
          <p:nvPr/>
        </p:nvSpPr>
        <p:spPr>
          <a:xfrm>
            <a:off x="5884862" y="2643188"/>
            <a:ext cx="1879601" cy="1928812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ectangle 30"/>
          <p:cNvSpPr/>
          <p:nvPr/>
        </p:nvSpPr>
        <p:spPr>
          <a:xfrm>
            <a:off x="7770813" y="762000"/>
            <a:ext cx="1881187" cy="3810000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Rectangle 31"/>
          <p:cNvSpPr/>
          <p:nvPr/>
        </p:nvSpPr>
        <p:spPr>
          <a:xfrm>
            <a:off x="244473" y="4579937"/>
            <a:ext cx="5640391" cy="1820862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 32"/>
          <p:cNvSpPr/>
          <p:nvPr/>
        </p:nvSpPr>
        <p:spPr>
          <a:xfrm>
            <a:off x="2747963" y="4579937"/>
            <a:ext cx="6902451" cy="1820862"/>
          </a:xfrm>
          <a:prstGeom prst="rect">
            <a:avLst/>
          </a:prstGeom>
          <a:ln>
            <a:solidFill>
              <a:srgbClr val="44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706437"/>
            <a:ext cx="360364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437" y="711200"/>
            <a:ext cx="360363" cy="36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706437"/>
            <a:ext cx="360364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7" descr="Picture 17"/>
          <p:cNvPicPr>
            <a:picLocks noChangeAspect="1"/>
          </p:cNvPicPr>
          <p:nvPr/>
        </p:nvPicPr>
        <p:blipFill>
          <a:blip r:embed="rId6"/>
          <a:srcRect l="11171"/>
          <a:stretch>
            <a:fillRect/>
          </a:stretch>
        </p:blipFill>
        <p:spPr>
          <a:xfrm>
            <a:off x="7394574" y="4495800"/>
            <a:ext cx="360363" cy="36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706437"/>
            <a:ext cx="360364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20" descr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706437"/>
            <a:ext cx="360364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21" descr="Picture 21"/>
          <p:cNvPicPr>
            <a:picLocks noChangeAspect="1"/>
          </p:cNvPicPr>
          <p:nvPr/>
        </p:nvPicPr>
        <p:blipFill>
          <a:blip r:embed="rId9"/>
          <a:srcRect t="8025" r="6838"/>
          <a:stretch>
            <a:fillRect/>
          </a:stretch>
        </p:blipFill>
        <p:spPr>
          <a:xfrm>
            <a:off x="1316037" y="4495799"/>
            <a:ext cx="360363" cy="360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15" descr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6238" y="2590800"/>
            <a:ext cx="360363" cy="36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8" descr="Picture 18"/>
          <p:cNvPicPr>
            <a:picLocks noChangeAspect="1"/>
          </p:cNvPicPr>
          <p:nvPr/>
        </p:nvPicPr>
        <p:blipFill>
          <a:blip r:embed="rId11"/>
          <a:srcRect b="6728"/>
          <a:stretch>
            <a:fillRect/>
          </a:stretch>
        </p:blipFill>
        <p:spPr>
          <a:xfrm>
            <a:off x="3200400" y="2590800"/>
            <a:ext cx="360364" cy="36036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13"/>
          <p:cNvSpPr txBox="1"/>
          <p:nvPr/>
        </p:nvSpPr>
        <p:spPr>
          <a:xfrm>
            <a:off x="3020694" y="4574735"/>
            <a:ext cx="165798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Competitors</a:t>
            </a:r>
          </a:p>
        </p:txBody>
      </p:sp>
      <p:pic>
        <p:nvPicPr>
          <p:cNvPr id="36" name="Picture 21" descr="Picture 21"/>
          <p:cNvPicPr>
            <a:picLocks noChangeAspect="1"/>
          </p:cNvPicPr>
          <p:nvPr/>
        </p:nvPicPr>
        <p:blipFill>
          <a:blip r:embed="rId9"/>
          <a:srcRect t="8025" r="6838"/>
          <a:stretch>
            <a:fillRect/>
          </a:stretch>
        </p:blipFill>
        <p:spPr>
          <a:xfrm>
            <a:off x="3963987" y="4516437"/>
            <a:ext cx="360363" cy="36036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309423" y="1066799"/>
            <a:ext cx="1754328" cy="34287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1pPr>
      <a:lvl2pPr marL="549048" marR="0" indent="-91848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2pPr>
      <a:lvl3pPr marL="1000125" marR="0" indent="-85725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3pPr>
      <a:lvl4pPr marL="1474469" marR="0" indent="-102869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4pPr>
      <a:lvl5pPr marL="1931670" marR="0" indent="-102870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5pPr>
      <a:lvl6pPr marL="2388870" marR="0" indent="-102870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6pPr>
      <a:lvl7pPr marL="2846070" marR="0" indent="-102870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7pPr>
      <a:lvl8pPr marL="3303270" marR="0" indent="-102870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8pPr>
      <a:lvl9pPr marL="3760470" marR="0" indent="-102870" algn="l" defTabSz="4572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44444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309423" y="1981199"/>
            <a:ext cx="1754328" cy="2514364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Green Bus, Mowasalat Misr and other mass transportation companies</a:t>
            </a:r>
          </a:p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endParaRPr dirty="0"/>
          </a:p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Uber, Didi, Careem, InDrive and other carpooling services.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idx="22"/>
          </p:nvPr>
        </p:nvSpPr>
        <p:spPr>
          <a:xfrm>
            <a:off x="4067688" y="1231897"/>
            <a:ext cx="1754327" cy="3037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We value our customers' time, money and comfort.</a:t>
            </a:r>
          </a:p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endParaRPr dirty="0"/>
          </a:p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We solve the problem of wanting to get from a starting point </a:t>
            </a:r>
            <a:r>
              <a:rPr lang="en-US" dirty="0"/>
              <a:t>to</a:t>
            </a:r>
            <a:r>
              <a:rPr dirty="0"/>
              <a:t> a destination point in fastest and least expensive way possible.</a:t>
            </a:r>
          </a:p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endParaRPr dirty="0"/>
          </a:p>
          <a:p>
            <a: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We present combinations of various routes and methods of transportation to our customers, to assist them in making tradeoffs between comfort, cost and speed.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idx="23"/>
          </p:nvPr>
        </p:nvSpPr>
        <p:spPr>
          <a:xfrm>
            <a:off x="5948526" y="1057446"/>
            <a:ext cx="1754327" cy="15286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90236" indent="-90236">
              <a:buSzPct val="100000"/>
              <a:buChar char="•"/>
              <a:defRPr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sz="1000" dirty="0"/>
              <a:t>Reward programs for frequent usage, route suggestions and engagement in the form of vouchers for mass transportation partners.</a:t>
            </a:r>
            <a:endParaRPr lang="en-US" sz="1000" dirty="0"/>
          </a:p>
          <a:p>
            <a:pPr>
              <a:buSzPct val="100000"/>
              <a:defRPr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endParaRPr dirty="0"/>
          </a:p>
          <a:p>
            <a:pPr marL="90236" indent="-90236">
              <a:buSzPct val="100000"/>
              <a:buChar char="•"/>
              <a:defRPr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sz="1000" dirty="0"/>
              <a:t>Allowing businesses to provide specialized transportation methods and integrations.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idx="24"/>
          </p:nvPr>
        </p:nvSpPr>
        <p:spPr>
          <a:xfrm>
            <a:off x="7781293" y="1971703"/>
            <a:ext cx="1815284" cy="13563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Commuters (individually and in groups)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Travelers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People going out for social events or special</a:t>
            </a:r>
            <a:r>
              <a:rPr lang="en-US" dirty="0"/>
              <a:t> </a:t>
            </a:r>
            <a:r>
              <a:rPr dirty="0"/>
              <a:t>occasions</a:t>
            </a:r>
          </a:p>
        </p:txBody>
      </p:sp>
      <p:sp>
        <p:nvSpPr>
          <p:cNvPr id="74" name="Text Placeholder 6"/>
          <p:cNvSpPr>
            <a:spLocks noGrp="1"/>
          </p:cNvSpPr>
          <p:nvPr>
            <p:ph type="body" idx="25"/>
          </p:nvPr>
        </p:nvSpPr>
        <p:spPr>
          <a:xfrm>
            <a:off x="2188555" y="3146281"/>
            <a:ext cx="1754327" cy="10447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sz="1200" dirty="0"/>
              <a:t>Google Maps API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sz="1200" dirty="0"/>
              <a:t>Amazon Web Services (AWS)</a:t>
            </a:r>
          </a:p>
        </p:txBody>
      </p:sp>
      <p:sp>
        <p:nvSpPr>
          <p:cNvPr id="75" name="Text Placeholder 7"/>
          <p:cNvSpPr>
            <a:spLocks noGrp="1"/>
          </p:cNvSpPr>
          <p:nvPr>
            <p:ph type="body" idx="26"/>
          </p:nvPr>
        </p:nvSpPr>
        <p:spPr>
          <a:xfrm>
            <a:off x="5952078" y="3056206"/>
            <a:ext cx="1754327" cy="11474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Advertisements on social media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Word of mouth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Banner adverts on mass transportation buses and in metro stations.</a:t>
            </a:r>
          </a:p>
        </p:txBody>
      </p:sp>
      <p:sp>
        <p:nvSpPr>
          <p:cNvPr id="76" name="Text Placeholder 8"/>
          <p:cNvSpPr>
            <a:spLocks noGrp="1"/>
          </p:cNvSpPr>
          <p:nvPr>
            <p:ph type="body" idx="27"/>
          </p:nvPr>
        </p:nvSpPr>
        <p:spPr>
          <a:xfrm>
            <a:off x="309423" y="4818059"/>
            <a:ext cx="2357578" cy="1530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402336"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Fixed cost:</a:t>
            </a:r>
          </a:p>
          <a:p>
            <a:pPr marL="97054" indent="-97054" defTabSz="402336">
              <a:buSzPct val="100000"/>
              <a:buChar char="•"/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Development and maintenance costs</a:t>
            </a:r>
          </a:p>
          <a:p>
            <a:pPr marL="97054" indent="-97054" defTabSz="402336">
              <a:buSzPct val="100000"/>
              <a:buChar char="•"/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Salaries of permanent staff </a:t>
            </a:r>
          </a:p>
          <a:p>
            <a:pPr marL="97054" indent="-97054" defTabSz="402336">
              <a:buSzPct val="100000"/>
              <a:buChar char="•"/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Software licenses</a:t>
            </a:r>
          </a:p>
          <a:p>
            <a:pPr marL="97054" indent="-97054" defTabSz="402336">
              <a:buSzPct val="100000"/>
              <a:buChar char="•"/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Office rent </a:t>
            </a:r>
          </a:p>
          <a:p>
            <a:pPr defTabSz="402336">
              <a:spcBef>
                <a:spcPts val="100"/>
              </a:spcBef>
              <a:defRPr sz="264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endParaRPr dirty="0"/>
          </a:p>
          <a:p>
            <a:pPr defTabSz="402336"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Variable Costs: </a:t>
            </a:r>
          </a:p>
          <a:p>
            <a:pPr marL="97054" indent="-97054" defTabSz="402336">
              <a:buSzPct val="100000"/>
              <a:buChar char="•"/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Server expenses</a:t>
            </a:r>
          </a:p>
          <a:p>
            <a:pPr marL="97054" indent="-97054" defTabSz="402336">
              <a:buSzPct val="100000"/>
              <a:buChar char="•"/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dirty="0"/>
              <a:t>Marketing</a:t>
            </a:r>
          </a:p>
        </p:txBody>
      </p:sp>
      <p:sp>
        <p:nvSpPr>
          <p:cNvPr id="77" name="Text Placeholder 9"/>
          <p:cNvSpPr>
            <a:spLocks noGrp="1"/>
          </p:cNvSpPr>
          <p:nvPr>
            <p:ph type="body" idx="28"/>
          </p:nvPr>
        </p:nvSpPr>
        <p:spPr>
          <a:xfrm>
            <a:off x="6054313" y="4937096"/>
            <a:ext cx="2579734" cy="11430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In-app advertising (including the promotion of carpooling services to customers)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Freemium model with basic services offered for free and premium features for a subscription fee.</a:t>
            </a:r>
          </a:p>
        </p:txBody>
      </p:sp>
      <p:sp>
        <p:nvSpPr>
          <p:cNvPr id="78" name="Text Placeholder 10"/>
          <p:cNvSpPr>
            <a:spLocks noGrp="1"/>
          </p:cNvSpPr>
          <p:nvPr>
            <p:ph type="body" idx="2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402336"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EGYROUTES</a:t>
            </a:r>
          </a:p>
        </p:txBody>
      </p:sp>
      <p:sp>
        <p:nvSpPr>
          <p:cNvPr id="79" name="Text Placeholder 11"/>
          <p:cNvSpPr>
            <a:spLocks noGrp="1"/>
          </p:cNvSpPr>
          <p:nvPr>
            <p:ph type="body" idx="30"/>
          </p:nvPr>
        </p:nvSpPr>
        <p:spPr>
          <a:xfrm>
            <a:off x="5685199" y="381000"/>
            <a:ext cx="16300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402336"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rPr dirty="0"/>
              <a:t>M</a:t>
            </a:r>
            <a:r>
              <a:rPr lang="en-US" dirty="0"/>
              <a:t>.E </a:t>
            </a:r>
            <a:r>
              <a:rPr dirty="0"/>
              <a:t>,</a:t>
            </a:r>
            <a:r>
              <a:rPr lang="en-US" dirty="0"/>
              <a:t> A.M </a:t>
            </a:r>
            <a:r>
              <a:rPr dirty="0"/>
              <a:t>,</a:t>
            </a:r>
            <a:r>
              <a:rPr lang="en-US" dirty="0"/>
              <a:t> M.S </a:t>
            </a:r>
            <a:r>
              <a:rPr dirty="0"/>
              <a:t>,</a:t>
            </a:r>
            <a:r>
              <a:rPr lang="en-US" dirty="0"/>
              <a:t> A.E , M.K</a:t>
            </a:r>
            <a:endParaRPr dirty="0"/>
          </a:p>
        </p:txBody>
      </p:sp>
      <p:sp>
        <p:nvSpPr>
          <p:cNvPr id="80" name="Text Placeholder 12"/>
          <p:cNvSpPr>
            <a:spLocks noGrp="1"/>
          </p:cNvSpPr>
          <p:nvPr>
            <p:ph type="body" idx="3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402336"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29-2-2024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idx="3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402336">
              <a:defRPr sz="968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rPr lang="en-US"/>
              <a:t>1.0</a:t>
            </a:r>
            <a:endParaRPr dirty="0"/>
          </a:p>
        </p:txBody>
      </p:sp>
      <p:sp>
        <p:nvSpPr>
          <p:cNvPr id="82" name="TextBox 17"/>
          <p:cNvSpPr txBox="1"/>
          <p:nvPr/>
        </p:nvSpPr>
        <p:spPr>
          <a:xfrm>
            <a:off x="2880703" y="4885863"/>
            <a:ext cx="2758777" cy="118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Facebook Groups such as ("</a:t>
            </a:r>
            <a:r>
              <a:rPr>
                <a:latin typeface="Arial"/>
                <a:ea typeface="Arial"/>
                <a:cs typeface="Arial"/>
                <a:sym typeface="Arial"/>
              </a:rPr>
              <a:t>أزاي اروح ؟</a:t>
            </a:r>
            <a:r>
              <a:t>”)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Websites like: </a:t>
            </a:r>
          </a:p>
          <a:p>
            <a:pPr marL="364289" lvl="1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“علي جنب”</a:t>
            </a:r>
          </a:p>
          <a:p>
            <a:pPr marL="364289" lvl="1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“اروح ازاي”</a:t>
            </a:r>
          </a:p>
          <a:p>
            <a:pPr marL="364289" lvl="1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“عز دوت كوم”</a:t>
            </a:r>
          </a:p>
          <a:p>
            <a:pPr marL="110289" indent="-110289">
              <a:buSzPct val="100000"/>
              <a:buChar char="•"/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t>Google Maps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E9C0B-F950-484F-D003-F51594A4D8F8}"/>
              </a:ext>
            </a:extLst>
          </p:cNvPr>
          <p:cNvSpPr txBox="1"/>
          <p:nvPr/>
        </p:nvSpPr>
        <p:spPr>
          <a:xfrm>
            <a:off x="2188555" y="990600"/>
            <a:ext cx="1738920" cy="15286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spcBef>
                <a:spcPts val="200"/>
              </a:spcBef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lang="en-US" sz="900" dirty="0">
                <a:solidFill>
                  <a:srgbClr val="919191"/>
                </a:solidFill>
                <a:latin typeface="Aptos Display"/>
                <a:sym typeface="Arial"/>
              </a:rPr>
              <a:t>Providing the customer with various options to reach their destination, whilst supplying them with an overview of costs incurred.</a:t>
            </a:r>
          </a:p>
          <a:p>
            <a:pPr>
              <a:spcBef>
                <a:spcPts val="200"/>
              </a:spcBef>
              <a:defRPr sz="1100">
                <a:solidFill>
                  <a:srgbClr val="919191"/>
                </a:solidFill>
                <a:latin typeface="Aptos Display"/>
                <a:ea typeface="Aptos Display"/>
                <a:cs typeface="Aptos Display"/>
                <a:sym typeface="Aptos Display"/>
              </a:defRPr>
            </a:pPr>
            <a:r>
              <a:rPr lang="en-US" sz="900" dirty="0">
                <a:solidFill>
                  <a:srgbClr val="919191"/>
                </a:solidFill>
                <a:latin typeface="Aptos Display"/>
                <a:sym typeface="Arial"/>
              </a:rPr>
              <a:t>Allowing customers to define routes that aren’t present in the database and verifying their validity using various techniques such as: GPS and community engagement (voting and commenting on routes).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44444"/>
      </a:dk1>
      <a:lt1>
        <a:srgbClr val="FFFFFF"/>
      </a:lt1>
      <a:dk2>
        <a:srgbClr val="A7A7A7"/>
      </a:dk2>
      <a:lt2>
        <a:srgbClr val="53535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4444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4444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444444"/>
      </a:dk1>
      <a:lt1>
        <a:srgbClr val="FFFFFF"/>
      </a:lt1>
      <a:dk2>
        <a:srgbClr val="A7A7A7"/>
      </a:dk2>
      <a:lt2>
        <a:srgbClr val="53535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4444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44444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308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Display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محمد احمد حسن على اليوسفى</cp:lastModifiedBy>
  <cp:revision>4</cp:revision>
  <dcterms:modified xsi:type="dcterms:W3CDTF">2024-03-01T18:11:36Z</dcterms:modified>
</cp:coreProperties>
</file>