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71" r:id="rId2"/>
    <p:sldId id="288" r:id="rId3"/>
    <p:sldId id="302" r:id="rId4"/>
    <p:sldId id="307" r:id="rId5"/>
    <p:sldId id="306" r:id="rId6"/>
    <p:sldId id="309" r:id="rId7"/>
    <p:sldId id="308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31"/>
  </p:normalViewPr>
  <p:slideViewPr>
    <p:cSldViewPr snapToGrid="0">
      <p:cViewPr varScale="1">
        <p:scale>
          <a:sx n="71" d="100"/>
          <a:sy n="71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8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 Light"/>
              </a:defRPr>
            </a:lvl1pPr>
            <a:lvl2pPr>
              <a:defRPr>
                <a:latin typeface="+mn-lt"/>
                <a:ea typeface="+mn-ea"/>
                <a:cs typeface="+mn-cs"/>
                <a:sym typeface="Helvetica Light"/>
              </a:defRPr>
            </a:lvl2pPr>
            <a:lvl3pPr>
              <a:defRPr>
                <a:latin typeface="+mn-lt"/>
                <a:ea typeface="+mn-ea"/>
                <a:cs typeface="+mn-cs"/>
                <a:sym typeface="Helvetica Light"/>
              </a:defRPr>
            </a:lvl3pPr>
            <a:lvl4pPr>
              <a:defRPr>
                <a:latin typeface="+mn-lt"/>
                <a:ea typeface="+mn-ea"/>
                <a:cs typeface="+mn-cs"/>
                <a:sym typeface="Helvetica Light"/>
              </a:defRPr>
            </a:lvl4pPr>
            <a:lvl5pPr>
              <a:defRPr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762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143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524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905000" indent="-381000">
              <a:spcBef>
                <a:spcPts val="3800"/>
              </a:spcBef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Lucida Grand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工作概述-基础系统与基础能力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1518">
              <a:defRPr sz="6320"/>
            </a:lvl1pPr>
          </a:lstStyle>
          <a:p>
            <a:r>
              <a:rPr lang="zh-Hans" altLang="en-US" dirty="0"/>
              <a:t>第三季度</a:t>
            </a:r>
            <a:r>
              <a:rPr dirty="0" err="1"/>
              <a:t>工作概述-基础系统与基础能力</a:t>
            </a:r>
            <a:endParaRPr dirty="0"/>
          </a:p>
        </p:txBody>
      </p:sp>
      <p:graphicFrame>
        <p:nvGraphicFramePr>
          <p:cNvPr id="183" name="表格"/>
          <p:cNvGraphicFramePr/>
          <p:nvPr>
            <p:extLst>
              <p:ext uri="{D42A27DB-BD31-4B8C-83A1-F6EECF244321}">
                <p14:modId xmlns:p14="http://schemas.microsoft.com/office/powerpoint/2010/main" val="3025635579"/>
              </p:ext>
            </p:extLst>
          </p:nvPr>
        </p:nvGraphicFramePr>
        <p:xfrm>
          <a:off x="671834" y="2324100"/>
          <a:ext cx="11661130" cy="7113785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61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pPr algn="l" defTabSz="914400">
                        <a:defRPr sz="1500">
                          <a:sym typeface="Lucida Grand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系统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Lucida Grande"/>
                        </a:rPr>
                        <a:t>具体内容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905">
                <a:tc rowSpan="2"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位置数据服务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Locationx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，</a:t>
                      </a: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fencex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FFFFFF"/>
                          </a:solidFill>
                          <a:sym typeface="Lucida Grande"/>
                        </a:rPr>
                        <a:t>
</a:t>
                      </a:r>
                      <a:r>
                        <a:rPr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业务支持：无人机；Ford项目；试车场；精准位置数据平台；千寻班车；上汽控制台</a:t>
                      </a:r>
                      <a:r>
                        <a:rPr sz="1500" dirty="0">
                          <a:solidFill>
                            <a:srgbClr val="FFFFFF"/>
                          </a:solidFill>
                          <a:sym typeface="Lucida Grande"/>
                        </a:rPr>
                        <a:t>；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为支持</a:t>
                      </a:r>
                      <a:r>
                        <a:rPr lang="en-US" altLang="zh-CN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h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公司高并发接入进行</a:t>
                      </a:r>
                      <a:r>
                        <a:rPr lang="en-US" altLang="zh-Han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40</a:t>
                      </a:r>
                      <a:r>
                        <a:rPr lang="en-US" altLang="zh-CN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w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并发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（</a:t>
                      </a:r>
                      <a:r>
                        <a:rPr lang="en-US" altLang="zh-Han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5s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一个位置点）的压测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；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进行中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Locationx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和</a:t>
                      </a: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fencex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项目所有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接口</a:t>
                      </a:r>
                      <a:r>
                        <a:rPr lang="en-US" altLang="zh-CN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limit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检查</a:t>
                      </a:r>
                      <a:r>
                        <a:rPr lang="en-US" altLang="zh-CN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,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并发布上线；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 已完成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Locationx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新增报警模块</a:t>
                      </a:r>
                      <a:r>
                        <a:rPr lang="en-US" altLang="zh-CN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,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新增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数据强保障模块</a:t>
                      </a:r>
                      <a:r>
                        <a:rPr lang="en-US" altLang="zh-CN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(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保证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某些产品重要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数据不丢</a:t>
                      </a:r>
                      <a:r>
                        <a:rPr lang="en-US" altLang="zh-CN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),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测试中；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Locationx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和</a:t>
                      </a: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fencex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嵌入版本开发完成</a:t>
                      </a:r>
                      <a:r>
                        <a:rPr lang="en-US" altLang="zh-CN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,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待测试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g</a:t>
                      </a:r>
                      <a:r>
                        <a:rPr lang="en-US" altLang="zh-CN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ga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数据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存储字段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精简，减少</a:t>
                      </a:r>
                      <a:r>
                        <a:rPr lang="en-US" altLang="zh-CN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pg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压力</a:t>
                      </a:r>
                      <a:r>
                        <a:rPr lang="en-US" altLang="zh-CN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,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已完成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完善接入文档；完善专有环境部署文档，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已完成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rgbClr val="FFFFFF"/>
                          </a:solidFill>
                          <a:sym typeface="Lucida Grande"/>
                        </a:rPr>
                        <a:t>
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时空大数据引擎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时时空大数据引擎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自建时空大数据库正式投入使用；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已完成</a:t>
                      </a:r>
                      <a:endParaRPr lang="en-US" altLang="zh-Hans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空大数据同步模块上线投入使用（离线把</a:t>
                      </a: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gga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数据导入时空大数据库中）；已完成</a:t>
                      </a:r>
                      <a:endParaRPr lang="en-US" altLang="zh-Hans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gga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数据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实时写入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时空大数据库（双写一份到</a:t>
                      </a: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hbase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）；开发已完成，测试中</a:t>
                      </a:r>
                      <a:endParaRPr lang="en-US" altLang="zh-Hans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Han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spark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离线计算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和</a:t>
                      </a: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flink</a:t>
                      </a: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实时计算集群正式投入使用；已完成</a:t>
                      </a:r>
                      <a:endParaRPr lang="en-US" altLang="zh-Hans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时空大数据中间层设计和开发；设计已完成，开发中。</a:t>
                      </a:r>
                      <a:endParaRPr lang="en-US" altLang="zh-Hans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对接现实捕捉团队的数据 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2CC43C0-F4DD-49B9-B1C5-FEA534ECA767}"/>
              </a:ext>
            </a:extLst>
          </p:cNvPr>
          <p:cNvSpPr/>
          <p:nvPr/>
        </p:nvSpPr>
        <p:spPr>
          <a:xfrm>
            <a:off x="9867900" y="265688"/>
            <a:ext cx="2590800" cy="47192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负责</a:t>
            </a:r>
            <a:r>
              <a:rPr lang="zh-CN" altLang="en-US" sz="2400" dirty="0">
                <a:latin typeface="+mj-lt"/>
                <a:ea typeface="+mj-ea"/>
                <a:cs typeface="+mj-cs"/>
                <a:sym typeface="Lucida Grande"/>
              </a:rPr>
              <a:t>人：张施鑫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基础系统与基础能力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Hans" altLang="en-US" dirty="0"/>
              <a:t>第三季度</a:t>
            </a:r>
            <a:r>
              <a:rPr dirty="0" err="1"/>
              <a:t>基础系统与基础能力</a:t>
            </a:r>
            <a:endParaRPr dirty="0"/>
          </a:p>
        </p:txBody>
      </p:sp>
      <p:sp>
        <p:nvSpPr>
          <p:cNvPr id="253" name="位置数据"/>
          <p:cNvSpPr/>
          <p:nvPr/>
        </p:nvSpPr>
        <p:spPr>
          <a:xfrm>
            <a:off x="619881" y="2495368"/>
            <a:ext cx="3366295" cy="876648"/>
          </a:xfrm>
          <a:prstGeom prst="roundRect">
            <a:avLst>
              <a:gd name="adj" fmla="val 21731"/>
            </a:avLst>
          </a:prstGeom>
          <a:gradFill>
            <a:gsLst>
              <a:gs pos="0">
                <a:schemeClr val="accent1">
                  <a:hueOff val="-137333"/>
                  <a:satOff val="-2150"/>
                  <a:lumOff val="1568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rPr dirty="0" err="1"/>
              <a:t>位置数据</a:t>
            </a:r>
            <a:endParaRPr dirty="0"/>
          </a:p>
        </p:txBody>
      </p:sp>
      <p:sp>
        <p:nvSpPr>
          <p:cNvPr id="254" name="围栏"/>
          <p:cNvSpPr/>
          <p:nvPr/>
        </p:nvSpPr>
        <p:spPr>
          <a:xfrm>
            <a:off x="4760238" y="2495368"/>
            <a:ext cx="3366295" cy="876648"/>
          </a:xfrm>
          <a:prstGeom prst="roundRect">
            <a:avLst>
              <a:gd name="adj" fmla="val 21731"/>
            </a:avLst>
          </a:prstGeom>
          <a:gradFill>
            <a:gsLst>
              <a:gs pos="0">
                <a:schemeClr val="accent1">
                  <a:hueOff val="-137333"/>
                  <a:satOff val="-2150"/>
                  <a:lumOff val="1568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围栏</a:t>
            </a:r>
          </a:p>
        </p:txBody>
      </p:sp>
      <p:sp>
        <p:nvSpPr>
          <p:cNvPr id="256" name="应用"/>
          <p:cNvSpPr/>
          <p:nvPr/>
        </p:nvSpPr>
        <p:spPr>
          <a:xfrm>
            <a:off x="9018624" y="2495368"/>
            <a:ext cx="3366295" cy="876648"/>
          </a:xfrm>
          <a:prstGeom prst="roundRect">
            <a:avLst>
              <a:gd name="adj" fmla="val 21731"/>
            </a:avLst>
          </a:prstGeom>
          <a:gradFill>
            <a:gsLst>
              <a:gs pos="0">
                <a:schemeClr val="accent1">
                  <a:hueOff val="-137333"/>
                  <a:satOff val="-2150"/>
                  <a:lumOff val="1568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rPr dirty="0" err="1"/>
              <a:t>应用</a:t>
            </a:r>
            <a:endParaRPr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028EC1-568F-4624-9D4A-C643E0C29141}"/>
              </a:ext>
            </a:extLst>
          </p:cNvPr>
          <p:cNvSpPr/>
          <p:nvPr/>
        </p:nvSpPr>
        <p:spPr>
          <a:xfrm>
            <a:off x="9867900" y="265688"/>
            <a:ext cx="2590800" cy="47192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负责</a:t>
            </a:r>
            <a:r>
              <a:rPr lang="zh-CN" altLang="en-US" sz="2400" dirty="0">
                <a:latin typeface="+mj-lt"/>
                <a:ea typeface="+mj-ea"/>
                <a:cs typeface="+mj-cs"/>
                <a:sym typeface="Lucida Grande"/>
              </a:rPr>
              <a:t>人：周万里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5CF1D3-92B6-1644-8D9A-A880538931B0}"/>
              </a:ext>
            </a:extLst>
          </p:cNvPr>
          <p:cNvSpPr txBox="1"/>
          <p:nvPr/>
        </p:nvSpPr>
        <p:spPr>
          <a:xfrm>
            <a:off x="413359" y="4228890"/>
            <a:ext cx="3832964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数据类型：位置数据、</a:t>
            </a:r>
            <a:r>
              <a:rPr lang="en-US" altLang="zh-CN" sz="1800" dirty="0"/>
              <a:t>POI</a:t>
            </a:r>
            <a:r>
              <a:rPr lang="zh-CN" altLang="en-US" sz="1800" dirty="0"/>
              <a:t>、</a:t>
            </a:r>
            <a:r>
              <a:rPr lang="en-US" altLang="zh-CN" sz="1800" dirty="0"/>
              <a:t>AOI</a:t>
            </a:r>
            <a:r>
              <a:rPr lang="zh-CN" altLang="en-US" sz="1800" dirty="0"/>
              <a:t>、全球行政区划</a:t>
            </a:r>
            <a:endParaRPr lang="en-US" altLang="zh-CN" sz="1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累计数据量</a:t>
            </a:r>
            <a:r>
              <a:rPr lang="zh-CN" altLang="en-US" sz="1800" dirty="0"/>
              <a:t>：</a:t>
            </a: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440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亿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三季度新增数据量：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亿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每日新增数据量：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亿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=9800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万（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GGA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+340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万（单车）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实体数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:</a:t>
            </a: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129</a:t>
            </a:r>
            <a:r>
              <a:rPr lang="zh-CN" altLang="en-US" sz="1800" dirty="0"/>
              <a:t>万</a:t>
            </a:r>
            <a:r>
              <a:rPr lang="en-US" altLang="zh-CN" sz="1800" dirty="0"/>
              <a:t>=</a:t>
            </a:r>
            <a:r>
              <a:rPr lang="en-US" altLang="zh-Hans" sz="1800" dirty="0"/>
              <a:t>82</a:t>
            </a:r>
            <a:r>
              <a:rPr lang="zh-CN" altLang="en-US" sz="1800" dirty="0"/>
              <a:t>万（</a:t>
            </a:r>
            <a:r>
              <a:rPr lang="en-US" altLang="zh-CN" sz="1800" dirty="0" err="1"/>
              <a:t>csp</a:t>
            </a:r>
            <a:r>
              <a:rPr lang="zh-CN" altLang="en-US" sz="1800" dirty="0"/>
              <a:t>）</a:t>
            </a:r>
            <a:r>
              <a:rPr lang="en-US" altLang="zh-CN" sz="1800" dirty="0"/>
              <a:t>+</a:t>
            </a:r>
            <a:r>
              <a:rPr lang="en-US" altLang="zh-Hans" sz="1800" dirty="0"/>
              <a:t>47</a:t>
            </a:r>
            <a:r>
              <a:rPr lang="zh-CN" altLang="en-US" sz="1800" dirty="0"/>
              <a:t>万（</a:t>
            </a:r>
            <a:r>
              <a:rPr lang="en-US" altLang="zh-CN" sz="1800" dirty="0"/>
              <a:t>GGA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algn="l"/>
            <a:r>
              <a:rPr lang="zh-CN" altLang="en-US" sz="1800" dirty="0"/>
              <a:t>日活实体数：</a:t>
            </a:r>
            <a:r>
              <a:rPr lang="en-US" altLang="zh-CN" sz="1800" dirty="0"/>
              <a:t>42</a:t>
            </a:r>
            <a:r>
              <a:rPr lang="en-US" sz="1800" dirty="0"/>
              <a:t>W = 32W（CSP</a:t>
            </a:r>
            <a:r>
              <a:rPr lang="zh-CN" altLang="en-US" sz="1800" dirty="0"/>
              <a:t>单车平台） </a:t>
            </a:r>
            <a:r>
              <a:rPr lang="en-US" altLang="zh-CN" sz="1800" dirty="0"/>
              <a:t>+ 10</a:t>
            </a:r>
            <a:r>
              <a:rPr lang="en-US" sz="1800" dirty="0"/>
              <a:t>W（GGA）</a:t>
            </a:r>
            <a:endParaRPr lang="en-US" altLang="zh-CN" sz="1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POI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7500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万（全国）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800" dirty="0"/>
              <a:t>AOI</a:t>
            </a:r>
            <a:r>
              <a:rPr lang="zh-CN" altLang="en-US" sz="1800" dirty="0"/>
              <a:t>：</a:t>
            </a:r>
            <a:r>
              <a:rPr lang="en-US" altLang="zh-CN" sz="1800" dirty="0"/>
              <a:t>58</a:t>
            </a:r>
            <a:r>
              <a:rPr lang="zh-CN" altLang="en-US" sz="1800" dirty="0"/>
              <a:t>万（全国）</a:t>
            </a:r>
            <a:endParaRPr lang="en-US" altLang="zh-CN" sz="1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全球行政区域：</a:t>
            </a:r>
            <a:r>
              <a:rPr lang="en-US" altLang="zh-CN" sz="1800" dirty="0"/>
              <a:t>33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万（四级）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6DF4C7-1DD8-9A4E-97B5-24E8606D3392}"/>
              </a:ext>
            </a:extLst>
          </p:cNvPr>
          <p:cNvSpPr txBox="1"/>
          <p:nvPr/>
        </p:nvSpPr>
        <p:spPr>
          <a:xfrm>
            <a:off x="4632119" y="4577315"/>
            <a:ext cx="3494414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1800" dirty="0"/>
              <a:t>围栏数：</a:t>
            </a:r>
            <a:r>
              <a:rPr lang="en-US" altLang="zh-CN" sz="1800" dirty="0"/>
              <a:t>1800</a:t>
            </a:r>
            <a:br>
              <a:rPr lang="zh-CN" altLang="en-US" sz="1800" dirty="0"/>
            </a:br>
            <a:r>
              <a:rPr lang="zh-CN" altLang="en-US" sz="1800" dirty="0"/>
              <a:t>每日计算次数：</a:t>
            </a:r>
            <a:r>
              <a:rPr lang="en-US" altLang="zh-CN" sz="1800" dirty="0"/>
              <a:t>57</a:t>
            </a:r>
            <a:r>
              <a:rPr lang="zh-CN" altLang="en-US" sz="1800" dirty="0"/>
              <a:t>亿 </a:t>
            </a:r>
            <a:r>
              <a:rPr lang="en-US" altLang="zh-CN" sz="1800" dirty="0"/>
              <a:t>= 32</a:t>
            </a:r>
            <a:r>
              <a:rPr lang="en-US" sz="1800" dirty="0"/>
              <a:t>W（CSP</a:t>
            </a:r>
            <a:r>
              <a:rPr lang="zh-CN" altLang="en-US" sz="1800" dirty="0"/>
              <a:t>日活单车数） * </a:t>
            </a:r>
            <a:r>
              <a:rPr lang="en-US" altLang="zh-CN" sz="1800" dirty="0"/>
              <a:t>1800</a:t>
            </a:r>
            <a:r>
              <a:rPr lang="zh-CN" altLang="en-US" sz="1800" dirty="0"/>
              <a:t>（围栏数） * </a:t>
            </a:r>
            <a:r>
              <a:rPr lang="en-US" altLang="zh-CN" sz="1800" dirty="0"/>
              <a:t>10</a:t>
            </a:r>
            <a:r>
              <a:rPr lang="zh-CN" altLang="en-US" sz="1800" dirty="0"/>
              <a:t>（平均每个单车一天上传的点数）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CFC647-90E3-CB42-A555-C82AAA34AC69}"/>
              </a:ext>
            </a:extLst>
          </p:cNvPr>
          <p:cNvSpPr txBox="1"/>
          <p:nvPr/>
        </p:nvSpPr>
        <p:spPr>
          <a:xfrm>
            <a:off x="8920230" y="4715814"/>
            <a:ext cx="35384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应用列表：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FindCM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FindNow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、试车场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Merak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、上汽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NRTK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监控平台、无人机监控平台、共享单车监控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CSP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、紧急定位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ELP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、共享班车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上半年工作总结-基础建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lang="zh-Hans" altLang="en-US" dirty="0"/>
              <a:t>第四</a:t>
            </a:r>
            <a:r>
              <a:rPr lang="zh-CN" altLang="en-US" dirty="0"/>
              <a:t>季度</a:t>
            </a:r>
            <a:r>
              <a:rPr dirty="0" err="1"/>
              <a:t>工作-基础建设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0065AD-C0C8-4801-8505-6CB5465F9E34}"/>
              </a:ext>
            </a:extLst>
          </p:cNvPr>
          <p:cNvSpPr/>
          <p:nvPr/>
        </p:nvSpPr>
        <p:spPr>
          <a:xfrm>
            <a:off x="8153400" y="81022"/>
            <a:ext cx="4305300" cy="84125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负责</a:t>
            </a:r>
            <a:r>
              <a:rPr lang="zh-CN" altLang="en-US" sz="2400" dirty="0">
                <a:latin typeface="+mj-lt"/>
                <a:ea typeface="+mj-ea"/>
                <a:cs typeface="+mj-cs"/>
                <a:sym typeface="Lucida Grande"/>
              </a:rPr>
              <a:t>人：谢志军、高云飞、张施鑫、刘霄峰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graphicFrame>
        <p:nvGraphicFramePr>
          <p:cNvPr id="5" name="表格">
            <a:extLst>
              <a:ext uri="{FF2B5EF4-FFF2-40B4-BE49-F238E27FC236}">
                <a16:creationId xmlns:a16="http://schemas.microsoft.com/office/drawing/2014/main" id="{26A55890-85EF-B045-B476-116E1DA0D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595393"/>
              </p:ext>
            </p:extLst>
          </p:nvPr>
        </p:nvGraphicFramePr>
        <p:xfrm>
          <a:off x="671835" y="2190750"/>
          <a:ext cx="11661130" cy="7113785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61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pPr algn="l" defTabSz="914400">
                        <a:defRPr sz="1500">
                          <a:sym typeface="Lucida Grand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系统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Lucida Grande"/>
                        </a:rPr>
                        <a:t>具体内容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905">
                <a:tc rowSpan="2"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位置数据服务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Hans" sz="15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Locationx</a:t>
                      </a:r>
                      <a:r>
                        <a:rPr lang="zh-Hans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，</a:t>
                      </a:r>
                      <a:r>
                        <a:rPr lang="en-US" altLang="zh-Hans" sz="15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fencex</a:t>
                      </a:r>
                      <a:endParaRPr sz="1500" b="0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
</a:t>
                      </a:r>
                      <a:endParaRPr lang="en-US" altLang="zh-CN" sz="1500" b="0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为支持</a:t>
                      </a:r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h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公司高并发接入进行</a:t>
                      </a:r>
                      <a:r>
                        <a:rPr lang="en-US" altLang="zh-Han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40</a:t>
                      </a:r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w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并发</a:t>
                      </a:r>
                      <a:r>
                        <a:rPr lang="zh-Hans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（</a:t>
                      </a:r>
                      <a:r>
                        <a:rPr lang="en-US" altLang="zh-Han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5s</a:t>
                      </a:r>
                      <a:r>
                        <a:rPr lang="zh-Hans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一个位置点）的压测</a:t>
                      </a:r>
                      <a:endParaRPr lang="en-US" altLang="zh-Hans" sz="1500" b="0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locationx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提升核心代码稳定性</a:t>
                      </a:r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,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将</a:t>
                      </a:r>
                      <a:r>
                        <a:rPr 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core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模块拆分出</a:t>
                      </a:r>
                      <a:r>
                        <a:rPr 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feeder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和</a:t>
                      </a:r>
                      <a:r>
                        <a:rPr 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manager</a:t>
                      </a: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GGA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管控</a:t>
                      </a:r>
                      <a:r>
                        <a:rPr lang="zh-Hans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模块</a:t>
                      </a:r>
                      <a:endParaRPr lang="en-US" sz="1500" b="0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Light"/>
                        </a:rPr>
                        <a:t>用户体验持续提高：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封装报警消息订阅功能；</a:t>
                      </a:r>
                      <a:r>
                        <a:rPr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
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时空大数据引擎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时空大数据中间层开发，并投入使用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位置数据实时接入时空大数据库中，并弱化对</a:t>
                      </a: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pg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依赖。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对接现实捕捉团队的数据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上半年工作总结-基础建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lang="zh-Hans" altLang="en-US" dirty="0"/>
              <a:t>第四</a:t>
            </a:r>
            <a:r>
              <a:rPr lang="zh-CN" altLang="en-US" dirty="0"/>
              <a:t>季度</a:t>
            </a:r>
            <a:r>
              <a:rPr dirty="0" err="1"/>
              <a:t>工作-基础建设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0065AD-C0C8-4801-8505-6CB5465F9E34}"/>
              </a:ext>
            </a:extLst>
          </p:cNvPr>
          <p:cNvSpPr/>
          <p:nvPr/>
        </p:nvSpPr>
        <p:spPr>
          <a:xfrm>
            <a:off x="8153400" y="81022"/>
            <a:ext cx="4305300" cy="84125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负责</a:t>
            </a:r>
            <a:r>
              <a:rPr lang="zh-CN" altLang="en-US" sz="2400" dirty="0">
                <a:latin typeface="+mj-lt"/>
                <a:ea typeface="+mj-ea"/>
                <a:cs typeface="+mj-cs"/>
                <a:sym typeface="Lucida Grande"/>
              </a:rPr>
              <a:t>人：谢志军、高云飞、张施鑫、刘霄峰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  <p:graphicFrame>
        <p:nvGraphicFramePr>
          <p:cNvPr id="5" name="表格">
            <a:extLst>
              <a:ext uri="{FF2B5EF4-FFF2-40B4-BE49-F238E27FC236}">
                <a16:creationId xmlns:a16="http://schemas.microsoft.com/office/drawing/2014/main" id="{26A55890-85EF-B045-B476-116E1DA0DAAA}"/>
              </a:ext>
            </a:extLst>
          </p:cNvPr>
          <p:cNvGraphicFramePr/>
          <p:nvPr>
            <p:extLst/>
          </p:nvPr>
        </p:nvGraphicFramePr>
        <p:xfrm>
          <a:off x="671835" y="2190750"/>
          <a:ext cx="11661130" cy="7113785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161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pPr algn="l" defTabSz="914400">
                        <a:defRPr sz="1500">
                          <a:sym typeface="Lucida Grand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系统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FFFFFF"/>
                          </a:solidFill>
                          <a:sym typeface="Lucida Grande"/>
                        </a:rPr>
                        <a:t>具体内容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905">
                <a:tc rowSpan="2"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位置数据服务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Hans" sz="15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Locationx</a:t>
                      </a:r>
                      <a:r>
                        <a:rPr lang="zh-Hans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，</a:t>
                      </a:r>
                      <a:r>
                        <a:rPr lang="en-US" altLang="zh-Hans" sz="15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fencex</a:t>
                      </a:r>
                      <a:endParaRPr sz="1500" b="0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
</a:t>
                      </a:r>
                      <a:endParaRPr lang="en-US" altLang="zh-CN" sz="1500" b="0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为支持</a:t>
                      </a:r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h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公司高并发接入进行</a:t>
                      </a:r>
                      <a:r>
                        <a:rPr lang="en-US" altLang="zh-Han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40</a:t>
                      </a:r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w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并发</a:t>
                      </a:r>
                      <a:r>
                        <a:rPr lang="zh-Hans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（</a:t>
                      </a:r>
                      <a:r>
                        <a:rPr lang="en-US" altLang="zh-Han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5s</a:t>
                      </a:r>
                      <a:r>
                        <a:rPr lang="zh-Hans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一个位置点）的压测</a:t>
                      </a:r>
                      <a:endParaRPr lang="en-US" altLang="zh-Hans" sz="1500" b="0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locationx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提升核心代码稳定性</a:t>
                      </a:r>
                      <a:r>
                        <a:rPr lang="en-US" altLang="zh-CN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,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将</a:t>
                      </a:r>
                      <a:r>
                        <a:rPr 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core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模块拆分出</a:t>
                      </a:r>
                      <a:r>
                        <a:rPr 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feeder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和</a:t>
                      </a:r>
                      <a:r>
                        <a:rPr 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manager</a:t>
                      </a: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GGA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管控</a:t>
                      </a:r>
                      <a:r>
                        <a:rPr lang="zh-Hans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模块</a:t>
                      </a:r>
                      <a:endParaRPr lang="en-US" sz="1500" b="0" i="0" u="none" strike="noStrike" cap="none" spc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uFillTx/>
                        <a:latin typeface="+mj-lt"/>
                        <a:ea typeface="+mj-ea"/>
                        <a:cs typeface="+mj-cs"/>
                        <a:sym typeface="Lucida Grande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Helvetica Light"/>
                        </a:rPr>
                        <a:t>用户体验持续提高：</a:t>
                      </a:r>
                      <a:r>
                        <a:rPr lang="zh-CN" altLang="en-US"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封装报警消息订阅功能；</a:t>
                      </a:r>
                      <a:r>
                        <a:rPr sz="1500" b="0" i="0" u="none" strike="noStrike" cap="none" spc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Lucida Grande"/>
                        </a:rPr>
                        <a:t>
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Hans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时空大数据引擎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时空大数据中间层开发，并投入使用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位置数据实时接入时空大数据库中，并弱化对</a:t>
                      </a:r>
                      <a:r>
                        <a:rPr lang="en-US" altLang="zh-Hans" sz="1500" dirty="0" err="1">
                          <a:solidFill>
                            <a:srgbClr val="FFFFFF"/>
                          </a:solidFill>
                          <a:sym typeface="Lucida Grande"/>
                        </a:rPr>
                        <a:t>pg</a:t>
                      </a: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依赖。</a:t>
                      </a:r>
                      <a:endParaRPr lang="en-US" altLang="zh-CN"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CN" altLang="en-US" sz="1500" dirty="0">
                          <a:solidFill>
                            <a:srgbClr val="FFFFFF"/>
                          </a:solidFill>
                          <a:sym typeface="Lucida Grande"/>
                        </a:rPr>
                        <a:t>对接现实捕捉团队的数据</a:t>
                      </a:r>
                      <a:endParaRPr sz="1500" dirty="0">
                        <a:solidFill>
                          <a:srgbClr val="FFFFFF"/>
                        </a:solidFill>
                        <a:sym typeface="Lucida Grand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530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技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技术</a:t>
            </a:r>
            <a:endParaRPr dirty="0"/>
          </a:p>
        </p:txBody>
      </p:sp>
      <p:pic>
        <p:nvPicPr>
          <p:cNvPr id="319" name="GNSS基础服务：全链路稳定性&amp;全链路智能化。…" descr="GNSS基础服务：全链路稳定性&amp;全链路智能化。…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500" y="3509664"/>
            <a:ext cx="11125201" cy="4729098"/>
          </a:xfrm>
          <a:prstGeom prst="rect">
            <a:avLst/>
          </a:prstGeom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D05555C-96EE-4EEC-B494-753B6BBD050E}"/>
              </a:ext>
            </a:extLst>
          </p:cNvPr>
          <p:cNvSpPr/>
          <p:nvPr/>
        </p:nvSpPr>
        <p:spPr>
          <a:xfrm>
            <a:off x="8153400" y="81022"/>
            <a:ext cx="4305300" cy="84125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Lucida Grande"/>
              </a:rPr>
              <a:t>负责</a:t>
            </a:r>
            <a:r>
              <a:rPr lang="zh-CN" altLang="en-US" sz="2400" dirty="0">
                <a:latin typeface="+mj-lt"/>
                <a:ea typeface="+mj-ea"/>
                <a:cs typeface="+mj-cs"/>
                <a:sym typeface="Lucida Grande"/>
              </a:rPr>
              <a:t>人：谢志军、高云飞、张华杰、周万里、刘霄峰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Lucida Grand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基础系统与基础能力"/>
          <p:cNvSpPr txBox="1">
            <a:spLocks noGrp="1"/>
          </p:cNvSpPr>
          <p:nvPr>
            <p:ph type="title"/>
          </p:nvPr>
        </p:nvSpPr>
        <p:spPr>
          <a:xfrm>
            <a:off x="619881" y="262764"/>
            <a:ext cx="11099800" cy="8888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Hans" altLang="en-US" sz="4000" dirty="0"/>
              <a:t>平台支撑</a:t>
            </a:r>
            <a:r>
              <a:rPr lang="en-US" altLang="zh-Hans" sz="4000" dirty="0"/>
              <a:t>-</a:t>
            </a:r>
            <a:r>
              <a:rPr lang="zh-CN" altLang="en-US" sz="4000" dirty="0"/>
              <a:t>基础系统与基础能力</a:t>
            </a:r>
            <a:endParaRPr sz="4000" dirty="0"/>
          </a:p>
        </p:txBody>
      </p:sp>
      <p:sp>
        <p:nvSpPr>
          <p:cNvPr id="253" name="位置数据"/>
          <p:cNvSpPr/>
          <p:nvPr/>
        </p:nvSpPr>
        <p:spPr>
          <a:xfrm>
            <a:off x="619881" y="2495368"/>
            <a:ext cx="3366295" cy="876648"/>
          </a:xfrm>
          <a:prstGeom prst="roundRect">
            <a:avLst>
              <a:gd name="adj" fmla="val 21731"/>
            </a:avLst>
          </a:prstGeom>
          <a:gradFill>
            <a:gsLst>
              <a:gs pos="0">
                <a:schemeClr val="accent1">
                  <a:hueOff val="-137333"/>
                  <a:satOff val="-2150"/>
                  <a:lumOff val="1568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rPr dirty="0" err="1"/>
              <a:t>位置数据</a:t>
            </a:r>
            <a:endParaRPr dirty="0"/>
          </a:p>
        </p:txBody>
      </p:sp>
      <p:sp>
        <p:nvSpPr>
          <p:cNvPr id="254" name="围栏"/>
          <p:cNvSpPr/>
          <p:nvPr/>
        </p:nvSpPr>
        <p:spPr>
          <a:xfrm>
            <a:off x="4760238" y="2495368"/>
            <a:ext cx="3366295" cy="876648"/>
          </a:xfrm>
          <a:prstGeom prst="roundRect">
            <a:avLst>
              <a:gd name="adj" fmla="val 21731"/>
            </a:avLst>
          </a:prstGeom>
          <a:gradFill>
            <a:gsLst>
              <a:gs pos="0">
                <a:schemeClr val="accent1">
                  <a:hueOff val="-137333"/>
                  <a:satOff val="-2150"/>
                  <a:lumOff val="1568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t>围栏</a:t>
            </a:r>
          </a:p>
        </p:txBody>
      </p:sp>
      <p:sp>
        <p:nvSpPr>
          <p:cNvPr id="256" name="应用"/>
          <p:cNvSpPr/>
          <p:nvPr/>
        </p:nvSpPr>
        <p:spPr>
          <a:xfrm>
            <a:off x="9018624" y="2495368"/>
            <a:ext cx="3366295" cy="876648"/>
          </a:xfrm>
          <a:prstGeom prst="roundRect">
            <a:avLst>
              <a:gd name="adj" fmla="val 21731"/>
            </a:avLst>
          </a:prstGeom>
          <a:gradFill>
            <a:gsLst>
              <a:gs pos="0">
                <a:schemeClr val="accent1">
                  <a:hueOff val="-137333"/>
                  <a:satOff val="-2150"/>
                  <a:lumOff val="1568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+mj-lt"/>
                <a:ea typeface="+mj-ea"/>
                <a:cs typeface="+mj-cs"/>
                <a:sym typeface="Lucida Grande"/>
              </a:defRPr>
            </a:lvl1pPr>
          </a:lstStyle>
          <a:p>
            <a:r>
              <a:rPr dirty="0" err="1"/>
              <a:t>应用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5CF1D3-92B6-1644-8D9A-A880538931B0}"/>
              </a:ext>
            </a:extLst>
          </p:cNvPr>
          <p:cNvSpPr txBox="1"/>
          <p:nvPr/>
        </p:nvSpPr>
        <p:spPr>
          <a:xfrm>
            <a:off x="413359" y="4228890"/>
            <a:ext cx="3832964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dirty="0"/>
              <a:t>数据类型：位置数据、</a:t>
            </a:r>
            <a:r>
              <a:rPr lang="en-US" altLang="zh-CN" sz="1800" dirty="0"/>
              <a:t>POI</a:t>
            </a:r>
            <a:r>
              <a:rPr lang="zh-CN" altLang="en-US" sz="1800" dirty="0"/>
              <a:t>、</a:t>
            </a:r>
            <a:r>
              <a:rPr lang="en-US" altLang="zh-CN" sz="1800" dirty="0"/>
              <a:t>AOI</a:t>
            </a:r>
            <a:r>
              <a:rPr lang="zh-CN" altLang="en-US" sz="1800" dirty="0"/>
              <a:t>、全球行政区划</a:t>
            </a:r>
            <a:endParaRPr lang="en-US" altLang="zh-CN" sz="1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累计数据量</a:t>
            </a:r>
            <a:r>
              <a:rPr lang="zh-CN" altLang="en-US" sz="1800" dirty="0"/>
              <a:t>：</a:t>
            </a: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440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亿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三季度新增数据量：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亿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每日新增数据量：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亿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=9800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万（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GGA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）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+340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万（单车）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实体数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:</a:t>
            </a:r>
            <a:r>
              <a:rPr kumimoji="0" lang="en-US" altLang="zh-Han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129</a:t>
            </a:r>
            <a:r>
              <a:rPr lang="zh-CN" altLang="en-US" sz="1800" dirty="0"/>
              <a:t>万</a:t>
            </a:r>
            <a:r>
              <a:rPr lang="en-US" altLang="zh-CN" sz="1800" dirty="0"/>
              <a:t>=</a:t>
            </a:r>
            <a:r>
              <a:rPr lang="en-US" altLang="zh-Hans" sz="1800" dirty="0"/>
              <a:t>82</a:t>
            </a:r>
            <a:r>
              <a:rPr lang="zh-CN" altLang="en-US" sz="1800" dirty="0"/>
              <a:t>万（</a:t>
            </a:r>
            <a:r>
              <a:rPr lang="en-US" altLang="zh-CN" sz="1800" dirty="0" err="1"/>
              <a:t>csp</a:t>
            </a:r>
            <a:r>
              <a:rPr lang="zh-CN" altLang="en-US" sz="1800" dirty="0"/>
              <a:t>）</a:t>
            </a:r>
            <a:r>
              <a:rPr lang="en-US" altLang="zh-CN" sz="1800" dirty="0"/>
              <a:t>+</a:t>
            </a:r>
            <a:r>
              <a:rPr lang="en-US" altLang="zh-Hans" sz="1800" dirty="0"/>
              <a:t>47</a:t>
            </a:r>
            <a:r>
              <a:rPr lang="zh-CN" altLang="en-US" sz="1800" dirty="0"/>
              <a:t>万（</a:t>
            </a:r>
            <a:r>
              <a:rPr lang="en-US" altLang="zh-CN" sz="1800" dirty="0"/>
              <a:t>GGA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algn="l"/>
            <a:r>
              <a:rPr lang="zh-CN" altLang="en-US" sz="1800" dirty="0"/>
              <a:t>日活实体数：</a:t>
            </a:r>
            <a:r>
              <a:rPr lang="en-US" altLang="zh-CN" sz="1800" dirty="0"/>
              <a:t>42</a:t>
            </a:r>
            <a:r>
              <a:rPr lang="en-US" sz="1800" dirty="0"/>
              <a:t>W = 32W（CSP</a:t>
            </a:r>
            <a:r>
              <a:rPr lang="zh-CN" altLang="en-US" sz="1800" dirty="0"/>
              <a:t>单车平台） </a:t>
            </a:r>
            <a:r>
              <a:rPr lang="en-US" altLang="zh-CN" sz="1800" dirty="0"/>
              <a:t>+ 10</a:t>
            </a:r>
            <a:r>
              <a:rPr lang="en-US" sz="1800" dirty="0"/>
              <a:t>W（GGA）</a:t>
            </a:r>
            <a:endParaRPr lang="en-US" altLang="zh-CN" sz="1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POI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：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7500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万（全国）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800" dirty="0"/>
              <a:t>AOI</a:t>
            </a:r>
            <a:r>
              <a:rPr lang="zh-CN" altLang="en-US" sz="1800" dirty="0"/>
              <a:t>：</a:t>
            </a:r>
            <a:r>
              <a:rPr lang="en-US" altLang="zh-CN" sz="1800" dirty="0"/>
              <a:t>58</a:t>
            </a:r>
            <a:r>
              <a:rPr lang="zh-CN" altLang="en-US" sz="1800" dirty="0"/>
              <a:t>万（全国）</a:t>
            </a:r>
            <a:endParaRPr lang="en-US" altLang="zh-CN" sz="18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全球行政区域：</a:t>
            </a:r>
            <a:r>
              <a:rPr lang="en-US" altLang="zh-CN" sz="1800" dirty="0"/>
              <a:t>33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万（四级）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6DF4C7-1DD8-9A4E-97B5-24E8606D3392}"/>
              </a:ext>
            </a:extLst>
          </p:cNvPr>
          <p:cNvSpPr txBox="1"/>
          <p:nvPr/>
        </p:nvSpPr>
        <p:spPr>
          <a:xfrm>
            <a:off x="4632119" y="4577315"/>
            <a:ext cx="3494414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1800" dirty="0"/>
              <a:t>围栏数：</a:t>
            </a:r>
            <a:r>
              <a:rPr lang="en-US" altLang="zh-CN" sz="1800" dirty="0"/>
              <a:t>1800</a:t>
            </a:r>
            <a:br>
              <a:rPr lang="zh-CN" altLang="en-US" sz="1800" dirty="0"/>
            </a:br>
            <a:r>
              <a:rPr lang="zh-CN" altLang="en-US" sz="1800" dirty="0"/>
              <a:t>每日计算次数：</a:t>
            </a:r>
            <a:r>
              <a:rPr lang="en-US" altLang="zh-CN" sz="1800" dirty="0"/>
              <a:t>57</a:t>
            </a:r>
            <a:r>
              <a:rPr lang="zh-CN" altLang="en-US" sz="1800" dirty="0"/>
              <a:t>亿 </a:t>
            </a:r>
            <a:r>
              <a:rPr lang="en-US" altLang="zh-CN" sz="1800" dirty="0"/>
              <a:t>= 32</a:t>
            </a:r>
            <a:r>
              <a:rPr lang="en-US" sz="1800" dirty="0"/>
              <a:t>W（CSP</a:t>
            </a:r>
            <a:r>
              <a:rPr lang="zh-CN" altLang="en-US" sz="1800" dirty="0"/>
              <a:t>日活单车数） * </a:t>
            </a:r>
            <a:r>
              <a:rPr lang="en-US" altLang="zh-CN" sz="1800" dirty="0"/>
              <a:t>1800</a:t>
            </a:r>
            <a:r>
              <a:rPr lang="zh-CN" altLang="en-US" sz="1800" dirty="0"/>
              <a:t>（围栏数） * </a:t>
            </a:r>
            <a:r>
              <a:rPr lang="en-US" altLang="zh-CN" sz="1800" dirty="0"/>
              <a:t>10</a:t>
            </a:r>
            <a:r>
              <a:rPr lang="zh-CN" altLang="en-US" sz="1800" dirty="0"/>
              <a:t>（平均每个单车一天上传的点数）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CFC647-90E3-CB42-A555-C82AAA34AC69}"/>
              </a:ext>
            </a:extLst>
          </p:cNvPr>
          <p:cNvSpPr txBox="1"/>
          <p:nvPr/>
        </p:nvSpPr>
        <p:spPr>
          <a:xfrm>
            <a:off x="8920230" y="4715814"/>
            <a:ext cx="35384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应用列表：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FindCM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FindNow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、试车场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Merak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、上汽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NRTK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监控平台、无人机监控平台、共享单车监控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CSP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、紧急定位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ELP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、共享班车</a:t>
            </a:r>
          </a:p>
        </p:txBody>
      </p:sp>
    </p:spTree>
    <p:extLst>
      <p:ext uri="{BB962C8B-B14F-4D97-AF65-F5344CB8AC3E}">
        <p14:creationId xmlns:p14="http://schemas.microsoft.com/office/powerpoint/2010/main" val="41755865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上半年工作总结-基础建设"/>
          <p:cNvSpPr txBox="1">
            <a:spLocks noGrp="1"/>
          </p:cNvSpPr>
          <p:nvPr>
            <p:ph type="title"/>
          </p:nvPr>
        </p:nvSpPr>
        <p:spPr>
          <a:xfrm>
            <a:off x="952500" y="-155277"/>
            <a:ext cx="11099800" cy="836523"/>
          </a:xfrm>
          <a:prstGeom prst="rect">
            <a:avLst/>
          </a:prstGeom>
        </p:spPr>
        <p:txBody>
          <a:bodyPr>
            <a:normAutofit/>
          </a:bodyPr>
          <a:lstStyle>
            <a:lvl1pPr defTabSz="543305">
              <a:defRPr sz="7440"/>
            </a:lvl1pPr>
          </a:lstStyle>
          <a:p>
            <a:r>
              <a:rPr lang="zh-Hans" altLang="en-US" sz="4000" dirty="0"/>
              <a:t>平台支撑</a:t>
            </a:r>
            <a:r>
              <a:rPr lang="en-US" altLang="zh-Hans" sz="4000" dirty="0"/>
              <a:t>-</a:t>
            </a:r>
            <a:r>
              <a:rPr lang="zh-CN" altLang="en-US" sz="4000" dirty="0"/>
              <a:t>基础系统与基础能力</a:t>
            </a:r>
            <a:endParaRPr sz="4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8BF0A5-C2D2-4D4F-BEF0-C5E3FC8E9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868593"/>
              </p:ext>
            </p:extLst>
          </p:nvPr>
        </p:nvGraphicFramePr>
        <p:xfrm>
          <a:off x="952500" y="681246"/>
          <a:ext cx="11145328" cy="89292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32649">
                  <a:extLst>
                    <a:ext uri="{9D8B030D-6E8A-4147-A177-3AD203B41FA5}">
                      <a16:colId xmlns:a16="http://schemas.microsoft.com/office/drawing/2014/main" val="2458786863"/>
                    </a:ext>
                  </a:extLst>
                </a:gridCol>
                <a:gridCol w="8712679">
                  <a:extLst>
                    <a:ext uri="{9D8B030D-6E8A-4147-A177-3AD203B41FA5}">
                      <a16:colId xmlns:a16="http://schemas.microsoft.com/office/drawing/2014/main" val="3569743676"/>
                    </a:ext>
                  </a:extLst>
                </a:gridCol>
              </a:tblGrid>
              <a:tr h="910566">
                <a:tc>
                  <a:txBody>
                    <a:bodyPr/>
                    <a:lstStyle/>
                    <a:p>
                      <a:r>
                        <a:rPr lang="en-US" altLang="zh-Hans" sz="18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Locationx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， </a:t>
                      </a:r>
                      <a:r>
                        <a:rPr lang="en-US" altLang="zh-Hans" sz="18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Fencex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位置数据累计数据量：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525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亿，</a:t>
                      </a:r>
                      <a:endParaRPr lang="en-US" altLang="zh-Han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第四季度（截止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12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月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日）新增：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70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亿（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GGA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67.8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亿，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1.8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亿，无人机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亿），</a:t>
                      </a:r>
                      <a:endParaRPr lang="en-US" altLang="zh-Han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每日新增位置数据量：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1.1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(caster1.05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亿，单车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300w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，无人机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160w)</a:t>
                      </a:r>
                    </a:p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实体个数： 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138.9w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(GGA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实体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53.6w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，单车实体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82.4w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，无人机实体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2.9w)</a:t>
                      </a:r>
                    </a:p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日活实体：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37.3w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  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(GGA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日活实体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7.3w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， 单车日活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30w)</a:t>
                      </a:r>
                    </a:p>
                    <a:p>
                      <a:pPr algn="l"/>
                      <a:endParaRPr lang="en-US" altLang="zh-Han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围栏数：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1800</a:t>
                      </a:r>
                      <a:b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</a:b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每日计算次数：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5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4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 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= 3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0</a:t>
                      </a: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W（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单车数日活） * 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1800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（围栏数） * 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10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（平均每个单车一天上传的点数）</a:t>
                      </a:r>
                      <a:endParaRPr lang="en-US" altLang="zh-CN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Han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服务应用：</a:t>
                      </a:r>
                      <a:r>
                        <a:rPr lang="en-US" altLang="zh-CN" sz="18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FindCM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18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FindNow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、试车场</a:t>
                      </a:r>
                      <a:r>
                        <a:rPr lang="en-US" altLang="zh-CN" sz="18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Merak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、上汽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NRTK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监控平台、无人机监控平台、共享单车监控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CSP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、紧急定位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ELP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、共享班车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56056"/>
                  </a:ext>
                </a:extLst>
              </a:tr>
              <a:tr h="731377">
                <a:tc>
                  <a:txBody>
                    <a:bodyPr/>
                    <a:lstStyle/>
                    <a:p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时空大数据库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时空大数据存储引擎，目前集群规模（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5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台存储节点）支持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1100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亿位置数据的存储和查询，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10W/s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位置数据实时写入。</a:t>
                      </a:r>
                      <a:endParaRPr lang="en-US" altLang="zh-Han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流式计算引擎支持处理亿级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/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天的位置数据。</a:t>
                      </a:r>
                      <a:endParaRPr lang="en-US" altLang="zh-Han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批处理引擎支持在千亿规模位置数据中进行批处理。</a:t>
                      </a:r>
                      <a:endParaRPr lang="en-US" altLang="zh-Han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84182"/>
                  </a:ext>
                </a:extLst>
              </a:tr>
              <a:tr h="459166">
                <a:tc>
                  <a:txBody>
                    <a:bodyPr/>
                    <a:lstStyle/>
                    <a:p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环境可用性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服务覆盖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300</a:t>
                      </a: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W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个网格（网格大小为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公里）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数据（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从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近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250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亿条记录， 近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 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数据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中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抽取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出去来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）。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92168"/>
                  </a:ext>
                </a:extLst>
              </a:tr>
              <a:tr h="910566">
                <a:tc>
                  <a:txBody>
                    <a:bodyPr/>
                    <a:lstStyle/>
                    <a:p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AOI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AOI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：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60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万</a:t>
                      </a:r>
                      <a:endParaRPr lang="en-US" altLang="zh-CN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全球行政区域：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33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万（四级）</a:t>
                      </a:r>
                      <a:endParaRPr lang="en-US" altLang="zh-CN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日调用量： 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2.5</a:t>
                      </a:r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亿次</a:t>
                      </a:r>
                      <a:endParaRPr lang="en-US" altLang="zh-Han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  <a:p>
                      <a:pPr algn="l"/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26652"/>
                  </a:ext>
                </a:extLst>
              </a:tr>
              <a:tr h="433046">
                <a:tc>
                  <a:txBody>
                    <a:bodyPr/>
                    <a:lstStyle/>
                    <a:p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POI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POI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：</a:t>
                      </a:r>
                      <a:r>
                        <a:rPr lang="en-US" altLang="zh-CN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7500</a:t>
                      </a:r>
                      <a:r>
                        <a:rPr lang="zh-CN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万（全国）</a:t>
                      </a:r>
                      <a:endParaRPr lang="en-US" altLang="zh-CN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3410"/>
                  </a:ext>
                </a:extLst>
              </a:tr>
              <a:tr h="910566">
                <a:tc>
                  <a:txBody>
                    <a:bodyPr/>
                    <a:lstStyle/>
                    <a:p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LBS-Service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月调用量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600W</a:t>
                      </a:r>
                    </a:p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命中率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850096"/>
                  </a:ext>
                </a:extLst>
              </a:tr>
              <a:tr h="910566">
                <a:tc>
                  <a:txBody>
                    <a:bodyPr/>
                    <a:lstStyle/>
                    <a:p>
                      <a:r>
                        <a:rPr lang="en-US" altLang="zh-Hans" sz="1800" b="1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DownloadX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Hans" altLang="en-U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日调用量 </a:t>
                      </a:r>
                      <a:r>
                        <a:rPr lang="en-US" altLang="zh-Hans" sz="180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1000W</a:t>
                      </a:r>
                      <a:endParaRPr lang="en-US" sz="18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9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2496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Lucida Grande"/>
        <a:ea typeface="Lucida Grande"/>
        <a:cs typeface="Lucida Grande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Lucida Grande"/>
        <a:ea typeface="Lucida Grande"/>
        <a:cs typeface="Lucida Grande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Lucida Gran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786</Words>
  <Application>Microsoft Macintosh PowerPoint</Application>
  <PresentationFormat>Custom</PresentationFormat>
  <Paragraphs>112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</vt:lpstr>
      <vt:lpstr>Helvetica Light</vt:lpstr>
      <vt:lpstr>Helvetica Neue</vt:lpstr>
      <vt:lpstr>Lucida Grande</vt:lpstr>
      <vt:lpstr>Gradient</vt:lpstr>
      <vt:lpstr>第三季度工作概述-基础系统与基础能力</vt:lpstr>
      <vt:lpstr>第三季度基础系统与基础能力</vt:lpstr>
      <vt:lpstr>第四季度工作-基础建设</vt:lpstr>
      <vt:lpstr>第四季度工作-基础建设</vt:lpstr>
      <vt:lpstr>技术</vt:lpstr>
      <vt:lpstr>平台支撑-基础系统与基础能力</vt:lpstr>
      <vt:lpstr>平台支撑-基础系统与基础能力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三季度-工作汇报</dc:title>
  <cp:lastModifiedBy>Microsoft Office 用户</cp:lastModifiedBy>
  <cp:revision>66</cp:revision>
  <dcterms:modified xsi:type="dcterms:W3CDTF">2019-12-04T03:44:22Z</dcterms:modified>
</cp:coreProperties>
</file>