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5"/>
  </p:notesMasterIdLst>
  <p:sldIdLst>
    <p:sldId id="256" r:id="rId2"/>
    <p:sldId id="257" r:id="rId3"/>
    <p:sldId id="258" r:id="rId4"/>
    <p:sldId id="259" r:id="rId5"/>
    <p:sldId id="260" r:id="rId6"/>
    <p:sldId id="266" r:id="rId7"/>
    <p:sldId id="261" r:id="rId8"/>
    <p:sldId id="262" r:id="rId9"/>
    <p:sldId id="263" r:id="rId10"/>
    <p:sldId id="267" r:id="rId11"/>
    <p:sldId id="268" r:id="rId12"/>
    <p:sldId id="272" r:id="rId13"/>
    <p:sldId id="273" r:id="rId14"/>
    <p:sldId id="269" r:id="rId15"/>
    <p:sldId id="270" r:id="rId16"/>
    <p:sldId id="274" r:id="rId17"/>
    <p:sldId id="271" r:id="rId18"/>
    <p:sldId id="275" r:id="rId19"/>
    <p:sldId id="286" r:id="rId20"/>
    <p:sldId id="264" r:id="rId21"/>
    <p:sldId id="287" r:id="rId22"/>
    <p:sldId id="288" r:id="rId23"/>
    <p:sldId id="281" r:id="rId24"/>
    <p:sldId id="289" r:id="rId25"/>
    <p:sldId id="292" r:id="rId26"/>
    <p:sldId id="290" r:id="rId27"/>
    <p:sldId id="291" r:id="rId28"/>
    <p:sldId id="282" r:id="rId29"/>
    <p:sldId id="293" r:id="rId30"/>
    <p:sldId id="294" r:id="rId31"/>
    <p:sldId id="295" r:id="rId32"/>
    <p:sldId id="283"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4" autoAdjust="0"/>
    <p:restoredTop sz="77996" autoAdjust="0"/>
  </p:normalViewPr>
  <p:slideViewPr>
    <p:cSldViewPr>
      <p:cViewPr varScale="1">
        <p:scale>
          <a:sx n="40" d="100"/>
          <a:sy n="40" d="100"/>
        </p:scale>
        <p:origin x="1661"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defRPr sz="1200" b="0">
                <a:latin typeface="Arial" charset="0"/>
              </a:defRPr>
            </a:lvl1pPr>
          </a:lstStyle>
          <a:p>
            <a:pPr>
              <a:defRPr/>
            </a:pPr>
            <a:endParaRPr lang="en-US"/>
          </a:p>
        </p:txBody>
      </p:sp>
      <p:sp>
        <p:nvSpPr>
          <p:cNvPr id="178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b="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8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defRPr sz="1200" b="0">
                <a:latin typeface="Arial" charset="0"/>
              </a:defRPr>
            </a:lvl1pPr>
          </a:lstStyle>
          <a:p>
            <a:pPr>
              <a:defRPr/>
            </a:pPr>
            <a:endParaRPr lang="en-US"/>
          </a:p>
        </p:txBody>
      </p:sp>
      <p:sp>
        <p:nvSpPr>
          <p:cNvPr id="178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b="0"/>
            </a:lvl1pPr>
          </a:lstStyle>
          <a:p>
            <a:pPr>
              <a:defRPr/>
            </a:pPr>
            <a:fld id="{FB15F6C0-6EB4-47CC-957E-BC62CEF9CA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4CC5289-FCA4-4465-81FB-1699247BA8F9}" type="slidenum">
              <a:rPr lang="en-US" altLang="en-US" smtClean="0"/>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a:t>1NF</a:t>
            </a:r>
          </a:p>
          <a:p>
            <a:pPr marL="228600" indent="-228600">
              <a:buFontTx/>
              <a:buAutoNum type="arabicPeriod"/>
              <a:defRPr/>
            </a:pPr>
            <a:r>
              <a:rPr lang="en-US" dirty="0"/>
              <a:t>(</a:t>
            </a:r>
            <a:r>
              <a:rPr lang="en-US" u="sng" dirty="0" err="1"/>
              <a:t>Stud_ID</a:t>
            </a:r>
            <a:r>
              <a:rPr lang="en-US" dirty="0"/>
              <a:t>, Name, </a:t>
            </a:r>
            <a:r>
              <a:rPr lang="en-US" dirty="0" err="1"/>
              <a:t>Loc</a:t>
            </a:r>
            <a:r>
              <a:rPr lang="en-US" dirty="0"/>
              <a:t>, Level, </a:t>
            </a:r>
            <a:r>
              <a:rPr lang="en-US" dirty="0" err="1"/>
              <a:t>Level_Mgr</a:t>
            </a:r>
            <a:r>
              <a:rPr lang="en-US" dirty="0"/>
              <a:t>)</a:t>
            </a:r>
          </a:p>
          <a:p>
            <a:pPr marL="228600" indent="-228600">
              <a:buFontTx/>
              <a:buAutoNum type="arabicPeriod"/>
              <a:defRPr/>
            </a:pPr>
            <a:r>
              <a:rPr lang="en-US" dirty="0"/>
              <a:t>(</a:t>
            </a:r>
            <a:r>
              <a:rPr lang="en-US" u="sng" dirty="0" err="1"/>
              <a:t>Stud_ID</a:t>
            </a:r>
            <a:r>
              <a:rPr lang="en-US" u="sng" dirty="0"/>
              <a:t>, Tel</a:t>
            </a:r>
            <a:r>
              <a:rPr lang="en-US" dirty="0"/>
              <a:t>)</a:t>
            </a:r>
          </a:p>
          <a:p>
            <a:pPr marL="228600" indent="-228600">
              <a:buFontTx/>
              <a:buAutoNum type="arabicPeriod"/>
              <a:defRPr/>
            </a:pPr>
            <a:r>
              <a:rPr lang="en-US" dirty="0"/>
              <a:t>(</a:t>
            </a:r>
            <a:r>
              <a:rPr lang="en-US" u="sng" dirty="0" err="1"/>
              <a:t>Stud_ID</a:t>
            </a:r>
            <a:r>
              <a:rPr lang="en-US" u="sng" dirty="0"/>
              <a:t>, Subject</a:t>
            </a:r>
            <a:r>
              <a:rPr lang="en-US" dirty="0"/>
              <a:t>, </a:t>
            </a:r>
            <a:r>
              <a:rPr lang="en-US" dirty="0" err="1"/>
              <a:t>Subj_desc</a:t>
            </a:r>
            <a:r>
              <a:rPr lang="en-US" dirty="0"/>
              <a:t>, Grade)</a:t>
            </a:r>
          </a:p>
          <a:p>
            <a:pPr marL="228600" indent="-228600">
              <a:buFontTx/>
              <a:buAutoNum type="arabicPeriod"/>
              <a:defRPr/>
            </a:pPr>
            <a:endParaRPr lang="en-US" dirty="0"/>
          </a:p>
          <a:p>
            <a:pPr>
              <a:defRPr/>
            </a:pPr>
            <a:r>
              <a:rPr lang="en-US" b="1" dirty="0"/>
              <a:t>2NF</a:t>
            </a:r>
          </a:p>
          <a:p>
            <a:pPr marL="228600" indent="-228600">
              <a:buFontTx/>
              <a:buAutoNum type="arabicPeriod"/>
              <a:defRPr/>
            </a:pPr>
            <a:r>
              <a:rPr lang="en-US" dirty="0"/>
              <a:t>(</a:t>
            </a:r>
            <a:r>
              <a:rPr lang="en-US" u="sng" dirty="0" err="1"/>
              <a:t>Stud_ID</a:t>
            </a:r>
            <a:r>
              <a:rPr lang="en-US" dirty="0"/>
              <a:t>, Name, </a:t>
            </a:r>
            <a:r>
              <a:rPr lang="en-US" dirty="0" err="1"/>
              <a:t>Loc</a:t>
            </a:r>
            <a:r>
              <a:rPr lang="en-US" dirty="0"/>
              <a:t>, Level, </a:t>
            </a:r>
            <a:r>
              <a:rPr lang="en-US" dirty="0" err="1"/>
              <a:t>Level_Mgr</a:t>
            </a:r>
            <a:r>
              <a:rPr lang="en-US" dirty="0"/>
              <a:t>)</a:t>
            </a:r>
          </a:p>
          <a:p>
            <a:pPr marL="228600" indent="-228600">
              <a:buFontTx/>
              <a:buAutoNum type="arabicPeriod"/>
              <a:defRPr/>
            </a:pPr>
            <a:r>
              <a:rPr lang="en-US" dirty="0"/>
              <a:t>(</a:t>
            </a:r>
            <a:r>
              <a:rPr lang="en-US" u="sng" dirty="0" err="1"/>
              <a:t>Stud_ID</a:t>
            </a:r>
            <a:r>
              <a:rPr lang="en-US" u="sng" dirty="0"/>
              <a:t>, Tel</a:t>
            </a:r>
            <a:r>
              <a:rPr lang="en-US" dirty="0"/>
              <a:t>)</a:t>
            </a:r>
          </a:p>
          <a:p>
            <a:pPr marL="228600" indent="-228600">
              <a:buFontTx/>
              <a:buAutoNum type="arabicPeriod"/>
              <a:defRPr/>
            </a:pPr>
            <a:r>
              <a:rPr lang="en-US" dirty="0"/>
              <a:t>(</a:t>
            </a:r>
            <a:r>
              <a:rPr lang="en-US" u="sng" dirty="0" err="1"/>
              <a:t>Stud_ID</a:t>
            </a:r>
            <a:r>
              <a:rPr lang="en-US" u="sng" dirty="0"/>
              <a:t>, Subject</a:t>
            </a:r>
            <a:r>
              <a:rPr lang="en-US" dirty="0"/>
              <a:t>, Grade)</a:t>
            </a:r>
          </a:p>
          <a:p>
            <a:pPr marL="228600" indent="-228600">
              <a:buFontTx/>
              <a:buAutoNum type="arabicPeriod"/>
              <a:defRPr/>
            </a:pPr>
            <a:r>
              <a:rPr lang="en-US" u="sng" dirty="0"/>
              <a:t>(Subject</a:t>
            </a:r>
            <a:r>
              <a:rPr lang="en-US" dirty="0"/>
              <a:t>, </a:t>
            </a:r>
            <a:r>
              <a:rPr lang="en-US" dirty="0" err="1"/>
              <a:t>Subj_desc</a:t>
            </a:r>
            <a:r>
              <a:rPr lang="en-US" dirty="0"/>
              <a:t>)</a:t>
            </a:r>
          </a:p>
          <a:p>
            <a:pPr marL="228600" indent="-228600">
              <a:buFontTx/>
              <a:buAutoNum type="arabicPeriod"/>
              <a:defRPr/>
            </a:pPr>
            <a:endParaRPr lang="en-US" dirty="0"/>
          </a:p>
          <a:p>
            <a:pPr>
              <a:defRPr/>
            </a:pPr>
            <a:r>
              <a:rPr lang="en-US" b="1" dirty="0"/>
              <a:t>3NF</a:t>
            </a:r>
          </a:p>
          <a:p>
            <a:pPr marL="228600" indent="-228600">
              <a:buFontTx/>
              <a:buAutoNum type="arabicPeriod"/>
              <a:defRPr/>
            </a:pPr>
            <a:r>
              <a:rPr lang="en-US" dirty="0"/>
              <a:t>(</a:t>
            </a:r>
            <a:r>
              <a:rPr lang="en-US" u="sng" dirty="0" err="1"/>
              <a:t>Stud_ID</a:t>
            </a:r>
            <a:r>
              <a:rPr lang="en-US" dirty="0"/>
              <a:t>, Name, </a:t>
            </a:r>
            <a:r>
              <a:rPr lang="en-US" dirty="0" err="1"/>
              <a:t>Loc</a:t>
            </a:r>
            <a:r>
              <a:rPr lang="en-US" dirty="0"/>
              <a:t>, Level)</a:t>
            </a:r>
          </a:p>
          <a:p>
            <a:pPr marL="228600" indent="-228600">
              <a:buFontTx/>
              <a:buAutoNum type="arabicPeriod"/>
              <a:defRPr/>
            </a:pPr>
            <a:r>
              <a:rPr lang="en-US" dirty="0"/>
              <a:t>(</a:t>
            </a:r>
            <a:r>
              <a:rPr lang="en-US" u="sng" dirty="0"/>
              <a:t>Level</a:t>
            </a:r>
            <a:r>
              <a:rPr lang="en-US" dirty="0"/>
              <a:t>, </a:t>
            </a:r>
            <a:r>
              <a:rPr lang="en-US" dirty="0" err="1"/>
              <a:t>Level_Mgr</a:t>
            </a:r>
            <a:r>
              <a:rPr lang="en-US" dirty="0"/>
              <a:t>)</a:t>
            </a:r>
          </a:p>
          <a:p>
            <a:pPr marL="228600" indent="-228600">
              <a:buFontTx/>
              <a:buAutoNum type="arabicPeriod"/>
              <a:defRPr/>
            </a:pPr>
            <a:r>
              <a:rPr lang="en-US" dirty="0"/>
              <a:t>(</a:t>
            </a:r>
            <a:r>
              <a:rPr lang="en-US" u="sng" dirty="0" err="1"/>
              <a:t>Stud_ID</a:t>
            </a:r>
            <a:r>
              <a:rPr lang="en-US" u="sng" dirty="0"/>
              <a:t>, Tel</a:t>
            </a:r>
            <a:r>
              <a:rPr lang="en-US" dirty="0"/>
              <a:t>)</a:t>
            </a:r>
          </a:p>
          <a:p>
            <a:pPr marL="228600" indent="-228600">
              <a:buFontTx/>
              <a:buAutoNum type="arabicPeriod"/>
              <a:defRPr/>
            </a:pPr>
            <a:r>
              <a:rPr lang="en-US" dirty="0"/>
              <a:t>(</a:t>
            </a:r>
            <a:r>
              <a:rPr lang="en-US" u="sng" dirty="0" err="1"/>
              <a:t>Stud_ID</a:t>
            </a:r>
            <a:r>
              <a:rPr lang="en-US" u="sng" dirty="0"/>
              <a:t>, Subject</a:t>
            </a:r>
            <a:r>
              <a:rPr lang="en-US" dirty="0"/>
              <a:t>, Grade)</a:t>
            </a:r>
          </a:p>
          <a:p>
            <a:pPr marL="228600" indent="-228600">
              <a:buFontTx/>
              <a:buAutoNum type="arabicPeriod"/>
              <a:defRPr/>
            </a:pPr>
            <a:r>
              <a:rPr lang="en-US" u="sng" dirty="0"/>
              <a:t>(Subject</a:t>
            </a:r>
            <a:r>
              <a:rPr lang="en-US" dirty="0"/>
              <a:t>, </a:t>
            </a:r>
            <a:r>
              <a:rPr lang="en-US" dirty="0" err="1"/>
              <a:t>Subj_desc</a:t>
            </a:r>
            <a:r>
              <a:rPr lang="en-US" dirty="0"/>
              <a:t>)</a:t>
            </a:r>
          </a:p>
          <a:p>
            <a:pPr>
              <a:defRPr/>
            </a:pPr>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659CC90-E9D8-456C-BEFE-360CE635983B}" type="slidenum">
              <a:rPr lang="en-US" altLang="en-US" smtClean="0"/>
              <a:pPr>
                <a:spcBef>
                  <a:spcPct val="0"/>
                </a:spcBef>
              </a:pPr>
              <a:t>12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C96C600-03FD-49F6-A846-A95F3338FFCF}" type="slidenum">
              <a:rPr lang="en-US" altLang="en-US" smtClean="0"/>
              <a:pPr>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056AFE1-53DF-4625-A3C3-B0F32CCF8DB6}" type="slidenum">
              <a:rPr lang="ar-SA" altLang="en-US" smtClean="0"/>
              <a:pPr>
                <a:spcBef>
                  <a:spcPct val="0"/>
                </a:spcBef>
              </a:pPr>
              <a:t>14</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A28A9FA-8A17-45AB-8552-A3111D9EF389}" type="slidenum">
              <a:rPr lang="ar-SA" altLang="en-US" smtClean="0"/>
              <a:pPr>
                <a:spcBef>
                  <a:spcPct val="0"/>
                </a:spcBef>
              </a:pPr>
              <a:t>15</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57531A6-EC08-4117-859E-54C5AF46639F}" type="slidenum">
              <a:rPr lang="en-US" altLang="en-US" smtClean="0"/>
              <a:pPr>
                <a:spcBef>
                  <a:spcPct val="0"/>
                </a:spcBef>
              </a:pPr>
              <a:t>16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B4E6239-6453-4221-A04B-CE9183AE370C}" type="slidenum">
              <a:rPr lang="ar-SA" altLang="en-US" smtClean="0"/>
              <a:pPr>
                <a:spcBef>
                  <a:spcPct val="0"/>
                </a:spcBef>
              </a:pPr>
              <a:t>17</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85D81D3-E1F6-4517-9029-AFFFDAABF8D6}" type="slidenum">
              <a:rPr lang="en-US" altLang="en-US" smtClean="0"/>
              <a:pPr>
                <a:spcBef>
                  <a:spcPct val="0"/>
                </a:spcBef>
              </a:pPr>
              <a:t>18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151C6AD-32F0-4AEA-A6E8-071575AE94D3}" type="slidenum">
              <a:rPr lang="en-US" altLang="en-US" smtClean="0"/>
              <a:pPr>
                <a:spcBef>
                  <a:spcPct val="0"/>
                </a:spcBef>
              </a:pPr>
              <a:t>19</a:t>
            </a:fld>
            <a:endParaRPr lang="en-US" altLang="en-US"/>
          </a:p>
        </p:txBody>
      </p:sp>
    </p:spTree>
    <p:extLst>
      <p:ext uri="{BB962C8B-B14F-4D97-AF65-F5344CB8AC3E}">
        <p14:creationId xmlns:p14="http://schemas.microsoft.com/office/powerpoint/2010/main" val="180136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0NF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Student_Phone</a:t>
            </a:r>
            <a:r>
              <a:rPr lang="en-US" altLang="en-US" dirty="0">
                <a:latin typeface="Arial" panose="020B0604020202020204" pitchFamily="34" charset="0"/>
                <a:cs typeface="Arial" panose="020B0604020202020204" pitchFamily="34" charset="0"/>
              </a:rPr>
              <a:t>, 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1NF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u="sng"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2NF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r>
              <a:rPr lang="en-US" altLang="en-US" b="1" dirty="0">
                <a:latin typeface="Arial" panose="020B0604020202020204" pitchFamily="34" charset="0"/>
                <a:cs typeface="Arial" panose="020B0604020202020204" pitchFamily="34" charset="0"/>
              </a:rPr>
              <a:t>Course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3NF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r>
              <a:rPr lang="en-US" altLang="en-US" b="1" dirty="0">
                <a:latin typeface="Arial" panose="020B0604020202020204" pitchFamily="34" charset="0"/>
                <a:cs typeface="Arial" panose="020B0604020202020204" pitchFamily="34" charset="0"/>
              </a:rPr>
              <a:t>Course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r>
              <a:rPr lang="en-US" altLang="en-US" b="1" dirty="0">
                <a:latin typeface="Arial" panose="020B0604020202020204" pitchFamily="34" charset="0"/>
                <a:cs typeface="Arial" panose="020B0604020202020204" pitchFamily="34" charset="0"/>
              </a:rPr>
              <a:t>City </a:t>
            </a:r>
            <a:r>
              <a:rPr lang="en-US" altLang="en-US" dirty="0">
                <a:latin typeface="Arial" panose="020B0604020202020204" pitchFamily="34" charset="0"/>
                <a:cs typeface="Arial" panose="020B0604020202020204" pitchFamily="34" charset="0"/>
              </a:rPr>
              <a:t>(City, </a:t>
            </a:r>
            <a:r>
              <a:rPr lang="en-US" altLang="en-US" u="sng"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A5A4513-FF68-429D-B15B-7D8CFC4B014B}" type="slidenum">
              <a:rPr lang="en-US" altLang="en-US" smtClean="0"/>
              <a:pPr>
                <a:spcBef>
                  <a:spcPct val="0"/>
                </a:spcBef>
              </a:pPr>
              <a:t>23</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34D80F8-B302-40C0-B19C-210F13B62B7B}" type="slidenum">
              <a:rPr lang="ar-SA" altLang="en-US" smtClean="0"/>
              <a:pPr>
                <a:spcBef>
                  <a:spcPct val="0"/>
                </a:spcBef>
              </a:pPr>
              <a:t>28</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1NF</a:t>
            </a:r>
          </a:p>
          <a:p>
            <a:r>
              <a:rPr lang="en-US" altLang="en-US" b="1" dirty="0">
                <a:latin typeface="Arial" panose="020B0604020202020204" pitchFamily="34" charset="0"/>
                <a:cs typeface="Arial" panose="020B0604020202020204" pitchFamily="34" charset="0"/>
              </a:rPr>
              <a:t>Supplier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country, currency)</a:t>
            </a: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2NF</a:t>
            </a:r>
          </a:p>
          <a:p>
            <a:r>
              <a:rPr lang="en-US" altLang="en-US" dirty="0">
                <a:latin typeface="Arial" panose="020B0604020202020204" pitchFamily="34" charset="0"/>
                <a:cs typeface="Arial" panose="020B0604020202020204" pitchFamily="34" charset="0"/>
              </a:rPr>
              <a:t>Applied</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3NF</a:t>
            </a:r>
          </a:p>
          <a:p>
            <a:r>
              <a:rPr lang="en-US" altLang="en-US" b="1" dirty="0">
                <a:latin typeface="Arial" panose="020B0604020202020204" pitchFamily="34" charset="0"/>
                <a:cs typeface="Arial" panose="020B0604020202020204" pitchFamily="34" charset="0"/>
              </a:rPr>
              <a:t>Supplier</a:t>
            </a:r>
            <a:r>
              <a:rPr lang="en-US" altLang="en-US" b="1" u="sng" dirty="0">
                <a:latin typeface="Arial" panose="020B0604020202020204" pitchFamily="34" charset="0"/>
                <a:cs typeface="Arial" panose="020B0604020202020204" pitchFamily="34" charset="0"/>
              </a:rPr>
              <a:t> </a:t>
            </a:r>
            <a:r>
              <a:rPr lang="en-US" altLang="en-US" u="sng" dirty="0">
                <a:latin typeface="Arial" panose="020B0604020202020204" pitchFamily="34" charset="0"/>
                <a:cs typeface="Arial" panose="020B0604020202020204" pitchFamily="34" charset="0"/>
              </a:rPr>
              <a:t>(S#, </a:t>
            </a:r>
            <a:r>
              <a:rPr lang="en-US" altLang="en-US" dirty="0">
                <a:latin typeface="Arial" panose="020B0604020202020204" pitchFamily="34" charset="0"/>
                <a:cs typeface="Arial" panose="020B0604020202020204" pitchFamily="34" charset="0"/>
              </a:rPr>
              <a:t>Country)</a:t>
            </a:r>
          </a:p>
          <a:p>
            <a:r>
              <a:rPr lang="en-US" altLang="en-US" b="1" dirty="0">
                <a:latin typeface="Arial" panose="020B0604020202020204" pitchFamily="34" charset="0"/>
                <a:cs typeface="Arial" panose="020B0604020202020204" pitchFamily="34" charset="0"/>
              </a:rPr>
              <a:t>Country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Country</a:t>
            </a:r>
            <a:r>
              <a:rPr lang="en-US" altLang="en-US" dirty="0">
                <a:latin typeface="Arial" panose="020B0604020202020204" pitchFamily="34" charset="0"/>
                <a:cs typeface="Arial" panose="020B0604020202020204" pitchFamily="34" charset="0"/>
              </a:rPr>
              <a:t>, Currency)</a:t>
            </a: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database design may be performed using two approaches: bottom-up or top-down.</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A </a:t>
            </a:r>
            <a:r>
              <a:rPr lang="en-US" altLang="en-US" b="1">
                <a:latin typeface="Arial" panose="020B0604020202020204" pitchFamily="34" charset="0"/>
                <a:cs typeface="Arial" panose="020B0604020202020204" pitchFamily="34" charset="0"/>
              </a:rPr>
              <a:t>bottom-up design methodology </a:t>
            </a:r>
            <a:r>
              <a:rPr lang="en-US" altLang="en-US">
                <a:latin typeface="Arial" panose="020B0604020202020204" pitchFamily="34" charset="0"/>
                <a:cs typeface="Arial" panose="020B0604020202020204" pitchFamily="34" charset="0"/>
              </a:rPr>
              <a:t>considers the basic relationships </a:t>
            </a:r>
            <a:r>
              <a:rPr lang="en-US" altLang="en-US" i="1">
                <a:latin typeface="Arial" panose="020B0604020202020204" pitchFamily="34" charset="0"/>
                <a:cs typeface="Arial" panose="020B0604020202020204" pitchFamily="34" charset="0"/>
              </a:rPr>
              <a:t>among individual attributes </a:t>
            </a:r>
            <a:r>
              <a:rPr lang="en-US" altLang="en-US">
                <a:latin typeface="Arial" panose="020B0604020202020204" pitchFamily="34" charset="0"/>
                <a:cs typeface="Arial" panose="020B0604020202020204" pitchFamily="34" charset="0"/>
              </a:rPr>
              <a:t>as the starting point and uses those to construct relation schemas (tables). This approach is not very popular in practice.</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A </a:t>
            </a:r>
            <a:r>
              <a:rPr lang="en-US" altLang="en-US" b="1">
                <a:latin typeface="Arial" panose="020B0604020202020204" pitchFamily="34" charset="0"/>
                <a:cs typeface="Arial" panose="020B0604020202020204" pitchFamily="34" charset="0"/>
              </a:rPr>
              <a:t>top-down design methodology </a:t>
            </a:r>
            <a:r>
              <a:rPr lang="en-US" altLang="en-US">
                <a:latin typeface="Arial" panose="020B0604020202020204" pitchFamily="34" charset="0"/>
                <a:cs typeface="Arial" panose="020B0604020202020204" pitchFamily="34" charset="0"/>
              </a:rPr>
              <a:t>Perform a conceptual schema design using a conceptual model such as ER and map the conceptual design into a set of relations.</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Normalization plays only a limited role in database schema design if a top-down modeling approach like the entity- relationship approach is used. </a:t>
            </a:r>
          </a:p>
          <a:p>
            <a:r>
              <a:rPr lang="en-US" altLang="en-US">
                <a:latin typeface="Arial" panose="020B0604020202020204" pitchFamily="34" charset="0"/>
                <a:cs typeface="Arial" panose="020B0604020202020204" pitchFamily="34" charset="0"/>
              </a:rPr>
              <a:t>Normalization however plays a major role when the bottom-up approach is being used. Normalization is then essential to build appropriate relations to hold the information of the enterprise. </a:t>
            </a:r>
          </a:p>
          <a:p>
            <a:endParaRPr lang="en-US" altLang="en-US">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16B75A2-1807-4001-9B97-9563AE7D5CA1}"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latin typeface="Arial" panose="020B0604020202020204" pitchFamily="34" charset="0"/>
              <a:cs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4A1148E-6A49-4B7B-BA51-ADE4568A676F}" type="slidenum">
              <a:rPr lang="en-US" altLang="en-US" smtClean="0"/>
              <a:pPr>
                <a:spcBef>
                  <a:spcPct val="0"/>
                </a:spcBef>
              </a:pPr>
              <a:t>32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Four </a:t>
            </a:r>
            <a:r>
              <a:rPr lang="en-US" i="1" dirty="0"/>
              <a:t>informal guidelines </a:t>
            </a:r>
            <a:r>
              <a:rPr lang="en-US" dirty="0"/>
              <a:t>that may be used as </a:t>
            </a:r>
            <a:r>
              <a:rPr lang="en-US" i="1" dirty="0"/>
              <a:t>measures to determine the quality </a:t>
            </a:r>
            <a:r>
              <a:rPr lang="en-US" dirty="0"/>
              <a:t>of relation schema design:</a:t>
            </a:r>
          </a:p>
          <a:p>
            <a:pPr marL="171450" indent="-171450">
              <a:buFont typeface="Arial" panose="020B0604020202020204" pitchFamily="34" charset="0"/>
              <a:buChar char="•"/>
              <a:defRPr/>
            </a:pPr>
            <a:r>
              <a:rPr lang="en-US" dirty="0"/>
              <a:t>Making sure that the semantics of the attributes is clear in the schema</a:t>
            </a:r>
          </a:p>
          <a:p>
            <a:pPr marL="171450" indent="-171450">
              <a:buFont typeface="Arial" panose="020B0604020202020204" pitchFamily="34" charset="0"/>
              <a:buChar char="•"/>
              <a:defRPr/>
            </a:pPr>
            <a:r>
              <a:rPr lang="en-US" dirty="0"/>
              <a:t>Reducing the redundant information in tuples</a:t>
            </a:r>
          </a:p>
          <a:p>
            <a:pPr marL="171450" indent="-171450">
              <a:buFont typeface="Arial" panose="020B0604020202020204" pitchFamily="34" charset="0"/>
              <a:buChar char="•"/>
              <a:defRPr/>
            </a:pPr>
            <a:r>
              <a:rPr lang="en-US" dirty="0"/>
              <a:t>Reducing the NULL values in tuples</a:t>
            </a:r>
          </a:p>
          <a:p>
            <a:pPr marL="171450" indent="-171450">
              <a:buFont typeface="Arial" panose="020B0604020202020204" pitchFamily="34" charset="0"/>
              <a:buChar char="•"/>
              <a:defRPr/>
            </a:pPr>
            <a:r>
              <a:rPr lang="en-US" dirty="0"/>
              <a:t>Disallowing the possibility of generating spurious tuples</a:t>
            </a:r>
          </a:p>
          <a:p>
            <a:pPr marL="171450" indent="-171450">
              <a:buFont typeface="Arial" panose="020B0604020202020204" pitchFamily="34" charset="0"/>
              <a:buChar char="•"/>
              <a:defRPr/>
            </a:pPr>
            <a:endParaRPr lang="en-US" dirty="0"/>
          </a:p>
          <a:p>
            <a:pPr>
              <a:defRPr/>
            </a:pPr>
            <a:r>
              <a:rPr lang="en-US" dirty="0"/>
              <a:t>Guideline 1- Do not combine attributes from multiple entity types and relationship types into a single relation</a:t>
            </a:r>
          </a:p>
          <a:p>
            <a:pPr>
              <a:defRPr/>
            </a:pPr>
            <a:r>
              <a:rPr lang="en-US" dirty="0"/>
              <a:t>Guideline 2- Design the base relation schemas so that no insertion, deletion, or modification anomalies are present in the relations</a:t>
            </a:r>
          </a:p>
          <a:p>
            <a:pPr>
              <a:defRPr/>
            </a:pPr>
            <a:r>
              <a:rPr lang="en-US" dirty="0"/>
              <a:t>Guideline 3- As far as possible, avoid placing attributes in a base relation whose values may frequently be NULL</a:t>
            </a:r>
          </a:p>
          <a:p>
            <a:pPr>
              <a:defRPr/>
            </a:pPr>
            <a:r>
              <a:rPr lang="en-US" dirty="0"/>
              <a:t>Guideline 4- Avoid relations that contain matching attributes that are not (foreign key, primary key) combinations because joining on such attributes may produce spurious tuples</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9B23DCD-1E13-4B44-AD98-391B349D1599}" type="slidenum">
              <a:rPr lang="en-US" altLang="en-US" smtClean="0"/>
              <a:pPr>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ltLang="en-US" dirty="0"/>
              <a:t>Normalization avoids:</a:t>
            </a:r>
          </a:p>
          <a:p>
            <a:pPr marL="171450" indent="-171450">
              <a:buFont typeface="Arial" panose="020B0604020202020204" pitchFamily="34" charset="0"/>
              <a:buChar char="•"/>
              <a:defRPr/>
            </a:pPr>
            <a:r>
              <a:rPr lang="en-US" altLang="en-US" dirty="0">
                <a:latin typeface="Arial" pitchFamily="34" charset="0"/>
                <a:cs typeface="Arial" pitchFamily="34" charset="0"/>
              </a:rPr>
              <a:t>Duplication of Data  – The same data is listed in multiple lines of the database</a:t>
            </a:r>
          </a:p>
          <a:p>
            <a:pPr marL="171450" indent="-171450">
              <a:buFont typeface="Arial" panose="020B0604020202020204" pitchFamily="34" charset="0"/>
              <a:buChar char="•"/>
              <a:defRPr/>
            </a:pPr>
            <a:r>
              <a:rPr lang="en-US" altLang="en-US" dirty="0">
                <a:latin typeface="Arial" pitchFamily="34" charset="0"/>
                <a:cs typeface="Arial" pitchFamily="34" charset="0"/>
              </a:rPr>
              <a:t>Insert Anomaly  – A record about an entity cannot be inserted into the table without first inserting information about another entity – Cannot enter a department without an employee</a:t>
            </a:r>
          </a:p>
          <a:p>
            <a:pPr marL="171450" indent="-171450">
              <a:buFont typeface="Arial" panose="020B0604020202020204" pitchFamily="34" charset="0"/>
              <a:buChar char="•"/>
              <a:defRPr/>
            </a:pPr>
            <a:r>
              <a:rPr lang="en-US" altLang="en-US" dirty="0">
                <a:latin typeface="Arial" pitchFamily="34" charset="0"/>
                <a:cs typeface="Arial" pitchFamily="34" charset="0"/>
              </a:rPr>
              <a:t>Delete Anomaly – A record cannot be deleted without deleting a record about a related entity. </a:t>
            </a:r>
            <a:r>
              <a:rPr lang="en-US" dirty="0"/>
              <a:t>If we delete from EMP_DEPT an employee tuple that happens to represent the last employee working for a particular department, the information concerning that department is lost from the database</a:t>
            </a:r>
            <a:r>
              <a:rPr lang="en-US" altLang="en-US" dirty="0">
                <a:latin typeface="Arial" pitchFamily="34" charset="0"/>
                <a:cs typeface="Arial" pitchFamily="34" charset="0"/>
              </a:rPr>
              <a:t>.</a:t>
            </a:r>
          </a:p>
          <a:p>
            <a:pPr marL="171450" indent="-171450">
              <a:buFont typeface="Arial" panose="020B0604020202020204" pitchFamily="34" charset="0"/>
              <a:buChar char="•"/>
              <a:defRPr/>
            </a:pPr>
            <a:r>
              <a:rPr lang="en-US" altLang="en-US" dirty="0">
                <a:latin typeface="Arial" pitchFamily="34" charset="0"/>
                <a:cs typeface="Arial" pitchFamily="34" charset="0"/>
              </a:rPr>
              <a:t>Update Anomaly – Cannot update information without changing information in many places. To update department information, it must be updated for each employee working in this department.</a:t>
            </a:r>
          </a:p>
          <a:p>
            <a:pPr marL="171450" indent="-171450">
              <a:buFont typeface="Arial" panose="020B0604020202020204" pitchFamily="34" charset="0"/>
              <a:buChar char="•"/>
              <a:defRPr/>
            </a:pPr>
            <a:r>
              <a:rPr lang="en-US" altLang="en-US" dirty="0">
                <a:latin typeface="Arial" pitchFamily="34" charset="0"/>
                <a:cs typeface="Arial" pitchFamily="34" charset="0"/>
              </a:rPr>
              <a:t>Using frequent Null values: </a:t>
            </a:r>
            <a:r>
              <a:rPr lang="en-US" altLang="en-US" dirty="0">
                <a:latin typeface="Arial" pitchFamily="34" charset="0"/>
                <a:cs typeface="Times New Roman" pitchFamily="18" charset="0"/>
              </a:rPr>
              <a:t>Attributes that are NULL frequently could be placed in separate relations (with the primary key)</a:t>
            </a:r>
            <a:endParaRPr lang="en-US" altLang="en-US" dirty="0">
              <a:latin typeface="Arial" pitchFamily="34" charset="0"/>
              <a:cs typeface="Arial" pitchFamily="34" charset="0"/>
            </a:endParaRPr>
          </a:p>
          <a:p>
            <a:pPr>
              <a:defRPr/>
            </a:pPr>
            <a:endParaRPr lang="en-US" altLang="en-US" dirty="0">
              <a:latin typeface="Arial" pitchFamily="34" charset="0"/>
              <a:cs typeface="Arial"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1415392-686D-4E7A-A680-A6DF23C2A308}" type="slidenum">
              <a:rPr lang="en-US" altLang="en-US" smtClean="0"/>
              <a:pPr>
                <a:spcBef>
                  <a:spcPct val="0"/>
                </a:spcBef>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Most practical design projects acquire existing designs of databases from previous designs, designs in legacy models, or from existing files. Normalization is carried out in practice so that the resulting designs are of high quality and meet these desirable properties:</a:t>
            </a:r>
          </a:p>
          <a:p>
            <a:pPr marL="228600" indent="-228600">
              <a:buFontTx/>
              <a:buAutoNum type="arabicParenBoth"/>
              <a:defRPr/>
            </a:pPr>
            <a:r>
              <a:rPr lang="en-US" dirty="0"/>
              <a:t>minimizing redundancy </a:t>
            </a:r>
          </a:p>
          <a:p>
            <a:pPr marL="228600" indent="-228600">
              <a:buFontTx/>
              <a:buAutoNum type="arabicParenBoth"/>
              <a:defRPr/>
            </a:pPr>
            <a:r>
              <a:rPr lang="en-US" dirty="0"/>
              <a:t>minimizing the insertion, deletion, and update anomalies</a:t>
            </a: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8D6302E-F6EF-4E5E-B470-94AAA536B1CF}" type="slidenum">
              <a:rPr lang="en-US" altLang="en-US" smtClean="0"/>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21DC7DC-0026-4E0D-A9C7-A68F829B291C}" type="slidenum">
              <a:rPr lang="ar-SA" altLang="en-US" smtClean="0"/>
              <a:pPr>
                <a:spcBef>
                  <a:spcPct val="0"/>
                </a:spcBef>
              </a:pPr>
              <a:t>6</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a:latin typeface="Arial" panose="020B0604020202020204" pitchFamily="34" charset="0"/>
                <a:cs typeface="Times New Roman" panose="02020603050405020304" pitchFamily="18" charset="0"/>
              </a:rPr>
              <a:t>Functional dependencies (FDs) are used to specify </a:t>
            </a:r>
            <a:r>
              <a:rPr lang="en-US" altLang="en-US" i="1">
                <a:latin typeface="Arial" panose="020B0604020202020204" pitchFamily="34" charset="0"/>
                <a:cs typeface="Times New Roman" panose="02020603050405020304" pitchFamily="18" charset="0"/>
              </a:rPr>
              <a:t>formal measures</a:t>
            </a:r>
            <a:r>
              <a:rPr lang="en-US" altLang="en-US">
                <a:latin typeface="Arial" panose="020B0604020202020204" pitchFamily="34" charset="0"/>
                <a:cs typeface="Times New Roman" panose="02020603050405020304" pitchFamily="18" charset="0"/>
              </a:rPr>
              <a:t>  of the "goodness" of relational designs</a:t>
            </a:r>
          </a:p>
          <a:p>
            <a:pPr>
              <a:lnSpc>
                <a:spcPct val="90000"/>
              </a:lnSpc>
            </a:pPr>
            <a:r>
              <a:rPr lang="en-US" altLang="en-US">
                <a:latin typeface="Arial" panose="020B0604020202020204" pitchFamily="34" charset="0"/>
                <a:cs typeface="Times New Roman" panose="02020603050405020304" pitchFamily="18" charset="0"/>
              </a:rPr>
              <a:t>FDs and keys are used to define </a:t>
            </a:r>
            <a:r>
              <a:rPr lang="en-US" altLang="en-US" b="1">
                <a:latin typeface="Arial" panose="020B0604020202020204" pitchFamily="34" charset="0"/>
                <a:cs typeface="Times New Roman" panose="02020603050405020304" pitchFamily="18" charset="0"/>
              </a:rPr>
              <a:t>normal forms</a:t>
            </a:r>
            <a:r>
              <a:rPr lang="en-US" altLang="en-US">
                <a:latin typeface="Arial" panose="020B0604020202020204" pitchFamily="34" charset="0"/>
                <a:cs typeface="Times New Roman" panose="02020603050405020304" pitchFamily="18" charset="0"/>
              </a:rPr>
              <a:t> for relations</a:t>
            </a:r>
          </a:p>
          <a:p>
            <a:pPr>
              <a:lnSpc>
                <a:spcPct val="90000"/>
              </a:lnSpc>
            </a:pPr>
            <a:r>
              <a:rPr lang="en-US" altLang="en-US">
                <a:latin typeface="Arial" panose="020B0604020202020204" pitchFamily="34" charset="0"/>
                <a:cs typeface="Times New Roman" panose="02020603050405020304" pitchFamily="18" charset="0"/>
              </a:rPr>
              <a:t>FDs are </a:t>
            </a:r>
            <a:r>
              <a:rPr lang="en-US" altLang="en-US" b="1">
                <a:latin typeface="Arial" panose="020B0604020202020204" pitchFamily="34" charset="0"/>
                <a:cs typeface="Times New Roman" panose="02020603050405020304" pitchFamily="18" charset="0"/>
              </a:rPr>
              <a:t>constraints</a:t>
            </a:r>
            <a:r>
              <a:rPr lang="en-US" altLang="en-US">
                <a:latin typeface="Arial" panose="020B0604020202020204" pitchFamily="34" charset="0"/>
                <a:cs typeface="Times New Roman" panose="02020603050405020304" pitchFamily="18" charset="0"/>
              </a:rPr>
              <a:t> that are derived from the </a:t>
            </a:r>
            <a:r>
              <a:rPr lang="en-US" altLang="en-US" i="1">
                <a:latin typeface="Arial" panose="020B0604020202020204" pitchFamily="34" charset="0"/>
                <a:cs typeface="Times New Roman" panose="02020603050405020304" pitchFamily="18" charset="0"/>
              </a:rPr>
              <a:t>meaning</a:t>
            </a:r>
            <a:r>
              <a:rPr lang="en-US" altLang="en-US">
                <a:latin typeface="Arial" panose="020B0604020202020204" pitchFamily="34" charset="0"/>
                <a:cs typeface="Times New Roman" panose="02020603050405020304" pitchFamily="18" charset="0"/>
              </a:rPr>
              <a:t>  and </a:t>
            </a:r>
            <a:r>
              <a:rPr lang="en-US" altLang="en-US" i="1">
                <a:latin typeface="Arial" panose="020B0604020202020204" pitchFamily="34" charset="0"/>
                <a:cs typeface="Times New Roman" panose="02020603050405020304" pitchFamily="18" charset="0"/>
              </a:rPr>
              <a:t>interrelationships</a:t>
            </a:r>
            <a:r>
              <a:rPr lang="en-US" altLang="en-US">
                <a:latin typeface="Arial" panose="020B0604020202020204" pitchFamily="34" charset="0"/>
                <a:cs typeface="Times New Roman" panose="02020603050405020304" pitchFamily="18" charset="0"/>
              </a:rPr>
              <a:t>  of the data attributes</a:t>
            </a:r>
          </a:p>
          <a:p>
            <a:pPr>
              <a:lnSpc>
                <a:spcPct val="90000"/>
              </a:lnSpc>
            </a:pPr>
            <a:r>
              <a:rPr lang="en-US" altLang="en-US">
                <a:latin typeface="Arial" panose="020B0604020202020204" pitchFamily="34" charset="0"/>
                <a:cs typeface="Times New Roman" panose="02020603050405020304" pitchFamily="18" charset="0"/>
              </a:rPr>
              <a:t>A set of attributes A </a:t>
            </a:r>
            <a:r>
              <a:rPr lang="en-US" altLang="en-US" i="1">
                <a:latin typeface="Arial" panose="020B0604020202020204" pitchFamily="34" charset="0"/>
                <a:cs typeface="Times New Roman" panose="02020603050405020304" pitchFamily="18" charset="0"/>
              </a:rPr>
              <a:t>functionally determines</a:t>
            </a:r>
            <a:r>
              <a:rPr lang="en-US" altLang="en-US">
                <a:latin typeface="Arial" panose="020B0604020202020204" pitchFamily="34" charset="0"/>
                <a:cs typeface="Times New Roman" panose="02020603050405020304" pitchFamily="18" charset="0"/>
              </a:rPr>
              <a:t>  a set of attributes B if the value of A determines a unique value for B</a:t>
            </a:r>
          </a:p>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FD1 and FD4 are Full Functional Dependency</a:t>
            </a:r>
          </a:p>
          <a:p>
            <a:r>
              <a:rPr lang="en-US" altLang="en-US">
                <a:latin typeface="Arial" panose="020B0604020202020204" pitchFamily="34" charset="0"/>
                <a:cs typeface="Arial" panose="020B0604020202020204" pitchFamily="34" charset="0"/>
              </a:rPr>
              <a:t>FD2 and FD3 are Partial Functional Dependency</a:t>
            </a:r>
          </a:p>
          <a:p>
            <a:r>
              <a:rPr lang="en-US" altLang="en-US">
                <a:latin typeface="Arial" panose="020B0604020202020204" pitchFamily="34" charset="0"/>
                <a:cs typeface="Arial" panose="020B0604020202020204" pitchFamily="34" charset="0"/>
              </a:rPr>
              <a:t>FD5 is Transitive Functional Dependency</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DCE3E2-FF72-4E44-BA6B-18853E51115A}" type="slidenum">
              <a:rPr lang="en-US" altLang="en-US" smtClean="0"/>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b="1">
                <a:latin typeface="Arial" panose="020B0604020202020204" pitchFamily="34" charset="0"/>
                <a:cs typeface="Times New Roman" panose="02020603050405020304" pitchFamily="18" charset="0"/>
              </a:rPr>
              <a:t>Normalization</a:t>
            </a:r>
            <a:r>
              <a:rPr lang="en-US" altLang="en-US">
                <a:latin typeface="Arial" panose="020B0604020202020204" pitchFamily="34" charset="0"/>
                <a:cs typeface="Times New Roman" panose="02020603050405020304" pitchFamily="18" charset="0"/>
              </a:rPr>
              <a:t> is carried out in practice so that the resulting designs are of high quality and meet the desirable properties </a:t>
            </a:r>
          </a:p>
          <a:p>
            <a:pPr>
              <a:lnSpc>
                <a:spcPct val="90000"/>
              </a:lnSpc>
            </a:pPr>
            <a:r>
              <a:rPr lang="en-US" altLang="en-US">
                <a:latin typeface="Arial" panose="020B0604020202020204" pitchFamily="34" charset="0"/>
                <a:cs typeface="Times New Roman" panose="02020603050405020304" pitchFamily="18" charset="0"/>
              </a:rPr>
              <a:t>The practical utility of these normal forms becomes questionable when the constraints on which they are based are </a:t>
            </a:r>
            <a:r>
              <a:rPr lang="en-US" altLang="en-US" b="1">
                <a:latin typeface="Arial" panose="020B0604020202020204" pitchFamily="34" charset="0"/>
                <a:cs typeface="Times New Roman" panose="02020603050405020304" pitchFamily="18" charset="0"/>
              </a:rPr>
              <a:t>hard to understand</a:t>
            </a:r>
            <a:r>
              <a:rPr lang="en-US" altLang="en-US">
                <a:latin typeface="Arial" panose="020B0604020202020204" pitchFamily="34" charset="0"/>
                <a:cs typeface="Times New Roman" panose="02020603050405020304" pitchFamily="18" charset="0"/>
              </a:rPr>
              <a:t> or to </a:t>
            </a:r>
            <a:r>
              <a:rPr lang="en-US" altLang="en-US" b="1">
                <a:latin typeface="Arial" panose="020B0604020202020204" pitchFamily="34" charset="0"/>
                <a:cs typeface="Times New Roman" panose="02020603050405020304" pitchFamily="18" charset="0"/>
              </a:rPr>
              <a:t>detect</a:t>
            </a:r>
          </a:p>
          <a:p>
            <a:pPr>
              <a:lnSpc>
                <a:spcPct val="90000"/>
              </a:lnSpc>
            </a:pPr>
            <a:r>
              <a:rPr lang="en-US" altLang="en-US">
                <a:latin typeface="Arial" panose="020B0604020202020204" pitchFamily="34" charset="0"/>
                <a:cs typeface="Times New Roman" panose="02020603050405020304" pitchFamily="18" charset="0"/>
              </a:rPr>
              <a:t>The database designers </a:t>
            </a:r>
            <a:r>
              <a:rPr lang="en-US" altLang="en-US" b="1" i="1">
                <a:latin typeface="Arial" panose="020B0604020202020204" pitchFamily="34" charset="0"/>
                <a:cs typeface="Times New Roman" panose="02020603050405020304" pitchFamily="18" charset="0"/>
              </a:rPr>
              <a:t>need not</a:t>
            </a:r>
            <a:r>
              <a:rPr lang="en-US" altLang="en-US">
                <a:latin typeface="Arial" panose="020B0604020202020204" pitchFamily="34" charset="0"/>
                <a:cs typeface="Times New Roman" panose="02020603050405020304" pitchFamily="18" charset="0"/>
              </a:rPr>
              <a:t> normalize to the highest possible normal form. (usually up to 3NF, BCNF or 4NF)</a:t>
            </a:r>
          </a:p>
          <a:p>
            <a:pPr>
              <a:lnSpc>
                <a:spcPct val="90000"/>
              </a:lnSpc>
            </a:pPr>
            <a:r>
              <a:rPr lang="en-US" altLang="en-US" b="1">
                <a:latin typeface="Arial" panose="020B0604020202020204" pitchFamily="34" charset="0"/>
                <a:cs typeface="Times New Roman" panose="02020603050405020304" pitchFamily="18" charset="0"/>
              </a:rPr>
              <a:t>Denormalization: </a:t>
            </a:r>
            <a:r>
              <a:rPr lang="en-US" altLang="en-US">
                <a:latin typeface="Arial" panose="020B0604020202020204" pitchFamily="34" charset="0"/>
                <a:cs typeface="Times New Roman" panose="02020603050405020304" pitchFamily="18" charset="0"/>
              </a:rPr>
              <a:t>the process of storing the join of higher normal form relations as a base relation—which is in a lower normal form</a:t>
            </a:r>
            <a:r>
              <a:rPr lang="en-US" altLang="en-US" b="1">
                <a:latin typeface="Arial" panose="020B0604020202020204" pitchFamily="34" charset="0"/>
                <a:cs typeface="Times New Roman" panose="02020603050405020304" pitchFamily="18" charset="0"/>
              </a:rPr>
              <a:t> </a:t>
            </a:r>
            <a:r>
              <a:rPr lang="en-US" altLang="en-US" sz="1400">
                <a:latin typeface="Arial" panose="020B0604020202020204" pitchFamily="34" charset="0"/>
                <a:cs typeface="Times New Roman" panose="02020603050405020304" pitchFamily="18" charset="0"/>
              </a:rPr>
              <a:t>  </a:t>
            </a:r>
            <a:r>
              <a:rPr lang="en-US" altLang="en-US" sz="1400">
                <a:latin typeface="Arial" panose="020B0604020202020204" pitchFamily="34" charset="0"/>
                <a:cs typeface="Arial" panose="020B0604020202020204" pitchFamily="34" charset="0"/>
              </a:rPr>
              <a:t> </a:t>
            </a:r>
          </a:p>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9BFEF2-FAD2-4076-AA86-FA16B2996738}" type="slidenum">
              <a:rPr lang="en-US" altLang="en-US" smtClean="0"/>
              <a:pPr>
                <a:spcBef>
                  <a:spcPct val="0"/>
                </a:spcBef>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7044D3A-ECE3-49E5-A8A1-107666269B31}" type="slidenum">
              <a:rPr lang="ar-SA" altLang="en-US" smtClean="0"/>
              <a:pPr>
                <a:spcBef>
                  <a:spcPct val="0"/>
                </a:spcBef>
              </a:pPr>
              <a:t>11</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Times New Roman" panose="02020603050405020304" pitchFamily="18" charset="0"/>
              </a:rPr>
              <a:t>1NF- Disallows composite attributes, multivalued attributes, and </a:t>
            </a:r>
            <a:r>
              <a:rPr lang="en-US" altLang="en-US" b="1">
                <a:latin typeface="Arial" panose="020B0604020202020204" pitchFamily="34" charset="0"/>
                <a:cs typeface="Times New Roman" panose="02020603050405020304" pitchFamily="18" charset="0"/>
              </a:rPr>
              <a:t>nested relations </a:t>
            </a:r>
            <a:r>
              <a:rPr lang="en-US" altLang="en-US">
                <a:latin typeface="Arial" panose="020B0604020202020204" pitchFamily="34" charset="0"/>
                <a:cs typeface="Times New Roman" panose="02020603050405020304" pitchFamily="18" charset="0"/>
              </a:rPr>
              <a:t>(relations within relations); attributes whose values </a:t>
            </a:r>
            <a:r>
              <a:rPr lang="en-US" altLang="en-US" i="1">
                <a:latin typeface="Arial" panose="020B0604020202020204" pitchFamily="34" charset="0"/>
                <a:cs typeface="Times New Roman" panose="02020603050405020304" pitchFamily="18" charset="0"/>
              </a:rPr>
              <a:t>for an individual tuple</a:t>
            </a:r>
            <a:r>
              <a:rPr lang="en-US" altLang="en-US">
                <a:latin typeface="Arial" panose="020B0604020202020204" pitchFamily="34" charset="0"/>
                <a:cs typeface="Times New Roman" panose="02020603050405020304" pitchFamily="18" charset="0"/>
              </a:rPr>
              <a:t> are non-atomic considered to be part of the definition of relation</a:t>
            </a:r>
            <a:r>
              <a:rPr lang="en-US" altLang="en-US" sz="1100">
                <a:latin typeface="Arial" panose="020B0604020202020204" pitchFamily="34" charset="0"/>
                <a:cs typeface="Arial" panose="020B0604020202020204" pitchFamily="34" charset="0"/>
              </a:rPr>
              <a:t>.</a:t>
            </a:r>
            <a:r>
              <a:rPr lang="en-US" altLang="en-US">
                <a:latin typeface="Arial" panose="020B0604020202020204" pitchFamily="34" charset="0"/>
                <a:cs typeface="Times New Roman" panose="02020603050405020304" pitchFamily="18" charset="0"/>
              </a:rPr>
              <a:t> </a:t>
            </a:r>
            <a:r>
              <a:rPr lang="en-US" altLang="en-US">
                <a:latin typeface="Arial" panose="020B0604020202020204" pitchFamily="34" charset="0"/>
                <a:cs typeface="Arial" panose="020B0604020202020204" pitchFamily="34" charset="0"/>
              </a:rPr>
              <a:t>It states that the domain of an attribute must include only </a:t>
            </a:r>
            <a:r>
              <a:rPr lang="en-US" altLang="en-US" i="1">
                <a:latin typeface="Arial" panose="020B0604020202020204" pitchFamily="34" charset="0"/>
                <a:cs typeface="Arial" panose="020B0604020202020204" pitchFamily="34" charset="0"/>
              </a:rPr>
              <a:t>atomic </a:t>
            </a:r>
            <a:r>
              <a:rPr lang="en-US" altLang="en-US">
                <a:latin typeface="Arial" panose="020B0604020202020204" pitchFamily="34" charset="0"/>
                <a:cs typeface="Arial" panose="020B0604020202020204" pitchFamily="34" charset="0"/>
              </a:rPr>
              <a:t>(simple, indivisible) </a:t>
            </a:r>
            <a:r>
              <a:rPr lang="en-US" altLang="en-US" i="1">
                <a:latin typeface="Arial" panose="020B0604020202020204" pitchFamily="34" charset="0"/>
                <a:cs typeface="Arial" panose="020B0604020202020204" pitchFamily="34" charset="0"/>
              </a:rPr>
              <a:t>values</a:t>
            </a:r>
            <a:endParaRPr lang="en-US" altLang="en-US">
              <a:latin typeface="Arial" panose="020B0604020202020204" pitchFamily="34" charset="0"/>
              <a:cs typeface="Times New Roman" panose="02020603050405020304" pitchFamily="18" charset="0"/>
            </a:endParaRPr>
          </a:p>
          <a:p>
            <a:pPr>
              <a:buFont typeface="Wingdings" panose="05000000000000000000" pitchFamily="2" charset="2"/>
              <a:buNone/>
            </a:pPr>
            <a:endParaRPr lang="en-US" altLang="en-US">
              <a:latin typeface="Arial" panose="020B0604020202020204" pitchFamily="34" charset="0"/>
              <a:cs typeface="Times New Roman" panose="02020603050405020304" pitchFamily="18" charset="0"/>
            </a:endParaRPr>
          </a:p>
          <a:p>
            <a:pPr>
              <a:buFont typeface="Wingdings" panose="05000000000000000000" pitchFamily="2" charset="2"/>
              <a:buNone/>
            </a:pPr>
            <a:r>
              <a:rPr lang="en-US" altLang="en-US">
                <a:latin typeface="Arial" panose="020B0604020202020204" pitchFamily="34" charset="0"/>
                <a:cs typeface="Times New Roman" panose="02020603050405020304" pitchFamily="18" charset="0"/>
              </a:rPr>
              <a:t>Repeating groups are nested relations (i.e. set of multivalued columns that are related to each other)</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Red Ba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22975"/>
            <a:ext cx="9144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Red Ba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0" y="2514600"/>
            <a:ext cx="3505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280105746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10200" y="2590800"/>
            <a:ext cx="3352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8" name="Rectangle 6"/>
          <p:cNvSpPr>
            <a:spLocks noGrp="1" noChangeArrowheads="1"/>
          </p:cNvSpPr>
          <p:nvPr>
            <p:ph type="ctrTitle" sz="quarter"/>
          </p:nvPr>
        </p:nvSpPr>
        <p:spPr>
          <a:xfrm>
            <a:off x="457200" y="2819400"/>
            <a:ext cx="7772400" cy="228600"/>
          </a:xfrm>
        </p:spPr>
        <p:txBody>
          <a:bodyPr lIns="91440" tIns="45720" rIns="91440" bIns="45720" anchor="b"/>
          <a:lstStyle>
            <a:lvl1pPr algn="ctr">
              <a:defRPr sz="3600"/>
            </a:lvl1pPr>
          </a:lstStyle>
          <a:p>
            <a:endParaRPr lang="en-US"/>
          </a:p>
        </p:txBody>
      </p:sp>
      <p:sp>
        <p:nvSpPr>
          <p:cNvPr id="253959" name="Rectangle 7"/>
          <p:cNvSpPr>
            <a:spLocks noGrp="1" noChangeArrowheads="1"/>
          </p:cNvSpPr>
          <p:nvPr>
            <p:ph type="subTitle" sz="quarter" idx="1"/>
          </p:nvPr>
        </p:nvSpPr>
        <p:spPr>
          <a:xfrm>
            <a:off x="762000" y="4724400"/>
            <a:ext cx="8077200" cy="762000"/>
          </a:xfrm>
        </p:spPr>
        <p:txBody>
          <a:bodyPr lIns="91440" tIns="45720" rIns="91440" bIns="45720"/>
          <a:lstStyle>
            <a:lvl1pPr marL="0" indent="0" algn="ctr">
              <a:spcBef>
                <a:spcPct val="0"/>
              </a:spcBef>
              <a:buFontTx/>
              <a:buNone/>
              <a:defRPr b="1">
                <a:latin typeface="Garamond" pitchFamily="18" charset="0"/>
              </a:defRPr>
            </a:lvl1pPr>
          </a:lstStyle>
          <a:p>
            <a:endParaRPr lang="en-US"/>
          </a:p>
        </p:txBody>
      </p:sp>
    </p:spTree>
    <p:extLst>
      <p:ext uri="{BB962C8B-B14F-4D97-AF65-F5344CB8AC3E}">
        <p14:creationId xmlns:p14="http://schemas.microsoft.com/office/powerpoint/2010/main" val="386846202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49243110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34125" y="304800"/>
            <a:ext cx="1895475"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304800"/>
            <a:ext cx="553402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491366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87173292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80323690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2709214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07065351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43691398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1785362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599413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8602560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51575"/>
            <a:ext cx="9144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685800" y="1600200"/>
            <a:ext cx="7537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5"/>
          <p:cNvSpPr>
            <a:spLocks noGrp="1" noChangeArrowheads="1"/>
          </p:cNvSpPr>
          <p:nvPr>
            <p:ph type="title"/>
          </p:nvPr>
        </p:nvSpPr>
        <p:spPr bwMode="auto">
          <a:xfrm>
            <a:off x="647700" y="304800"/>
            <a:ext cx="75819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9" name="Rectangle 6"/>
          <p:cNvSpPr>
            <a:spLocks noChangeArrowheads="1"/>
          </p:cNvSpPr>
          <p:nvPr/>
        </p:nvSpPr>
        <p:spPr bwMode="auto">
          <a:xfrm>
            <a:off x="0" y="6172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9pPr>
          </a:lstStyle>
          <a:p>
            <a:pPr algn="ctr" eaLnBrk="1" hangingPunct="1">
              <a:lnSpc>
                <a:spcPct val="90000"/>
              </a:lnSpc>
              <a:spcBef>
                <a:spcPct val="50000"/>
              </a:spcBef>
              <a:buClr>
                <a:schemeClr val="accent1"/>
              </a:buClr>
              <a:defRPr/>
            </a:pPr>
            <a:endParaRPr lang="en-US" altLang="en-US"/>
          </a:p>
        </p:txBody>
      </p:sp>
      <p:sp>
        <p:nvSpPr>
          <p:cNvPr id="252936" name="Rectangle 8"/>
          <p:cNvSpPr>
            <a:spLocks noGrp="1" noChangeArrowheads="1"/>
          </p:cNvSpPr>
          <p:nvPr>
            <p:ph type="ftr" sz="quarter" idx="3"/>
          </p:nvPr>
        </p:nvSpPr>
        <p:spPr bwMode="auto">
          <a:xfrm>
            <a:off x="152400" y="6553200"/>
            <a:ext cx="88392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atin typeface="Arial" charset="0"/>
              </a:defRPr>
            </a:lvl1pPr>
          </a:lstStyle>
          <a:p>
            <a:pPr>
              <a:defRPr/>
            </a:pPr>
            <a:endParaRPr lang="en-GB"/>
          </a:p>
        </p:txBody>
      </p:sp>
      <p:sp>
        <p:nvSpPr>
          <p:cNvPr id="1031" name="Text Box 9"/>
          <p:cNvSpPr txBox="1">
            <a:spLocks noChangeArrowheads="1"/>
          </p:cNvSpPr>
          <p:nvPr/>
        </p:nvSpPr>
        <p:spPr bwMode="auto">
          <a:xfrm>
            <a:off x="8545513" y="6489700"/>
            <a:ext cx="457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9pPr>
          </a:lstStyle>
          <a:p>
            <a:pPr algn="ctr" eaLnBrk="1" hangingPunct="1">
              <a:lnSpc>
                <a:spcPct val="90000"/>
              </a:lnSpc>
              <a:spcBef>
                <a:spcPct val="50000"/>
              </a:spcBef>
              <a:buClr>
                <a:schemeClr val="accent1"/>
              </a:buClr>
              <a:defRPr/>
            </a:pPr>
            <a:fld id="{924209F9-AC82-4A68-A11F-EBC7AB0E2044}" type="slidenum">
              <a:rPr lang="en-US" altLang="en-US" sz="1200" smtClean="0"/>
              <a:pPr algn="ctr" eaLnBrk="1" hangingPunct="1">
                <a:lnSpc>
                  <a:spcPct val="90000"/>
                </a:lnSpc>
                <a:spcBef>
                  <a:spcPct val="50000"/>
                </a:spcBef>
                <a:buClr>
                  <a:schemeClr val="accent1"/>
                </a:buClr>
                <a:defRPr/>
              </a:pPr>
              <a:t>‹#›</a:t>
            </a:fld>
            <a:endParaRPr lang="en-US" altLang="en-US" sz="1200"/>
          </a:p>
        </p:txBody>
      </p:sp>
    </p:spTree>
  </p:cSld>
  <p:clrMap bg1="lt1" tx1="dk1" bg2="lt2" tx2="dk2" accent1="accent1" accent2="accent2" accent3="accent3" accent4="accent4" accent5="accent5" accent6="accent6" hlink="hlink" folHlink="folHlink"/>
  <p:sldLayoutIdLst>
    <p:sldLayoutId id="2147484024"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Garamond" pitchFamily="18" charset="0"/>
        </a:defRPr>
      </a:lvl2pPr>
      <a:lvl3pPr algn="l" rtl="0" eaLnBrk="0" fontAlgn="base" hangingPunct="0">
        <a:spcBef>
          <a:spcPct val="0"/>
        </a:spcBef>
        <a:spcAft>
          <a:spcPct val="0"/>
        </a:spcAft>
        <a:defRPr sz="3200" b="1">
          <a:solidFill>
            <a:schemeClr val="tx1"/>
          </a:solidFill>
          <a:latin typeface="Garamond" pitchFamily="18" charset="0"/>
        </a:defRPr>
      </a:lvl3pPr>
      <a:lvl4pPr algn="l" rtl="0" eaLnBrk="0" fontAlgn="base" hangingPunct="0">
        <a:spcBef>
          <a:spcPct val="0"/>
        </a:spcBef>
        <a:spcAft>
          <a:spcPct val="0"/>
        </a:spcAft>
        <a:defRPr sz="3200" b="1">
          <a:solidFill>
            <a:schemeClr val="tx1"/>
          </a:solidFill>
          <a:latin typeface="Garamond" pitchFamily="18" charset="0"/>
        </a:defRPr>
      </a:lvl4pPr>
      <a:lvl5pPr algn="l" rtl="0" eaLnBrk="0" fontAlgn="base" hangingPunct="0">
        <a:spcBef>
          <a:spcPct val="0"/>
        </a:spcBef>
        <a:spcAft>
          <a:spcPct val="0"/>
        </a:spcAft>
        <a:defRPr sz="3200" b="1">
          <a:solidFill>
            <a:schemeClr val="tx1"/>
          </a:solidFill>
          <a:latin typeface="Garamond" pitchFamily="18" charset="0"/>
        </a:defRPr>
      </a:lvl5pPr>
      <a:lvl6pPr marL="457200" algn="l" rtl="0" fontAlgn="base">
        <a:spcBef>
          <a:spcPct val="0"/>
        </a:spcBef>
        <a:spcAft>
          <a:spcPct val="0"/>
        </a:spcAft>
        <a:defRPr sz="3200" b="1">
          <a:solidFill>
            <a:schemeClr val="tx1"/>
          </a:solidFill>
          <a:latin typeface="Garamond" pitchFamily="18" charset="0"/>
        </a:defRPr>
      </a:lvl6pPr>
      <a:lvl7pPr marL="914400" algn="l" rtl="0" fontAlgn="base">
        <a:spcBef>
          <a:spcPct val="0"/>
        </a:spcBef>
        <a:spcAft>
          <a:spcPct val="0"/>
        </a:spcAft>
        <a:defRPr sz="3200" b="1">
          <a:solidFill>
            <a:schemeClr val="tx1"/>
          </a:solidFill>
          <a:latin typeface="Garamond" pitchFamily="18" charset="0"/>
        </a:defRPr>
      </a:lvl7pPr>
      <a:lvl8pPr marL="1371600" algn="l" rtl="0" fontAlgn="base">
        <a:spcBef>
          <a:spcPct val="0"/>
        </a:spcBef>
        <a:spcAft>
          <a:spcPct val="0"/>
        </a:spcAft>
        <a:defRPr sz="3200" b="1">
          <a:solidFill>
            <a:schemeClr val="tx1"/>
          </a:solidFill>
          <a:latin typeface="Garamond" pitchFamily="18" charset="0"/>
        </a:defRPr>
      </a:lvl8pPr>
      <a:lvl9pPr marL="1828800" algn="l" rtl="0" fontAlgn="base">
        <a:spcBef>
          <a:spcPct val="0"/>
        </a:spcBef>
        <a:spcAft>
          <a:spcPct val="0"/>
        </a:spcAft>
        <a:defRPr sz="3200" b="1">
          <a:solidFill>
            <a:schemeClr val="tx1"/>
          </a:solidFill>
          <a:latin typeface="Garamond" pitchFamily="18"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0" y="990600"/>
            <a:ext cx="5867400" cy="1524000"/>
          </a:xfrm>
        </p:spPr>
        <p:txBody>
          <a:bodyPr/>
          <a:lstStyle/>
          <a:p>
            <a:pPr eaLnBrk="1" hangingPunct="1"/>
            <a:r>
              <a:rPr lang="en-US" altLang="en-US" sz="4000" dirty="0"/>
              <a:t>Normalization</a:t>
            </a:r>
            <a:br>
              <a:rPr lang="en-US" altLang="en-US" sz="4000" dirty="0"/>
            </a:br>
            <a:endParaRPr lang="en-US" altLang="en-US" sz="3200"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Definition</a:t>
            </a:r>
          </a:p>
        </p:txBody>
      </p:sp>
      <p:sp>
        <p:nvSpPr>
          <p:cNvPr id="20483" name="Content Placeholder 2"/>
          <p:cNvSpPr>
            <a:spLocks noGrp="1"/>
          </p:cNvSpPr>
          <p:nvPr>
            <p:ph idx="1"/>
          </p:nvPr>
        </p:nvSpPr>
        <p:spPr>
          <a:xfrm>
            <a:off x="533400" y="1676400"/>
            <a:ext cx="8077200" cy="4343400"/>
          </a:xfrm>
        </p:spPr>
        <p:txBody>
          <a:bodyPr/>
          <a:lstStyle/>
          <a:p>
            <a:r>
              <a:rPr lang="en-US" altLang="en-US" b="1">
                <a:cs typeface="Times New Roman" panose="02020603050405020304" pitchFamily="18" charset="0"/>
              </a:rPr>
              <a:t>Normalization</a:t>
            </a:r>
            <a:r>
              <a:rPr lang="en-US" altLang="en-US">
                <a:cs typeface="Times New Roman" panose="02020603050405020304" pitchFamily="18" charset="0"/>
              </a:rPr>
              <a:t>: The process of decomposing unsatisfactory "bad" relations by breaking up their attributes into smaller relations</a:t>
            </a:r>
          </a:p>
          <a:p>
            <a:pPr>
              <a:buFont typeface="Wingdings" panose="05000000000000000000" pitchFamily="2" charset="2"/>
              <a:buNone/>
            </a:pPr>
            <a:endParaRPr lang="en-US" altLang="en-US">
              <a:cs typeface="Times New Roman" panose="02020603050405020304" pitchFamily="18" charset="0"/>
            </a:endParaRPr>
          </a:p>
          <a:p>
            <a:r>
              <a:rPr lang="en-US" altLang="en-US" b="1">
                <a:cs typeface="Times New Roman" panose="02020603050405020304" pitchFamily="18" charset="0"/>
              </a:rPr>
              <a:t>Normal form</a:t>
            </a:r>
            <a:r>
              <a:rPr lang="en-US" altLang="en-US">
                <a:cs typeface="Times New Roman" panose="02020603050405020304" pitchFamily="18" charset="0"/>
              </a:rPr>
              <a:t>: Condition using keys and FDs of a relation to certify whether a relation schema is in a particular normal form</a:t>
            </a:r>
            <a:r>
              <a:rPr lang="en-US" altLang="en-US"/>
              <a:t> </a:t>
            </a:r>
          </a:p>
          <a:p>
            <a:endParaRPr lang="en-US" altLang="en-US"/>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First Normal Form</a:t>
            </a:r>
          </a:p>
        </p:txBody>
      </p:sp>
      <p:sp>
        <p:nvSpPr>
          <p:cNvPr id="11267" name="Rectangle 3"/>
          <p:cNvSpPr>
            <a:spLocks noGrp="1" noChangeArrowheads="1"/>
          </p:cNvSpPr>
          <p:nvPr>
            <p:ph type="body" idx="1"/>
          </p:nvPr>
        </p:nvSpPr>
        <p:spPr/>
        <p:txBody>
          <a:bodyPr/>
          <a:lstStyle/>
          <a:p>
            <a:pPr>
              <a:defRPr/>
            </a:pPr>
            <a:r>
              <a:rPr lang="en-US" altLang="en-US" dirty="0"/>
              <a:t>A relation is in </a:t>
            </a:r>
            <a:r>
              <a:rPr lang="en-US" altLang="en-US" b="1" dirty="0"/>
              <a:t>1NF </a:t>
            </a:r>
            <a:r>
              <a:rPr lang="en-US" altLang="en-US" dirty="0"/>
              <a:t>if it contains no multivalued, repeating groups or composite attributes</a:t>
            </a:r>
          </a:p>
          <a:p>
            <a:pPr marL="0" indent="0">
              <a:buFontTx/>
              <a:buNone/>
              <a:defRPr/>
            </a:pPr>
            <a:endParaRPr lang="en-US" altLang="en-US" i="1" dirty="0"/>
          </a:p>
          <a:p>
            <a:pPr marL="0" indent="0">
              <a:buFontTx/>
              <a:buNone/>
              <a:defRPr/>
            </a:pPr>
            <a:r>
              <a:rPr lang="en-US" altLang="en-US" b="1" dirty="0"/>
              <a:t>To put a relation in 1NF</a:t>
            </a:r>
          </a:p>
          <a:p>
            <a:pPr>
              <a:defRPr/>
            </a:pPr>
            <a:r>
              <a:rPr lang="en-US" altLang="en-US" dirty="0"/>
              <a:t>Remove each repeating group and place it in a new table carrying the PK as a FK</a:t>
            </a:r>
          </a:p>
          <a:p>
            <a:pPr>
              <a:defRPr/>
            </a:pPr>
            <a:r>
              <a:rPr lang="en-US" altLang="en-US" dirty="0"/>
              <a:t>Remove each multivalued attribute and place it in a new table carrying the PK as a FK</a:t>
            </a:r>
          </a:p>
          <a:p>
            <a:pPr>
              <a:defRPr/>
            </a:pPr>
            <a:r>
              <a:rPr lang="en-US" altLang="en-US" dirty="0"/>
              <a:t>Put composite attribute subparts each in a column when necessary</a:t>
            </a:r>
          </a:p>
          <a:p>
            <a:pPr marL="0" indent="0">
              <a:buFontTx/>
              <a:buNone/>
              <a:defRPr/>
            </a:pPr>
            <a:endParaRPr lang="en-US" altLang="en-US" dirty="0"/>
          </a:p>
          <a:p>
            <a:pPr>
              <a:defRPr/>
            </a:pPr>
            <a:endParaRPr lang="en-US" altLang="en-US" dirty="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School Example</a:t>
            </a:r>
          </a:p>
        </p:txBody>
      </p:sp>
      <p:graphicFrame>
        <p:nvGraphicFramePr>
          <p:cNvPr id="4" name="Content Placeholder 3"/>
          <p:cNvGraphicFramePr>
            <a:graphicFrameLocks noGrp="1"/>
          </p:cNvGraphicFramePr>
          <p:nvPr>
            <p:ph idx="1"/>
          </p:nvPr>
        </p:nvGraphicFramePr>
        <p:xfrm>
          <a:off x="76200" y="1371600"/>
          <a:ext cx="8991602" cy="2692401"/>
        </p:xfrm>
        <a:graphic>
          <a:graphicData uri="http://schemas.openxmlformats.org/drawingml/2006/table">
            <a:tbl>
              <a:tblPr firstRow="1" bandRow="1">
                <a:tableStyleId>{93296810-A885-4BE3-A3E7-6D5BEEA58F35}</a:tableStyleId>
              </a:tblPr>
              <a:tblGrid>
                <a:gridCol w="106680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1600199">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tblGrid>
              <a:tr h="772014">
                <a:tc>
                  <a:txBody>
                    <a:bodyPr/>
                    <a:lstStyle/>
                    <a:p>
                      <a:r>
                        <a:rPr lang="en-US" sz="1800" u="sng" dirty="0" err="1"/>
                        <a:t>Stud_ID</a:t>
                      </a:r>
                      <a:endParaRPr lang="en-US" sz="1800" u="sng" dirty="0"/>
                    </a:p>
                  </a:txBody>
                  <a:tcPr marT="45723" marB="45723"/>
                </a:tc>
                <a:tc>
                  <a:txBody>
                    <a:bodyPr/>
                    <a:lstStyle/>
                    <a:p>
                      <a:r>
                        <a:rPr lang="en-US" sz="1800" dirty="0"/>
                        <a:t>Name</a:t>
                      </a:r>
                    </a:p>
                  </a:txBody>
                  <a:tcPr marT="45723" marB="45723"/>
                </a:tc>
                <a:tc>
                  <a:txBody>
                    <a:bodyPr/>
                    <a:lstStyle/>
                    <a:p>
                      <a:r>
                        <a:rPr lang="en-US" sz="1800" dirty="0"/>
                        <a:t>Location</a:t>
                      </a:r>
                    </a:p>
                  </a:txBody>
                  <a:tcPr marT="45723" marB="45723"/>
                </a:tc>
                <a:tc>
                  <a:txBody>
                    <a:bodyPr/>
                    <a:lstStyle/>
                    <a:p>
                      <a:r>
                        <a:rPr lang="en-US" sz="1800" dirty="0"/>
                        <a:t>Tel</a:t>
                      </a:r>
                    </a:p>
                  </a:txBody>
                  <a:tcPr marT="45723" marB="45723"/>
                </a:tc>
                <a:tc>
                  <a:txBody>
                    <a:bodyPr/>
                    <a:lstStyle/>
                    <a:p>
                      <a:r>
                        <a:rPr lang="en-US" sz="1800" dirty="0"/>
                        <a:t>Level</a:t>
                      </a:r>
                    </a:p>
                  </a:txBody>
                  <a:tcPr marT="45723" marB="45723"/>
                </a:tc>
                <a:tc>
                  <a:txBody>
                    <a:bodyPr/>
                    <a:lstStyle/>
                    <a:p>
                      <a:r>
                        <a:rPr lang="en-US" sz="1800" dirty="0" err="1"/>
                        <a:t>Level_Mgr</a:t>
                      </a:r>
                      <a:endParaRPr lang="en-US" sz="1800" dirty="0"/>
                    </a:p>
                  </a:txBody>
                  <a:tcPr marT="45723" marB="45723"/>
                </a:tc>
                <a:tc>
                  <a:txBody>
                    <a:bodyPr/>
                    <a:lstStyle/>
                    <a:p>
                      <a:r>
                        <a:rPr lang="en-US" sz="1800" dirty="0"/>
                        <a:t>Subject</a:t>
                      </a:r>
                    </a:p>
                  </a:txBody>
                  <a:tcPr marT="45723" marB="45723"/>
                </a:tc>
                <a:tc>
                  <a:txBody>
                    <a:bodyPr/>
                    <a:lstStyle/>
                    <a:p>
                      <a:r>
                        <a:rPr lang="en-US" sz="1800" dirty="0" err="1"/>
                        <a:t>Subj-Desc</a:t>
                      </a:r>
                      <a:endParaRPr lang="en-US" sz="1800" dirty="0"/>
                    </a:p>
                  </a:txBody>
                  <a:tcPr marT="45723" marB="45723"/>
                </a:tc>
                <a:tc>
                  <a:txBody>
                    <a:bodyPr/>
                    <a:lstStyle/>
                    <a:p>
                      <a:r>
                        <a:rPr lang="en-US" sz="1800" dirty="0"/>
                        <a:t>G</a:t>
                      </a:r>
                    </a:p>
                  </a:txBody>
                  <a:tcPr marT="45723" marB="45723"/>
                </a:tc>
                <a:extLst>
                  <a:ext uri="{0D108BD9-81ED-4DB2-BD59-A6C34878D82A}">
                    <a16:rowId xmlns:a16="http://schemas.microsoft.com/office/drawing/2014/main" val="10000"/>
                  </a:ext>
                </a:extLst>
              </a:tr>
              <a:tr h="640129">
                <a:tc>
                  <a:txBody>
                    <a:bodyPr/>
                    <a:lstStyle/>
                    <a:p>
                      <a:r>
                        <a:rPr lang="en-US" sz="1800" dirty="0"/>
                        <a:t>11</a:t>
                      </a:r>
                    </a:p>
                  </a:txBody>
                  <a:tcPr marT="45723" marB="45723"/>
                </a:tc>
                <a:tc>
                  <a:txBody>
                    <a:bodyPr/>
                    <a:lstStyle/>
                    <a:p>
                      <a:r>
                        <a:rPr lang="en-US" sz="1800" dirty="0"/>
                        <a:t>Ali</a:t>
                      </a:r>
                    </a:p>
                  </a:txBody>
                  <a:tcPr marT="45723" marB="45723"/>
                </a:tc>
                <a:tc>
                  <a:txBody>
                    <a:bodyPr/>
                    <a:lstStyle/>
                    <a:p>
                      <a:r>
                        <a:rPr lang="en-US" sz="1800" dirty="0"/>
                        <a:t>Cairo</a:t>
                      </a:r>
                    </a:p>
                  </a:txBody>
                  <a:tcPr marT="45723" marB="45723"/>
                </a:tc>
                <a:tc>
                  <a:txBody>
                    <a:bodyPr/>
                    <a:lstStyle/>
                    <a:p>
                      <a:r>
                        <a:rPr lang="en-US" sz="1800" dirty="0"/>
                        <a:t>010</a:t>
                      </a:r>
                    </a:p>
                  </a:txBody>
                  <a:tcPr marT="45723" marB="45723"/>
                </a:tc>
                <a:tc>
                  <a:txBody>
                    <a:bodyPr/>
                    <a:lstStyle/>
                    <a:p>
                      <a:r>
                        <a:rPr lang="en-US" sz="1800" dirty="0"/>
                        <a:t>Primary</a:t>
                      </a:r>
                    </a:p>
                  </a:txBody>
                  <a:tcPr marT="45723" marB="45723"/>
                </a:tc>
                <a:tc>
                  <a:txBody>
                    <a:bodyPr/>
                    <a:lstStyle/>
                    <a:p>
                      <a:r>
                        <a:rPr lang="en-US" sz="1800" dirty="0" err="1"/>
                        <a:t>Noha</a:t>
                      </a:r>
                      <a:r>
                        <a:rPr lang="en-US" sz="1800" dirty="0"/>
                        <a:t> M.</a:t>
                      </a:r>
                    </a:p>
                  </a:txBody>
                  <a:tcPr marT="45723" marB="45723"/>
                </a:tc>
                <a:tc>
                  <a:txBody>
                    <a:bodyPr/>
                    <a:lstStyle/>
                    <a:p>
                      <a:r>
                        <a:rPr lang="en-US" sz="1800" dirty="0"/>
                        <a:t>DB, CN</a:t>
                      </a:r>
                    </a:p>
                  </a:txBody>
                  <a:tcPr marT="45723" marB="45723"/>
                </a:tc>
                <a:tc>
                  <a:txBody>
                    <a:bodyPr/>
                    <a:lstStyle/>
                    <a:p>
                      <a:r>
                        <a:rPr lang="en-US" sz="1800" dirty="0"/>
                        <a:t>Database,</a:t>
                      </a:r>
                      <a:r>
                        <a:rPr lang="en-US" sz="1800" baseline="0" dirty="0"/>
                        <a:t> Networks</a:t>
                      </a:r>
                      <a:endParaRPr lang="en-US" sz="1800" dirty="0"/>
                    </a:p>
                  </a:txBody>
                  <a:tcPr marT="45723" marB="45723"/>
                </a:tc>
                <a:tc>
                  <a:txBody>
                    <a:bodyPr/>
                    <a:lstStyle/>
                    <a:p>
                      <a:r>
                        <a:rPr lang="en-US" sz="1800" dirty="0"/>
                        <a:t>A,B</a:t>
                      </a:r>
                    </a:p>
                  </a:txBody>
                  <a:tcPr marT="45723" marB="45723"/>
                </a:tc>
                <a:extLst>
                  <a:ext uri="{0D108BD9-81ED-4DB2-BD59-A6C34878D82A}">
                    <a16:rowId xmlns:a16="http://schemas.microsoft.com/office/drawing/2014/main" val="10001"/>
                  </a:ext>
                </a:extLst>
              </a:tr>
              <a:tr h="640129">
                <a:tc>
                  <a:txBody>
                    <a:bodyPr/>
                    <a:lstStyle/>
                    <a:p>
                      <a:r>
                        <a:rPr lang="en-US" sz="1800" dirty="0"/>
                        <a:t>22</a:t>
                      </a:r>
                    </a:p>
                  </a:txBody>
                  <a:tcPr marT="45723" marB="45723"/>
                </a:tc>
                <a:tc>
                  <a:txBody>
                    <a:bodyPr/>
                    <a:lstStyle/>
                    <a:p>
                      <a:r>
                        <a:rPr lang="en-US" sz="1800" dirty="0"/>
                        <a:t>Mai</a:t>
                      </a:r>
                    </a:p>
                  </a:txBody>
                  <a:tcPr marT="45723" marB="45723"/>
                </a:tc>
                <a:tc>
                  <a:txBody>
                    <a:bodyPr/>
                    <a:lstStyle/>
                    <a:p>
                      <a:r>
                        <a:rPr lang="en-US" sz="1800" dirty="0"/>
                        <a:t>Giza</a:t>
                      </a:r>
                    </a:p>
                  </a:txBody>
                  <a:tcPr marT="45723" marB="45723"/>
                </a:tc>
                <a:tc>
                  <a:txBody>
                    <a:bodyPr/>
                    <a:lstStyle/>
                    <a:p>
                      <a:r>
                        <a:rPr lang="en-US" sz="1800" dirty="0"/>
                        <a:t>011,</a:t>
                      </a:r>
                      <a:r>
                        <a:rPr lang="en-US" sz="1800" baseline="0" dirty="0"/>
                        <a:t> 010</a:t>
                      </a:r>
                      <a:endParaRPr lang="en-US" sz="1800" dirty="0"/>
                    </a:p>
                  </a:txBody>
                  <a:tcPr marT="45723" marB="45723"/>
                </a:tc>
                <a:tc>
                  <a:txBody>
                    <a:bodyPr/>
                    <a:lstStyle/>
                    <a:p>
                      <a:r>
                        <a:rPr lang="en-US" sz="1800" dirty="0"/>
                        <a:t>Primary</a:t>
                      </a:r>
                    </a:p>
                  </a:txBody>
                  <a:tcPr marT="45723" marB="45723"/>
                </a:tc>
                <a:tc>
                  <a:txBody>
                    <a:bodyPr/>
                    <a:lstStyle/>
                    <a:p>
                      <a:r>
                        <a:rPr lang="en-US" sz="1800" dirty="0" err="1"/>
                        <a:t>Noha</a:t>
                      </a:r>
                      <a:r>
                        <a:rPr lang="en-US" sz="1800" dirty="0"/>
                        <a:t> M</a:t>
                      </a:r>
                    </a:p>
                  </a:txBody>
                  <a:tcPr marT="45723" marB="45723"/>
                </a:tc>
                <a:tc>
                  <a:txBody>
                    <a:bodyPr/>
                    <a:lstStyle/>
                    <a:p>
                      <a:r>
                        <a:rPr lang="en-US" sz="1800" dirty="0"/>
                        <a:t>CN, DB</a:t>
                      </a:r>
                    </a:p>
                  </a:txBody>
                  <a:tcPr marT="45723" marB="45723"/>
                </a:tc>
                <a:tc>
                  <a:txBody>
                    <a:bodyPr/>
                    <a:lstStyle/>
                    <a:p>
                      <a:r>
                        <a:rPr lang="en-US" sz="1800" dirty="0"/>
                        <a:t>Networks, Database</a:t>
                      </a:r>
                    </a:p>
                  </a:txBody>
                  <a:tcPr marT="45723" marB="45723"/>
                </a:tc>
                <a:tc>
                  <a:txBody>
                    <a:bodyPr/>
                    <a:lstStyle/>
                    <a:p>
                      <a:r>
                        <a:rPr lang="en-US" sz="1800" dirty="0"/>
                        <a:t>B, C</a:t>
                      </a:r>
                    </a:p>
                  </a:txBody>
                  <a:tcPr marT="45723" marB="45723"/>
                </a:tc>
                <a:extLst>
                  <a:ext uri="{0D108BD9-81ED-4DB2-BD59-A6C34878D82A}">
                    <a16:rowId xmlns:a16="http://schemas.microsoft.com/office/drawing/2014/main" val="10002"/>
                  </a:ext>
                </a:extLst>
              </a:tr>
              <a:tr h="640129">
                <a:tc>
                  <a:txBody>
                    <a:bodyPr/>
                    <a:lstStyle/>
                    <a:p>
                      <a:r>
                        <a:rPr lang="en-US" sz="1800" dirty="0"/>
                        <a:t>33</a:t>
                      </a:r>
                    </a:p>
                  </a:txBody>
                  <a:tcPr marT="45723" marB="45723"/>
                </a:tc>
                <a:tc>
                  <a:txBody>
                    <a:bodyPr/>
                    <a:lstStyle/>
                    <a:p>
                      <a:r>
                        <a:rPr lang="en-US" sz="1800" dirty="0" err="1"/>
                        <a:t>Marwa</a:t>
                      </a:r>
                      <a:endParaRPr lang="en-US" sz="1800" dirty="0"/>
                    </a:p>
                  </a:txBody>
                  <a:tcPr marT="45723" marB="45723"/>
                </a:tc>
                <a:tc>
                  <a:txBody>
                    <a:bodyPr/>
                    <a:lstStyle/>
                    <a:p>
                      <a:r>
                        <a:rPr lang="en-US" sz="1800" dirty="0"/>
                        <a:t>Giza</a:t>
                      </a:r>
                    </a:p>
                  </a:txBody>
                  <a:tcPr marT="45723" marB="45723"/>
                </a:tc>
                <a:tc>
                  <a:txBody>
                    <a:bodyPr/>
                    <a:lstStyle/>
                    <a:p>
                      <a:r>
                        <a:rPr lang="en-US" sz="1800" dirty="0"/>
                        <a:t>010</a:t>
                      </a:r>
                    </a:p>
                  </a:txBody>
                  <a:tcPr marT="45723" marB="45723"/>
                </a:tc>
                <a:tc>
                  <a:txBody>
                    <a:bodyPr/>
                    <a:lstStyle/>
                    <a:p>
                      <a:r>
                        <a:rPr lang="en-US" sz="1800" dirty="0" err="1"/>
                        <a:t>Secon</a:t>
                      </a:r>
                      <a:r>
                        <a:rPr lang="en-US" sz="1800" dirty="0"/>
                        <a:t>.</a:t>
                      </a:r>
                    </a:p>
                  </a:txBody>
                  <a:tcPr marT="45723" marB="45723"/>
                </a:tc>
                <a:tc>
                  <a:txBody>
                    <a:bodyPr/>
                    <a:lstStyle/>
                    <a:p>
                      <a:r>
                        <a:rPr lang="en-US" sz="1800" dirty="0" err="1"/>
                        <a:t>Moh.A</a:t>
                      </a:r>
                      <a:r>
                        <a:rPr lang="en-US" sz="1800" dirty="0"/>
                        <a:t>.</a:t>
                      </a:r>
                    </a:p>
                  </a:txBody>
                  <a:tcPr marT="45723" marB="45723"/>
                </a:tc>
                <a:tc>
                  <a:txBody>
                    <a:bodyPr/>
                    <a:lstStyle/>
                    <a:p>
                      <a:r>
                        <a:rPr lang="en-US" sz="1800" dirty="0"/>
                        <a:t>SW, DB</a:t>
                      </a:r>
                    </a:p>
                  </a:txBody>
                  <a:tcPr marT="45723" marB="45723"/>
                </a:tc>
                <a:tc>
                  <a:txBody>
                    <a:bodyPr/>
                    <a:lstStyle/>
                    <a:p>
                      <a:r>
                        <a:rPr lang="en-US" sz="1800" dirty="0"/>
                        <a:t>Software, Database</a:t>
                      </a:r>
                    </a:p>
                  </a:txBody>
                  <a:tcPr marT="45723" marB="45723"/>
                </a:tc>
                <a:tc>
                  <a:txBody>
                    <a:bodyPr/>
                    <a:lstStyle/>
                    <a:p>
                      <a:r>
                        <a:rPr lang="en-US" sz="1800" dirty="0"/>
                        <a:t>A, A</a:t>
                      </a:r>
                    </a:p>
                  </a:txBody>
                  <a:tcPr marT="45723" marB="45723"/>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School Example 1NF</a:t>
            </a:r>
          </a:p>
        </p:txBody>
      </p:sp>
      <p:graphicFrame>
        <p:nvGraphicFramePr>
          <p:cNvPr id="4" name="Content Placeholder 3"/>
          <p:cNvGraphicFramePr>
            <a:graphicFrameLocks noGrp="1"/>
          </p:cNvGraphicFramePr>
          <p:nvPr>
            <p:ph idx="1"/>
          </p:nvPr>
        </p:nvGraphicFramePr>
        <p:xfrm>
          <a:off x="685800" y="1600200"/>
          <a:ext cx="7696200" cy="762000"/>
        </p:xfrm>
        <a:graphic>
          <a:graphicData uri="http://schemas.openxmlformats.org/drawingml/2006/table">
            <a:tbl>
              <a:tblPr firstRow="1" bandRow="1">
                <a:tableStyleId>{5940675A-B579-460E-94D1-54222C63F5DA}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762000">
                <a:tc>
                  <a:txBody>
                    <a:bodyPr/>
                    <a:lstStyle/>
                    <a:p>
                      <a:r>
                        <a:rPr lang="en-US" u="sng" dirty="0" err="1"/>
                        <a:t>Stud_ID</a:t>
                      </a:r>
                      <a:endParaRPr lang="en-US" u="sng" dirty="0"/>
                    </a:p>
                  </a:txBody>
                  <a:tcPr/>
                </a:tc>
                <a:tc>
                  <a:txBody>
                    <a:bodyPr/>
                    <a:lstStyle/>
                    <a:p>
                      <a:r>
                        <a:rPr lang="en-US" dirty="0"/>
                        <a:t>Name</a:t>
                      </a:r>
                    </a:p>
                  </a:txBody>
                  <a:tcPr/>
                </a:tc>
                <a:tc>
                  <a:txBody>
                    <a:bodyPr/>
                    <a:lstStyle/>
                    <a:p>
                      <a:r>
                        <a:rPr lang="en-US" dirty="0"/>
                        <a:t>Location</a:t>
                      </a:r>
                    </a:p>
                  </a:txBody>
                  <a:tcPr/>
                </a:tc>
                <a:tc>
                  <a:txBody>
                    <a:bodyPr/>
                    <a:lstStyle/>
                    <a:p>
                      <a:r>
                        <a:rPr lang="en-US" dirty="0"/>
                        <a:t>Level</a:t>
                      </a:r>
                    </a:p>
                  </a:txBody>
                  <a:tcPr/>
                </a:tc>
                <a:tc>
                  <a:txBody>
                    <a:bodyPr/>
                    <a:lstStyle/>
                    <a:p>
                      <a:r>
                        <a:rPr lang="en-US" dirty="0" err="1"/>
                        <a:t>Level_Mgr</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685800" y="2828925"/>
          <a:ext cx="6324600" cy="600075"/>
        </p:xfrm>
        <a:graphic>
          <a:graphicData uri="http://schemas.openxmlformats.org/drawingml/2006/table">
            <a:tbl>
              <a:tblPr firstRow="1" bandRow="1">
                <a:tableStyleId>{5940675A-B579-460E-94D1-54222C63F5DA}</a:tableStyleId>
              </a:tblPr>
              <a:tblGrid>
                <a:gridCol w="3162300">
                  <a:extLst>
                    <a:ext uri="{9D8B030D-6E8A-4147-A177-3AD203B41FA5}">
                      <a16:colId xmlns:a16="http://schemas.microsoft.com/office/drawing/2014/main" val="20000"/>
                    </a:ext>
                  </a:extLst>
                </a:gridCol>
                <a:gridCol w="3162300">
                  <a:extLst>
                    <a:ext uri="{9D8B030D-6E8A-4147-A177-3AD203B41FA5}">
                      <a16:colId xmlns:a16="http://schemas.microsoft.com/office/drawing/2014/main" val="20001"/>
                    </a:ext>
                  </a:extLst>
                </a:gridCol>
              </a:tblGrid>
              <a:tr h="600075">
                <a:tc>
                  <a:txBody>
                    <a:bodyPr/>
                    <a:lstStyle/>
                    <a:p>
                      <a:r>
                        <a:rPr lang="en-US" sz="1800" u="sng" dirty="0" err="1"/>
                        <a:t>Stud_ID</a:t>
                      </a:r>
                      <a:endParaRPr lang="en-US" sz="1800" u="sng" dirty="0"/>
                    </a:p>
                  </a:txBody>
                  <a:tcPr marT="45768" marB="45768"/>
                </a:tc>
                <a:tc>
                  <a:txBody>
                    <a:bodyPr/>
                    <a:lstStyle/>
                    <a:p>
                      <a:r>
                        <a:rPr lang="en-US" sz="1800" u="sng" dirty="0"/>
                        <a:t>Tel</a:t>
                      </a:r>
                    </a:p>
                  </a:txBody>
                  <a:tcPr marT="45768" marB="45768"/>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85800" y="3886200"/>
          <a:ext cx="6248400" cy="609600"/>
        </p:xfrm>
        <a:graphic>
          <a:graphicData uri="http://schemas.openxmlformats.org/drawingml/2006/table">
            <a:tbl>
              <a:tblPr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874520">
                  <a:extLst>
                    <a:ext uri="{9D8B030D-6E8A-4147-A177-3AD203B41FA5}">
                      <a16:colId xmlns:a16="http://schemas.microsoft.com/office/drawing/2014/main" val="20002"/>
                    </a:ext>
                  </a:extLst>
                </a:gridCol>
                <a:gridCol w="1249680">
                  <a:extLst>
                    <a:ext uri="{9D8B030D-6E8A-4147-A177-3AD203B41FA5}">
                      <a16:colId xmlns:a16="http://schemas.microsoft.com/office/drawing/2014/main" val="20003"/>
                    </a:ext>
                  </a:extLst>
                </a:gridCol>
              </a:tblGrid>
              <a:tr h="609600">
                <a:tc>
                  <a:txBody>
                    <a:bodyPr/>
                    <a:lstStyle/>
                    <a:p>
                      <a:r>
                        <a:rPr lang="en-US" u="sng" dirty="0" err="1"/>
                        <a:t>Stud_ID</a:t>
                      </a:r>
                      <a:endParaRPr lang="en-US" u="sng" dirty="0"/>
                    </a:p>
                  </a:txBody>
                  <a:tcPr/>
                </a:tc>
                <a:tc>
                  <a:txBody>
                    <a:bodyPr/>
                    <a:lstStyle/>
                    <a:p>
                      <a:r>
                        <a:rPr lang="en-US" u="sng" dirty="0"/>
                        <a:t>Subject</a:t>
                      </a:r>
                    </a:p>
                  </a:txBody>
                  <a:tcPr/>
                </a:tc>
                <a:tc>
                  <a:txBody>
                    <a:bodyPr/>
                    <a:lstStyle/>
                    <a:p>
                      <a:r>
                        <a:rPr lang="en-US" dirty="0" err="1"/>
                        <a:t>Subject_Desc</a:t>
                      </a:r>
                      <a:endParaRPr lang="en-US" dirty="0"/>
                    </a:p>
                  </a:txBody>
                  <a:tcPr/>
                </a:tc>
                <a:tc>
                  <a:txBody>
                    <a:bodyPr/>
                    <a:lstStyle/>
                    <a:p>
                      <a:r>
                        <a:rPr lang="en-US" dirty="0"/>
                        <a:t>Grade</a:t>
                      </a:r>
                    </a:p>
                  </a:txBody>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Second Normal Form</a:t>
            </a:r>
          </a:p>
        </p:txBody>
      </p:sp>
      <p:sp>
        <p:nvSpPr>
          <p:cNvPr id="12291" name="Rectangle 3"/>
          <p:cNvSpPr>
            <a:spLocks noGrp="1" noChangeArrowheads="1"/>
          </p:cNvSpPr>
          <p:nvPr>
            <p:ph type="body" idx="1"/>
          </p:nvPr>
        </p:nvSpPr>
        <p:spPr/>
        <p:txBody>
          <a:bodyPr/>
          <a:lstStyle/>
          <a:p>
            <a:pPr>
              <a:defRPr/>
            </a:pPr>
            <a:r>
              <a:rPr lang="en-US" altLang="en-US" dirty="0"/>
              <a:t>A relation is in </a:t>
            </a:r>
            <a:r>
              <a:rPr lang="en-US" altLang="en-US" b="1" dirty="0"/>
              <a:t>2NF</a:t>
            </a:r>
            <a:r>
              <a:rPr lang="en-US" altLang="en-US" dirty="0"/>
              <a:t> if it is in 1NF and </a:t>
            </a:r>
            <a:r>
              <a:rPr lang="en-US" dirty="0"/>
              <a:t>every </a:t>
            </a:r>
            <a:r>
              <a:rPr lang="en-US" dirty="0" err="1"/>
              <a:t>nonkey</a:t>
            </a:r>
            <a:endParaRPr lang="en-US" dirty="0"/>
          </a:p>
          <a:p>
            <a:pPr marL="0" indent="0">
              <a:buFontTx/>
              <a:buNone/>
              <a:defRPr/>
            </a:pPr>
            <a:r>
              <a:rPr lang="en-US" dirty="0"/>
              <a:t>attribute is not partially dependent on the primary key</a:t>
            </a:r>
            <a:endParaRPr lang="en-US" altLang="en-US" dirty="0"/>
          </a:p>
          <a:p>
            <a:pPr>
              <a:defRPr/>
            </a:pPr>
            <a:endParaRPr lang="en-US" altLang="en-US" dirty="0"/>
          </a:p>
          <a:p>
            <a:pPr marL="0" indent="0">
              <a:buFontTx/>
              <a:buNone/>
              <a:defRPr/>
            </a:pPr>
            <a:r>
              <a:rPr lang="en-US" altLang="en-US" b="1" dirty="0"/>
              <a:t>To put a relation in 2NF</a:t>
            </a:r>
          </a:p>
          <a:p>
            <a:pPr>
              <a:defRPr/>
            </a:pPr>
            <a:r>
              <a:rPr lang="en-US" altLang="en-US" dirty="0"/>
              <a:t>Remove partial functional dependent non-keys carrying the key they depend on and place them in a new table</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Guidelines</a:t>
            </a:r>
          </a:p>
        </p:txBody>
      </p:sp>
      <p:sp>
        <p:nvSpPr>
          <p:cNvPr id="30723" name="Rectangle 3"/>
          <p:cNvSpPr>
            <a:spLocks noGrp="1" noChangeArrowheads="1"/>
          </p:cNvSpPr>
          <p:nvPr>
            <p:ph type="body" idx="1"/>
          </p:nvPr>
        </p:nvSpPr>
        <p:spPr/>
        <p:txBody>
          <a:bodyPr/>
          <a:lstStyle/>
          <a:p>
            <a:r>
              <a:rPr lang="en-US" altLang="en-US"/>
              <a:t>A relation is in 2NF if it is in 1NF and any one of these is true:</a:t>
            </a:r>
          </a:p>
          <a:p>
            <a:pPr lvl="1"/>
            <a:r>
              <a:rPr lang="en-US" altLang="en-US"/>
              <a:t>the PK consists of only 1 attribute</a:t>
            </a:r>
          </a:p>
          <a:p>
            <a:pPr lvl="1"/>
            <a:r>
              <a:rPr lang="en-US" altLang="en-US"/>
              <a:t>all attributes are part of the PK (no nonkey attributes)</a:t>
            </a:r>
          </a:p>
          <a:p>
            <a:pPr lvl="1"/>
            <a:r>
              <a:rPr lang="en-US" altLang="en-US"/>
              <a:t>every non key attribute is functionally dependent on the whole PK </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School Example 2NF</a:t>
            </a:r>
          </a:p>
        </p:txBody>
      </p:sp>
      <p:graphicFrame>
        <p:nvGraphicFramePr>
          <p:cNvPr id="4" name="Content Placeholder 3"/>
          <p:cNvGraphicFramePr>
            <a:graphicFrameLocks noGrp="1"/>
          </p:cNvGraphicFramePr>
          <p:nvPr>
            <p:ph idx="1"/>
          </p:nvPr>
        </p:nvGraphicFramePr>
        <p:xfrm>
          <a:off x="685800" y="1600200"/>
          <a:ext cx="7696200" cy="762000"/>
        </p:xfrm>
        <a:graphic>
          <a:graphicData uri="http://schemas.openxmlformats.org/drawingml/2006/table">
            <a:tbl>
              <a:tblPr firstRow="1" bandRow="1">
                <a:tableStyleId>{5940675A-B579-460E-94D1-54222C63F5DA}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762000">
                <a:tc>
                  <a:txBody>
                    <a:bodyPr/>
                    <a:lstStyle/>
                    <a:p>
                      <a:r>
                        <a:rPr lang="en-US" u="sng" dirty="0" err="1"/>
                        <a:t>Stud_ID</a:t>
                      </a:r>
                      <a:endParaRPr lang="en-US" u="sng" dirty="0"/>
                    </a:p>
                  </a:txBody>
                  <a:tcPr/>
                </a:tc>
                <a:tc>
                  <a:txBody>
                    <a:bodyPr/>
                    <a:lstStyle/>
                    <a:p>
                      <a:r>
                        <a:rPr lang="en-US" dirty="0"/>
                        <a:t>Name</a:t>
                      </a:r>
                    </a:p>
                  </a:txBody>
                  <a:tcPr/>
                </a:tc>
                <a:tc>
                  <a:txBody>
                    <a:bodyPr/>
                    <a:lstStyle/>
                    <a:p>
                      <a:r>
                        <a:rPr lang="en-US" dirty="0"/>
                        <a:t>Location</a:t>
                      </a:r>
                    </a:p>
                  </a:txBody>
                  <a:tcPr/>
                </a:tc>
                <a:tc>
                  <a:txBody>
                    <a:bodyPr/>
                    <a:lstStyle/>
                    <a:p>
                      <a:r>
                        <a:rPr lang="en-US" dirty="0"/>
                        <a:t>Level</a:t>
                      </a:r>
                    </a:p>
                  </a:txBody>
                  <a:tcPr/>
                </a:tc>
                <a:tc>
                  <a:txBody>
                    <a:bodyPr/>
                    <a:lstStyle/>
                    <a:p>
                      <a:r>
                        <a:rPr lang="en-US" dirty="0" err="1"/>
                        <a:t>Level_Mgr</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685800" y="2828925"/>
          <a:ext cx="4495800" cy="600075"/>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600075">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marT="45768" marB="45768"/>
                </a:tc>
                <a:tc>
                  <a:txBody>
                    <a:bodyPr/>
                    <a:lstStyle/>
                    <a:p>
                      <a:pPr marL="0" algn="l" defTabSz="914400" rtl="0" eaLnBrk="1" latinLnBrk="0" hangingPunct="1"/>
                      <a:r>
                        <a:rPr lang="en-US" sz="1800" u="sng" kern="1200" dirty="0">
                          <a:solidFill>
                            <a:schemeClr val="tx1"/>
                          </a:solidFill>
                          <a:latin typeface="+mn-lt"/>
                          <a:ea typeface="+mn-ea"/>
                          <a:cs typeface="+mn-cs"/>
                        </a:rPr>
                        <a:t>Tel</a:t>
                      </a:r>
                    </a:p>
                  </a:txBody>
                  <a:tcPr marT="45768" marB="45768"/>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85800" y="3886200"/>
          <a:ext cx="4495800" cy="609600"/>
        </p:xfrm>
        <a:graphic>
          <a:graphicData uri="http://schemas.openxmlformats.org/drawingml/2006/table">
            <a:tbl>
              <a:tblPr firstRow="1" bandRow="1">
                <a:tableStyleId>{5940675A-B579-460E-94D1-54222C63F5DA}</a:tableStyleId>
              </a:tblPr>
              <a:tblGrid>
                <a:gridCol w="1605643">
                  <a:extLst>
                    <a:ext uri="{9D8B030D-6E8A-4147-A177-3AD203B41FA5}">
                      <a16:colId xmlns:a16="http://schemas.microsoft.com/office/drawing/2014/main" val="20000"/>
                    </a:ext>
                  </a:extLst>
                </a:gridCol>
                <a:gridCol w="1605643">
                  <a:extLst>
                    <a:ext uri="{9D8B030D-6E8A-4147-A177-3AD203B41FA5}">
                      <a16:colId xmlns:a16="http://schemas.microsoft.com/office/drawing/2014/main" val="20001"/>
                    </a:ext>
                  </a:extLst>
                </a:gridCol>
                <a:gridCol w="1284514">
                  <a:extLst>
                    <a:ext uri="{9D8B030D-6E8A-4147-A177-3AD203B41FA5}">
                      <a16:colId xmlns:a16="http://schemas.microsoft.com/office/drawing/2014/main" val="20002"/>
                    </a:ext>
                  </a:extLst>
                </a:gridCol>
              </a:tblGrid>
              <a:tr h="609600">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a:tc>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a:t>Grade</a:t>
                      </a:r>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685800" y="5029200"/>
          <a:ext cx="4572000" cy="6096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609600">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err="1"/>
                        <a:t>Subject_Desc</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Third Normal Form</a:t>
            </a:r>
          </a:p>
        </p:txBody>
      </p:sp>
      <p:sp>
        <p:nvSpPr>
          <p:cNvPr id="16387" name="Rectangle 3"/>
          <p:cNvSpPr>
            <a:spLocks noGrp="1" noChangeArrowheads="1"/>
          </p:cNvSpPr>
          <p:nvPr>
            <p:ph type="body" idx="1"/>
          </p:nvPr>
        </p:nvSpPr>
        <p:spPr/>
        <p:txBody>
          <a:bodyPr/>
          <a:lstStyle/>
          <a:p>
            <a:pPr>
              <a:defRPr/>
            </a:pPr>
            <a:r>
              <a:rPr lang="en-US" altLang="en-US" dirty="0"/>
              <a:t>A relation is in </a:t>
            </a:r>
            <a:r>
              <a:rPr lang="en-US" altLang="en-US" b="1" dirty="0"/>
              <a:t>3NF </a:t>
            </a:r>
            <a:r>
              <a:rPr lang="en-US" altLang="en-US" dirty="0"/>
              <a:t>if it is in 2NF and no </a:t>
            </a:r>
            <a:r>
              <a:rPr lang="en-US" altLang="en-US" i="1" dirty="0"/>
              <a:t>transitive dependencies</a:t>
            </a:r>
            <a:r>
              <a:rPr lang="en-US" altLang="en-US" dirty="0"/>
              <a:t> exist</a:t>
            </a:r>
          </a:p>
          <a:p>
            <a:pPr marL="0" indent="0">
              <a:buFontTx/>
              <a:buNone/>
              <a:defRPr/>
            </a:pPr>
            <a:endParaRPr lang="en-US" altLang="en-US" b="1" dirty="0"/>
          </a:p>
          <a:p>
            <a:pPr marL="0" indent="0">
              <a:buFontTx/>
              <a:buNone/>
              <a:defRPr/>
            </a:pPr>
            <a:r>
              <a:rPr lang="en-US" altLang="en-US" b="1" dirty="0"/>
              <a:t>To put a relation in 3NF</a:t>
            </a:r>
          </a:p>
          <a:p>
            <a:pPr>
              <a:defRPr/>
            </a:pPr>
            <a:r>
              <a:rPr lang="en-US" altLang="en-US" dirty="0"/>
              <a:t>Remove the </a:t>
            </a:r>
            <a:r>
              <a:rPr lang="en-US" altLang="en-US" dirty="0" err="1"/>
              <a:t>nonkey</a:t>
            </a:r>
            <a:r>
              <a:rPr lang="en-US" altLang="en-US" dirty="0"/>
              <a:t> attributes carrying the </a:t>
            </a:r>
            <a:r>
              <a:rPr lang="en-US" altLang="en-US" dirty="0" err="1"/>
              <a:t>nonkey</a:t>
            </a:r>
            <a:r>
              <a:rPr lang="en-US" altLang="en-US" dirty="0"/>
              <a:t> attribute they depend on and place them in a new table. (Hint: leave the </a:t>
            </a:r>
            <a:r>
              <a:rPr lang="en-US" altLang="en-US" dirty="0" err="1"/>
              <a:t>nonkey</a:t>
            </a:r>
            <a:r>
              <a:rPr lang="en-US" altLang="en-US" dirty="0"/>
              <a:t> they depend on in the same table as well)</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School Example 3NF</a:t>
            </a:r>
          </a:p>
        </p:txBody>
      </p:sp>
      <p:graphicFrame>
        <p:nvGraphicFramePr>
          <p:cNvPr id="4" name="Content Placeholder 3"/>
          <p:cNvGraphicFramePr>
            <a:graphicFrameLocks noGrp="1"/>
          </p:cNvGraphicFramePr>
          <p:nvPr>
            <p:ph idx="1"/>
          </p:nvPr>
        </p:nvGraphicFramePr>
        <p:xfrm>
          <a:off x="685800" y="1600200"/>
          <a:ext cx="6156324" cy="533400"/>
        </p:xfrm>
        <a:graphic>
          <a:graphicData uri="http://schemas.openxmlformats.org/drawingml/2006/table">
            <a:tbl>
              <a:tblPr firstRow="1" bandRow="1">
                <a:tableStyleId>{5940675A-B579-460E-94D1-54222C63F5DA}</a:tableStyleId>
              </a:tblPr>
              <a:tblGrid>
                <a:gridCol w="1539081">
                  <a:extLst>
                    <a:ext uri="{9D8B030D-6E8A-4147-A177-3AD203B41FA5}">
                      <a16:colId xmlns:a16="http://schemas.microsoft.com/office/drawing/2014/main" val="20000"/>
                    </a:ext>
                  </a:extLst>
                </a:gridCol>
                <a:gridCol w="1539081">
                  <a:extLst>
                    <a:ext uri="{9D8B030D-6E8A-4147-A177-3AD203B41FA5}">
                      <a16:colId xmlns:a16="http://schemas.microsoft.com/office/drawing/2014/main" val="20001"/>
                    </a:ext>
                  </a:extLst>
                </a:gridCol>
                <a:gridCol w="1539081">
                  <a:extLst>
                    <a:ext uri="{9D8B030D-6E8A-4147-A177-3AD203B41FA5}">
                      <a16:colId xmlns:a16="http://schemas.microsoft.com/office/drawing/2014/main" val="20002"/>
                    </a:ext>
                  </a:extLst>
                </a:gridCol>
                <a:gridCol w="1539081">
                  <a:extLst>
                    <a:ext uri="{9D8B030D-6E8A-4147-A177-3AD203B41FA5}">
                      <a16:colId xmlns:a16="http://schemas.microsoft.com/office/drawing/2014/main" val="20003"/>
                    </a:ext>
                  </a:extLst>
                </a:gridCol>
              </a:tblGrid>
              <a:tr h="533400">
                <a:tc>
                  <a:txBody>
                    <a:bodyPr/>
                    <a:lstStyle/>
                    <a:p>
                      <a:r>
                        <a:rPr lang="en-US" u="sng" dirty="0" err="1"/>
                        <a:t>Stud_ID</a:t>
                      </a:r>
                      <a:endParaRPr lang="en-US" u="sng" dirty="0"/>
                    </a:p>
                  </a:txBody>
                  <a:tcPr marL="91431" marR="91431"/>
                </a:tc>
                <a:tc>
                  <a:txBody>
                    <a:bodyPr/>
                    <a:lstStyle/>
                    <a:p>
                      <a:r>
                        <a:rPr lang="en-US" dirty="0"/>
                        <a:t>Name</a:t>
                      </a:r>
                    </a:p>
                  </a:txBody>
                  <a:tcPr marL="91431" marR="91431"/>
                </a:tc>
                <a:tc>
                  <a:txBody>
                    <a:bodyPr/>
                    <a:lstStyle/>
                    <a:p>
                      <a:r>
                        <a:rPr lang="en-US" dirty="0"/>
                        <a:t>Location</a:t>
                      </a:r>
                    </a:p>
                  </a:txBody>
                  <a:tcPr marL="91431" marR="91431"/>
                </a:tc>
                <a:tc>
                  <a:txBody>
                    <a:bodyPr/>
                    <a:lstStyle/>
                    <a:p>
                      <a:r>
                        <a:rPr lang="en-US" dirty="0"/>
                        <a:t>Level</a:t>
                      </a:r>
                    </a:p>
                  </a:txBody>
                  <a:tcPr marL="91431" marR="91431"/>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685800" y="2667000"/>
          <a:ext cx="4495800" cy="533400"/>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533400">
                <a:tc>
                  <a:txBody>
                    <a:bodyPr/>
                    <a:lstStyle/>
                    <a:p>
                      <a:pPr marL="0" algn="l" defTabSz="914400" rtl="0" eaLnBrk="1" latinLnBrk="0" hangingPunct="1"/>
                      <a:r>
                        <a:rPr lang="en-US" sz="1800" u="sng" kern="1200" dirty="0">
                          <a:solidFill>
                            <a:schemeClr val="tx1"/>
                          </a:solidFill>
                          <a:latin typeface="+mn-lt"/>
                          <a:ea typeface="+mn-ea"/>
                          <a:cs typeface="+mn-cs"/>
                        </a:rPr>
                        <a:t>Level</a:t>
                      </a:r>
                    </a:p>
                  </a:txBody>
                  <a:tcPr/>
                </a:tc>
                <a:tc>
                  <a:txBody>
                    <a:bodyPr/>
                    <a:lstStyle/>
                    <a:p>
                      <a:r>
                        <a:rPr lang="en-US" dirty="0" err="1"/>
                        <a:t>Level_Mgr</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85800" y="4648200"/>
          <a:ext cx="4495800" cy="457200"/>
        </p:xfrm>
        <a:graphic>
          <a:graphicData uri="http://schemas.openxmlformats.org/drawingml/2006/table">
            <a:tbl>
              <a:tblPr firstRow="1" bandRow="1">
                <a:tableStyleId>{5940675A-B579-460E-94D1-54222C63F5DA}</a:tableStyleId>
              </a:tblPr>
              <a:tblGrid>
                <a:gridCol w="1605643">
                  <a:extLst>
                    <a:ext uri="{9D8B030D-6E8A-4147-A177-3AD203B41FA5}">
                      <a16:colId xmlns:a16="http://schemas.microsoft.com/office/drawing/2014/main" val="20000"/>
                    </a:ext>
                  </a:extLst>
                </a:gridCol>
                <a:gridCol w="1605643">
                  <a:extLst>
                    <a:ext uri="{9D8B030D-6E8A-4147-A177-3AD203B41FA5}">
                      <a16:colId xmlns:a16="http://schemas.microsoft.com/office/drawing/2014/main" val="20001"/>
                    </a:ext>
                  </a:extLst>
                </a:gridCol>
                <a:gridCol w="1284514">
                  <a:extLst>
                    <a:ext uri="{9D8B030D-6E8A-4147-A177-3AD203B41FA5}">
                      <a16:colId xmlns:a16="http://schemas.microsoft.com/office/drawing/2014/main" val="20002"/>
                    </a:ext>
                  </a:extLst>
                </a:gridCol>
              </a:tblGrid>
              <a:tr h="457200">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a:tc>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a:t>Grade</a:t>
                      </a:r>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685800" y="5562600"/>
          <a:ext cx="4572000" cy="5334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33400">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err="1"/>
                        <a:t>Subject_Desc</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685800" y="3657600"/>
          <a:ext cx="4495800" cy="523875"/>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523875">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marT="45775" marB="45775"/>
                </a:tc>
                <a:tc>
                  <a:txBody>
                    <a:bodyPr/>
                    <a:lstStyle/>
                    <a:p>
                      <a:pPr marL="0" algn="l" defTabSz="914400" rtl="0" eaLnBrk="1" latinLnBrk="0" hangingPunct="1"/>
                      <a:r>
                        <a:rPr lang="en-US" sz="1800" u="sng" kern="1200" dirty="0">
                          <a:solidFill>
                            <a:schemeClr val="tx1"/>
                          </a:solidFill>
                          <a:latin typeface="+mn-lt"/>
                          <a:ea typeface="+mn-ea"/>
                          <a:cs typeface="+mn-cs"/>
                        </a:rPr>
                        <a:t>Tel</a:t>
                      </a:r>
                    </a:p>
                  </a:txBody>
                  <a:tcPr marT="45775" marB="45775"/>
                </a:tc>
                <a:extLst>
                  <a:ext uri="{0D108BD9-81ED-4DB2-BD59-A6C34878D82A}">
                    <a16:rowId xmlns:a16="http://schemas.microsoft.com/office/drawing/2014/main" val="10000"/>
                  </a:ext>
                </a:extLst>
              </a:tr>
            </a:tbl>
          </a:graphicData>
        </a:graphic>
      </p:graphicFrame>
      <p:sp>
        <p:nvSpPr>
          <p:cNvPr id="36913" name="TextBox 7"/>
          <p:cNvSpPr txBox="1">
            <a:spLocks noChangeArrowheads="1"/>
          </p:cNvSpPr>
          <p:nvPr/>
        </p:nvSpPr>
        <p:spPr bwMode="auto">
          <a:xfrm>
            <a:off x="609600" y="12192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Student</a:t>
            </a:r>
          </a:p>
        </p:txBody>
      </p:sp>
      <p:sp>
        <p:nvSpPr>
          <p:cNvPr id="36914" name="TextBox 8"/>
          <p:cNvSpPr txBox="1">
            <a:spLocks noChangeArrowheads="1"/>
          </p:cNvSpPr>
          <p:nvPr/>
        </p:nvSpPr>
        <p:spPr bwMode="auto">
          <a:xfrm>
            <a:off x="457200" y="22860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Level</a:t>
            </a:r>
          </a:p>
        </p:txBody>
      </p:sp>
      <p:sp>
        <p:nvSpPr>
          <p:cNvPr id="36915" name="TextBox 9"/>
          <p:cNvSpPr txBox="1">
            <a:spLocks noChangeArrowheads="1"/>
          </p:cNvSpPr>
          <p:nvPr/>
        </p:nvSpPr>
        <p:spPr bwMode="auto">
          <a:xfrm>
            <a:off x="304800" y="32766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Student_Tel</a:t>
            </a:r>
          </a:p>
        </p:txBody>
      </p:sp>
      <p:sp>
        <p:nvSpPr>
          <p:cNvPr id="36916" name="TextBox 10"/>
          <p:cNvSpPr txBox="1">
            <a:spLocks noChangeArrowheads="1"/>
          </p:cNvSpPr>
          <p:nvPr/>
        </p:nvSpPr>
        <p:spPr bwMode="auto">
          <a:xfrm>
            <a:off x="457200" y="4278313"/>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Stud_Subject</a:t>
            </a:r>
          </a:p>
        </p:txBody>
      </p:sp>
      <p:sp>
        <p:nvSpPr>
          <p:cNvPr id="36917" name="TextBox 11"/>
          <p:cNvSpPr txBox="1">
            <a:spLocks noChangeArrowheads="1"/>
          </p:cNvSpPr>
          <p:nvPr/>
        </p:nvSpPr>
        <p:spPr bwMode="auto">
          <a:xfrm>
            <a:off x="533400" y="51816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Subject</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33400" y="220663"/>
            <a:ext cx="7581900" cy="941387"/>
          </a:xfrm>
        </p:spPr>
        <p:txBody>
          <a:bodyPr/>
          <a:lstStyle/>
          <a:p>
            <a:r>
              <a:rPr lang="en-US" altLang="en-US" dirty="0"/>
              <a:t>ITI Example</a:t>
            </a:r>
          </a:p>
        </p:txBody>
      </p:sp>
      <p:sp>
        <p:nvSpPr>
          <p:cNvPr id="38915" name="Content Placeholder 2"/>
          <p:cNvSpPr>
            <a:spLocks noGrp="1"/>
          </p:cNvSpPr>
          <p:nvPr>
            <p:ph idx="1"/>
          </p:nvPr>
        </p:nvSpPr>
        <p:spPr>
          <a:xfrm>
            <a:off x="1143000" y="914400"/>
            <a:ext cx="8382000" cy="2743200"/>
          </a:xfrm>
          <a:ln>
            <a:noFill/>
            <a:miter lim="800000"/>
            <a:headEnd/>
            <a:tailEnd/>
          </a:ln>
        </p:spPr>
        <p:txBody>
          <a:bodyPr numCol="2"/>
          <a:lstStyle/>
          <a:p>
            <a:pPr algn="r">
              <a:buFontTx/>
              <a:buNone/>
            </a:pPr>
            <a:r>
              <a:rPr lang="en-US" altLang="en-US" b="1" u="sng" dirty="0">
                <a:solidFill>
                  <a:srgbClr val="0070C0"/>
                </a:solidFill>
              </a:rPr>
              <a:t>ITI Students Sheet</a:t>
            </a:r>
          </a:p>
          <a:p>
            <a:pPr>
              <a:buFontTx/>
              <a:buNone/>
            </a:pPr>
            <a:endParaRPr lang="en-US" altLang="en-US" sz="2000" b="1" dirty="0"/>
          </a:p>
          <a:p>
            <a:pPr>
              <a:buFontTx/>
              <a:buNone/>
            </a:pPr>
            <a:r>
              <a:rPr lang="en-US" altLang="en-US" sz="2000" b="1" dirty="0"/>
              <a:t>Student Number: </a:t>
            </a:r>
            <a:r>
              <a:rPr lang="en-US" altLang="en-US" sz="2000" dirty="0"/>
              <a:t>ITI205-40</a:t>
            </a:r>
          </a:p>
          <a:p>
            <a:pPr>
              <a:buFontTx/>
              <a:buNone/>
            </a:pPr>
            <a:r>
              <a:rPr lang="en-US" altLang="en-US" sz="2000" b="1" dirty="0"/>
              <a:t>Student Name: </a:t>
            </a:r>
            <a:r>
              <a:rPr lang="en-US" altLang="en-US" sz="2000" dirty="0"/>
              <a:t>Hassan Ali Ahmed</a:t>
            </a:r>
          </a:p>
          <a:p>
            <a:pPr>
              <a:buNone/>
            </a:pPr>
            <a:r>
              <a:rPr lang="en-US" altLang="en-US" sz="2000" b="1" dirty="0"/>
              <a:t>Address(Street, City): </a:t>
            </a:r>
            <a:r>
              <a:rPr lang="en-US" sz="2000" dirty="0"/>
              <a:t>12</a:t>
            </a:r>
            <a:r>
              <a:rPr lang="en-US" sz="2000" baseline="0" dirty="0"/>
              <a:t> </a:t>
            </a:r>
            <a:r>
              <a:rPr lang="en-US" sz="2000" dirty="0"/>
              <a:t>Haram </a:t>
            </a:r>
            <a:r>
              <a:rPr lang="en-US" sz="2000" dirty="0" err="1"/>
              <a:t>st</a:t>
            </a:r>
            <a:r>
              <a:rPr lang="en-US" sz="2000" dirty="0"/>
              <a:t>, 			</a:t>
            </a:r>
            <a:r>
              <a:rPr lang="en-US" sz="2000" dirty="0" err="1"/>
              <a:t>giza</a:t>
            </a:r>
            <a:endParaRPr lang="en-US" sz="2000" dirty="0"/>
          </a:p>
          <a:p>
            <a:pPr>
              <a:buNone/>
            </a:pPr>
            <a:r>
              <a:rPr lang="en-US" altLang="en-US" sz="2000" b="1" dirty="0"/>
              <a:t>Tel no/Mobile: </a:t>
            </a:r>
            <a:r>
              <a:rPr lang="en-US" sz="2000" dirty="0"/>
              <a:t>33868420</a:t>
            </a:r>
          </a:p>
          <a:p>
            <a:pPr>
              <a:buNone/>
            </a:pPr>
            <a:r>
              <a:rPr lang="en-US" sz="2000" dirty="0"/>
              <a:t>			01111111253</a:t>
            </a:r>
          </a:p>
          <a:p>
            <a:pPr>
              <a:buFontTx/>
              <a:buNone/>
            </a:pPr>
            <a:endParaRPr lang="en-US" altLang="en-US" sz="2000" b="1" dirty="0"/>
          </a:p>
          <a:p>
            <a:pPr>
              <a:buFontTx/>
              <a:buNone/>
            </a:pPr>
            <a:endParaRPr lang="en-US" altLang="en-US" sz="2000" b="1" dirty="0"/>
          </a:p>
          <a:p>
            <a:pPr>
              <a:buFontTx/>
              <a:buNone/>
            </a:pPr>
            <a:endParaRPr lang="en-US" altLang="en-US" sz="2000" b="1" dirty="0"/>
          </a:p>
          <a:p>
            <a:pPr>
              <a:buFontTx/>
              <a:buNone/>
            </a:pPr>
            <a:endParaRPr lang="en-US" altLang="en-US" sz="2000" b="1" dirty="0"/>
          </a:p>
          <a:p>
            <a:pPr>
              <a:buFontTx/>
              <a:buNone/>
            </a:pPr>
            <a:endParaRPr lang="en-US" altLang="en-US" sz="2000" b="1" dirty="0"/>
          </a:p>
          <a:p>
            <a:pPr>
              <a:buFontTx/>
              <a:buNone/>
            </a:pPr>
            <a:r>
              <a:rPr lang="en-US" altLang="en-US" sz="2000" b="1" dirty="0"/>
              <a:t>F-code: </a:t>
            </a:r>
            <a:r>
              <a:rPr lang="en-US" altLang="en-US" sz="2000" dirty="0"/>
              <a:t>ENG</a:t>
            </a:r>
          </a:p>
          <a:p>
            <a:pPr>
              <a:buFontTx/>
              <a:buNone/>
            </a:pPr>
            <a:r>
              <a:rPr lang="en-US" altLang="en-US" sz="2000" b="1" dirty="0"/>
              <a:t>Faculty: </a:t>
            </a:r>
            <a:r>
              <a:rPr lang="en-US" altLang="en-US" sz="2000" dirty="0"/>
              <a:t>Engineering</a:t>
            </a:r>
          </a:p>
          <a:p>
            <a:pPr>
              <a:buFontTx/>
              <a:buNone/>
            </a:pPr>
            <a:r>
              <a:rPr lang="en-US" altLang="en-US" sz="2000" b="1" dirty="0"/>
              <a:t>Major: </a:t>
            </a:r>
            <a:r>
              <a:rPr lang="en-US" altLang="en-US" sz="2000" dirty="0"/>
              <a:t>Computer</a:t>
            </a:r>
            <a:endParaRPr lang="en-US" altLang="en-US" sz="2000" b="1" dirty="0"/>
          </a:p>
          <a:p>
            <a:pPr>
              <a:buFontTx/>
              <a:buNone/>
            </a:pPr>
            <a:endParaRPr lang="en-US" altLang="en-US" sz="2000" dirty="0"/>
          </a:p>
          <a:p>
            <a:pPr>
              <a:buFontTx/>
              <a:buNone/>
            </a:pPr>
            <a:endParaRPr lang="en-US" altLang="en-US" sz="2000" dirty="0"/>
          </a:p>
          <a:p>
            <a:pPr>
              <a:buFontTx/>
              <a:buNone/>
            </a:pPr>
            <a:endParaRPr lang="en-US" altLang="en-US" dirty="0"/>
          </a:p>
          <a:p>
            <a:pPr>
              <a:buFontTx/>
              <a:buNone/>
            </a:pPr>
            <a:endParaRPr lang="en-US" altLang="en-US" dirty="0"/>
          </a:p>
          <a:p>
            <a:pPr>
              <a:buFontTx/>
              <a:buNone/>
            </a:pP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866590380"/>
              </p:ext>
            </p:extLst>
          </p:nvPr>
        </p:nvGraphicFramePr>
        <p:xfrm>
          <a:off x="533400" y="3962400"/>
          <a:ext cx="8077200" cy="1846620"/>
        </p:xfrm>
        <a:graphic>
          <a:graphicData uri="http://schemas.openxmlformats.org/drawingml/2006/table">
            <a:tbl>
              <a:tblPr firstRow="1" bandRow="1">
                <a:tableStyleId>{D7AC3CCA-C797-4891-BE02-D94E43425B78}</a:tableStyleId>
              </a:tblPr>
              <a:tblGrid>
                <a:gridCol w="1752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505578">
                <a:tc>
                  <a:txBody>
                    <a:bodyPr/>
                    <a:lstStyle/>
                    <a:p>
                      <a:r>
                        <a:rPr lang="en-US" sz="1400" b="1" dirty="0">
                          <a:solidFill>
                            <a:srgbClr val="0070C0"/>
                          </a:solidFill>
                        </a:rPr>
                        <a:t>Department Name</a:t>
                      </a:r>
                    </a:p>
                  </a:txBody>
                  <a:tcPr marL="91441" marR="91441" marT="45707" marB="45707"/>
                </a:tc>
                <a:tc>
                  <a:txBody>
                    <a:bodyPr/>
                    <a:lstStyle/>
                    <a:p>
                      <a:r>
                        <a:rPr lang="en-US" sz="1400" b="1" dirty="0">
                          <a:solidFill>
                            <a:srgbClr val="0070C0"/>
                          </a:solidFill>
                        </a:rPr>
                        <a:t>Department Description</a:t>
                      </a:r>
                    </a:p>
                  </a:txBody>
                  <a:tcPr marL="91441" marR="91441" marT="45707" marB="45707"/>
                </a:tc>
                <a:tc>
                  <a:txBody>
                    <a:bodyPr/>
                    <a:lstStyle/>
                    <a:p>
                      <a:r>
                        <a:rPr lang="en-US" sz="1400" b="1" dirty="0">
                          <a:solidFill>
                            <a:srgbClr val="0070C0"/>
                          </a:solidFill>
                        </a:rPr>
                        <a:t>Admission grade</a:t>
                      </a:r>
                    </a:p>
                  </a:txBody>
                  <a:tcPr marL="91441" marR="91441" marT="45707" marB="45707"/>
                </a:tc>
                <a:tc>
                  <a:txBody>
                    <a:bodyPr/>
                    <a:lstStyle/>
                    <a:p>
                      <a:r>
                        <a:rPr lang="en-US" sz="1400" b="1" dirty="0">
                          <a:solidFill>
                            <a:srgbClr val="0070C0"/>
                          </a:solidFill>
                        </a:rPr>
                        <a:t>Comments</a:t>
                      </a:r>
                    </a:p>
                  </a:txBody>
                  <a:tcPr marL="91441" marR="91441" marT="45707" marB="45707"/>
                </a:tc>
                <a:extLst>
                  <a:ext uri="{0D108BD9-81ED-4DB2-BD59-A6C34878D82A}">
                    <a16:rowId xmlns:a16="http://schemas.microsoft.com/office/drawing/2014/main" val="10000"/>
                  </a:ext>
                </a:extLst>
              </a:tr>
              <a:tr h="319307">
                <a:tc>
                  <a:txBody>
                    <a:bodyPr/>
                    <a:lstStyle/>
                    <a:p>
                      <a:r>
                        <a:rPr lang="en-US" sz="1400" dirty="0"/>
                        <a:t>ERP-SAP</a:t>
                      </a:r>
                    </a:p>
                  </a:txBody>
                  <a:tcPr marL="91441" marR="91441" marT="45707" marB="45707"/>
                </a:tc>
                <a:tc>
                  <a:txBody>
                    <a:bodyPr/>
                    <a:lstStyle/>
                    <a:p>
                      <a:r>
                        <a:rPr lang="en-US" sz="1400" dirty="0"/>
                        <a:t>ERP-SAP</a:t>
                      </a:r>
                      <a:r>
                        <a:rPr lang="en-US" sz="1400" baseline="0" dirty="0"/>
                        <a:t> Functional Consultant</a:t>
                      </a:r>
                      <a:endParaRPr lang="en-US" sz="1400" dirty="0"/>
                    </a:p>
                  </a:txBody>
                  <a:tcPr marL="91441" marR="91441" marT="45707" marB="45707"/>
                </a:tc>
                <a:tc>
                  <a:txBody>
                    <a:bodyPr/>
                    <a:lstStyle/>
                    <a:p>
                      <a:r>
                        <a:rPr lang="en-US" sz="1400" dirty="0"/>
                        <a:t>59</a:t>
                      </a:r>
                    </a:p>
                  </a:txBody>
                  <a:tcPr marL="91441" marR="91441" marT="45707" marB="45707"/>
                </a:tc>
                <a:tc>
                  <a:txBody>
                    <a:bodyPr/>
                    <a:lstStyle/>
                    <a:p>
                      <a:r>
                        <a:rPr lang="en-US" sz="1400" dirty="0"/>
                        <a:t>Average personality</a:t>
                      </a:r>
                    </a:p>
                  </a:txBody>
                  <a:tcPr marL="91441" marR="91441" marT="45707" marB="45707"/>
                </a:tc>
                <a:extLst>
                  <a:ext uri="{0D108BD9-81ED-4DB2-BD59-A6C34878D82A}">
                    <a16:rowId xmlns:a16="http://schemas.microsoft.com/office/drawing/2014/main" val="10001"/>
                  </a:ext>
                </a:extLst>
              </a:tr>
              <a:tr h="319225">
                <a:tc>
                  <a:txBody>
                    <a:bodyPr/>
                    <a:lstStyle/>
                    <a:p>
                      <a:r>
                        <a:rPr lang="en-US" sz="1400" dirty="0"/>
                        <a:t>Java -MAD</a:t>
                      </a:r>
                    </a:p>
                  </a:txBody>
                  <a:tcPr marL="91441" marR="91441" marT="45707" marB="45707"/>
                </a:tc>
                <a:tc>
                  <a:txBody>
                    <a:bodyPr/>
                    <a:lstStyle/>
                    <a:p>
                      <a:r>
                        <a:rPr lang="en-US" sz="1400" dirty="0"/>
                        <a:t>Java mobile applications</a:t>
                      </a:r>
                      <a:r>
                        <a:rPr lang="en-US" sz="1400" baseline="0" dirty="0"/>
                        <a:t> developer</a:t>
                      </a:r>
                      <a:endParaRPr lang="en-US" sz="1400" dirty="0"/>
                    </a:p>
                  </a:txBody>
                  <a:tcPr marL="91441" marR="91441" marT="45707" marB="45707"/>
                </a:tc>
                <a:tc>
                  <a:txBody>
                    <a:bodyPr/>
                    <a:lstStyle/>
                    <a:p>
                      <a:r>
                        <a:rPr lang="en-US" sz="1400" dirty="0"/>
                        <a:t>70</a:t>
                      </a:r>
                    </a:p>
                  </a:txBody>
                  <a:tcPr marL="91441" marR="91441" marT="45707" marB="45707"/>
                </a:tc>
                <a:tc>
                  <a:txBody>
                    <a:bodyPr/>
                    <a:lstStyle/>
                    <a:p>
                      <a:r>
                        <a:rPr lang="en-US" sz="1400" dirty="0"/>
                        <a:t>Very Good</a:t>
                      </a:r>
                    </a:p>
                  </a:txBody>
                  <a:tcPr marL="91441" marR="91441" marT="45707" marB="45707"/>
                </a:tc>
                <a:extLst>
                  <a:ext uri="{0D108BD9-81ED-4DB2-BD59-A6C34878D82A}">
                    <a16:rowId xmlns:a16="http://schemas.microsoft.com/office/drawing/2014/main" val="10002"/>
                  </a:ext>
                </a:extLst>
              </a:tr>
              <a:tr h="228045">
                <a:tc>
                  <a:txBody>
                    <a:bodyPr/>
                    <a:lstStyle/>
                    <a:p>
                      <a:r>
                        <a:rPr lang="en-US" sz="1400" dirty="0"/>
                        <a:t>CS</a:t>
                      </a:r>
                    </a:p>
                  </a:txBody>
                  <a:tcPr marL="91441" marR="91441" marT="45707" marB="45707"/>
                </a:tc>
                <a:tc>
                  <a:txBody>
                    <a:bodyPr/>
                    <a:lstStyle/>
                    <a:p>
                      <a:r>
                        <a:rPr lang="en-US" sz="1400" dirty="0"/>
                        <a:t>Cyber Security</a:t>
                      </a:r>
                    </a:p>
                  </a:txBody>
                  <a:tcPr marL="91441" marR="91441" marT="45707" marB="45707"/>
                </a:tc>
                <a:tc>
                  <a:txBody>
                    <a:bodyPr/>
                    <a:lstStyle/>
                    <a:p>
                      <a:r>
                        <a:rPr lang="en-US" sz="1400" dirty="0"/>
                        <a:t>60</a:t>
                      </a:r>
                    </a:p>
                  </a:txBody>
                  <a:tcPr marL="91441" marR="91441" marT="45707" marB="45707"/>
                </a:tc>
                <a:tc>
                  <a:txBody>
                    <a:bodyPr/>
                    <a:lstStyle/>
                    <a:p>
                      <a:r>
                        <a:rPr lang="en-US" sz="1400" dirty="0"/>
                        <a:t>Above</a:t>
                      </a:r>
                      <a:r>
                        <a:rPr lang="en-US" sz="1400" baseline="0" dirty="0"/>
                        <a:t> average technical</a:t>
                      </a:r>
                      <a:endParaRPr lang="en-US" sz="1400" dirty="0"/>
                    </a:p>
                  </a:txBody>
                  <a:tcPr marL="91441" marR="91441" marT="45707" marB="4570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4761287"/>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What is Normalization?</a:t>
            </a:r>
          </a:p>
        </p:txBody>
      </p:sp>
      <p:sp>
        <p:nvSpPr>
          <p:cNvPr id="6147" name="Content Placeholder 2"/>
          <p:cNvSpPr>
            <a:spLocks noGrp="1"/>
          </p:cNvSpPr>
          <p:nvPr>
            <p:ph idx="1"/>
          </p:nvPr>
        </p:nvSpPr>
        <p:spPr/>
        <p:txBody>
          <a:bodyPr/>
          <a:lstStyle/>
          <a:p>
            <a:r>
              <a:rPr lang="en-US" altLang="en-US" b="1"/>
              <a:t>Normalization of data- </a:t>
            </a:r>
            <a:r>
              <a:rPr lang="en-US" altLang="en-US"/>
              <a:t>a process that takes a table through a series of tests </a:t>
            </a:r>
            <a:r>
              <a:rPr lang="en-US" altLang="en-US" i="1"/>
              <a:t>(normal forms) </a:t>
            </a:r>
            <a:r>
              <a:rPr lang="en-US" altLang="en-US"/>
              <a:t>to </a:t>
            </a:r>
            <a:r>
              <a:rPr lang="en-US" altLang="en-US" i="1"/>
              <a:t>certify </a:t>
            </a:r>
            <a:r>
              <a:rPr lang="en-US" altLang="en-US"/>
              <a:t>the goodness of a design and thus to minimize redundancy and anomalies (insert, update, delete anomalies)</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1NF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a:t>Student </a:t>
            </a:r>
            <a:r>
              <a:rPr lang="en-US" altLang="en-US" dirty="0"/>
              <a:t>(</a:t>
            </a:r>
            <a:r>
              <a:rPr lang="en-US" altLang="en-US" u="sng" dirty="0" err="1"/>
              <a:t>Stud_No,</a:t>
            </a:r>
            <a:r>
              <a:rPr lang="en-US" altLang="en-US" dirty="0" err="1"/>
              <a:t>Stud_Name</a:t>
            </a:r>
            <a:r>
              <a:rPr lang="en-US" altLang="en-US" dirty="0"/>
              <a:t>, F-code, Faculty, Major, Street, City)</a:t>
            </a:r>
          </a:p>
          <a:p>
            <a:pPr>
              <a:spcBef>
                <a:spcPct val="30000"/>
              </a:spcBef>
              <a:buClrTx/>
            </a:pPr>
            <a:endParaRPr lang="en-US" altLang="en-US" dirty="0"/>
          </a:p>
          <a:p>
            <a:pPr>
              <a:spcBef>
                <a:spcPct val="30000"/>
              </a:spcBef>
              <a:buClrTx/>
            </a:pPr>
            <a:r>
              <a:rPr lang="en-US" altLang="en-US" b="1" dirty="0" err="1"/>
              <a:t>Student_Tel</a:t>
            </a:r>
            <a:r>
              <a:rPr lang="en-US" altLang="en-US" dirty="0"/>
              <a:t> (</a:t>
            </a:r>
            <a:r>
              <a:rPr lang="en-US" altLang="en-US" u="sng" dirty="0" err="1"/>
              <a:t>Stud_No</a:t>
            </a:r>
            <a:r>
              <a:rPr lang="en-US" altLang="en-US" u="sng" dirty="0"/>
              <a:t>, </a:t>
            </a:r>
            <a:r>
              <a:rPr lang="en-US" altLang="en-US" u="sng" dirty="0" err="1"/>
              <a:t>Tel_No</a:t>
            </a:r>
            <a:r>
              <a:rPr lang="en-US" altLang="en-US" u="sng" dirty="0"/>
              <a:t>)</a:t>
            </a:r>
            <a:endParaRPr lang="en-US" altLang="en-US" dirty="0"/>
          </a:p>
          <a:p>
            <a:pPr>
              <a:spcBef>
                <a:spcPct val="30000"/>
              </a:spcBef>
              <a:buClrTx/>
            </a:pPr>
            <a:endParaRPr lang="en-US" altLang="en-US" b="1" dirty="0"/>
          </a:p>
          <a:p>
            <a:pPr>
              <a:spcBef>
                <a:spcPct val="30000"/>
              </a:spcBef>
              <a:buClrTx/>
            </a:pPr>
            <a:r>
              <a:rPr lang="en-US" altLang="en-US" b="1" dirty="0" err="1"/>
              <a:t>Department_Student</a:t>
            </a:r>
            <a:r>
              <a:rPr lang="en-US" altLang="en-US" b="1" dirty="0"/>
              <a:t> </a:t>
            </a:r>
            <a:r>
              <a:rPr lang="en-US" altLang="en-US" dirty="0"/>
              <a:t>(</a:t>
            </a:r>
            <a:r>
              <a:rPr lang="en-US" altLang="en-US" u="sng" dirty="0" err="1"/>
              <a:t>Dept_Name</a:t>
            </a:r>
            <a:r>
              <a:rPr lang="en-US" altLang="en-US" u="sng" dirty="0"/>
              <a:t>, </a:t>
            </a:r>
            <a:r>
              <a:rPr lang="en-US" altLang="en-US" u="sng" dirty="0" err="1"/>
              <a:t>Stud_No</a:t>
            </a:r>
            <a:r>
              <a:rPr lang="en-US" altLang="en-US" dirty="0"/>
              <a:t>, </a:t>
            </a:r>
            <a:r>
              <a:rPr lang="en-US" altLang="en-US" dirty="0" err="1"/>
              <a:t>Dept_desc</a:t>
            </a:r>
            <a:r>
              <a:rPr lang="en-US" altLang="en-US" dirty="0"/>
              <a:t> , </a:t>
            </a:r>
            <a:r>
              <a:rPr lang="en-US" altLang="en-US" dirty="0" err="1"/>
              <a:t>Ad_Grade</a:t>
            </a:r>
            <a:r>
              <a:rPr lang="en-US" altLang="en-US" dirty="0"/>
              <a:t>, Comments)</a:t>
            </a:r>
          </a:p>
          <a:p>
            <a:pPr>
              <a:spcBef>
                <a:spcPct val="30000"/>
              </a:spcBef>
              <a:buClrTx/>
            </a:pPr>
            <a:endParaRPr lang="en-US" altLang="en-US" b="1"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2NF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a:t>Student </a:t>
            </a:r>
            <a:r>
              <a:rPr lang="en-US" altLang="en-US" dirty="0"/>
              <a:t>(</a:t>
            </a:r>
            <a:r>
              <a:rPr lang="en-US" altLang="en-US" u="sng" dirty="0" err="1"/>
              <a:t>Stud_No,</a:t>
            </a:r>
            <a:r>
              <a:rPr lang="en-US" altLang="en-US" dirty="0" err="1"/>
              <a:t>Stud_Name</a:t>
            </a:r>
            <a:r>
              <a:rPr lang="en-US" altLang="en-US" dirty="0"/>
              <a:t>, F-code, Faculty, Major, Street, City)</a:t>
            </a:r>
          </a:p>
          <a:p>
            <a:pPr>
              <a:spcBef>
                <a:spcPct val="30000"/>
              </a:spcBef>
              <a:buClrTx/>
            </a:pPr>
            <a:endParaRPr lang="en-US" altLang="en-US" dirty="0"/>
          </a:p>
          <a:p>
            <a:pPr>
              <a:spcBef>
                <a:spcPct val="30000"/>
              </a:spcBef>
              <a:buClrTx/>
            </a:pPr>
            <a:r>
              <a:rPr lang="en-US" altLang="en-US" b="1" dirty="0" err="1"/>
              <a:t>Student_Tel</a:t>
            </a:r>
            <a:r>
              <a:rPr lang="en-US" altLang="en-US" dirty="0"/>
              <a:t> (</a:t>
            </a:r>
            <a:r>
              <a:rPr lang="en-US" altLang="en-US" u="sng" dirty="0" err="1"/>
              <a:t>Stud_No</a:t>
            </a:r>
            <a:r>
              <a:rPr lang="en-US" altLang="en-US" u="sng" dirty="0"/>
              <a:t>, </a:t>
            </a:r>
            <a:r>
              <a:rPr lang="en-US" altLang="en-US" u="sng" dirty="0" err="1"/>
              <a:t>Tel_No</a:t>
            </a:r>
            <a:r>
              <a:rPr lang="en-US" altLang="en-US" u="sng" dirty="0"/>
              <a:t>)</a:t>
            </a:r>
            <a:endParaRPr lang="en-US" altLang="en-US" dirty="0"/>
          </a:p>
          <a:p>
            <a:pPr>
              <a:spcBef>
                <a:spcPct val="30000"/>
              </a:spcBef>
              <a:buClrTx/>
            </a:pPr>
            <a:endParaRPr lang="en-US" altLang="en-US" b="1" dirty="0"/>
          </a:p>
          <a:p>
            <a:pPr>
              <a:spcBef>
                <a:spcPct val="30000"/>
              </a:spcBef>
              <a:buClrTx/>
            </a:pPr>
            <a:r>
              <a:rPr lang="en-US" altLang="en-US" b="1" dirty="0" err="1"/>
              <a:t>Department_Student</a:t>
            </a:r>
            <a:r>
              <a:rPr lang="en-US" altLang="en-US" b="1" dirty="0"/>
              <a:t> </a:t>
            </a:r>
            <a:r>
              <a:rPr lang="en-US" altLang="en-US" dirty="0"/>
              <a:t>(</a:t>
            </a:r>
            <a:r>
              <a:rPr lang="en-US" altLang="en-US" u="sng" dirty="0" err="1"/>
              <a:t>Dept_Name</a:t>
            </a:r>
            <a:r>
              <a:rPr lang="en-US" altLang="en-US" u="sng" dirty="0"/>
              <a:t>, </a:t>
            </a:r>
            <a:r>
              <a:rPr lang="en-US" altLang="en-US" u="sng" dirty="0" err="1"/>
              <a:t>Stud_No</a:t>
            </a:r>
            <a:r>
              <a:rPr lang="en-US" altLang="en-US" dirty="0"/>
              <a:t>, </a:t>
            </a:r>
            <a:r>
              <a:rPr lang="en-US" altLang="en-US" dirty="0" err="1"/>
              <a:t>Ad_Grade</a:t>
            </a:r>
            <a:r>
              <a:rPr lang="en-US" altLang="en-US" dirty="0"/>
              <a:t>, Comments)</a:t>
            </a:r>
          </a:p>
          <a:p>
            <a:pPr>
              <a:spcBef>
                <a:spcPct val="30000"/>
              </a:spcBef>
              <a:buClrTx/>
            </a:pPr>
            <a:endParaRPr lang="en-US" altLang="en-US" dirty="0"/>
          </a:p>
          <a:p>
            <a:pPr>
              <a:spcBef>
                <a:spcPct val="30000"/>
              </a:spcBef>
              <a:buClrTx/>
            </a:pPr>
            <a:r>
              <a:rPr lang="en-US" altLang="en-US" b="1" dirty="0"/>
              <a:t>Department</a:t>
            </a:r>
            <a:r>
              <a:rPr lang="en-US" altLang="en-US" dirty="0"/>
              <a:t> ( </a:t>
            </a:r>
            <a:r>
              <a:rPr lang="en-US" altLang="en-US" u="sng" dirty="0" err="1"/>
              <a:t>Dept_Name</a:t>
            </a:r>
            <a:r>
              <a:rPr lang="en-US" altLang="en-US" dirty="0"/>
              <a:t>, </a:t>
            </a:r>
            <a:r>
              <a:rPr lang="en-US" altLang="en-US" dirty="0" err="1"/>
              <a:t>Dept_Desc</a:t>
            </a:r>
            <a:r>
              <a:rPr lang="en-US" altLang="en-US" dirty="0"/>
              <a:t>)</a:t>
            </a:r>
          </a:p>
          <a:p>
            <a:pPr>
              <a:spcBef>
                <a:spcPct val="30000"/>
              </a:spcBef>
              <a:buClrTx/>
            </a:pPr>
            <a:endParaRPr lang="en-US" altLang="en-US" b="1" dirty="0"/>
          </a:p>
        </p:txBody>
      </p:sp>
    </p:spTree>
    <p:extLst>
      <p:ext uri="{BB962C8B-B14F-4D97-AF65-F5344CB8AC3E}">
        <p14:creationId xmlns:p14="http://schemas.microsoft.com/office/powerpoint/2010/main" val="175877463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3NF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a:t>Student </a:t>
            </a:r>
            <a:r>
              <a:rPr lang="en-US" altLang="en-US" dirty="0"/>
              <a:t>(</a:t>
            </a:r>
            <a:r>
              <a:rPr lang="en-US" altLang="en-US" u="sng" dirty="0" err="1"/>
              <a:t>Stud_No,</a:t>
            </a:r>
            <a:r>
              <a:rPr lang="en-US" altLang="en-US" dirty="0" err="1"/>
              <a:t>Stud_Name</a:t>
            </a:r>
            <a:r>
              <a:rPr lang="en-US" altLang="en-US" dirty="0"/>
              <a:t>, F-</a:t>
            </a:r>
            <a:r>
              <a:rPr lang="en-US" altLang="en-US" dirty="0" err="1"/>
              <a:t>code,Major</a:t>
            </a:r>
            <a:r>
              <a:rPr lang="en-US" altLang="en-US" dirty="0"/>
              <a:t>, Street, City)</a:t>
            </a:r>
          </a:p>
          <a:p>
            <a:pPr>
              <a:spcBef>
                <a:spcPct val="30000"/>
              </a:spcBef>
              <a:buClrTx/>
            </a:pPr>
            <a:endParaRPr lang="en-US" altLang="en-US" dirty="0"/>
          </a:p>
          <a:p>
            <a:pPr>
              <a:spcBef>
                <a:spcPct val="30000"/>
              </a:spcBef>
              <a:buClrTx/>
            </a:pPr>
            <a:r>
              <a:rPr lang="en-US" altLang="en-US" b="1" dirty="0"/>
              <a:t>Faculty </a:t>
            </a:r>
            <a:r>
              <a:rPr lang="en-US" altLang="en-US" dirty="0"/>
              <a:t>(</a:t>
            </a:r>
            <a:r>
              <a:rPr lang="en-US" altLang="en-US" u="sng" dirty="0"/>
              <a:t>F-code</a:t>
            </a:r>
            <a:r>
              <a:rPr lang="en-US" altLang="en-US" dirty="0"/>
              <a:t>, Faculty)</a:t>
            </a:r>
          </a:p>
          <a:p>
            <a:pPr>
              <a:spcBef>
                <a:spcPct val="30000"/>
              </a:spcBef>
              <a:buClrTx/>
            </a:pPr>
            <a:endParaRPr lang="en-US" altLang="en-US" dirty="0"/>
          </a:p>
          <a:p>
            <a:pPr>
              <a:spcBef>
                <a:spcPct val="30000"/>
              </a:spcBef>
              <a:buClrTx/>
            </a:pPr>
            <a:r>
              <a:rPr lang="en-US" altLang="en-US" b="1" dirty="0" err="1"/>
              <a:t>Student_Tel</a:t>
            </a:r>
            <a:r>
              <a:rPr lang="en-US" altLang="en-US" dirty="0"/>
              <a:t> (</a:t>
            </a:r>
            <a:r>
              <a:rPr lang="en-US" altLang="en-US" u="sng" dirty="0" err="1"/>
              <a:t>Stud_No</a:t>
            </a:r>
            <a:r>
              <a:rPr lang="en-US" altLang="en-US" u="sng" dirty="0"/>
              <a:t>, </a:t>
            </a:r>
            <a:r>
              <a:rPr lang="en-US" altLang="en-US" u="sng" dirty="0" err="1"/>
              <a:t>Tel_No</a:t>
            </a:r>
            <a:r>
              <a:rPr lang="en-US" altLang="en-US" u="sng" dirty="0"/>
              <a:t>)</a:t>
            </a:r>
            <a:endParaRPr lang="en-US" altLang="en-US" dirty="0"/>
          </a:p>
          <a:p>
            <a:pPr>
              <a:spcBef>
                <a:spcPct val="30000"/>
              </a:spcBef>
              <a:buClrTx/>
            </a:pPr>
            <a:endParaRPr lang="en-US" altLang="en-US" b="1" dirty="0"/>
          </a:p>
          <a:p>
            <a:pPr>
              <a:spcBef>
                <a:spcPct val="30000"/>
              </a:spcBef>
              <a:buClrTx/>
            </a:pPr>
            <a:r>
              <a:rPr lang="en-US" altLang="en-US" b="1" dirty="0" err="1"/>
              <a:t>Department_Student</a:t>
            </a:r>
            <a:r>
              <a:rPr lang="en-US" altLang="en-US" b="1" dirty="0"/>
              <a:t> </a:t>
            </a:r>
            <a:r>
              <a:rPr lang="en-US" altLang="en-US" dirty="0"/>
              <a:t>(</a:t>
            </a:r>
            <a:r>
              <a:rPr lang="en-US" altLang="en-US" u="sng" dirty="0" err="1"/>
              <a:t>Dept_Name</a:t>
            </a:r>
            <a:r>
              <a:rPr lang="en-US" altLang="en-US" u="sng" dirty="0"/>
              <a:t>, </a:t>
            </a:r>
            <a:r>
              <a:rPr lang="en-US" altLang="en-US" u="sng" dirty="0" err="1"/>
              <a:t>Stud_No</a:t>
            </a:r>
            <a:r>
              <a:rPr lang="en-US" altLang="en-US" dirty="0"/>
              <a:t>, </a:t>
            </a:r>
            <a:r>
              <a:rPr lang="en-US" altLang="en-US" dirty="0" err="1"/>
              <a:t>Ad_Grade</a:t>
            </a:r>
            <a:r>
              <a:rPr lang="en-US" altLang="en-US" dirty="0"/>
              <a:t>, Comments)</a:t>
            </a:r>
          </a:p>
          <a:p>
            <a:pPr>
              <a:spcBef>
                <a:spcPct val="30000"/>
              </a:spcBef>
              <a:buClrTx/>
            </a:pPr>
            <a:endParaRPr lang="en-US" altLang="en-US" dirty="0"/>
          </a:p>
          <a:p>
            <a:pPr>
              <a:spcBef>
                <a:spcPct val="30000"/>
              </a:spcBef>
              <a:buClrTx/>
            </a:pPr>
            <a:r>
              <a:rPr lang="en-US" altLang="en-US" b="1" dirty="0"/>
              <a:t>Department</a:t>
            </a:r>
            <a:r>
              <a:rPr lang="en-US" altLang="en-US" dirty="0"/>
              <a:t> ( </a:t>
            </a:r>
            <a:r>
              <a:rPr lang="en-US" altLang="en-US" u="sng" dirty="0" err="1"/>
              <a:t>Dept_Name</a:t>
            </a:r>
            <a:r>
              <a:rPr lang="en-US" altLang="en-US" dirty="0"/>
              <a:t>, </a:t>
            </a:r>
            <a:r>
              <a:rPr lang="en-US" altLang="en-US" dirty="0" err="1"/>
              <a:t>Dept_Desc</a:t>
            </a:r>
            <a:r>
              <a:rPr lang="en-US" altLang="en-US" dirty="0"/>
              <a:t>)</a:t>
            </a:r>
          </a:p>
          <a:p>
            <a:pPr>
              <a:spcBef>
                <a:spcPct val="30000"/>
              </a:spcBef>
              <a:buClrTx/>
            </a:pPr>
            <a:endParaRPr lang="en-US" altLang="en-US" b="1" dirty="0"/>
          </a:p>
        </p:txBody>
      </p:sp>
    </p:spTree>
    <p:extLst>
      <p:ext uri="{BB962C8B-B14F-4D97-AF65-F5344CB8AC3E}">
        <p14:creationId xmlns:p14="http://schemas.microsoft.com/office/powerpoint/2010/main" val="272387974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Real World - School Data</a:t>
            </a:r>
          </a:p>
        </p:txBody>
      </p:sp>
      <p:graphicFrame>
        <p:nvGraphicFramePr>
          <p:cNvPr id="11" name="Content Placeholder 10"/>
          <p:cNvGraphicFramePr>
            <a:graphicFrameLocks noGrp="1"/>
          </p:cNvGraphicFramePr>
          <p:nvPr>
            <p:ph idx="1"/>
          </p:nvPr>
        </p:nvGraphicFramePr>
        <p:xfrm>
          <a:off x="381000" y="914400"/>
          <a:ext cx="8382000" cy="5249863"/>
        </p:xfrm>
        <a:graphic>
          <a:graphicData uri="http://schemas.openxmlformats.org/drawingml/2006/table">
            <a:tbl>
              <a:tblPr/>
              <a:tblGrid>
                <a:gridCol w="1676400">
                  <a:extLst>
                    <a:ext uri="{9D8B030D-6E8A-4147-A177-3AD203B41FA5}">
                      <a16:colId xmlns:a16="http://schemas.microsoft.com/office/drawing/2014/main" val="20000"/>
                    </a:ext>
                  </a:extLst>
                </a:gridCol>
                <a:gridCol w="1411108">
                  <a:extLst>
                    <a:ext uri="{9D8B030D-6E8A-4147-A177-3AD203B41FA5}">
                      <a16:colId xmlns:a16="http://schemas.microsoft.com/office/drawing/2014/main" val="20001"/>
                    </a:ext>
                  </a:extLst>
                </a:gridCol>
                <a:gridCol w="1941692">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04735">
                <a:tc>
                  <a:txBody>
                    <a:bodyPr/>
                    <a:lstStyle/>
                    <a:p>
                      <a:pPr algn="l" rtl="0" fontAlgn="b"/>
                      <a:r>
                        <a:rPr lang="en-US" sz="1600" b="1" i="0" u="none" strike="noStrike" dirty="0">
                          <a:solidFill>
                            <a:srgbClr val="FF0000"/>
                          </a:solidFill>
                          <a:latin typeface="Arial"/>
                        </a:rPr>
                        <a:t>Student</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r>
                        <a:rPr lang="en-US" sz="1600" b="1" i="0" u="none" strike="noStrike" kern="1200" dirty="0">
                          <a:solidFill>
                            <a:srgbClr val="FF0000"/>
                          </a:solidFill>
                          <a:latin typeface="Arial"/>
                          <a:ea typeface="+mn-ea"/>
                          <a:cs typeface="+mn-cs"/>
                        </a:rPr>
                        <a:t>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600" b="1" i="0" u="none" strike="noStrike" dirty="0">
                        <a:solidFill>
                          <a:srgbClr val="FF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extLst>
                  <a:ext uri="{0D108BD9-81ED-4DB2-BD59-A6C34878D82A}">
                    <a16:rowId xmlns:a16="http://schemas.microsoft.com/office/drawing/2014/main" val="10000"/>
                  </a:ext>
                </a:extLst>
              </a:tr>
              <a:tr h="330841">
                <a:tc>
                  <a:txBody>
                    <a:bodyPr/>
                    <a:lstStyle/>
                    <a:p>
                      <a:pPr algn="l" rtl="0" fontAlgn="b"/>
                      <a:r>
                        <a:rPr lang="en-US" sz="1600" b="1" i="0" u="none" strike="noStrike">
                          <a:solidFill>
                            <a:srgbClr val="FF0000"/>
                          </a:solidFill>
                          <a:latin typeface="Arial"/>
                        </a:rPr>
                        <a:t>First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Parent 1</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Parent 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kern="1200" dirty="0">
                          <a:solidFill>
                            <a:srgbClr val="FF0000"/>
                          </a:solidFill>
                          <a:latin typeface="+mn-lt"/>
                          <a:ea typeface="+mn-ea"/>
                          <a:cs typeface="+mn-cs"/>
                        </a:rPr>
                        <a:t>Application</a:t>
                      </a:r>
                      <a:r>
                        <a:rPr lang="en-US" sz="1600" b="1" i="0" u="none" strike="noStrike" kern="1200" baseline="0" dirty="0">
                          <a:solidFill>
                            <a:srgbClr val="FF0000"/>
                          </a:solidFill>
                          <a:latin typeface="+mn-lt"/>
                          <a:ea typeface="+mn-ea"/>
                          <a:cs typeface="+mn-cs"/>
                        </a:rPr>
                        <a:t> </a:t>
                      </a:r>
                      <a:r>
                        <a:rPr lang="en-US" sz="1600" b="1" i="0" u="none" strike="noStrike" kern="1200" dirty="0">
                          <a:solidFill>
                            <a:srgbClr val="FF0000"/>
                          </a:solidFill>
                          <a:latin typeface="+mn-lt"/>
                          <a:ea typeface="+mn-ea"/>
                          <a:cs typeface="+mn-cs"/>
                        </a:rPr>
                        <a:t>No</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endParaRPr lang="en-US" sz="1600" b="1" i="0" u="none" strike="noStrike" kern="1200" dirty="0">
                        <a:solidFill>
                          <a:srgbClr val="FF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1"/>
                  </a:ext>
                </a:extLst>
              </a:tr>
              <a:tr h="319027">
                <a:tc>
                  <a:txBody>
                    <a:bodyPr/>
                    <a:lstStyle/>
                    <a:p>
                      <a:pPr algn="l" rtl="0" fontAlgn="b"/>
                      <a:r>
                        <a:rPr lang="en-US" sz="1600" b="1" i="0" u="none" strike="noStrike">
                          <a:solidFill>
                            <a:srgbClr val="000000"/>
                          </a:solidFill>
                          <a:latin typeface="Arial"/>
                        </a:rPr>
                        <a:t>Renee</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Ann Jones</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Theodore Smith</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 123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027">
                <a:tc>
                  <a:txBody>
                    <a:bodyPr/>
                    <a:lstStyle/>
                    <a:p>
                      <a:pPr algn="l" rtl="0" fontAlgn="b"/>
                      <a:r>
                        <a:rPr lang="en-US" sz="1600" b="1" i="0" u="none" strike="noStrike" dirty="0">
                          <a:solidFill>
                            <a:srgbClr val="000000"/>
                          </a:solidFill>
                          <a:latin typeface="Arial"/>
                        </a:rPr>
                        <a:t>Lucy</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Barbara Mills</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Steve Mills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 558</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7203">
                <a:tc>
                  <a:txBody>
                    <a:bodyPr/>
                    <a:lstStyle/>
                    <a:p>
                      <a:pPr algn="l" rtl="0" fontAlgn="b"/>
                      <a:r>
                        <a:rPr lang="en-US" sz="1600" b="1" i="0" u="none" strike="noStrike" dirty="0">
                          <a:solidFill>
                            <a:srgbClr val="000000"/>
                          </a:solidFill>
                          <a:latin typeface="Arial"/>
                        </a:rPr>
                        <a:t>Brendan</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Jennifer Jones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Stephen Jones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600" b="1" i="0" u="none" strike="noStrike" kern="1200" dirty="0">
                          <a:solidFill>
                            <a:srgbClr val="000000"/>
                          </a:solidFill>
                          <a:latin typeface="Arial"/>
                          <a:ea typeface="+mn-ea"/>
                          <a:cs typeface="+mn-cs"/>
                        </a:rPr>
                        <a:t>145</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FF0000"/>
                          </a:solidFill>
                          <a:latin typeface="Arial"/>
                        </a:rPr>
                        <a:t>…</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7203">
                <a:tc>
                  <a:txBody>
                    <a:bodyPr/>
                    <a:lstStyle/>
                    <a:p>
                      <a:pPr algn="l" rtl="0" fontAlgn="b"/>
                      <a:r>
                        <a:rPr lang="en-US" sz="1600" b="1" i="0" u="none" strike="noStrike" dirty="0">
                          <a:solidFill>
                            <a:srgbClr val="FF0000"/>
                          </a:solidFill>
                          <a:latin typeface="Arial"/>
                        </a:rPr>
                        <a:t>City</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Postal Code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kern="1200" dirty="0">
                          <a:solidFill>
                            <a:srgbClr val="FF0000"/>
                          </a:solidFill>
                          <a:latin typeface="Arial"/>
                          <a:ea typeface="+mn-ea"/>
                          <a:cs typeface="+mn-cs"/>
                        </a:rPr>
                        <a:t>Birth date</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Previous  Teacher</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rgbClr val="FF0000"/>
                          </a:solidFill>
                          <a:latin typeface="Arial"/>
                          <a:ea typeface="+mn-ea"/>
                          <a:cs typeface="+mn-cs"/>
                        </a:rPr>
                        <a:t>Current</a:t>
                      </a:r>
                    </a:p>
                    <a:p>
                      <a:r>
                        <a:rPr lang="en-US" sz="1600" b="1" i="0" u="none" strike="noStrike" kern="1200" dirty="0">
                          <a:solidFill>
                            <a:srgbClr val="FF0000"/>
                          </a:solidFill>
                          <a:latin typeface="Arial"/>
                          <a:ea typeface="+mn-ea"/>
                          <a:cs typeface="+mn-cs"/>
                        </a:rPr>
                        <a:t>Teacher</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5"/>
                  </a:ext>
                </a:extLst>
              </a:tr>
              <a:tr h="616784">
                <a:tc>
                  <a:txBody>
                    <a:bodyPr/>
                    <a:lstStyle/>
                    <a:p>
                      <a:pPr algn="l" rtl="0" fontAlgn="b"/>
                      <a:r>
                        <a:rPr lang="en-US" sz="1600" b="1" i="0" u="none" strike="noStrike">
                          <a:solidFill>
                            <a:srgbClr val="000000"/>
                          </a:solidFill>
                          <a:latin typeface="Arial"/>
                        </a:rPr>
                        <a:t>Annandale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22003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6/25/1983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err="1">
                          <a:solidFill>
                            <a:srgbClr val="000000"/>
                          </a:solidFill>
                          <a:latin typeface="Arial"/>
                          <a:ea typeface="+mn-ea"/>
                          <a:cs typeface="+mn-cs"/>
                        </a:rPr>
                        <a:t>Hamil</a:t>
                      </a:r>
                      <a:endParaRPr lang="en-US" sz="1600" b="1" i="0" u="none" strike="noStrike" kern="1200" dirty="0">
                        <a:solidFill>
                          <a:srgbClr val="00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9027">
                <a:tc>
                  <a:txBody>
                    <a:bodyPr/>
                    <a:lstStyle/>
                    <a:p>
                      <a:pPr algn="l" rtl="0" fontAlgn="b"/>
                      <a:r>
                        <a:rPr lang="en-US" sz="1600" b="1" i="0" u="none" strike="noStrike" dirty="0">
                          <a:solidFill>
                            <a:srgbClr val="000000"/>
                          </a:solidFill>
                          <a:latin typeface="Arial"/>
                        </a:rPr>
                        <a:t>Annandale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22003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8/14/1983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err="1">
                          <a:solidFill>
                            <a:srgbClr val="000000"/>
                          </a:solidFill>
                          <a:latin typeface="Arial"/>
                        </a:rPr>
                        <a:t>Hamil</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 </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3552">
                <a:tc>
                  <a:txBody>
                    <a:bodyPr/>
                    <a:lstStyle/>
                    <a:p>
                      <a:pPr algn="l" rtl="0" fontAlgn="b"/>
                      <a:r>
                        <a:rPr lang="en-US" sz="1600" b="1" i="0" u="none" strike="noStrike">
                          <a:solidFill>
                            <a:srgbClr val="000000"/>
                          </a:solidFill>
                          <a:latin typeface="Arial"/>
                        </a:rPr>
                        <a:t>Fairfax</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22032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6/13/1984</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err="1">
                          <a:solidFill>
                            <a:srgbClr val="000000"/>
                          </a:solidFill>
                          <a:latin typeface="Arial"/>
                        </a:rPr>
                        <a:t>Hamil</a:t>
                      </a:r>
                      <a:r>
                        <a:rPr lang="en-US" sz="1600" b="1" i="0" u="none" strike="noStrike" dirty="0">
                          <a:solidFill>
                            <a:srgbClr val="000000"/>
                          </a:solidFill>
                          <a:latin typeface="Arial"/>
                        </a:rPr>
                        <a:t>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 </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97203">
                <a:tc>
                  <a:txBody>
                    <a:bodyPr/>
                    <a:lstStyle/>
                    <a:p>
                      <a:pPr algn="l" rtl="0" fontAlgn="b"/>
                      <a:r>
                        <a:rPr lang="en-US" sz="1600" b="1" i="0" u="none" strike="noStrike" dirty="0">
                          <a:solidFill>
                            <a:srgbClr val="FF0000"/>
                          </a:solidFill>
                          <a:latin typeface="Arial"/>
                        </a:rPr>
                        <a:t> </a:t>
                      </a:r>
                      <a:r>
                        <a:rPr lang="en-US" sz="1600" b="1" i="0" u="none" strike="noStrike" dirty="0" err="1">
                          <a:solidFill>
                            <a:srgbClr val="FF0000"/>
                          </a:solidFill>
                          <a:latin typeface="Arial"/>
                        </a:rPr>
                        <a:t>Student_Phone</a:t>
                      </a:r>
                      <a:endParaRPr lang="en-US" sz="1600" b="1" i="0" u="none" strike="noStrike" dirty="0">
                        <a:solidFill>
                          <a:srgbClr val="FF0000"/>
                        </a:solidFill>
                        <a:latin typeface="Arial"/>
                      </a:endParaRP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100" b="0" i="0" u="none" strike="noStrike" dirty="0">
                          <a:solidFill>
                            <a:srgbClr val="000000"/>
                          </a:solidFill>
                          <a:latin typeface="Calibri"/>
                        </a:rPr>
                        <a:t> </a:t>
                      </a:r>
                      <a:r>
                        <a:rPr lang="en-US" sz="1600" b="1" i="0" u="none" strike="noStrike" kern="1200" dirty="0">
                          <a:solidFill>
                            <a:srgbClr val="FF0000"/>
                          </a:solidFill>
                          <a:latin typeface="Arial"/>
                          <a:ea typeface="+mn-ea"/>
                          <a:cs typeface="+mn-cs"/>
                        </a:rPr>
                        <a:t>Course</a:t>
                      </a:r>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r>
                        <a:rPr kumimoji="0" lang="en-US" sz="1600" b="1" i="0" u="none" strike="noStrike" kern="1200" cap="none" spc="0" normalizeH="0" baseline="0" noProof="0" dirty="0">
                          <a:ln>
                            <a:noFill/>
                          </a:ln>
                          <a:solidFill>
                            <a:srgbClr val="FF0000"/>
                          </a:solidFill>
                          <a:effectLst/>
                          <a:uLnTx/>
                          <a:uFillTx/>
                          <a:latin typeface="+mn-lt"/>
                          <a:ea typeface="+mn-ea"/>
                          <a:cs typeface="+mn-cs"/>
                        </a:rPr>
                        <a:t>Course-</a:t>
                      </a:r>
                      <a:r>
                        <a:rPr kumimoji="0" lang="en-US" sz="1600" b="1" i="0" u="none" strike="noStrike" kern="1200" cap="none" spc="0" normalizeH="0" baseline="0" noProof="0" dirty="0" err="1">
                          <a:ln>
                            <a:noFill/>
                          </a:ln>
                          <a:solidFill>
                            <a:srgbClr val="FF0000"/>
                          </a:solidFill>
                          <a:effectLst/>
                          <a:uLnTx/>
                          <a:uFillTx/>
                          <a:latin typeface="+mn-lt"/>
                          <a:ea typeface="+mn-ea"/>
                          <a:cs typeface="+mn-cs"/>
                        </a:rPr>
                        <a:t>desc</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Enrolled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Attended/ days</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9"/>
                  </a:ext>
                </a:extLst>
              </a:tr>
              <a:tr h="497203">
                <a:tc>
                  <a:txBody>
                    <a:bodyPr/>
                    <a:lstStyle/>
                    <a:p>
                      <a:pPr algn="l" rtl="0" fontAlgn="b"/>
                      <a:r>
                        <a:rPr lang="en-US" sz="1600" b="1" i="0" u="none" strike="noStrike" dirty="0">
                          <a:solidFill>
                            <a:srgbClr val="000000"/>
                          </a:solidFill>
                          <a:latin typeface="Arial"/>
                        </a:rPr>
                        <a:t>(703) 323-0893, (703) 3240708</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a:solidFill>
                            <a:srgbClr val="000000"/>
                          </a:solidFill>
                          <a:latin typeface="Arial"/>
                          <a:ea typeface="+mn-ea"/>
                          <a:cs typeface="+mn-cs"/>
                        </a:rPr>
                        <a:t>X,Y,Z</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err="1"/>
                        <a:t>X,y,z</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mn-lt"/>
                        </a:rPr>
                        <a:t>96/97, 96/97, 97/98 </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0,0,0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9027">
                <a:tc>
                  <a:txBody>
                    <a:bodyPr/>
                    <a:lstStyle/>
                    <a:p>
                      <a:pPr algn="l" rtl="0" fontAlgn="b"/>
                      <a:r>
                        <a:rPr lang="en-US" sz="1600" b="1" i="0" u="none" strike="noStrike" dirty="0">
                          <a:solidFill>
                            <a:srgbClr val="000000"/>
                          </a:solidFill>
                          <a:latin typeface="Arial"/>
                        </a:rPr>
                        <a:t>(703) 764-5829</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a:solidFill>
                            <a:srgbClr val="000000"/>
                          </a:solidFill>
                          <a:latin typeface="Arial"/>
                          <a:ea typeface="+mn-ea"/>
                          <a:cs typeface="+mn-cs"/>
                        </a:rPr>
                        <a:t>Y</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t>Y</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96/97</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9027">
                <a:tc>
                  <a:txBody>
                    <a:bodyPr/>
                    <a:lstStyle/>
                    <a:p>
                      <a:pPr algn="l" rtl="0" fontAlgn="b"/>
                      <a:r>
                        <a:rPr lang="en-US" sz="1600" b="1" i="0" u="none" strike="noStrike" dirty="0">
                          <a:solidFill>
                            <a:srgbClr val="000000"/>
                          </a:solidFill>
                          <a:latin typeface="Arial"/>
                        </a:rPr>
                        <a:t>(703) 978-1083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a:solidFill>
                            <a:srgbClr val="000000"/>
                          </a:solidFill>
                          <a:latin typeface="Arial"/>
                          <a:ea typeface="+mn-ea"/>
                          <a:cs typeface="+mn-cs"/>
                        </a:rPr>
                        <a:t>Z</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t>Z</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96/97</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Student_Phone</a:t>
            </a:r>
            <a:r>
              <a:rPr lang="en-US" altLang="en-US" dirty="0">
                <a:latin typeface="Arial" panose="020B0604020202020204" pitchFamily="34" charset="0"/>
                <a:cs typeface="Arial" panose="020B0604020202020204" pitchFamily="34" charset="0"/>
              </a:rPr>
              <a:t>, 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33718042"/>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u="sng"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51304705"/>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a:t>
            </a:r>
          </a:p>
        </p:txBody>
      </p:sp>
      <p:sp>
        <p:nvSpPr>
          <p:cNvPr id="3" name="Content Placeholder 2"/>
          <p:cNvSpPr>
            <a:spLocks noGrp="1"/>
          </p:cNvSpPr>
          <p:nvPr>
            <p:ph idx="1"/>
          </p:nvPr>
        </p:nvSpPr>
        <p:spPr>
          <a:xfrm>
            <a:off x="685800" y="1246188"/>
            <a:ext cx="7537450" cy="4697412"/>
          </a:xfrm>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Course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22058751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a:t>
            </a:r>
          </a:p>
        </p:txBody>
      </p:sp>
      <p:sp>
        <p:nvSpPr>
          <p:cNvPr id="3" name="Content Placeholder 2"/>
          <p:cNvSpPr>
            <a:spLocks noGrp="1"/>
          </p:cNvSpPr>
          <p:nvPr>
            <p:ph idx="1"/>
          </p:nvPr>
        </p:nvSpPr>
        <p:spPr>
          <a:xfrm>
            <a:off x="685800" y="1246188"/>
            <a:ext cx="7537450" cy="4697412"/>
          </a:xfrm>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Course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City </a:t>
            </a:r>
            <a:r>
              <a:rPr lang="en-US" altLang="en-US" dirty="0">
                <a:latin typeface="Arial" panose="020B0604020202020204" pitchFamily="34" charset="0"/>
                <a:cs typeface="Arial" panose="020B0604020202020204" pitchFamily="34" charset="0"/>
              </a:rPr>
              <a:t>(City, </a:t>
            </a:r>
            <a:r>
              <a:rPr lang="en-US" altLang="en-US" u="sng"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33240901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Suppliers Data</a:t>
            </a:r>
          </a:p>
        </p:txBody>
      </p:sp>
      <p:sp>
        <p:nvSpPr>
          <p:cNvPr id="46083" name="Rectangle 3"/>
          <p:cNvSpPr>
            <a:spLocks noGrp="1" noChangeArrowheads="1"/>
          </p:cNvSpPr>
          <p:nvPr>
            <p:ph idx="1"/>
          </p:nvPr>
        </p:nvSpPr>
        <p:spPr>
          <a:xfrm>
            <a:off x="76200" y="1295400"/>
            <a:ext cx="8534400" cy="4533900"/>
          </a:xfrm>
        </p:spPr>
        <p:txBody>
          <a:bodyPr/>
          <a:lstStyle/>
          <a:p>
            <a:pPr>
              <a:lnSpc>
                <a:spcPct val="80000"/>
              </a:lnSpc>
            </a:pPr>
            <a:r>
              <a:rPr lang="en-US" altLang="en-US" sz="2800"/>
              <a:t>Relation (s#, country, currency, p#, qty) </a:t>
            </a:r>
          </a:p>
          <a:p>
            <a:pPr>
              <a:lnSpc>
                <a:spcPct val="80000"/>
              </a:lnSpc>
              <a:buFont typeface="Wingdings" panose="05000000000000000000" pitchFamily="2" charset="2"/>
              <a:buNone/>
            </a:pPr>
            <a:endParaRPr lang="en-US" altLang="en-US" i="1"/>
          </a:p>
          <a:p>
            <a:pPr>
              <a:lnSpc>
                <a:spcPct val="80000"/>
              </a:lnSpc>
              <a:buFont typeface="Wingdings" panose="05000000000000000000" pitchFamily="2" charset="2"/>
              <a:buNone/>
            </a:pPr>
            <a:r>
              <a:rPr lang="en-US" altLang="en-US" i="1"/>
              <a:t>where </a:t>
            </a:r>
            <a:endParaRPr lang="en-US" altLang="en-US" sz="2800" i="1"/>
          </a:p>
          <a:p>
            <a:pPr lvl="1">
              <a:lnSpc>
                <a:spcPct val="80000"/>
              </a:lnSpc>
            </a:pPr>
            <a:r>
              <a:rPr lang="en-US" altLang="en-US"/>
              <a:t>s# supplier identification number (this is the primary key) </a:t>
            </a:r>
          </a:p>
          <a:p>
            <a:pPr lvl="1">
              <a:lnSpc>
                <a:spcPct val="80000"/>
              </a:lnSpc>
            </a:pPr>
            <a:r>
              <a:rPr lang="en-US" altLang="en-US"/>
              <a:t>country name of country where supplier is located</a:t>
            </a:r>
          </a:p>
          <a:p>
            <a:pPr lvl="1">
              <a:lnSpc>
                <a:spcPct val="80000"/>
              </a:lnSpc>
            </a:pPr>
            <a:r>
              <a:rPr lang="en-US" altLang="en-US"/>
              <a:t>currency: Currency of the country of each supplier</a:t>
            </a:r>
          </a:p>
          <a:p>
            <a:pPr lvl="1">
              <a:lnSpc>
                <a:spcPct val="80000"/>
              </a:lnSpc>
            </a:pPr>
            <a:r>
              <a:rPr lang="en-US" altLang="en-US"/>
              <a:t>p# part number of part supplied </a:t>
            </a:r>
          </a:p>
          <a:p>
            <a:pPr lvl="1">
              <a:lnSpc>
                <a:spcPct val="80000"/>
              </a:lnSpc>
            </a:pPr>
            <a:r>
              <a:rPr lang="en-US" altLang="en-US"/>
              <a:t>qty quantity of parts supplied to date</a:t>
            </a:r>
          </a:p>
          <a:p>
            <a:pPr>
              <a:lnSpc>
                <a:spcPct val="80000"/>
              </a:lnSpc>
              <a:buFont typeface="Wingdings" panose="05000000000000000000" pitchFamily="2" charset="2"/>
              <a:buNone/>
            </a:pPr>
            <a:endParaRPr lang="en-US" altLang="en-US" sz="2800"/>
          </a:p>
          <a:p>
            <a:pPr>
              <a:lnSpc>
                <a:spcPct val="80000"/>
              </a:lnSpc>
            </a:pPr>
            <a:r>
              <a:rPr lang="en-US" altLang="en-US"/>
              <a:t>In order to uniquely associate quantity supplied (qty) with part (p#) and supplier (s#), a composite primary key composed of </a:t>
            </a:r>
            <a:r>
              <a:rPr lang="en-US" altLang="en-US">
                <a:solidFill>
                  <a:srgbClr val="FF0000"/>
                </a:solidFill>
              </a:rPr>
              <a:t>s# and p# is used. </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Supplier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country, currency)</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5901750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533400"/>
            <a:ext cx="9144000" cy="5867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
        <p:nvSpPr>
          <p:cNvPr id="8195" name="Title 1"/>
          <p:cNvSpPr>
            <a:spLocks noGrp="1"/>
          </p:cNvSpPr>
          <p:nvPr>
            <p:ph type="title"/>
          </p:nvPr>
        </p:nvSpPr>
        <p:spPr>
          <a:xfrm>
            <a:off x="647700" y="152400"/>
            <a:ext cx="7581900" cy="941388"/>
          </a:xfrm>
        </p:spPr>
        <p:txBody>
          <a:bodyPr/>
          <a:lstStyle/>
          <a:p>
            <a:r>
              <a:rPr lang="en-US" altLang="en-US"/>
              <a:t>Why do we need Normalization?</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a:t>
            </a:r>
          </a:p>
        </p:txBody>
      </p:sp>
      <p:sp>
        <p:nvSpPr>
          <p:cNvPr id="3" name="Content Placeholder 2"/>
          <p:cNvSpPr>
            <a:spLocks noGrp="1"/>
          </p:cNvSpPr>
          <p:nvPr>
            <p:ph idx="1"/>
          </p:nvPr>
        </p:nvSpPr>
        <p:spPr/>
        <p:txBody>
          <a:bodyPr/>
          <a:lstStyle/>
          <a:p>
            <a:pPr marL="0" indent="0">
              <a:buNone/>
            </a:pPr>
            <a:r>
              <a:rPr lang="en-US" altLang="en-US" dirty="0">
                <a:latin typeface="Arial" panose="020B0604020202020204" pitchFamily="34" charset="0"/>
                <a:cs typeface="Arial" panose="020B0604020202020204" pitchFamily="34" charset="0"/>
              </a:rPr>
              <a:t>Same as First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Supplier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country, currency)</a:t>
            </a:r>
          </a:p>
          <a:p>
            <a:endParaRPr lang="en-US" altLang="en-US" b="1"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5819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Supplier</a:t>
            </a:r>
            <a:r>
              <a:rPr lang="en-US" altLang="en-US" b="1" u="sng" dirty="0">
                <a:latin typeface="Arial" panose="020B0604020202020204" pitchFamily="34" charset="0"/>
                <a:cs typeface="Arial" panose="020B0604020202020204" pitchFamily="34" charset="0"/>
              </a:rPr>
              <a:t> </a:t>
            </a:r>
            <a:r>
              <a:rPr lang="en-US" altLang="en-US" u="sng" dirty="0">
                <a:latin typeface="Arial" panose="020B0604020202020204" pitchFamily="34" charset="0"/>
                <a:cs typeface="Arial" panose="020B0604020202020204" pitchFamily="34" charset="0"/>
              </a:rPr>
              <a:t>(S#, </a:t>
            </a:r>
            <a:r>
              <a:rPr lang="en-US" altLang="en-US" dirty="0">
                <a:latin typeface="Arial" panose="020B0604020202020204" pitchFamily="34" charset="0"/>
                <a:cs typeface="Arial" panose="020B0604020202020204" pitchFamily="34" charset="0"/>
              </a:rPr>
              <a:t>Country)</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Country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Country</a:t>
            </a:r>
            <a:r>
              <a:rPr lang="en-US" altLang="en-US" dirty="0">
                <a:latin typeface="Arial" panose="020B0604020202020204" pitchFamily="34" charset="0"/>
                <a:cs typeface="Arial" panose="020B0604020202020204" pitchFamily="34" charset="0"/>
              </a:rPr>
              <a:t>, Currency)</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054046"/>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91440"/>
            <a:ext cx="8624089" cy="630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p:txBody>
          <a:bodyPr/>
          <a:lstStyle/>
          <a:p>
            <a:pPr marL="0" indent="0" algn="ctr">
              <a:buFontTx/>
              <a:buNone/>
            </a:pPr>
            <a:endParaRPr lang="en-US" altLang="en-US" sz="2800"/>
          </a:p>
          <a:p>
            <a:pPr marL="0" indent="0" algn="ctr">
              <a:buFontTx/>
              <a:buNone/>
            </a:pPr>
            <a:endParaRPr lang="en-US" altLang="en-US" sz="2800"/>
          </a:p>
          <a:p>
            <a:pPr marL="0" indent="0" algn="ctr">
              <a:buFontTx/>
              <a:buNone/>
            </a:pPr>
            <a:r>
              <a:rPr lang="en-US" altLang="en-US" sz="2800"/>
              <a:t>Questions?</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Normalization Avoids</a:t>
            </a:r>
          </a:p>
        </p:txBody>
      </p:sp>
      <p:sp>
        <p:nvSpPr>
          <p:cNvPr id="3" name="Content Placeholder 2"/>
          <p:cNvSpPr>
            <a:spLocks noGrp="1"/>
          </p:cNvSpPr>
          <p:nvPr>
            <p:ph idx="1"/>
          </p:nvPr>
        </p:nvSpPr>
        <p:spPr/>
        <p:txBody>
          <a:bodyPr/>
          <a:lstStyle/>
          <a:p>
            <a:pPr>
              <a:defRPr/>
            </a:pPr>
            <a:r>
              <a:rPr lang="en-US" dirty="0"/>
              <a:t>Duplication of Data</a:t>
            </a:r>
          </a:p>
          <a:p>
            <a:pPr>
              <a:defRPr/>
            </a:pPr>
            <a:r>
              <a:rPr lang="en-US" dirty="0"/>
              <a:t>Insert Anomaly</a:t>
            </a:r>
          </a:p>
          <a:p>
            <a:pPr>
              <a:defRPr/>
            </a:pPr>
            <a:r>
              <a:rPr lang="en-US" kern="1200" dirty="0">
                <a:cs typeface="Arial" charset="0"/>
              </a:rPr>
              <a:t>Delete Anomaly</a:t>
            </a:r>
          </a:p>
          <a:p>
            <a:pPr>
              <a:defRPr/>
            </a:pPr>
            <a:r>
              <a:rPr lang="en-US" kern="1200" dirty="0">
                <a:cs typeface="Arial" charset="0"/>
              </a:rPr>
              <a:t>Update Anomaly</a:t>
            </a:r>
          </a:p>
          <a:p>
            <a:pPr>
              <a:defRPr/>
            </a:pPr>
            <a:r>
              <a:rPr lang="en-US" kern="1200" dirty="0">
                <a:cs typeface="Arial" charset="0"/>
              </a:rPr>
              <a:t>Frequent Null Values</a:t>
            </a:r>
            <a:endParaRPr lang="en-US" dirty="0"/>
          </a:p>
          <a:p>
            <a:pPr marL="0" indent="0">
              <a:buFontTx/>
              <a:buNone/>
              <a:defRPr/>
            </a:pPr>
            <a:endParaRPr lang="en-US"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When to use Normalization?</a:t>
            </a:r>
          </a:p>
        </p:txBody>
      </p:sp>
      <p:sp>
        <p:nvSpPr>
          <p:cNvPr id="3" name="Content Placeholder 2"/>
          <p:cNvSpPr>
            <a:spLocks noGrp="1"/>
          </p:cNvSpPr>
          <p:nvPr>
            <p:ph idx="1"/>
          </p:nvPr>
        </p:nvSpPr>
        <p:spPr/>
        <p:txBody>
          <a:bodyPr/>
          <a:lstStyle/>
          <a:p>
            <a:pPr>
              <a:defRPr/>
            </a:pPr>
            <a:r>
              <a:rPr lang="en-US" dirty="0"/>
              <a:t>To certify the goodness of a relational schema design</a:t>
            </a:r>
          </a:p>
          <a:p>
            <a:pPr>
              <a:defRPr/>
            </a:pPr>
            <a:endParaRPr lang="en-US" dirty="0"/>
          </a:p>
          <a:p>
            <a:pPr>
              <a:defRPr/>
            </a:pPr>
            <a:r>
              <a:rPr lang="en-US" dirty="0"/>
              <a:t>When acquiring existing database design from previous legacy models, or from existing files</a:t>
            </a:r>
          </a:p>
          <a:p>
            <a:pPr>
              <a:defRPr/>
            </a:pPr>
            <a:endParaRPr lang="en-US" dirty="0"/>
          </a:p>
          <a:p>
            <a:pPr marL="0" indent="0">
              <a:buFontTx/>
              <a:buNone/>
              <a:defRPr/>
            </a:pPr>
            <a:endParaRPr lang="en-US"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Functional Dependency</a:t>
            </a:r>
          </a:p>
        </p:txBody>
      </p:sp>
      <p:sp>
        <p:nvSpPr>
          <p:cNvPr id="14339" name="Rectangle 3"/>
          <p:cNvSpPr>
            <a:spLocks noGrp="1" noChangeArrowheads="1"/>
          </p:cNvSpPr>
          <p:nvPr>
            <p:ph type="body" idx="1"/>
          </p:nvPr>
        </p:nvSpPr>
        <p:spPr/>
        <p:txBody>
          <a:bodyPr/>
          <a:lstStyle/>
          <a:p>
            <a:r>
              <a:rPr lang="en-US" altLang="en-US"/>
              <a:t>A constraint between two attributes (columns) or two sets of columns</a:t>
            </a:r>
          </a:p>
          <a:p>
            <a:endParaRPr lang="en-US" altLang="en-US"/>
          </a:p>
          <a:p>
            <a:r>
              <a:rPr lang="en-US" altLang="en-US"/>
              <a:t>A </a:t>
            </a:r>
            <a:r>
              <a:rPr lang="en-US" altLang="en-US">
                <a:sym typeface="Wingdings" panose="05000000000000000000" pitchFamily="2" charset="2"/>
              </a:rPr>
              <a:t> B if “for every valid instance of A, that value of A uniquely determines the value of B”</a:t>
            </a:r>
          </a:p>
          <a:p>
            <a:endParaRPr lang="en-US" altLang="en-US">
              <a:sym typeface="Wingdings" panose="05000000000000000000" pitchFamily="2" charset="2"/>
            </a:endParaRPr>
          </a:p>
          <a:p>
            <a:r>
              <a:rPr lang="en-US" altLang="en-US">
                <a:sym typeface="Wingdings" panose="05000000000000000000" pitchFamily="2" charset="2"/>
              </a:rPr>
              <a:t>Or …A B if “there exists at most one value of B for every value of A”</a:t>
            </a:r>
            <a:endParaRPr lang="en-US"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Examples</a:t>
            </a:r>
          </a:p>
        </p:txBody>
      </p:sp>
      <p:sp>
        <p:nvSpPr>
          <p:cNvPr id="16387" name="Content Placeholder 2"/>
          <p:cNvSpPr>
            <a:spLocks noGrp="1"/>
          </p:cNvSpPr>
          <p:nvPr>
            <p:ph idx="1"/>
          </p:nvPr>
        </p:nvSpPr>
        <p:spPr/>
        <p:txBody>
          <a:bodyPr/>
          <a:lstStyle/>
          <a:p>
            <a:pPr>
              <a:lnSpc>
                <a:spcPct val="90000"/>
              </a:lnSpc>
            </a:pPr>
            <a:r>
              <a:rPr lang="en-US" altLang="en-US">
                <a:cs typeface="Times New Roman" panose="02020603050405020304" pitchFamily="18" charset="0"/>
              </a:rPr>
              <a:t>Social security number determines employee name</a:t>
            </a:r>
          </a:p>
          <a:p>
            <a:pPr>
              <a:lnSpc>
                <a:spcPct val="90000"/>
              </a:lnSpc>
              <a:buFont typeface="Wingdings" panose="05000000000000000000" pitchFamily="2" charset="2"/>
              <a:buNone/>
            </a:pPr>
            <a:r>
              <a:rPr lang="en-US" altLang="en-US">
                <a:cs typeface="Times New Roman" panose="02020603050405020304" pitchFamily="18" charset="0"/>
              </a:rPr>
              <a:t>	SSN </a:t>
            </a:r>
            <a:r>
              <a:rPr lang="en-US" altLang="en-US">
                <a:latin typeface="BostonII" charset="0"/>
                <a:cs typeface="Times New Roman" panose="02020603050405020304" pitchFamily="18" charset="0"/>
              </a:rPr>
              <a:t>-&gt; </a:t>
            </a:r>
            <a:r>
              <a:rPr lang="en-US" altLang="en-US">
                <a:cs typeface="Times New Roman" panose="02020603050405020304" pitchFamily="18" charset="0"/>
              </a:rPr>
              <a:t>ENAME</a:t>
            </a:r>
          </a:p>
          <a:p>
            <a:pPr>
              <a:lnSpc>
                <a:spcPct val="90000"/>
              </a:lnSpc>
            </a:pPr>
            <a:r>
              <a:rPr lang="en-US" altLang="en-US">
                <a:cs typeface="Times New Roman" panose="02020603050405020304" pitchFamily="18" charset="0"/>
              </a:rPr>
              <a:t>Project number determines project name and location</a:t>
            </a:r>
          </a:p>
          <a:p>
            <a:pPr>
              <a:lnSpc>
                <a:spcPct val="90000"/>
              </a:lnSpc>
              <a:buFont typeface="Wingdings" panose="05000000000000000000" pitchFamily="2" charset="2"/>
              <a:buNone/>
            </a:pPr>
            <a:r>
              <a:rPr lang="en-US" altLang="en-US">
                <a:cs typeface="Times New Roman" panose="02020603050405020304" pitchFamily="18" charset="0"/>
              </a:rPr>
              <a:t>	PNUMBER </a:t>
            </a:r>
            <a:r>
              <a:rPr lang="en-US" altLang="en-US">
                <a:latin typeface="BostonII" charset="0"/>
                <a:cs typeface="Times New Roman" panose="02020603050405020304" pitchFamily="18" charset="0"/>
              </a:rPr>
              <a:t>-&gt; </a:t>
            </a:r>
            <a:r>
              <a:rPr lang="en-US" altLang="en-US">
                <a:cs typeface="Times New Roman" panose="02020603050405020304" pitchFamily="18" charset="0"/>
              </a:rPr>
              <a:t>{PNAME, PLOCATION}</a:t>
            </a:r>
          </a:p>
          <a:p>
            <a:pPr>
              <a:lnSpc>
                <a:spcPct val="90000"/>
              </a:lnSpc>
            </a:pPr>
            <a:r>
              <a:rPr lang="en-US" altLang="en-US">
                <a:cs typeface="Times New Roman" panose="02020603050405020304" pitchFamily="18" charset="0"/>
              </a:rPr>
              <a:t>Employee SSN and project number determines the hours per week that the employee works on the project</a:t>
            </a:r>
          </a:p>
          <a:p>
            <a:pPr>
              <a:lnSpc>
                <a:spcPct val="90000"/>
              </a:lnSpc>
              <a:buFont typeface="Wingdings" panose="05000000000000000000" pitchFamily="2" charset="2"/>
              <a:buNone/>
            </a:pPr>
            <a:r>
              <a:rPr lang="en-US" altLang="en-US">
                <a:cs typeface="Times New Roman" panose="02020603050405020304" pitchFamily="18" charset="0"/>
              </a:rPr>
              <a:t>	{SSN, PNUMBER} </a:t>
            </a:r>
            <a:r>
              <a:rPr lang="en-US" altLang="en-US">
                <a:latin typeface="BostonII" charset="0"/>
                <a:cs typeface="Times New Roman" panose="02020603050405020304" pitchFamily="18" charset="0"/>
              </a:rPr>
              <a:t>-&gt; </a:t>
            </a:r>
            <a:r>
              <a:rPr lang="en-US" altLang="en-US">
                <a:cs typeface="Times New Roman" panose="02020603050405020304" pitchFamily="18" charset="0"/>
              </a:rPr>
              <a:t>HOURS</a:t>
            </a:r>
            <a:r>
              <a:rPr lang="en-US" altLang="en-US"/>
              <a:t> </a:t>
            </a:r>
          </a:p>
          <a:p>
            <a:endParaRPr lang="en-US" altLang="en-US" b="1">
              <a:sym typeface="Wingdings" panose="05000000000000000000" pitchFamily="2" charset="2"/>
            </a:endParaRPr>
          </a:p>
          <a:p>
            <a:r>
              <a:rPr lang="en-US" altLang="en-US" b="1">
                <a:sym typeface="Wingdings" panose="05000000000000000000" pitchFamily="2" charset="2"/>
              </a:rPr>
              <a:t>So functional dependency is the technical term for </a:t>
            </a:r>
            <a:r>
              <a:rPr lang="en-US" altLang="en-US" b="1" i="1">
                <a:sym typeface="Wingdings" panose="05000000000000000000" pitchFamily="2" charset="2"/>
              </a:rPr>
              <a:t>determines</a:t>
            </a:r>
            <a:r>
              <a:rPr lang="en-US" altLang="en-US" b="1">
                <a:sym typeface="Wingdings" panose="05000000000000000000" pitchFamily="2" charset="2"/>
              </a:rPr>
              <a:t> </a:t>
            </a:r>
          </a:p>
          <a:p>
            <a:endParaRPr lang="en-US" altLang="en-US"/>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Types of Functional Dependency</a:t>
            </a:r>
          </a:p>
        </p:txBody>
      </p:sp>
      <p:pic>
        <p:nvPicPr>
          <p:cNvPr id="17411" name="Picture 5" descr="Machine generated alternative text: EM P_DEPT&#10;Ename Bdate Address Dnumber Dname Dmgr_ssn&#10;41 4 A&#10;EM P_PROJ&#10;Ssn Pnumber Hours Ename Pname Plocation&#10;Full FD , 4&#10;Partial FD [&#10;Partial F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8519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5"/>
          <p:cNvSpPr txBox="1">
            <a:spLocks noChangeArrowheads="1"/>
          </p:cNvSpPr>
          <p:nvPr/>
        </p:nvSpPr>
        <p:spPr bwMode="auto">
          <a:xfrm>
            <a:off x="1371600" y="2300288"/>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solidFill>
                  <a:schemeClr val="bg2"/>
                </a:solidFill>
              </a:rPr>
              <a:t>FD4</a:t>
            </a:r>
          </a:p>
        </p:txBody>
      </p:sp>
      <p:sp>
        <p:nvSpPr>
          <p:cNvPr id="17413" name="TextBox 9"/>
          <p:cNvSpPr txBox="1">
            <a:spLocks noChangeArrowheads="1"/>
          </p:cNvSpPr>
          <p:nvPr/>
        </p:nvSpPr>
        <p:spPr bwMode="auto">
          <a:xfrm>
            <a:off x="5867400" y="26670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solidFill>
                  <a:schemeClr val="bg2"/>
                </a:solidFill>
              </a:rPr>
              <a:t>FD5</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Types of Functional Dependency</a:t>
            </a:r>
          </a:p>
        </p:txBody>
      </p:sp>
      <p:sp>
        <p:nvSpPr>
          <p:cNvPr id="4" name="Content Placeholder 3"/>
          <p:cNvSpPr txBox="1">
            <a:spLocks/>
          </p:cNvSpPr>
          <p:nvPr/>
        </p:nvSpPr>
        <p:spPr bwMode="auto">
          <a:xfrm>
            <a:off x="838200" y="1600200"/>
            <a:ext cx="7537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a:lstStyle>
          <a:p>
            <a:pPr>
              <a:lnSpc>
                <a:spcPct val="90000"/>
              </a:lnSpc>
              <a:defRPr/>
            </a:pPr>
            <a:r>
              <a:rPr lang="en-US" b="0" kern="0" dirty="0"/>
              <a:t>Full Functional Dependency- </a:t>
            </a:r>
            <a:r>
              <a:rPr lang="en-US" b="0" i="1" dirty="0"/>
              <a:t>X </a:t>
            </a:r>
            <a:r>
              <a:rPr lang="en-US" b="0" dirty="0"/>
              <a:t>→ </a:t>
            </a:r>
            <a:r>
              <a:rPr lang="en-US" b="0" i="1" dirty="0"/>
              <a:t>Y </a:t>
            </a:r>
            <a:r>
              <a:rPr lang="en-US" b="0" dirty="0"/>
              <a:t>is a </a:t>
            </a:r>
            <a:r>
              <a:rPr lang="en-US" dirty="0"/>
              <a:t>FFD </a:t>
            </a:r>
            <a:r>
              <a:rPr lang="en-US" b="0" dirty="0"/>
              <a:t>if removal of any attribute </a:t>
            </a:r>
            <a:r>
              <a:rPr lang="en-US" b="0" i="1" dirty="0"/>
              <a:t>A </a:t>
            </a:r>
            <a:r>
              <a:rPr lang="en-US" b="0" dirty="0"/>
              <a:t>from </a:t>
            </a:r>
            <a:r>
              <a:rPr lang="en-US" b="0" i="1" dirty="0"/>
              <a:t>X </a:t>
            </a:r>
            <a:r>
              <a:rPr lang="en-US" b="0" dirty="0"/>
              <a:t>means that the dependency does not hold any more</a:t>
            </a:r>
            <a:endParaRPr lang="en-US" b="0" kern="0" dirty="0"/>
          </a:p>
          <a:p>
            <a:pPr>
              <a:defRPr/>
            </a:pPr>
            <a:endParaRPr lang="en-US" b="0" kern="0" dirty="0"/>
          </a:p>
          <a:p>
            <a:pPr>
              <a:defRPr/>
            </a:pPr>
            <a:r>
              <a:rPr lang="en-US" b="0" kern="0" dirty="0"/>
              <a:t>Partial Functional Dependency- </a:t>
            </a:r>
            <a:r>
              <a:rPr lang="en-US" b="0" i="1" dirty="0"/>
              <a:t>X</a:t>
            </a:r>
            <a:r>
              <a:rPr lang="en-US" b="0" dirty="0"/>
              <a:t>→</a:t>
            </a:r>
            <a:r>
              <a:rPr lang="en-US" b="0" i="1" dirty="0"/>
              <a:t>Y </a:t>
            </a:r>
            <a:r>
              <a:rPr lang="en-US" b="0" dirty="0"/>
              <a:t>is a </a:t>
            </a:r>
            <a:r>
              <a:rPr lang="en-US" dirty="0"/>
              <a:t>PFD </a:t>
            </a:r>
            <a:r>
              <a:rPr lang="en-US" b="0" dirty="0"/>
              <a:t>if some attribute </a:t>
            </a:r>
            <a:r>
              <a:rPr lang="en-US" b="0" i="1" dirty="0"/>
              <a:t>A </a:t>
            </a:r>
            <a:r>
              <a:rPr lang="en-US" b="0" dirty="0"/>
              <a:t>ε </a:t>
            </a:r>
            <a:r>
              <a:rPr lang="en-US" b="0" i="1" dirty="0"/>
              <a:t>X </a:t>
            </a:r>
            <a:r>
              <a:rPr lang="en-US" b="0" dirty="0"/>
              <a:t>can be removed from </a:t>
            </a:r>
            <a:r>
              <a:rPr lang="en-US" b="0" i="1" dirty="0"/>
              <a:t>X </a:t>
            </a:r>
            <a:r>
              <a:rPr lang="en-US" b="0" dirty="0"/>
              <a:t>and the dependency still holds</a:t>
            </a:r>
            <a:endParaRPr lang="en-US" b="0" kern="0" dirty="0"/>
          </a:p>
          <a:p>
            <a:pPr>
              <a:lnSpc>
                <a:spcPct val="90000"/>
              </a:lnSpc>
              <a:defRPr/>
            </a:pPr>
            <a:endParaRPr lang="en-US" b="0" kern="0" dirty="0"/>
          </a:p>
          <a:p>
            <a:pPr>
              <a:lnSpc>
                <a:spcPct val="90000"/>
              </a:lnSpc>
              <a:defRPr/>
            </a:pPr>
            <a:r>
              <a:rPr lang="en-US" b="0" kern="0" dirty="0"/>
              <a:t>Transitive Functional Dependency- </a:t>
            </a:r>
            <a:r>
              <a:rPr lang="en-US" b="0" i="1" dirty="0"/>
              <a:t>X</a:t>
            </a:r>
            <a:r>
              <a:rPr lang="en-US" b="0" dirty="0"/>
              <a:t>→</a:t>
            </a:r>
            <a:r>
              <a:rPr lang="en-US" b="0" i="1" dirty="0"/>
              <a:t>Y </a:t>
            </a:r>
            <a:r>
              <a:rPr lang="en-US" b="0" dirty="0"/>
              <a:t>in a relation R</a:t>
            </a:r>
            <a:r>
              <a:rPr lang="en-US" b="0" i="1" dirty="0"/>
              <a:t> </a:t>
            </a:r>
            <a:r>
              <a:rPr lang="en-US" b="0" dirty="0"/>
              <a:t>is a </a:t>
            </a:r>
            <a:r>
              <a:rPr lang="en-US" dirty="0"/>
              <a:t>TFD </a:t>
            </a:r>
            <a:r>
              <a:rPr lang="en-US" b="0" dirty="0"/>
              <a:t>if there exists a set of attributes </a:t>
            </a:r>
            <a:r>
              <a:rPr lang="en-US" b="0" i="1" dirty="0"/>
              <a:t>Z </a:t>
            </a:r>
            <a:r>
              <a:rPr lang="en-US" b="0" dirty="0"/>
              <a:t>in </a:t>
            </a:r>
            <a:r>
              <a:rPr lang="en-US" b="0" i="1" dirty="0"/>
              <a:t>R </a:t>
            </a:r>
            <a:r>
              <a:rPr lang="en-US" b="0" dirty="0"/>
              <a:t>that is neither a primary key nor a subset of any key of </a:t>
            </a:r>
            <a:r>
              <a:rPr lang="en-US" b="0" i="1" dirty="0"/>
              <a:t>R</a:t>
            </a:r>
            <a:r>
              <a:rPr lang="en-US" b="0" dirty="0"/>
              <a:t>, and both </a:t>
            </a:r>
            <a:r>
              <a:rPr lang="en-US" b="0" i="1" dirty="0"/>
              <a:t>X</a:t>
            </a:r>
            <a:r>
              <a:rPr lang="en-US" b="0" dirty="0"/>
              <a:t>→</a:t>
            </a:r>
            <a:r>
              <a:rPr lang="en-US" b="0" i="1" dirty="0"/>
              <a:t>Z </a:t>
            </a:r>
            <a:r>
              <a:rPr lang="en-US" b="0" dirty="0"/>
              <a:t>and </a:t>
            </a:r>
            <a:r>
              <a:rPr lang="en-US" b="0" i="1" dirty="0"/>
              <a:t>Z</a:t>
            </a:r>
            <a:r>
              <a:rPr lang="en-US" b="0" dirty="0"/>
              <a:t>→</a:t>
            </a:r>
            <a:r>
              <a:rPr lang="en-US" b="0" i="1" dirty="0"/>
              <a:t>Y </a:t>
            </a:r>
            <a:r>
              <a:rPr lang="en-US" b="0" dirty="0"/>
              <a:t>hold</a:t>
            </a:r>
            <a:endParaRPr lang="en-US" b="0" kern="0" dirty="0"/>
          </a:p>
        </p:txBody>
      </p:sp>
    </p:spTree>
  </p:cSld>
  <p:clrMapOvr>
    <a:masterClrMapping/>
  </p:clrMapOvr>
  <p:transition>
    <p:wipe dir="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14829</TotalTime>
  <Words>2664</Words>
  <Application>Microsoft Office PowerPoint</Application>
  <PresentationFormat>On-screen Show (4:3)</PresentationFormat>
  <Paragraphs>431</Paragraphs>
  <Slides>33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BostonII</vt:lpstr>
      <vt:lpstr>Calibri</vt:lpstr>
      <vt:lpstr>Garamond</vt:lpstr>
      <vt:lpstr>Times New Roman</vt:lpstr>
      <vt:lpstr>Wingdings</vt:lpstr>
      <vt:lpstr>Blank Presentation</vt:lpstr>
      <vt:lpstr>Normalization </vt:lpstr>
      <vt:lpstr>What is Normalization?</vt:lpstr>
      <vt:lpstr>Why do we need Normalization?</vt:lpstr>
      <vt:lpstr>Normalization Avoids</vt:lpstr>
      <vt:lpstr>When to use Normalization?</vt:lpstr>
      <vt:lpstr>Functional Dependency</vt:lpstr>
      <vt:lpstr>Examples</vt:lpstr>
      <vt:lpstr>Types of Functional Dependency</vt:lpstr>
      <vt:lpstr>Types of Functional Dependency</vt:lpstr>
      <vt:lpstr>Definition</vt:lpstr>
      <vt:lpstr>First Normal Form</vt:lpstr>
      <vt:lpstr>School Example</vt:lpstr>
      <vt:lpstr>School Example 1NF</vt:lpstr>
      <vt:lpstr>Second Normal Form</vt:lpstr>
      <vt:lpstr>Guidelines</vt:lpstr>
      <vt:lpstr>School Example 2NF</vt:lpstr>
      <vt:lpstr>Third Normal Form</vt:lpstr>
      <vt:lpstr>School Example 3NF</vt:lpstr>
      <vt:lpstr>ITI Example</vt:lpstr>
      <vt:lpstr>1NF</vt:lpstr>
      <vt:lpstr>2NF</vt:lpstr>
      <vt:lpstr>3NF</vt:lpstr>
      <vt:lpstr>Real World - School Data</vt:lpstr>
      <vt:lpstr>ONF</vt:lpstr>
      <vt:lpstr>1NF</vt:lpstr>
      <vt:lpstr>2NF</vt:lpstr>
      <vt:lpstr>3NF</vt:lpstr>
      <vt:lpstr>Suppliers Data</vt:lpstr>
      <vt:lpstr>1NF</vt:lpstr>
      <vt:lpstr>2NF</vt:lpstr>
      <vt:lpstr>3NF</vt:lpstr>
      <vt:lpstr>PowerPoint Presentation</vt:lpstr>
      <vt:lpstr>PowerPoint Presentation</vt:lpstr>
    </vt:vector>
  </TitlesOfParts>
  <Company>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ITI</dc:creator>
  <cp:lastModifiedBy>Dina Hosny</cp:lastModifiedBy>
  <cp:revision>451</cp:revision>
  <cp:lastPrinted>1601-01-01T00:00:00Z</cp:lastPrinted>
  <dcterms:created xsi:type="dcterms:W3CDTF">2004-07-31T05:28:03Z</dcterms:created>
  <dcterms:modified xsi:type="dcterms:W3CDTF">2024-03-23T22:55:24Z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