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85" r:id="rId2"/>
    <p:sldId id="286" r:id="rId3"/>
    <p:sldId id="289" r:id="rId4"/>
    <p:sldId id="290" r:id="rId5"/>
    <p:sldId id="291" r:id="rId6"/>
    <p:sldId id="296" r:id="rId7"/>
    <p:sldId id="293" r:id="rId8"/>
    <p:sldId id="297" r:id="rId9"/>
    <p:sldId id="294" r:id="rId10"/>
    <p:sldId id="298" r:id="rId11"/>
    <p:sldId id="295" r:id="rId12"/>
    <p:sldId id="299" r:id="rId13"/>
    <p:sldId id="300" r:id="rId14"/>
    <p:sldId id="301" r:id="rId15"/>
    <p:sldId id="302" r:id="rId16"/>
    <p:sldId id="303" r:id="rId17"/>
    <p:sldId id="306" r:id="rId18"/>
    <p:sldId id="307" r:id="rId19"/>
    <p:sldId id="304" r:id="rId20"/>
    <p:sldId id="305" r:id="rId21"/>
    <p:sldId id="308" r:id="rId22"/>
    <p:sldId id="309" r:id="rId23"/>
    <p:sldId id="310" r:id="rId24"/>
    <p:sldId id="311" r:id="rId25"/>
    <p:sldId id="312" r:id="rId26"/>
    <p:sldId id="315" r:id="rId27"/>
    <p:sldId id="313" r:id="rId28"/>
    <p:sldId id="314"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017D73-F804-86AF-F3AA-F71058AE1CAE}" v="120" dt="2024-05-08T07:20:00.218"/>
    <p1510:client id="{A0130BE0-12B2-95CB-6E43-DA8846A17B4E}" v="618" dt="2024-05-10T05:04:25.617"/>
    <p1510:client id="{B54B13DC-3E0D-684A-420A-C0B193D41378}" v="395" dt="2024-05-09T07:59:36.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a analytics" userId="S::data.analytics@depi.gov.eg::16fc11f1-fe3e-4f6c-81c6-813fa9c68230" providerId="AD" clId="Web-{A0130BE0-12B2-95CB-6E43-DA8846A17B4E}"/>
    <pc:docChg chg="addSld delSld modSld sldOrd">
      <pc:chgData name="Data analytics" userId="S::data.analytics@depi.gov.eg::16fc11f1-fe3e-4f6c-81c6-813fa9c68230" providerId="AD" clId="Web-{A0130BE0-12B2-95CB-6E43-DA8846A17B4E}" dt="2024-05-10T05:04:25.617" v="608" actId="20577"/>
      <pc:docMkLst>
        <pc:docMk/>
      </pc:docMkLst>
      <pc:sldChg chg="addSp modSp new modNotes">
        <pc:chgData name="Data analytics" userId="S::data.analytics@depi.gov.eg::16fc11f1-fe3e-4f6c-81c6-813fa9c68230" providerId="AD" clId="Web-{A0130BE0-12B2-95CB-6E43-DA8846A17B4E}" dt="2024-05-10T04:23:30.353" v="67"/>
        <pc:sldMkLst>
          <pc:docMk/>
          <pc:sldMk cId="3849072995" sldId="299"/>
        </pc:sldMkLst>
        <pc:spChg chg="mod">
          <ac:chgData name="Data analytics" userId="S::data.analytics@depi.gov.eg::16fc11f1-fe3e-4f6c-81c6-813fa9c68230" providerId="AD" clId="Web-{A0130BE0-12B2-95CB-6E43-DA8846A17B4E}" dt="2024-05-10T04:14:54.323" v="5" actId="20577"/>
          <ac:spMkLst>
            <pc:docMk/>
            <pc:sldMk cId="3849072995" sldId="299"/>
            <ac:spMk id="2" creationId="{0FF54A51-DA1E-7321-2D76-0AB754AD7314}"/>
          </ac:spMkLst>
        </pc:spChg>
        <pc:spChg chg="mod">
          <ac:chgData name="Data analytics" userId="S::data.analytics@depi.gov.eg::16fc11f1-fe3e-4f6c-81c6-813fa9c68230" providerId="AD" clId="Web-{A0130BE0-12B2-95CB-6E43-DA8846A17B4E}" dt="2024-05-10T04:15:05.089" v="10"/>
          <ac:spMkLst>
            <pc:docMk/>
            <pc:sldMk cId="3849072995" sldId="299"/>
            <ac:spMk id="3" creationId="{C9FEE921-B797-03C8-F0EC-2A0D5B7A7978}"/>
          </ac:spMkLst>
        </pc:spChg>
        <pc:picChg chg="add">
          <ac:chgData name="Data analytics" userId="S::data.analytics@depi.gov.eg::16fc11f1-fe3e-4f6c-81c6-813fa9c68230" providerId="AD" clId="Web-{A0130BE0-12B2-95CB-6E43-DA8846A17B4E}" dt="2024-05-10T04:15:35.730" v="13"/>
          <ac:picMkLst>
            <pc:docMk/>
            <pc:sldMk cId="3849072995" sldId="299"/>
            <ac:picMk id="5" creationId="{DAE158D5-9509-72FB-A802-31D0AB1485B3}"/>
          </ac:picMkLst>
        </pc:picChg>
      </pc:sldChg>
      <pc:sldChg chg="modSp add replId modNotes">
        <pc:chgData name="Data analytics" userId="S::data.analytics@depi.gov.eg::16fc11f1-fe3e-4f6c-81c6-813fa9c68230" providerId="AD" clId="Web-{A0130BE0-12B2-95CB-6E43-DA8846A17B4E}" dt="2024-05-10T04:23:34.697" v="70"/>
        <pc:sldMkLst>
          <pc:docMk/>
          <pc:sldMk cId="2290218468" sldId="300"/>
        </pc:sldMkLst>
        <pc:spChg chg="mod">
          <ac:chgData name="Data analytics" userId="S::data.analytics@depi.gov.eg::16fc11f1-fe3e-4f6c-81c6-813fa9c68230" providerId="AD" clId="Web-{A0130BE0-12B2-95CB-6E43-DA8846A17B4E}" dt="2024-05-10T04:15:49.043" v="20" actId="20577"/>
          <ac:spMkLst>
            <pc:docMk/>
            <pc:sldMk cId="2290218468" sldId="300"/>
            <ac:spMk id="2" creationId="{0FF54A51-DA1E-7321-2D76-0AB754AD7314}"/>
          </ac:spMkLst>
        </pc:spChg>
        <pc:spChg chg="mod">
          <ac:chgData name="Data analytics" userId="S::data.analytics@depi.gov.eg::16fc11f1-fe3e-4f6c-81c6-813fa9c68230" providerId="AD" clId="Web-{A0130BE0-12B2-95CB-6E43-DA8846A17B4E}" dt="2024-05-10T04:15:57.387" v="26"/>
          <ac:spMkLst>
            <pc:docMk/>
            <pc:sldMk cId="2290218468" sldId="300"/>
            <ac:spMk id="3" creationId="{C9FEE921-B797-03C8-F0EC-2A0D5B7A7978}"/>
          </ac:spMkLst>
        </pc:spChg>
      </pc:sldChg>
      <pc:sldChg chg="modSp add replId modNotes">
        <pc:chgData name="Data analytics" userId="S::data.analytics@depi.gov.eg::16fc11f1-fe3e-4f6c-81c6-813fa9c68230" providerId="AD" clId="Web-{A0130BE0-12B2-95CB-6E43-DA8846A17B4E}" dt="2024-05-10T04:23:01.587" v="54"/>
        <pc:sldMkLst>
          <pc:docMk/>
          <pc:sldMk cId="2889118967" sldId="301"/>
        </pc:sldMkLst>
        <pc:spChg chg="mod">
          <ac:chgData name="Data analytics" userId="S::data.analytics@depi.gov.eg::16fc11f1-fe3e-4f6c-81c6-813fa9c68230" providerId="AD" clId="Web-{A0130BE0-12B2-95CB-6E43-DA8846A17B4E}" dt="2024-05-10T04:16:17.591" v="35" actId="20577"/>
          <ac:spMkLst>
            <pc:docMk/>
            <pc:sldMk cId="2889118967" sldId="301"/>
            <ac:spMk id="2" creationId="{0FF54A51-DA1E-7321-2D76-0AB754AD7314}"/>
          </ac:spMkLst>
        </pc:spChg>
        <pc:spChg chg="mod">
          <ac:chgData name="Data analytics" userId="S::data.analytics@depi.gov.eg::16fc11f1-fe3e-4f6c-81c6-813fa9c68230" providerId="AD" clId="Web-{A0130BE0-12B2-95CB-6E43-DA8846A17B4E}" dt="2024-05-10T04:16:38.545" v="46"/>
          <ac:spMkLst>
            <pc:docMk/>
            <pc:sldMk cId="2889118967" sldId="301"/>
            <ac:spMk id="3" creationId="{C9FEE921-B797-03C8-F0EC-2A0D5B7A7978}"/>
          </ac:spMkLst>
        </pc:spChg>
      </pc:sldChg>
      <pc:sldChg chg="addSp modSp new">
        <pc:chgData name="Data analytics" userId="S::data.analytics@depi.gov.eg::16fc11f1-fe3e-4f6c-81c6-813fa9c68230" providerId="AD" clId="Web-{A0130BE0-12B2-95CB-6E43-DA8846A17B4E}" dt="2024-05-10T04:27:12.642" v="73"/>
        <pc:sldMkLst>
          <pc:docMk/>
          <pc:sldMk cId="3959316172" sldId="302"/>
        </pc:sldMkLst>
        <pc:spChg chg="mod">
          <ac:chgData name="Data analytics" userId="S::data.analytics@depi.gov.eg::16fc11f1-fe3e-4f6c-81c6-813fa9c68230" providerId="AD" clId="Web-{A0130BE0-12B2-95CB-6E43-DA8846A17B4E}" dt="2024-05-10T04:27:07.673" v="72" actId="20577"/>
          <ac:spMkLst>
            <pc:docMk/>
            <pc:sldMk cId="3959316172" sldId="302"/>
            <ac:spMk id="2" creationId="{36EA4FEA-9A51-4F66-C80B-4EED89E6CC5A}"/>
          </ac:spMkLst>
        </pc:spChg>
        <pc:picChg chg="add">
          <ac:chgData name="Data analytics" userId="S::data.analytics@depi.gov.eg::16fc11f1-fe3e-4f6c-81c6-813fa9c68230" providerId="AD" clId="Web-{A0130BE0-12B2-95CB-6E43-DA8846A17B4E}" dt="2024-05-10T04:27:12.642" v="73"/>
          <ac:picMkLst>
            <pc:docMk/>
            <pc:sldMk cId="3959316172" sldId="302"/>
            <ac:picMk id="5" creationId="{8CDAF505-8C54-0B88-91F0-8D91E704157F}"/>
          </ac:picMkLst>
        </pc:picChg>
      </pc:sldChg>
      <pc:sldChg chg="addSp delSp modSp new">
        <pc:chgData name="Data analytics" userId="S::data.analytics@depi.gov.eg::16fc11f1-fe3e-4f6c-81c6-813fa9c68230" providerId="AD" clId="Web-{A0130BE0-12B2-95CB-6E43-DA8846A17B4E}" dt="2024-05-10T04:36:42.908" v="205" actId="20577"/>
        <pc:sldMkLst>
          <pc:docMk/>
          <pc:sldMk cId="2087903222" sldId="303"/>
        </pc:sldMkLst>
        <pc:spChg chg="mod">
          <ac:chgData name="Data analytics" userId="S::data.analytics@depi.gov.eg::16fc11f1-fe3e-4f6c-81c6-813fa9c68230" providerId="AD" clId="Web-{A0130BE0-12B2-95CB-6E43-DA8846A17B4E}" dt="2024-05-10T04:36:38.377" v="200" actId="20577"/>
          <ac:spMkLst>
            <pc:docMk/>
            <pc:sldMk cId="2087903222" sldId="303"/>
            <ac:spMk id="2" creationId="{7A5CE473-B139-E718-9688-97EACAC5C43B}"/>
          </ac:spMkLst>
        </pc:spChg>
        <pc:spChg chg="mod">
          <ac:chgData name="Data analytics" userId="S::data.analytics@depi.gov.eg::16fc11f1-fe3e-4f6c-81c6-813fa9c68230" providerId="AD" clId="Web-{A0130BE0-12B2-95CB-6E43-DA8846A17B4E}" dt="2024-05-10T04:36:42.908" v="205" actId="20577"/>
          <ac:spMkLst>
            <pc:docMk/>
            <pc:sldMk cId="2087903222" sldId="303"/>
            <ac:spMk id="3" creationId="{9C0F45A0-9595-5185-F350-7BE683798099}"/>
          </ac:spMkLst>
        </pc:spChg>
        <pc:spChg chg="add del mod">
          <ac:chgData name="Data analytics" userId="S::data.analytics@depi.gov.eg::16fc11f1-fe3e-4f6c-81c6-813fa9c68230" providerId="AD" clId="Web-{A0130BE0-12B2-95CB-6E43-DA8846A17B4E}" dt="2024-05-10T04:29:12.458" v="102"/>
          <ac:spMkLst>
            <pc:docMk/>
            <pc:sldMk cId="2087903222" sldId="303"/>
            <ac:spMk id="6" creationId="{5DC69BE6-F9EA-84AE-475D-164E6248E258}"/>
          </ac:spMkLst>
        </pc:spChg>
        <pc:spChg chg="add del mod">
          <ac:chgData name="Data analytics" userId="S::data.analytics@depi.gov.eg::16fc11f1-fe3e-4f6c-81c6-813fa9c68230" providerId="AD" clId="Web-{A0130BE0-12B2-95CB-6E43-DA8846A17B4E}" dt="2024-05-10T04:29:22.505" v="105"/>
          <ac:spMkLst>
            <pc:docMk/>
            <pc:sldMk cId="2087903222" sldId="303"/>
            <ac:spMk id="7" creationId="{3E056C71-EDA6-892E-BFA3-75711DD02A0E}"/>
          </ac:spMkLst>
        </pc:spChg>
        <pc:picChg chg="add">
          <ac:chgData name="Data analytics" userId="S::data.analytics@depi.gov.eg::16fc11f1-fe3e-4f6c-81c6-813fa9c68230" providerId="AD" clId="Web-{A0130BE0-12B2-95CB-6E43-DA8846A17B4E}" dt="2024-05-10T04:28:46.739" v="98"/>
          <ac:picMkLst>
            <pc:docMk/>
            <pc:sldMk cId="2087903222" sldId="303"/>
            <ac:picMk id="5" creationId="{F894DDC5-48E6-49B0-1FCB-FED43DC7AA0E}"/>
          </ac:picMkLst>
        </pc:picChg>
      </pc:sldChg>
      <pc:sldChg chg="modSp add replId">
        <pc:chgData name="Data analytics" userId="S::data.analytics@depi.gov.eg::16fc11f1-fe3e-4f6c-81c6-813fa9c68230" providerId="AD" clId="Web-{A0130BE0-12B2-95CB-6E43-DA8846A17B4E}" dt="2024-05-10T04:30:30.913" v="120" actId="20577"/>
        <pc:sldMkLst>
          <pc:docMk/>
          <pc:sldMk cId="2474142456" sldId="304"/>
        </pc:sldMkLst>
        <pc:spChg chg="mod">
          <ac:chgData name="Data analytics" userId="S::data.analytics@depi.gov.eg::16fc11f1-fe3e-4f6c-81c6-813fa9c68230" providerId="AD" clId="Web-{A0130BE0-12B2-95CB-6E43-DA8846A17B4E}" dt="2024-05-10T04:29:42.131" v="109" actId="20577"/>
          <ac:spMkLst>
            <pc:docMk/>
            <pc:sldMk cId="2474142456" sldId="304"/>
            <ac:spMk id="2" creationId="{7A5CE473-B139-E718-9688-97EACAC5C43B}"/>
          </ac:spMkLst>
        </pc:spChg>
        <pc:spChg chg="mod">
          <ac:chgData name="Data analytics" userId="S::data.analytics@depi.gov.eg::16fc11f1-fe3e-4f6c-81c6-813fa9c68230" providerId="AD" clId="Web-{A0130BE0-12B2-95CB-6E43-DA8846A17B4E}" dt="2024-05-10T04:30:30.913" v="120" actId="20577"/>
          <ac:spMkLst>
            <pc:docMk/>
            <pc:sldMk cId="2474142456" sldId="304"/>
            <ac:spMk id="3" creationId="{9C0F45A0-9595-5185-F350-7BE683798099}"/>
          </ac:spMkLst>
        </pc:spChg>
      </pc:sldChg>
      <pc:sldChg chg="modSp add replId">
        <pc:chgData name="Data analytics" userId="S::data.analytics@depi.gov.eg::16fc11f1-fe3e-4f6c-81c6-813fa9c68230" providerId="AD" clId="Web-{A0130BE0-12B2-95CB-6E43-DA8846A17B4E}" dt="2024-05-10T04:31:16.555" v="128" actId="20577"/>
        <pc:sldMkLst>
          <pc:docMk/>
          <pc:sldMk cId="1329337583" sldId="305"/>
        </pc:sldMkLst>
        <pc:spChg chg="mod">
          <ac:chgData name="Data analytics" userId="S::data.analytics@depi.gov.eg::16fc11f1-fe3e-4f6c-81c6-813fa9c68230" providerId="AD" clId="Web-{A0130BE0-12B2-95CB-6E43-DA8846A17B4E}" dt="2024-05-10T04:31:16.555" v="128" actId="20577"/>
          <ac:spMkLst>
            <pc:docMk/>
            <pc:sldMk cId="1329337583" sldId="305"/>
            <ac:spMk id="3" creationId="{9C0F45A0-9595-5185-F350-7BE683798099}"/>
          </ac:spMkLst>
        </pc:spChg>
      </pc:sldChg>
      <pc:sldChg chg="modSp add ord replId">
        <pc:chgData name="Data analytics" userId="S::data.analytics@depi.gov.eg::16fc11f1-fe3e-4f6c-81c6-813fa9c68230" providerId="AD" clId="Web-{A0130BE0-12B2-95CB-6E43-DA8846A17B4E}" dt="2024-05-10T04:31:58.869" v="132"/>
        <pc:sldMkLst>
          <pc:docMk/>
          <pc:sldMk cId="1817272308" sldId="306"/>
        </pc:sldMkLst>
        <pc:spChg chg="mod">
          <ac:chgData name="Data analytics" userId="S::data.analytics@depi.gov.eg::16fc11f1-fe3e-4f6c-81c6-813fa9c68230" providerId="AD" clId="Web-{A0130BE0-12B2-95CB-6E43-DA8846A17B4E}" dt="2024-05-10T04:31:39.150" v="131" actId="20577"/>
          <ac:spMkLst>
            <pc:docMk/>
            <pc:sldMk cId="1817272308" sldId="306"/>
            <ac:spMk id="2" creationId="{36EA4FEA-9A51-4F66-C80B-4EED89E6CC5A}"/>
          </ac:spMkLst>
        </pc:spChg>
      </pc:sldChg>
      <pc:sldChg chg="addSp delSp modSp add mod replId modClrScheme chgLayout">
        <pc:chgData name="Data analytics" userId="S::data.analytics@depi.gov.eg::16fc11f1-fe3e-4f6c-81c6-813fa9c68230" providerId="AD" clId="Web-{A0130BE0-12B2-95CB-6E43-DA8846A17B4E}" dt="2024-05-10T04:35:08.937" v="192" actId="20577"/>
        <pc:sldMkLst>
          <pc:docMk/>
          <pc:sldMk cId="2129630622" sldId="307"/>
        </pc:sldMkLst>
        <pc:spChg chg="mod ord">
          <ac:chgData name="Data analytics" userId="S::data.analytics@depi.gov.eg::16fc11f1-fe3e-4f6c-81c6-813fa9c68230" providerId="AD" clId="Web-{A0130BE0-12B2-95CB-6E43-DA8846A17B4E}" dt="2024-05-10T04:32:56.761" v="138"/>
          <ac:spMkLst>
            <pc:docMk/>
            <pc:sldMk cId="2129630622" sldId="307"/>
            <ac:spMk id="2" creationId="{7A5CE473-B139-E718-9688-97EACAC5C43B}"/>
          </ac:spMkLst>
        </pc:spChg>
        <pc:spChg chg="del">
          <ac:chgData name="Data analytics" userId="S::data.analytics@depi.gov.eg::16fc11f1-fe3e-4f6c-81c6-813fa9c68230" providerId="AD" clId="Web-{A0130BE0-12B2-95CB-6E43-DA8846A17B4E}" dt="2024-05-10T04:32:32.808" v="137"/>
          <ac:spMkLst>
            <pc:docMk/>
            <pc:sldMk cId="2129630622" sldId="307"/>
            <ac:spMk id="3" creationId="{9C0F45A0-9595-5185-F350-7BE683798099}"/>
          </ac:spMkLst>
        </pc:spChg>
        <pc:spChg chg="add mod ord">
          <ac:chgData name="Data analytics" userId="S::data.analytics@depi.gov.eg::16fc11f1-fe3e-4f6c-81c6-813fa9c68230" providerId="AD" clId="Web-{A0130BE0-12B2-95CB-6E43-DA8846A17B4E}" dt="2024-05-10T04:34:13.420" v="170" actId="14100"/>
          <ac:spMkLst>
            <pc:docMk/>
            <pc:sldMk cId="2129630622" sldId="307"/>
            <ac:spMk id="6" creationId="{388D8C96-5312-CF46-641B-40242AC6C548}"/>
          </ac:spMkLst>
        </pc:spChg>
        <pc:spChg chg="add mod ord">
          <ac:chgData name="Data analytics" userId="S::data.analytics@depi.gov.eg::16fc11f1-fe3e-4f6c-81c6-813fa9c68230" providerId="AD" clId="Web-{A0130BE0-12B2-95CB-6E43-DA8846A17B4E}" dt="2024-05-10T04:34:16.951" v="171" actId="14100"/>
          <ac:spMkLst>
            <pc:docMk/>
            <pc:sldMk cId="2129630622" sldId="307"/>
            <ac:spMk id="7" creationId="{68A7EC0C-3CE4-B32B-4596-0CBEE01681C3}"/>
          </ac:spMkLst>
        </pc:spChg>
        <pc:spChg chg="add mod">
          <ac:chgData name="Data analytics" userId="S::data.analytics@depi.gov.eg::16fc11f1-fe3e-4f6c-81c6-813fa9c68230" providerId="AD" clId="Web-{A0130BE0-12B2-95CB-6E43-DA8846A17B4E}" dt="2024-05-10T04:34:32.123" v="175" actId="14100"/>
          <ac:spMkLst>
            <pc:docMk/>
            <pc:sldMk cId="2129630622" sldId="307"/>
            <ac:spMk id="9" creationId="{B3468933-4AFF-6E97-0829-B278E5D83B50}"/>
          </ac:spMkLst>
        </pc:spChg>
        <pc:spChg chg="add mod">
          <ac:chgData name="Data analytics" userId="S::data.analytics@depi.gov.eg::16fc11f1-fe3e-4f6c-81c6-813fa9c68230" providerId="AD" clId="Web-{A0130BE0-12B2-95CB-6E43-DA8846A17B4E}" dt="2024-05-10T04:34:50.436" v="180" actId="14100"/>
          <ac:spMkLst>
            <pc:docMk/>
            <pc:sldMk cId="2129630622" sldId="307"/>
            <ac:spMk id="11" creationId="{C31F645B-ABD9-0626-3F40-CC1F28A4B020}"/>
          </ac:spMkLst>
        </pc:spChg>
        <pc:spChg chg="add mod">
          <ac:chgData name="Data analytics" userId="S::data.analytics@depi.gov.eg::16fc11f1-fe3e-4f6c-81c6-813fa9c68230" providerId="AD" clId="Web-{A0130BE0-12B2-95CB-6E43-DA8846A17B4E}" dt="2024-05-10T04:35:08.937" v="192" actId="20577"/>
          <ac:spMkLst>
            <pc:docMk/>
            <pc:sldMk cId="2129630622" sldId="307"/>
            <ac:spMk id="12" creationId="{D8C356D6-DC18-D92F-BF87-C9F7CCDE0928}"/>
          </ac:spMkLst>
        </pc:spChg>
      </pc:sldChg>
      <pc:sldChg chg="modSp add del replId">
        <pc:chgData name="Data analytics" userId="S::data.analytics@depi.gov.eg::16fc11f1-fe3e-4f6c-81c6-813fa9c68230" providerId="AD" clId="Web-{A0130BE0-12B2-95CB-6E43-DA8846A17B4E}" dt="2024-05-10T04:35:10.328" v="193"/>
        <pc:sldMkLst>
          <pc:docMk/>
          <pc:sldMk cId="1539062020" sldId="308"/>
        </pc:sldMkLst>
        <pc:spChg chg="mod">
          <ac:chgData name="Data analytics" userId="S::data.analytics@depi.gov.eg::16fc11f1-fe3e-4f6c-81c6-813fa9c68230" providerId="AD" clId="Web-{A0130BE0-12B2-95CB-6E43-DA8846A17B4E}" dt="2024-05-10T04:34:04.623" v="166" actId="20577"/>
          <ac:spMkLst>
            <pc:docMk/>
            <pc:sldMk cId="1539062020" sldId="308"/>
            <ac:spMk id="6" creationId="{388D8C96-5312-CF46-641B-40242AC6C548}"/>
          </ac:spMkLst>
        </pc:spChg>
        <pc:spChg chg="mod">
          <ac:chgData name="Data analytics" userId="S::data.analytics@depi.gov.eg::16fc11f1-fe3e-4f6c-81c6-813fa9c68230" providerId="AD" clId="Web-{A0130BE0-12B2-95CB-6E43-DA8846A17B4E}" dt="2024-05-10T04:34:09.638" v="169" actId="20577"/>
          <ac:spMkLst>
            <pc:docMk/>
            <pc:sldMk cId="1539062020" sldId="308"/>
            <ac:spMk id="7" creationId="{68A7EC0C-3CE4-B32B-4596-0CBEE01681C3}"/>
          </ac:spMkLst>
        </pc:spChg>
      </pc:sldChg>
      <pc:sldChg chg="addSp modSp new">
        <pc:chgData name="Data analytics" userId="S::data.analytics@depi.gov.eg::16fc11f1-fe3e-4f6c-81c6-813fa9c68230" providerId="AD" clId="Web-{A0130BE0-12B2-95CB-6E43-DA8846A17B4E}" dt="2024-05-10T04:39:14.834" v="209"/>
        <pc:sldMkLst>
          <pc:docMk/>
          <pc:sldMk cId="1917437041" sldId="308"/>
        </pc:sldMkLst>
        <pc:spChg chg="mod">
          <ac:chgData name="Data analytics" userId="S::data.analytics@depi.gov.eg::16fc11f1-fe3e-4f6c-81c6-813fa9c68230" providerId="AD" clId="Web-{A0130BE0-12B2-95CB-6E43-DA8846A17B4E}" dt="2024-05-10T04:37:56.848" v="208" actId="20577"/>
          <ac:spMkLst>
            <pc:docMk/>
            <pc:sldMk cId="1917437041" sldId="308"/>
            <ac:spMk id="2" creationId="{CBA4793E-45D5-A3F9-B922-C555C3B30F77}"/>
          </ac:spMkLst>
        </pc:spChg>
        <pc:picChg chg="add">
          <ac:chgData name="Data analytics" userId="S::data.analytics@depi.gov.eg::16fc11f1-fe3e-4f6c-81c6-813fa9c68230" providerId="AD" clId="Web-{A0130BE0-12B2-95CB-6E43-DA8846A17B4E}" dt="2024-05-10T04:39:14.834" v="209"/>
          <ac:picMkLst>
            <pc:docMk/>
            <pc:sldMk cId="1917437041" sldId="308"/>
            <ac:picMk id="5" creationId="{18A3EAAF-7C45-049C-A4B1-C49FF2AF768B}"/>
          </ac:picMkLst>
        </pc:picChg>
      </pc:sldChg>
      <pc:sldChg chg="modSp add replId">
        <pc:chgData name="Data analytics" userId="S::data.analytics@depi.gov.eg::16fc11f1-fe3e-4f6c-81c6-813fa9c68230" providerId="AD" clId="Web-{A0130BE0-12B2-95CB-6E43-DA8846A17B4E}" dt="2024-05-10T04:39:42.679" v="219" actId="20577"/>
        <pc:sldMkLst>
          <pc:docMk/>
          <pc:sldMk cId="302011890" sldId="309"/>
        </pc:sldMkLst>
        <pc:spChg chg="mod">
          <ac:chgData name="Data analytics" userId="S::data.analytics@depi.gov.eg::16fc11f1-fe3e-4f6c-81c6-813fa9c68230" providerId="AD" clId="Web-{A0130BE0-12B2-95CB-6E43-DA8846A17B4E}" dt="2024-05-10T04:39:23.475" v="213" actId="20577"/>
          <ac:spMkLst>
            <pc:docMk/>
            <pc:sldMk cId="302011890" sldId="309"/>
            <ac:spMk id="2" creationId="{7A5CE473-B139-E718-9688-97EACAC5C43B}"/>
          </ac:spMkLst>
        </pc:spChg>
        <pc:spChg chg="mod">
          <ac:chgData name="Data analytics" userId="S::data.analytics@depi.gov.eg::16fc11f1-fe3e-4f6c-81c6-813fa9c68230" providerId="AD" clId="Web-{A0130BE0-12B2-95CB-6E43-DA8846A17B4E}" dt="2024-05-10T04:39:42.679" v="219" actId="20577"/>
          <ac:spMkLst>
            <pc:docMk/>
            <pc:sldMk cId="302011890" sldId="309"/>
            <ac:spMk id="3" creationId="{9C0F45A0-9595-5185-F350-7BE683798099}"/>
          </ac:spMkLst>
        </pc:spChg>
      </pc:sldChg>
      <pc:sldChg chg="modSp add replId">
        <pc:chgData name="Data analytics" userId="S::data.analytics@depi.gov.eg::16fc11f1-fe3e-4f6c-81c6-813fa9c68230" providerId="AD" clId="Web-{A0130BE0-12B2-95CB-6E43-DA8846A17B4E}" dt="2024-05-10T04:40:49.009" v="231" actId="20577"/>
        <pc:sldMkLst>
          <pc:docMk/>
          <pc:sldMk cId="4182533340" sldId="310"/>
        </pc:sldMkLst>
        <pc:spChg chg="mod">
          <ac:chgData name="Data analytics" userId="S::data.analytics@depi.gov.eg::16fc11f1-fe3e-4f6c-81c6-813fa9c68230" providerId="AD" clId="Web-{A0130BE0-12B2-95CB-6E43-DA8846A17B4E}" dt="2024-05-10T04:40:37.337" v="223" actId="20577"/>
          <ac:spMkLst>
            <pc:docMk/>
            <pc:sldMk cId="4182533340" sldId="310"/>
            <ac:spMk id="2" creationId="{7A5CE473-B139-E718-9688-97EACAC5C43B}"/>
          </ac:spMkLst>
        </pc:spChg>
        <pc:spChg chg="mod">
          <ac:chgData name="Data analytics" userId="S::data.analytics@depi.gov.eg::16fc11f1-fe3e-4f6c-81c6-813fa9c68230" providerId="AD" clId="Web-{A0130BE0-12B2-95CB-6E43-DA8846A17B4E}" dt="2024-05-10T04:40:49.009" v="231" actId="20577"/>
          <ac:spMkLst>
            <pc:docMk/>
            <pc:sldMk cId="4182533340" sldId="310"/>
            <ac:spMk id="3" creationId="{9C0F45A0-9595-5185-F350-7BE683798099}"/>
          </ac:spMkLst>
        </pc:spChg>
      </pc:sldChg>
      <pc:sldChg chg="modSp add replId">
        <pc:chgData name="Data analytics" userId="S::data.analytics@depi.gov.eg::16fc11f1-fe3e-4f6c-81c6-813fa9c68230" providerId="AD" clId="Web-{A0130BE0-12B2-95CB-6E43-DA8846A17B4E}" dt="2024-05-10T04:43:57.452" v="268" actId="20577"/>
        <pc:sldMkLst>
          <pc:docMk/>
          <pc:sldMk cId="3287204885" sldId="311"/>
        </pc:sldMkLst>
        <pc:spChg chg="mod">
          <ac:chgData name="Data analytics" userId="S::data.analytics@depi.gov.eg::16fc11f1-fe3e-4f6c-81c6-813fa9c68230" providerId="AD" clId="Web-{A0130BE0-12B2-95CB-6E43-DA8846A17B4E}" dt="2024-05-10T04:42:14.105" v="239" actId="20577"/>
          <ac:spMkLst>
            <pc:docMk/>
            <pc:sldMk cId="3287204885" sldId="311"/>
            <ac:spMk id="2" creationId="{7A5CE473-B139-E718-9688-97EACAC5C43B}"/>
          </ac:spMkLst>
        </pc:spChg>
        <pc:spChg chg="mod">
          <ac:chgData name="Data analytics" userId="S::data.analytics@depi.gov.eg::16fc11f1-fe3e-4f6c-81c6-813fa9c68230" providerId="AD" clId="Web-{A0130BE0-12B2-95CB-6E43-DA8846A17B4E}" dt="2024-05-10T04:43:57.452" v="268" actId="20577"/>
          <ac:spMkLst>
            <pc:docMk/>
            <pc:sldMk cId="3287204885" sldId="311"/>
            <ac:spMk id="3" creationId="{9C0F45A0-9595-5185-F350-7BE683798099}"/>
          </ac:spMkLst>
        </pc:spChg>
      </pc:sldChg>
      <pc:sldChg chg="modSp add replId">
        <pc:chgData name="Data analytics" userId="S::data.analytics@depi.gov.eg::16fc11f1-fe3e-4f6c-81c6-813fa9c68230" providerId="AD" clId="Web-{A0130BE0-12B2-95CB-6E43-DA8846A17B4E}" dt="2024-05-10T04:43:37.201" v="261" actId="1076"/>
        <pc:sldMkLst>
          <pc:docMk/>
          <pc:sldMk cId="3887726006" sldId="312"/>
        </pc:sldMkLst>
        <pc:spChg chg="mod">
          <ac:chgData name="Data analytics" userId="S::data.analytics@depi.gov.eg::16fc11f1-fe3e-4f6c-81c6-813fa9c68230" providerId="AD" clId="Web-{A0130BE0-12B2-95CB-6E43-DA8846A17B4E}" dt="2024-05-10T04:43:37.201" v="261" actId="1076"/>
          <ac:spMkLst>
            <pc:docMk/>
            <pc:sldMk cId="3887726006" sldId="312"/>
            <ac:spMk id="3" creationId="{9C0F45A0-9595-5185-F350-7BE683798099}"/>
          </ac:spMkLst>
        </pc:spChg>
      </pc:sldChg>
      <pc:sldChg chg="modSp add replId">
        <pc:chgData name="Data analytics" userId="S::data.analytics@depi.gov.eg::16fc11f1-fe3e-4f6c-81c6-813fa9c68230" providerId="AD" clId="Web-{A0130BE0-12B2-95CB-6E43-DA8846A17B4E}" dt="2024-05-10T04:45:14.626" v="285" actId="20577"/>
        <pc:sldMkLst>
          <pc:docMk/>
          <pc:sldMk cId="1848810729" sldId="313"/>
        </pc:sldMkLst>
        <pc:spChg chg="mod">
          <ac:chgData name="Data analytics" userId="S::data.analytics@depi.gov.eg::16fc11f1-fe3e-4f6c-81c6-813fa9c68230" providerId="AD" clId="Web-{A0130BE0-12B2-95CB-6E43-DA8846A17B4E}" dt="2024-05-10T04:44:19.609" v="276" actId="20577"/>
          <ac:spMkLst>
            <pc:docMk/>
            <pc:sldMk cId="1848810729" sldId="313"/>
            <ac:spMk id="2" creationId="{7A5CE473-B139-E718-9688-97EACAC5C43B}"/>
          </ac:spMkLst>
        </pc:spChg>
        <pc:spChg chg="mod">
          <ac:chgData name="Data analytics" userId="S::data.analytics@depi.gov.eg::16fc11f1-fe3e-4f6c-81c6-813fa9c68230" providerId="AD" clId="Web-{A0130BE0-12B2-95CB-6E43-DA8846A17B4E}" dt="2024-05-10T04:45:14.626" v="285" actId="20577"/>
          <ac:spMkLst>
            <pc:docMk/>
            <pc:sldMk cId="1848810729" sldId="313"/>
            <ac:spMk id="3" creationId="{9C0F45A0-9595-5185-F350-7BE683798099}"/>
          </ac:spMkLst>
        </pc:spChg>
      </pc:sldChg>
      <pc:sldChg chg="modSp add replId modNotes">
        <pc:chgData name="Data analytics" userId="S::data.analytics@depi.gov.eg::16fc11f1-fe3e-4f6c-81c6-813fa9c68230" providerId="AD" clId="Web-{A0130BE0-12B2-95CB-6E43-DA8846A17B4E}" dt="2024-05-10T04:45:58.221" v="293"/>
        <pc:sldMkLst>
          <pc:docMk/>
          <pc:sldMk cId="1295360267" sldId="314"/>
        </pc:sldMkLst>
        <pc:spChg chg="mod">
          <ac:chgData name="Data analytics" userId="S::data.analytics@depi.gov.eg::16fc11f1-fe3e-4f6c-81c6-813fa9c68230" providerId="AD" clId="Web-{A0130BE0-12B2-95CB-6E43-DA8846A17B4E}" dt="2024-05-10T04:45:44.783" v="291" actId="20577"/>
          <ac:spMkLst>
            <pc:docMk/>
            <pc:sldMk cId="1295360267" sldId="314"/>
            <ac:spMk id="3" creationId="{9C0F45A0-9595-5185-F350-7BE683798099}"/>
          </ac:spMkLst>
        </pc:spChg>
      </pc:sldChg>
      <pc:sldChg chg="modSp add replId">
        <pc:chgData name="Data analytics" userId="S::data.analytics@depi.gov.eg::16fc11f1-fe3e-4f6c-81c6-813fa9c68230" providerId="AD" clId="Web-{A0130BE0-12B2-95CB-6E43-DA8846A17B4E}" dt="2024-05-10T04:47:32.708" v="304" actId="20577"/>
        <pc:sldMkLst>
          <pc:docMk/>
          <pc:sldMk cId="2392481078" sldId="315"/>
        </pc:sldMkLst>
        <pc:spChg chg="mod">
          <ac:chgData name="Data analytics" userId="S::data.analytics@depi.gov.eg::16fc11f1-fe3e-4f6c-81c6-813fa9c68230" providerId="AD" clId="Web-{A0130BE0-12B2-95CB-6E43-DA8846A17B4E}" dt="2024-05-10T04:47:27.348" v="300" actId="20577"/>
          <ac:spMkLst>
            <pc:docMk/>
            <pc:sldMk cId="2392481078" sldId="315"/>
            <ac:spMk id="2" creationId="{7A5CE473-B139-E718-9688-97EACAC5C43B}"/>
          </ac:spMkLst>
        </pc:spChg>
        <pc:spChg chg="mod">
          <ac:chgData name="Data analytics" userId="S::data.analytics@depi.gov.eg::16fc11f1-fe3e-4f6c-81c6-813fa9c68230" providerId="AD" clId="Web-{A0130BE0-12B2-95CB-6E43-DA8846A17B4E}" dt="2024-05-10T04:47:32.708" v="304" actId="20577"/>
          <ac:spMkLst>
            <pc:docMk/>
            <pc:sldMk cId="2392481078" sldId="315"/>
            <ac:spMk id="3" creationId="{9C0F45A0-9595-5185-F350-7BE683798099}"/>
          </ac:spMkLst>
        </pc:spChg>
      </pc:sldChg>
      <pc:sldChg chg="modSp add replId">
        <pc:chgData name="Data analytics" userId="S::data.analytics@depi.gov.eg::16fc11f1-fe3e-4f6c-81c6-813fa9c68230" providerId="AD" clId="Web-{A0130BE0-12B2-95CB-6E43-DA8846A17B4E}" dt="2024-05-10T04:47:56.708" v="309" actId="20577"/>
        <pc:sldMkLst>
          <pc:docMk/>
          <pc:sldMk cId="2403196650" sldId="316"/>
        </pc:sldMkLst>
        <pc:spChg chg="mod">
          <ac:chgData name="Data analytics" userId="S::data.analytics@depi.gov.eg::16fc11f1-fe3e-4f6c-81c6-813fa9c68230" providerId="AD" clId="Web-{A0130BE0-12B2-95CB-6E43-DA8846A17B4E}" dt="2024-05-10T04:47:49.130" v="307" actId="20577"/>
          <ac:spMkLst>
            <pc:docMk/>
            <pc:sldMk cId="2403196650" sldId="316"/>
            <ac:spMk id="2" creationId="{7A5CE473-B139-E718-9688-97EACAC5C43B}"/>
          </ac:spMkLst>
        </pc:spChg>
        <pc:spChg chg="mod">
          <ac:chgData name="Data analytics" userId="S::data.analytics@depi.gov.eg::16fc11f1-fe3e-4f6c-81c6-813fa9c68230" providerId="AD" clId="Web-{A0130BE0-12B2-95CB-6E43-DA8846A17B4E}" dt="2024-05-10T04:47:56.708" v="309" actId="20577"/>
          <ac:spMkLst>
            <pc:docMk/>
            <pc:sldMk cId="2403196650" sldId="316"/>
            <ac:spMk id="3" creationId="{9C0F45A0-9595-5185-F350-7BE683798099}"/>
          </ac:spMkLst>
        </pc:spChg>
      </pc:sldChg>
      <pc:sldChg chg="modSp add replId">
        <pc:chgData name="Data analytics" userId="S::data.analytics@depi.gov.eg::16fc11f1-fe3e-4f6c-81c6-813fa9c68230" providerId="AD" clId="Web-{A0130BE0-12B2-95CB-6E43-DA8846A17B4E}" dt="2024-05-10T04:50:41.572" v="338" actId="20577"/>
        <pc:sldMkLst>
          <pc:docMk/>
          <pc:sldMk cId="3017320705" sldId="317"/>
        </pc:sldMkLst>
        <pc:spChg chg="mod">
          <ac:chgData name="Data analytics" userId="S::data.analytics@depi.gov.eg::16fc11f1-fe3e-4f6c-81c6-813fa9c68230" providerId="AD" clId="Web-{A0130BE0-12B2-95CB-6E43-DA8846A17B4E}" dt="2024-05-10T04:50:41.572" v="338" actId="20577"/>
          <ac:spMkLst>
            <pc:docMk/>
            <pc:sldMk cId="3017320705" sldId="317"/>
            <ac:spMk id="2" creationId="{36EA4FEA-9A51-4F66-C80B-4EED89E6CC5A}"/>
          </ac:spMkLst>
        </pc:spChg>
      </pc:sldChg>
      <pc:sldChg chg="modSp add replId">
        <pc:chgData name="Data analytics" userId="S::data.analytics@depi.gov.eg::16fc11f1-fe3e-4f6c-81c6-813fa9c68230" providerId="AD" clId="Web-{A0130BE0-12B2-95CB-6E43-DA8846A17B4E}" dt="2024-05-10T04:52:43.279" v="396" actId="20577"/>
        <pc:sldMkLst>
          <pc:docMk/>
          <pc:sldMk cId="1182216794" sldId="318"/>
        </pc:sldMkLst>
        <pc:spChg chg="mod">
          <ac:chgData name="Data analytics" userId="S::data.analytics@depi.gov.eg::16fc11f1-fe3e-4f6c-81c6-813fa9c68230" providerId="AD" clId="Web-{A0130BE0-12B2-95CB-6E43-DA8846A17B4E}" dt="2024-05-10T04:51:45.012" v="369" actId="20577"/>
          <ac:spMkLst>
            <pc:docMk/>
            <pc:sldMk cId="1182216794" sldId="318"/>
            <ac:spMk id="2" creationId="{3643EF29-5340-8D07-49CA-194314C505A7}"/>
          </ac:spMkLst>
        </pc:spChg>
        <pc:spChg chg="mod">
          <ac:chgData name="Data analytics" userId="S::data.analytics@depi.gov.eg::16fc11f1-fe3e-4f6c-81c6-813fa9c68230" providerId="AD" clId="Web-{A0130BE0-12B2-95CB-6E43-DA8846A17B4E}" dt="2024-05-10T04:52:26.872" v="390" actId="20577"/>
          <ac:spMkLst>
            <pc:docMk/>
            <pc:sldMk cId="1182216794" sldId="318"/>
            <ac:spMk id="3" creationId="{216F1D1E-EC1E-DA8F-FCD2-CAEF6674CAE1}"/>
          </ac:spMkLst>
        </pc:spChg>
        <pc:spChg chg="mod">
          <ac:chgData name="Data analytics" userId="S::data.analytics@depi.gov.eg::16fc11f1-fe3e-4f6c-81c6-813fa9c68230" providerId="AD" clId="Web-{A0130BE0-12B2-95CB-6E43-DA8846A17B4E}" dt="2024-05-10T04:52:16.637" v="385" actId="20577"/>
          <ac:spMkLst>
            <pc:docMk/>
            <pc:sldMk cId="1182216794" sldId="318"/>
            <ac:spMk id="4" creationId="{039BA309-D923-AE7D-A4B5-1A837CC48D76}"/>
          </ac:spMkLst>
        </pc:spChg>
        <pc:spChg chg="mod">
          <ac:chgData name="Data analytics" userId="S::data.analytics@depi.gov.eg::16fc11f1-fe3e-4f6c-81c6-813fa9c68230" providerId="AD" clId="Web-{A0130BE0-12B2-95CB-6E43-DA8846A17B4E}" dt="2024-05-10T04:52:37.076" v="392" actId="20577"/>
          <ac:spMkLst>
            <pc:docMk/>
            <pc:sldMk cId="1182216794" sldId="318"/>
            <ac:spMk id="5" creationId="{B98C37B4-1BA5-E07C-577E-F7F0D9CCEF89}"/>
          </ac:spMkLst>
        </pc:spChg>
        <pc:spChg chg="mod">
          <ac:chgData name="Data analytics" userId="S::data.analytics@depi.gov.eg::16fc11f1-fe3e-4f6c-81c6-813fa9c68230" providerId="AD" clId="Web-{A0130BE0-12B2-95CB-6E43-DA8846A17B4E}" dt="2024-05-10T04:52:43.279" v="396" actId="20577"/>
          <ac:spMkLst>
            <pc:docMk/>
            <pc:sldMk cId="1182216794" sldId="318"/>
            <ac:spMk id="6" creationId="{BFEC4FA5-A4F6-AD12-F726-B69613297A2C}"/>
          </ac:spMkLst>
        </pc:spChg>
      </pc:sldChg>
      <pc:sldChg chg="add del replId">
        <pc:chgData name="Data analytics" userId="S::data.analytics@depi.gov.eg::16fc11f1-fe3e-4f6c-81c6-813fa9c68230" providerId="AD" clId="Web-{A0130BE0-12B2-95CB-6E43-DA8846A17B4E}" dt="2024-05-10T04:50:54.995" v="340"/>
        <pc:sldMkLst>
          <pc:docMk/>
          <pc:sldMk cId="4002404333" sldId="318"/>
        </pc:sldMkLst>
      </pc:sldChg>
      <pc:sldChg chg="modSp add replId">
        <pc:chgData name="Data analytics" userId="S::data.analytics@depi.gov.eg::16fc11f1-fe3e-4f6c-81c6-813fa9c68230" providerId="AD" clId="Web-{A0130BE0-12B2-95CB-6E43-DA8846A17B4E}" dt="2024-05-10T04:53:52.828" v="426" actId="20577"/>
        <pc:sldMkLst>
          <pc:docMk/>
          <pc:sldMk cId="3538793643" sldId="319"/>
        </pc:sldMkLst>
        <pc:spChg chg="mod">
          <ac:chgData name="Data analytics" userId="S::data.analytics@depi.gov.eg::16fc11f1-fe3e-4f6c-81c6-813fa9c68230" providerId="AD" clId="Web-{A0130BE0-12B2-95CB-6E43-DA8846A17B4E}" dt="2024-05-10T04:53:31.765" v="414" actId="20577"/>
          <ac:spMkLst>
            <pc:docMk/>
            <pc:sldMk cId="3538793643" sldId="319"/>
            <ac:spMk id="3" creationId="{216F1D1E-EC1E-DA8F-FCD2-CAEF6674CAE1}"/>
          </ac:spMkLst>
        </pc:spChg>
        <pc:spChg chg="mod">
          <ac:chgData name="Data analytics" userId="S::data.analytics@depi.gov.eg::16fc11f1-fe3e-4f6c-81c6-813fa9c68230" providerId="AD" clId="Web-{A0130BE0-12B2-95CB-6E43-DA8846A17B4E}" dt="2024-05-10T04:53:21.717" v="410" actId="20577"/>
          <ac:spMkLst>
            <pc:docMk/>
            <pc:sldMk cId="3538793643" sldId="319"/>
            <ac:spMk id="4" creationId="{039BA309-D923-AE7D-A4B5-1A837CC48D76}"/>
          </ac:spMkLst>
        </pc:spChg>
        <pc:spChg chg="mod">
          <ac:chgData name="Data analytics" userId="S::data.analytics@depi.gov.eg::16fc11f1-fe3e-4f6c-81c6-813fa9c68230" providerId="AD" clId="Web-{A0130BE0-12B2-95CB-6E43-DA8846A17B4E}" dt="2024-05-10T04:53:32.218" v="415" actId="20577"/>
          <ac:spMkLst>
            <pc:docMk/>
            <pc:sldMk cId="3538793643" sldId="319"/>
            <ac:spMk id="5" creationId="{B98C37B4-1BA5-E07C-577E-F7F0D9CCEF89}"/>
          </ac:spMkLst>
        </pc:spChg>
        <pc:spChg chg="mod">
          <ac:chgData name="Data analytics" userId="S::data.analytics@depi.gov.eg::16fc11f1-fe3e-4f6c-81c6-813fa9c68230" providerId="AD" clId="Web-{A0130BE0-12B2-95CB-6E43-DA8846A17B4E}" dt="2024-05-10T04:53:52.828" v="426" actId="20577"/>
          <ac:spMkLst>
            <pc:docMk/>
            <pc:sldMk cId="3538793643" sldId="319"/>
            <ac:spMk id="6" creationId="{BFEC4FA5-A4F6-AD12-F726-B69613297A2C}"/>
          </ac:spMkLst>
        </pc:spChg>
      </pc:sldChg>
      <pc:sldChg chg="modSp add replId">
        <pc:chgData name="Data analytics" userId="S::data.analytics@depi.gov.eg::16fc11f1-fe3e-4f6c-81c6-813fa9c68230" providerId="AD" clId="Web-{A0130BE0-12B2-95CB-6E43-DA8846A17B4E}" dt="2024-05-10T04:54:55.361" v="457" actId="20577"/>
        <pc:sldMkLst>
          <pc:docMk/>
          <pc:sldMk cId="2350915366" sldId="320"/>
        </pc:sldMkLst>
        <pc:spChg chg="mod">
          <ac:chgData name="Data analytics" userId="S::data.analytics@depi.gov.eg::16fc11f1-fe3e-4f6c-81c6-813fa9c68230" providerId="AD" clId="Web-{A0130BE0-12B2-95CB-6E43-DA8846A17B4E}" dt="2024-05-10T04:54:09.609" v="438" actId="20577"/>
          <ac:spMkLst>
            <pc:docMk/>
            <pc:sldMk cId="2350915366" sldId="320"/>
            <ac:spMk id="3" creationId="{216F1D1E-EC1E-DA8F-FCD2-CAEF6674CAE1}"/>
          </ac:spMkLst>
        </pc:spChg>
        <pc:spChg chg="mod">
          <ac:chgData name="Data analytics" userId="S::data.analytics@depi.gov.eg::16fc11f1-fe3e-4f6c-81c6-813fa9c68230" providerId="AD" clId="Web-{A0130BE0-12B2-95CB-6E43-DA8846A17B4E}" dt="2024-05-10T04:54:37.423" v="450" actId="20577"/>
          <ac:spMkLst>
            <pc:docMk/>
            <pc:sldMk cId="2350915366" sldId="320"/>
            <ac:spMk id="4" creationId="{039BA309-D923-AE7D-A4B5-1A837CC48D76}"/>
          </ac:spMkLst>
        </pc:spChg>
        <pc:spChg chg="mod">
          <ac:chgData name="Data analytics" userId="S::data.analytics@depi.gov.eg::16fc11f1-fe3e-4f6c-81c6-813fa9c68230" providerId="AD" clId="Web-{A0130BE0-12B2-95CB-6E43-DA8846A17B4E}" dt="2024-05-10T04:54:10.172" v="439" actId="20577"/>
          <ac:spMkLst>
            <pc:docMk/>
            <pc:sldMk cId="2350915366" sldId="320"/>
            <ac:spMk id="5" creationId="{B98C37B4-1BA5-E07C-577E-F7F0D9CCEF89}"/>
          </ac:spMkLst>
        </pc:spChg>
        <pc:spChg chg="mod">
          <ac:chgData name="Data analytics" userId="S::data.analytics@depi.gov.eg::16fc11f1-fe3e-4f6c-81c6-813fa9c68230" providerId="AD" clId="Web-{A0130BE0-12B2-95CB-6E43-DA8846A17B4E}" dt="2024-05-10T04:54:55.361" v="457" actId="20577"/>
          <ac:spMkLst>
            <pc:docMk/>
            <pc:sldMk cId="2350915366" sldId="320"/>
            <ac:spMk id="6" creationId="{BFEC4FA5-A4F6-AD12-F726-B69613297A2C}"/>
          </ac:spMkLst>
        </pc:spChg>
      </pc:sldChg>
      <pc:sldChg chg="modSp add replId">
        <pc:chgData name="Data analytics" userId="S::data.analytics@depi.gov.eg::16fc11f1-fe3e-4f6c-81c6-813fa9c68230" providerId="AD" clId="Web-{A0130BE0-12B2-95CB-6E43-DA8846A17B4E}" dt="2024-05-10T04:55:51.628" v="485" actId="20577"/>
        <pc:sldMkLst>
          <pc:docMk/>
          <pc:sldMk cId="3127194064" sldId="321"/>
        </pc:sldMkLst>
        <pc:spChg chg="mod">
          <ac:chgData name="Data analytics" userId="S::data.analytics@depi.gov.eg::16fc11f1-fe3e-4f6c-81c6-813fa9c68230" providerId="AD" clId="Web-{A0130BE0-12B2-95CB-6E43-DA8846A17B4E}" dt="2024-05-10T04:55:16.643" v="467" actId="20577"/>
          <ac:spMkLst>
            <pc:docMk/>
            <pc:sldMk cId="3127194064" sldId="321"/>
            <ac:spMk id="3" creationId="{216F1D1E-EC1E-DA8F-FCD2-CAEF6674CAE1}"/>
          </ac:spMkLst>
        </pc:spChg>
        <pc:spChg chg="mod">
          <ac:chgData name="Data analytics" userId="S::data.analytics@depi.gov.eg::16fc11f1-fe3e-4f6c-81c6-813fa9c68230" providerId="AD" clId="Web-{A0130BE0-12B2-95CB-6E43-DA8846A17B4E}" dt="2024-05-10T04:55:35.393" v="476" actId="20577"/>
          <ac:spMkLst>
            <pc:docMk/>
            <pc:sldMk cId="3127194064" sldId="321"/>
            <ac:spMk id="4" creationId="{039BA309-D923-AE7D-A4B5-1A837CC48D76}"/>
          </ac:spMkLst>
        </pc:spChg>
        <pc:spChg chg="mod">
          <ac:chgData name="Data analytics" userId="S::data.analytics@depi.gov.eg::16fc11f1-fe3e-4f6c-81c6-813fa9c68230" providerId="AD" clId="Web-{A0130BE0-12B2-95CB-6E43-DA8846A17B4E}" dt="2024-05-10T04:55:17.018" v="468" actId="20577"/>
          <ac:spMkLst>
            <pc:docMk/>
            <pc:sldMk cId="3127194064" sldId="321"/>
            <ac:spMk id="5" creationId="{B98C37B4-1BA5-E07C-577E-F7F0D9CCEF89}"/>
          </ac:spMkLst>
        </pc:spChg>
        <pc:spChg chg="mod">
          <ac:chgData name="Data analytics" userId="S::data.analytics@depi.gov.eg::16fc11f1-fe3e-4f6c-81c6-813fa9c68230" providerId="AD" clId="Web-{A0130BE0-12B2-95CB-6E43-DA8846A17B4E}" dt="2024-05-10T04:55:51.628" v="485" actId="20577"/>
          <ac:spMkLst>
            <pc:docMk/>
            <pc:sldMk cId="3127194064" sldId="321"/>
            <ac:spMk id="6" creationId="{BFEC4FA5-A4F6-AD12-F726-B69613297A2C}"/>
          </ac:spMkLst>
        </pc:spChg>
      </pc:sldChg>
      <pc:sldChg chg="modSp add replId">
        <pc:chgData name="Data analytics" userId="S::data.analytics@depi.gov.eg::16fc11f1-fe3e-4f6c-81c6-813fa9c68230" providerId="AD" clId="Web-{A0130BE0-12B2-95CB-6E43-DA8846A17B4E}" dt="2024-05-10T04:56:48.276" v="513" actId="20577"/>
        <pc:sldMkLst>
          <pc:docMk/>
          <pc:sldMk cId="3637081460" sldId="322"/>
        </pc:sldMkLst>
        <pc:spChg chg="mod">
          <ac:chgData name="Data analytics" userId="S::data.analytics@depi.gov.eg::16fc11f1-fe3e-4f6c-81c6-813fa9c68230" providerId="AD" clId="Web-{A0130BE0-12B2-95CB-6E43-DA8846A17B4E}" dt="2024-05-10T04:56:12.097" v="496" actId="20577"/>
          <ac:spMkLst>
            <pc:docMk/>
            <pc:sldMk cId="3637081460" sldId="322"/>
            <ac:spMk id="3" creationId="{216F1D1E-EC1E-DA8F-FCD2-CAEF6674CAE1}"/>
          </ac:spMkLst>
        </pc:spChg>
        <pc:spChg chg="mod">
          <ac:chgData name="Data analytics" userId="S::data.analytics@depi.gov.eg::16fc11f1-fe3e-4f6c-81c6-813fa9c68230" providerId="AD" clId="Web-{A0130BE0-12B2-95CB-6E43-DA8846A17B4E}" dt="2024-05-10T04:56:34.229" v="509" actId="20577"/>
          <ac:spMkLst>
            <pc:docMk/>
            <pc:sldMk cId="3637081460" sldId="322"/>
            <ac:spMk id="4" creationId="{039BA309-D923-AE7D-A4B5-1A837CC48D76}"/>
          </ac:spMkLst>
        </pc:spChg>
        <pc:spChg chg="mod">
          <ac:chgData name="Data analytics" userId="S::data.analytics@depi.gov.eg::16fc11f1-fe3e-4f6c-81c6-813fa9c68230" providerId="AD" clId="Web-{A0130BE0-12B2-95CB-6E43-DA8846A17B4E}" dt="2024-05-10T04:56:15.541" v="498" actId="20577"/>
          <ac:spMkLst>
            <pc:docMk/>
            <pc:sldMk cId="3637081460" sldId="322"/>
            <ac:spMk id="5" creationId="{B98C37B4-1BA5-E07C-577E-F7F0D9CCEF89}"/>
          </ac:spMkLst>
        </pc:spChg>
        <pc:spChg chg="mod">
          <ac:chgData name="Data analytics" userId="S::data.analytics@depi.gov.eg::16fc11f1-fe3e-4f6c-81c6-813fa9c68230" providerId="AD" clId="Web-{A0130BE0-12B2-95CB-6E43-DA8846A17B4E}" dt="2024-05-10T04:56:48.276" v="513" actId="20577"/>
          <ac:spMkLst>
            <pc:docMk/>
            <pc:sldMk cId="3637081460" sldId="322"/>
            <ac:spMk id="6" creationId="{BFEC4FA5-A4F6-AD12-F726-B69613297A2C}"/>
          </ac:spMkLst>
        </pc:spChg>
      </pc:sldChg>
      <pc:sldChg chg="modSp add replId">
        <pc:chgData name="Data analytics" userId="S::data.analytics@depi.gov.eg::16fc11f1-fe3e-4f6c-81c6-813fa9c68230" providerId="AD" clId="Web-{A0130BE0-12B2-95CB-6E43-DA8846A17B4E}" dt="2024-05-10T04:57:13.277" v="517" actId="20577"/>
        <pc:sldMkLst>
          <pc:docMk/>
          <pc:sldMk cId="3692959253" sldId="323"/>
        </pc:sldMkLst>
        <pc:spChg chg="mod">
          <ac:chgData name="Data analytics" userId="S::data.analytics@depi.gov.eg::16fc11f1-fe3e-4f6c-81c6-813fa9c68230" providerId="AD" clId="Web-{A0130BE0-12B2-95CB-6E43-DA8846A17B4E}" dt="2024-05-10T04:57:13.277" v="517" actId="20577"/>
          <ac:spMkLst>
            <pc:docMk/>
            <pc:sldMk cId="3692959253" sldId="323"/>
            <ac:spMk id="2" creationId="{36EA4FEA-9A51-4F66-C80B-4EED89E6CC5A}"/>
          </ac:spMkLst>
        </pc:spChg>
      </pc:sldChg>
      <pc:sldChg chg="modSp add replId">
        <pc:chgData name="Data analytics" userId="S::data.analytics@depi.gov.eg::16fc11f1-fe3e-4f6c-81c6-813fa9c68230" providerId="AD" clId="Web-{A0130BE0-12B2-95CB-6E43-DA8846A17B4E}" dt="2024-05-10T04:59:34.952" v="544" actId="20577"/>
        <pc:sldMkLst>
          <pc:docMk/>
          <pc:sldMk cId="2160479118" sldId="324"/>
        </pc:sldMkLst>
        <pc:spChg chg="mod">
          <ac:chgData name="Data analytics" userId="S::data.analytics@depi.gov.eg::16fc11f1-fe3e-4f6c-81c6-813fa9c68230" providerId="AD" clId="Web-{A0130BE0-12B2-95CB-6E43-DA8846A17B4E}" dt="2024-05-10T04:59:09.702" v="520" actId="20577"/>
          <ac:spMkLst>
            <pc:docMk/>
            <pc:sldMk cId="2160479118" sldId="324"/>
            <ac:spMk id="2" creationId="{7A5CE473-B139-E718-9688-97EACAC5C43B}"/>
          </ac:spMkLst>
        </pc:spChg>
        <pc:spChg chg="mod">
          <ac:chgData name="Data analytics" userId="S::data.analytics@depi.gov.eg::16fc11f1-fe3e-4f6c-81c6-813fa9c68230" providerId="AD" clId="Web-{A0130BE0-12B2-95CB-6E43-DA8846A17B4E}" dt="2024-05-10T04:59:34.952" v="544" actId="20577"/>
          <ac:spMkLst>
            <pc:docMk/>
            <pc:sldMk cId="2160479118" sldId="324"/>
            <ac:spMk id="3" creationId="{9C0F45A0-9595-5185-F350-7BE683798099}"/>
          </ac:spMkLst>
        </pc:spChg>
      </pc:sldChg>
      <pc:sldChg chg="modSp add replId">
        <pc:chgData name="Data analytics" userId="S::data.analytics@depi.gov.eg::16fc11f1-fe3e-4f6c-81c6-813fa9c68230" providerId="AD" clId="Web-{A0130BE0-12B2-95CB-6E43-DA8846A17B4E}" dt="2024-05-10T05:00:06.953" v="555" actId="20577"/>
        <pc:sldMkLst>
          <pc:docMk/>
          <pc:sldMk cId="3158525439" sldId="325"/>
        </pc:sldMkLst>
        <pc:spChg chg="mod">
          <ac:chgData name="Data analytics" userId="S::data.analytics@depi.gov.eg::16fc11f1-fe3e-4f6c-81c6-813fa9c68230" providerId="AD" clId="Web-{A0130BE0-12B2-95CB-6E43-DA8846A17B4E}" dt="2024-05-10T04:59:46.593" v="547" actId="20577"/>
          <ac:spMkLst>
            <pc:docMk/>
            <pc:sldMk cId="3158525439" sldId="325"/>
            <ac:spMk id="2" creationId="{7A5CE473-B139-E718-9688-97EACAC5C43B}"/>
          </ac:spMkLst>
        </pc:spChg>
        <pc:spChg chg="mod">
          <ac:chgData name="Data analytics" userId="S::data.analytics@depi.gov.eg::16fc11f1-fe3e-4f6c-81c6-813fa9c68230" providerId="AD" clId="Web-{A0130BE0-12B2-95CB-6E43-DA8846A17B4E}" dt="2024-05-10T05:00:06.953" v="555" actId="20577"/>
          <ac:spMkLst>
            <pc:docMk/>
            <pc:sldMk cId="3158525439" sldId="325"/>
            <ac:spMk id="3" creationId="{9C0F45A0-9595-5185-F350-7BE683798099}"/>
          </ac:spMkLst>
        </pc:spChg>
      </pc:sldChg>
      <pc:sldChg chg="modSp add replId">
        <pc:chgData name="Data analytics" userId="S::data.analytics@depi.gov.eg::16fc11f1-fe3e-4f6c-81c6-813fa9c68230" providerId="AD" clId="Web-{A0130BE0-12B2-95CB-6E43-DA8846A17B4E}" dt="2024-05-10T05:00:28.938" v="560" actId="20577"/>
        <pc:sldMkLst>
          <pc:docMk/>
          <pc:sldMk cId="2329656964" sldId="326"/>
        </pc:sldMkLst>
        <pc:spChg chg="mod">
          <ac:chgData name="Data analytics" userId="S::data.analytics@depi.gov.eg::16fc11f1-fe3e-4f6c-81c6-813fa9c68230" providerId="AD" clId="Web-{A0130BE0-12B2-95CB-6E43-DA8846A17B4E}" dt="2024-05-10T05:00:24.251" v="558" actId="20577"/>
          <ac:spMkLst>
            <pc:docMk/>
            <pc:sldMk cId="2329656964" sldId="326"/>
            <ac:spMk id="2" creationId="{7A5CE473-B139-E718-9688-97EACAC5C43B}"/>
          </ac:spMkLst>
        </pc:spChg>
        <pc:spChg chg="mod">
          <ac:chgData name="Data analytics" userId="S::data.analytics@depi.gov.eg::16fc11f1-fe3e-4f6c-81c6-813fa9c68230" providerId="AD" clId="Web-{A0130BE0-12B2-95CB-6E43-DA8846A17B4E}" dt="2024-05-10T05:00:28.938" v="560" actId="20577"/>
          <ac:spMkLst>
            <pc:docMk/>
            <pc:sldMk cId="2329656964" sldId="326"/>
            <ac:spMk id="3" creationId="{9C0F45A0-9595-5185-F350-7BE683798099}"/>
          </ac:spMkLst>
        </pc:spChg>
      </pc:sldChg>
      <pc:sldChg chg="modSp add replId">
        <pc:chgData name="Data analytics" userId="S::data.analytics@depi.gov.eg::16fc11f1-fe3e-4f6c-81c6-813fa9c68230" providerId="AD" clId="Web-{A0130BE0-12B2-95CB-6E43-DA8846A17B4E}" dt="2024-05-10T05:02:33.567" v="566" actId="14100"/>
        <pc:sldMkLst>
          <pc:docMk/>
          <pc:sldMk cId="1307732996" sldId="327"/>
        </pc:sldMkLst>
        <pc:spChg chg="mod">
          <ac:chgData name="Data analytics" userId="S::data.analytics@depi.gov.eg::16fc11f1-fe3e-4f6c-81c6-813fa9c68230" providerId="AD" clId="Web-{A0130BE0-12B2-95CB-6E43-DA8846A17B4E}" dt="2024-05-10T05:02:33.567" v="566" actId="14100"/>
          <ac:spMkLst>
            <pc:docMk/>
            <pc:sldMk cId="1307732996" sldId="327"/>
            <ac:spMk id="2" creationId="{36EA4FEA-9A51-4F66-C80B-4EED89E6CC5A}"/>
          </ac:spMkLst>
        </pc:spChg>
      </pc:sldChg>
      <pc:sldChg chg="modSp add replId">
        <pc:chgData name="Data analytics" userId="S::data.analytics@depi.gov.eg::16fc11f1-fe3e-4f6c-81c6-813fa9c68230" providerId="AD" clId="Web-{A0130BE0-12B2-95CB-6E43-DA8846A17B4E}" dt="2024-05-10T05:03:58.444" v="594" actId="20577"/>
        <pc:sldMkLst>
          <pc:docMk/>
          <pc:sldMk cId="1678285870" sldId="328"/>
        </pc:sldMkLst>
        <pc:spChg chg="mod">
          <ac:chgData name="Data analytics" userId="S::data.analytics@depi.gov.eg::16fc11f1-fe3e-4f6c-81c6-813fa9c68230" providerId="AD" clId="Web-{A0130BE0-12B2-95CB-6E43-DA8846A17B4E}" dt="2024-05-10T05:02:49.098" v="569" actId="20577"/>
          <ac:spMkLst>
            <pc:docMk/>
            <pc:sldMk cId="1678285870" sldId="328"/>
            <ac:spMk id="2" creationId="{7A5CE473-B139-E718-9688-97EACAC5C43B}"/>
          </ac:spMkLst>
        </pc:spChg>
        <pc:spChg chg="mod">
          <ac:chgData name="Data analytics" userId="S::data.analytics@depi.gov.eg::16fc11f1-fe3e-4f6c-81c6-813fa9c68230" providerId="AD" clId="Web-{A0130BE0-12B2-95CB-6E43-DA8846A17B4E}" dt="2024-05-10T05:03:58.444" v="594" actId="20577"/>
          <ac:spMkLst>
            <pc:docMk/>
            <pc:sldMk cId="1678285870" sldId="328"/>
            <ac:spMk id="3" creationId="{9C0F45A0-9595-5185-F350-7BE683798099}"/>
          </ac:spMkLst>
        </pc:spChg>
      </pc:sldChg>
      <pc:sldChg chg="modSp add replId">
        <pc:chgData name="Data analytics" userId="S::data.analytics@depi.gov.eg::16fc11f1-fe3e-4f6c-81c6-813fa9c68230" providerId="AD" clId="Web-{A0130BE0-12B2-95CB-6E43-DA8846A17B4E}" dt="2024-05-10T05:04:25.617" v="608" actId="20577"/>
        <pc:sldMkLst>
          <pc:docMk/>
          <pc:sldMk cId="1123755490" sldId="329"/>
        </pc:sldMkLst>
        <pc:spChg chg="mod">
          <ac:chgData name="Data analytics" userId="S::data.analytics@depi.gov.eg::16fc11f1-fe3e-4f6c-81c6-813fa9c68230" providerId="AD" clId="Web-{A0130BE0-12B2-95CB-6E43-DA8846A17B4E}" dt="2024-05-10T05:03:08.771" v="576" actId="20577"/>
          <ac:spMkLst>
            <pc:docMk/>
            <pc:sldMk cId="1123755490" sldId="329"/>
            <ac:spMk id="2" creationId="{7A5CE473-B139-E718-9688-97EACAC5C43B}"/>
          </ac:spMkLst>
        </pc:spChg>
        <pc:spChg chg="mod">
          <ac:chgData name="Data analytics" userId="S::data.analytics@depi.gov.eg::16fc11f1-fe3e-4f6c-81c6-813fa9c68230" providerId="AD" clId="Web-{A0130BE0-12B2-95CB-6E43-DA8846A17B4E}" dt="2024-05-10T05:04:25.617" v="608" actId="20577"/>
          <ac:spMkLst>
            <pc:docMk/>
            <pc:sldMk cId="1123755490" sldId="329"/>
            <ac:spMk id="3" creationId="{9C0F45A0-9595-5185-F350-7BE683798099}"/>
          </ac:spMkLst>
        </pc:spChg>
      </pc:sldChg>
    </pc:docChg>
  </pc:docChgLst>
  <pc:docChgLst>
    <pc:chgData name="Data analytics" userId="S::data.analytics@depi.gov.eg::16fc11f1-fe3e-4f6c-81c6-813fa9c68230" providerId="AD" clId="Web-{B54B13DC-3E0D-684A-420A-C0B193D41378}"/>
    <pc:docChg chg="addSld delSld modSld">
      <pc:chgData name="Data analytics" userId="S::data.analytics@depi.gov.eg::16fc11f1-fe3e-4f6c-81c6-813fa9c68230" providerId="AD" clId="Web-{B54B13DC-3E0D-684A-420A-C0B193D41378}" dt="2024-05-09T07:59:36.856" v="368" actId="20577"/>
      <pc:docMkLst>
        <pc:docMk/>
      </pc:docMkLst>
      <pc:sldChg chg="addSp delSp modSp mod setBg">
        <pc:chgData name="Data analytics" userId="S::data.analytics@depi.gov.eg::16fc11f1-fe3e-4f6c-81c6-813fa9c68230" providerId="AD" clId="Web-{B54B13DC-3E0D-684A-420A-C0B193D41378}" dt="2024-05-09T06:23:33.968" v="19" actId="14100"/>
        <pc:sldMkLst>
          <pc:docMk/>
          <pc:sldMk cId="1025698931" sldId="289"/>
        </pc:sldMkLst>
        <pc:spChg chg="mod">
          <ac:chgData name="Data analytics" userId="S::data.analytics@depi.gov.eg::16fc11f1-fe3e-4f6c-81c6-813fa9c68230" providerId="AD" clId="Web-{B54B13DC-3E0D-684A-420A-C0B193D41378}" dt="2024-05-09T06:23:11.811" v="16"/>
          <ac:spMkLst>
            <pc:docMk/>
            <pc:sldMk cId="1025698931" sldId="289"/>
            <ac:spMk id="2" creationId="{B97AA8A6-13D7-961F-D0D3-737ABE3CBF75}"/>
          </ac:spMkLst>
        </pc:spChg>
        <pc:spChg chg="mod ord">
          <ac:chgData name="Data analytics" userId="S::data.analytics@depi.gov.eg::16fc11f1-fe3e-4f6c-81c6-813fa9c68230" providerId="AD" clId="Web-{B54B13DC-3E0D-684A-420A-C0B193D41378}" dt="2024-05-09T06:23:11.811" v="16"/>
          <ac:spMkLst>
            <pc:docMk/>
            <pc:sldMk cId="1025698931" sldId="289"/>
            <ac:spMk id="3" creationId="{2E87F1DA-F746-40CC-C1F8-DB6A2452BF6A}"/>
          </ac:spMkLst>
        </pc:spChg>
        <pc:spChg chg="add del">
          <ac:chgData name="Data analytics" userId="S::data.analytics@depi.gov.eg::16fc11f1-fe3e-4f6c-81c6-813fa9c68230" providerId="AD" clId="Web-{B54B13DC-3E0D-684A-420A-C0B193D41378}" dt="2024-05-09T06:23:11.811" v="16"/>
          <ac:spMkLst>
            <pc:docMk/>
            <pc:sldMk cId="1025698931" sldId="289"/>
            <ac:spMk id="10" creationId="{3346177D-ADC4-4968-B747-5CFCD390B5B9}"/>
          </ac:spMkLst>
        </pc:spChg>
        <pc:spChg chg="add del">
          <ac:chgData name="Data analytics" userId="S::data.analytics@depi.gov.eg::16fc11f1-fe3e-4f6c-81c6-813fa9c68230" providerId="AD" clId="Web-{B54B13DC-3E0D-684A-420A-C0B193D41378}" dt="2024-05-09T06:23:11.811" v="16"/>
          <ac:spMkLst>
            <pc:docMk/>
            <pc:sldMk cId="1025698931" sldId="289"/>
            <ac:spMk id="12" creationId="{0844A943-BF79-4FEA-ABB1-3BD54D236606}"/>
          </ac:spMkLst>
        </pc:spChg>
        <pc:spChg chg="add del">
          <ac:chgData name="Data analytics" userId="S::data.analytics@depi.gov.eg::16fc11f1-fe3e-4f6c-81c6-813fa9c68230" providerId="AD" clId="Web-{B54B13DC-3E0D-684A-420A-C0B193D41378}" dt="2024-05-09T06:23:11.811" v="16"/>
          <ac:spMkLst>
            <pc:docMk/>
            <pc:sldMk cId="1025698931" sldId="289"/>
            <ac:spMk id="14" creationId="{6437CC72-F4A8-4DC3-AFAB-D22C482C8100}"/>
          </ac:spMkLst>
        </pc:spChg>
        <pc:spChg chg="add">
          <ac:chgData name="Data analytics" userId="S::data.analytics@depi.gov.eg::16fc11f1-fe3e-4f6c-81c6-813fa9c68230" providerId="AD" clId="Web-{B54B13DC-3E0D-684A-420A-C0B193D41378}" dt="2024-05-09T06:23:11.811" v="16"/>
          <ac:spMkLst>
            <pc:docMk/>
            <pc:sldMk cId="1025698931" sldId="289"/>
            <ac:spMk id="19" creationId="{2EB492CD-616E-47F8-933B-5E2D952A0593}"/>
          </ac:spMkLst>
        </pc:spChg>
        <pc:spChg chg="add">
          <ac:chgData name="Data analytics" userId="S::data.analytics@depi.gov.eg::16fc11f1-fe3e-4f6c-81c6-813fa9c68230" providerId="AD" clId="Web-{B54B13DC-3E0D-684A-420A-C0B193D41378}" dt="2024-05-09T06:23:11.811" v="16"/>
          <ac:spMkLst>
            <pc:docMk/>
            <pc:sldMk cId="1025698931" sldId="289"/>
            <ac:spMk id="21" creationId="{59383CF9-23B5-4335-9B21-1791C4CF1C75}"/>
          </ac:spMkLst>
        </pc:spChg>
        <pc:spChg chg="add">
          <ac:chgData name="Data analytics" userId="S::data.analytics@depi.gov.eg::16fc11f1-fe3e-4f6c-81c6-813fa9c68230" providerId="AD" clId="Web-{B54B13DC-3E0D-684A-420A-C0B193D41378}" dt="2024-05-09T06:23:11.811" v="16"/>
          <ac:spMkLst>
            <pc:docMk/>
            <pc:sldMk cId="1025698931" sldId="289"/>
            <ac:spMk id="23" creationId="{0007FE00-9498-4706-B255-6437B0252C02}"/>
          </ac:spMkLst>
        </pc:spChg>
        <pc:picChg chg="add mod">
          <ac:chgData name="Data analytics" userId="S::data.analytics@depi.gov.eg::16fc11f1-fe3e-4f6c-81c6-813fa9c68230" providerId="AD" clId="Web-{B54B13DC-3E0D-684A-420A-C0B193D41378}" dt="2024-05-09T06:23:11.811" v="16"/>
          <ac:picMkLst>
            <pc:docMk/>
            <pc:sldMk cId="1025698931" sldId="289"/>
            <ac:picMk id="4" creationId="{3FC8AE17-8232-179D-13AF-C742AB3F4DFC}"/>
          </ac:picMkLst>
        </pc:picChg>
        <pc:picChg chg="mod ord">
          <ac:chgData name="Data analytics" userId="S::data.analytics@depi.gov.eg::16fc11f1-fe3e-4f6c-81c6-813fa9c68230" providerId="AD" clId="Web-{B54B13DC-3E0D-684A-420A-C0B193D41378}" dt="2024-05-09T06:23:33.968" v="19" actId="14100"/>
          <ac:picMkLst>
            <pc:docMk/>
            <pc:sldMk cId="1025698931" sldId="289"/>
            <ac:picMk id="5" creationId="{6A667580-3F02-1B3C-A176-0A47133CC0A8}"/>
          </ac:picMkLst>
        </pc:picChg>
      </pc:sldChg>
      <pc:sldChg chg="modSp add replId">
        <pc:chgData name="Data analytics" userId="S::data.analytics@depi.gov.eg::16fc11f1-fe3e-4f6c-81c6-813fa9c68230" providerId="AD" clId="Web-{B54B13DC-3E0D-684A-420A-C0B193D41378}" dt="2024-05-09T06:34:51.302" v="76"/>
        <pc:sldMkLst>
          <pc:docMk/>
          <pc:sldMk cId="3192165919" sldId="290"/>
        </pc:sldMkLst>
        <pc:spChg chg="mod">
          <ac:chgData name="Data analytics" userId="S::data.analytics@depi.gov.eg::16fc11f1-fe3e-4f6c-81c6-813fa9c68230" providerId="AD" clId="Web-{B54B13DC-3E0D-684A-420A-C0B193D41378}" dt="2024-05-09T06:34:06.566" v="75" actId="14100"/>
          <ac:spMkLst>
            <pc:docMk/>
            <pc:sldMk cId="3192165919" sldId="290"/>
            <ac:spMk id="2" creationId="{B97AA8A6-13D7-961F-D0D3-737ABE3CBF75}"/>
          </ac:spMkLst>
        </pc:spChg>
        <pc:spChg chg="mod">
          <ac:chgData name="Data analytics" userId="S::data.analytics@depi.gov.eg::16fc11f1-fe3e-4f6c-81c6-813fa9c68230" providerId="AD" clId="Web-{B54B13DC-3E0D-684A-420A-C0B193D41378}" dt="2024-05-09T06:33:52.785" v="74" actId="20577"/>
          <ac:spMkLst>
            <pc:docMk/>
            <pc:sldMk cId="3192165919" sldId="290"/>
            <ac:spMk id="3" creationId="{2E87F1DA-F746-40CC-C1F8-DB6A2452BF6A}"/>
          </ac:spMkLst>
        </pc:spChg>
        <pc:picChg chg="mod">
          <ac:chgData name="Data analytics" userId="S::data.analytics@depi.gov.eg::16fc11f1-fe3e-4f6c-81c6-813fa9c68230" providerId="AD" clId="Web-{B54B13DC-3E0D-684A-420A-C0B193D41378}" dt="2024-05-09T06:34:51.302" v="76"/>
          <ac:picMkLst>
            <pc:docMk/>
            <pc:sldMk cId="3192165919" sldId="290"/>
            <ac:picMk id="4" creationId="{3FC8AE17-8232-179D-13AF-C742AB3F4DFC}"/>
          </ac:picMkLst>
        </pc:picChg>
      </pc:sldChg>
      <pc:sldChg chg="addSp delSp modSp add del replId">
        <pc:chgData name="Data analytics" userId="S::data.analytics@depi.gov.eg::16fc11f1-fe3e-4f6c-81c6-813fa9c68230" providerId="AD" clId="Web-{B54B13DC-3E0D-684A-420A-C0B193D41378}" dt="2024-05-09T06:33:08.440" v="60"/>
        <pc:sldMkLst>
          <pc:docMk/>
          <pc:sldMk cId="3366253161" sldId="290"/>
        </pc:sldMkLst>
        <pc:spChg chg="mod">
          <ac:chgData name="Data analytics" userId="S::data.analytics@depi.gov.eg::16fc11f1-fe3e-4f6c-81c6-813fa9c68230" providerId="AD" clId="Web-{B54B13DC-3E0D-684A-420A-C0B193D41378}" dt="2024-05-09T06:30:24.825" v="26" actId="14100"/>
          <ac:spMkLst>
            <pc:docMk/>
            <pc:sldMk cId="3366253161" sldId="290"/>
            <ac:spMk id="2" creationId="{B97AA8A6-13D7-961F-D0D3-737ABE3CBF75}"/>
          </ac:spMkLst>
        </pc:spChg>
        <pc:spChg chg="del">
          <ac:chgData name="Data analytics" userId="S::data.analytics@depi.gov.eg::16fc11f1-fe3e-4f6c-81c6-813fa9c68230" providerId="AD" clId="Web-{B54B13DC-3E0D-684A-420A-C0B193D41378}" dt="2024-05-09T06:30:18.669" v="23"/>
          <ac:spMkLst>
            <pc:docMk/>
            <pc:sldMk cId="3366253161" sldId="290"/>
            <ac:spMk id="3" creationId="{2E87F1DA-F746-40CC-C1F8-DB6A2452BF6A}"/>
          </ac:spMkLst>
        </pc:spChg>
        <pc:spChg chg="add del mod">
          <ac:chgData name="Data analytics" userId="S::data.analytics@depi.gov.eg::16fc11f1-fe3e-4f6c-81c6-813fa9c68230" providerId="AD" clId="Web-{B54B13DC-3E0D-684A-420A-C0B193D41378}" dt="2024-05-09T06:30:51.654" v="27"/>
          <ac:spMkLst>
            <pc:docMk/>
            <pc:sldMk cId="3366253161" sldId="290"/>
            <ac:spMk id="7" creationId="{1C5BEAA3-F253-113D-7309-9E1163F254D8}"/>
          </ac:spMkLst>
        </pc:spChg>
        <pc:spChg chg="add mod">
          <ac:chgData name="Data analytics" userId="S::data.analytics@depi.gov.eg::16fc11f1-fe3e-4f6c-81c6-813fa9c68230" providerId="AD" clId="Web-{B54B13DC-3E0D-684A-420A-C0B193D41378}" dt="2024-05-09T06:31:36.405" v="42"/>
          <ac:spMkLst>
            <pc:docMk/>
            <pc:sldMk cId="3366253161" sldId="290"/>
            <ac:spMk id="9" creationId="{ED55683E-EE23-5AAC-5232-406B4678569E}"/>
          </ac:spMkLst>
        </pc:spChg>
        <pc:spChg chg="add mod">
          <ac:chgData name="Data analytics" userId="S::data.analytics@depi.gov.eg::16fc11f1-fe3e-4f6c-81c6-813fa9c68230" providerId="AD" clId="Web-{B54B13DC-3E0D-684A-420A-C0B193D41378}" dt="2024-05-09T06:31:30.468" v="41" actId="14100"/>
          <ac:spMkLst>
            <pc:docMk/>
            <pc:sldMk cId="3366253161" sldId="290"/>
            <ac:spMk id="10" creationId="{CE351ADE-FC27-442D-3513-E9BF3AD9C1BD}"/>
          </ac:spMkLst>
        </pc:spChg>
        <pc:spChg chg="add mod">
          <ac:chgData name="Data analytics" userId="S::data.analytics@depi.gov.eg::16fc11f1-fe3e-4f6c-81c6-813fa9c68230" providerId="AD" clId="Web-{B54B13DC-3E0D-684A-420A-C0B193D41378}" dt="2024-05-09T06:32:02.375" v="52" actId="20577"/>
          <ac:spMkLst>
            <pc:docMk/>
            <pc:sldMk cId="3366253161" sldId="290"/>
            <ac:spMk id="13" creationId="{97789C6C-EB41-5B7F-5C31-6B02B074D2A2}"/>
          </ac:spMkLst>
        </pc:spChg>
        <pc:spChg chg="add mod">
          <ac:chgData name="Data analytics" userId="S::data.analytics@depi.gov.eg::16fc11f1-fe3e-4f6c-81c6-813fa9c68230" providerId="AD" clId="Web-{B54B13DC-3E0D-684A-420A-C0B193D41378}" dt="2024-05-09T06:32:09.094" v="57" actId="20577"/>
          <ac:spMkLst>
            <pc:docMk/>
            <pc:sldMk cId="3366253161" sldId="290"/>
            <ac:spMk id="14" creationId="{7D79FF53-CE42-5714-EEF2-ECF273AB413F}"/>
          </ac:spMkLst>
        </pc:spChg>
        <pc:picChg chg="del">
          <ac:chgData name="Data analytics" userId="S::data.analytics@depi.gov.eg::16fc11f1-fe3e-4f6c-81c6-813fa9c68230" providerId="AD" clId="Web-{B54B13DC-3E0D-684A-420A-C0B193D41378}" dt="2024-05-09T06:30:20.934" v="25"/>
          <ac:picMkLst>
            <pc:docMk/>
            <pc:sldMk cId="3366253161" sldId="290"/>
            <ac:picMk id="4" creationId="{3FC8AE17-8232-179D-13AF-C742AB3F4DFC}"/>
          </ac:picMkLst>
        </pc:picChg>
        <pc:picChg chg="add mod ord">
          <ac:chgData name="Data analytics" userId="S::data.analytics@depi.gov.eg::16fc11f1-fe3e-4f6c-81c6-813fa9c68230" providerId="AD" clId="Web-{B54B13DC-3E0D-684A-420A-C0B193D41378}" dt="2024-05-09T06:30:54.717" v="28" actId="1076"/>
          <ac:picMkLst>
            <pc:docMk/>
            <pc:sldMk cId="3366253161" sldId="290"/>
            <ac:picMk id="8" creationId="{7C63A9D4-EA79-87A5-0DEB-F2DE6CC31311}"/>
          </ac:picMkLst>
        </pc:picChg>
        <pc:picChg chg="add mod">
          <ac:chgData name="Data analytics" userId="S::data.analytics@depi.gov.eg::16fc11f1-fe3e-4f6c-81c6-813fa9c68230" providerId="AD" clId="Web-{B54B13DC-3E0D-684A-420A-C0B193D41378}" dt="2024-05-09T06:33:06.580" v="59"/>
          <ac:picMkLst>
            <pc:docMk/>
            <pc:sldMk cId="3366253161" sldId="290"/>
            <ac:picMk id="12" creationId="{054FC846-836A-9DB8-FBF7-158B830F2D04}"/>
          </ac:picMkLst>
        </pc:picChg>
      </pc:sldChg>
      <pc:sldChg chg="modSp add replId">
        <pc:chgData name="Data analytics" userId="S::data.analytics@depi.gov.eg::16fc11f1-fe3e-4f6c-81c6-813fa9c68230" providerId="AD" clId="Web-{B54B13DC-3E0D-684A-420A-C0B193D41378}" dt="2024-05-09T06:36:16.883" v="90" actId="1076"/>
        <pc:sldMkLst>
          <pc:docMk/>
          <pc:sldMk cId="43583871" sldId="291"/>
        </pc:sldMkLst>
        <pc:spChg chg="mod">
          <ac:chgData name="Data analytics" userId="S::data.analytics@depi.gov.eg::16fc11f1-fe3e-4f6c-81c6-813fa9c68230" providerId="AD" clId="Web-{B54B13DC-3E0D-684A-420A-C0B193D41378}" dt="2024-05-09T06:35:22.194" v="81" actId="20577"/>
          <ac:spMkLst>
            <pc:docMk/>
            <pc:sldMk cId="43583871" sldId="291"/>
            <ac:spMk id="2" creationId="{B97AA8A6-13D7-961F-D0D3-737ABE3CBF75}"/>
          </ac:spMkLst>
        </pc:spChg>
        <pc:spChg chg="mod">
          <ac:chgData name="Data analytics" userId="S::data.analytics@depi.gov.eg::16fc11f1-fe3e-4f6c-81c6-813fa9c68230" providerId="AD" clId="Web-{B54B13DC-3E0D-684A-420A-C0B193D41378}" dt="2024-05-09T06:35:39.788" v="88" actId="20577"/>
          <ac:spMkLst>
            <pc:docMk/>
            <pc:sldMk cId="43583871" sldId="291"/>
            <ac:spMk id="3" creationId="{2E87F1DA-F746-40CC-C1F8-DB6A2452BF6A}"/>
          </ac:spMkLst>
        </pc:spChg>
        <pc:picChg chg="mod">
          <ac:chgData name="Data analytics" userId="S::data.analytics@depi.gov.eg::16fc11f1-fe3e-4f6c-81c6-813fa9c68230" providerId="AD" clId="Web-{B54B13DC-3E0D-684A-420A-C0B193D41378}" dt="2024-05-09T06:36:16.883" v="90" actId="1076"/>
          <ac:picMkLst>
            <pc:docMk/>
            <pc:sldMk cId="43583871" sldId="291"/>
            <ac:picMk id="4" creationId="{3FC8AE17-8232-179D-13AF-C742AB3F4DFC}"/>
          </ac:picMkLst>
        </pc:picChg>
      </pc:sldChg>
      <pc:sldChg chg="modSp add del replId">
        <pc:chgData name="Data analytics" userId="S::data.analytics@depi.gov.eg::16fc11f1-fe3e-4f6c-81c6-813fa9c68230" providerId="AD" clId="Web-{B54B13DC-3E0D-684A-420A-C0B193D41378}" dt="2024-05-09T07:32:38.451" v="136"/>
        <pc:sldMkLst>
          <pc:docMk/>
          <pc:sldMk cId="877643839" sldId="292"/>
        </pc:sldMkLst>
        <pc:spChg chg="mod">
          <ac:chgData name="Data analytics" userId="S::data.analytics@depi.gov.eg::16fc11f1-fe3e-4f6c-81c6-813fa9c68230" providerId="AD" clId="Web-{B54B13DC-3E0D-684A-420A-C0B193D41378}" dt="2024-05-09T06:42:02.082" v="110" actId="1076"/>
          <ac:spMkLst>
            <pc:docMk/>
            <pc:sldMk cId="877643839" sldId="292"/>
            <ac:spMk id="2" creationId="{B97AA8A6-13D7-961F-D0D3-737ABE3CBF75}"/>
          </ac:spMkLst>
        </pc:spChg>
        <pc:spChg chg="mod">
          <ac:chgData name="Data analytics" userId="S::data.analytics@depi.gov.eg::16fc11f1-fe3e-4f6c-81c6-813fa9c68230" providerId="AD" clId="Web-{B54B13DC-3E0D-684A-420A-C0B193D41378}" dt="2024-05-09T07:30:13.681" v="117" actId="20577"/>
          <ac:spMkLst>
            <pc:docMk/>
            <pc:sldMk cId="877643839" sldId="292"/>
            <ac:spMk id="3" creationId="{2E87F1DA-F746-40CC-C1F8-DB6A2452BF6A}"/>
          </ac:spMkLst>
        </pc:spChg>
        <pc:picChg chg="mod">
          <ac:chgData name="Data analytics" userId="S::data.analytics@depi.gov.eg::16fc11f1-fe3e-4f6c-81c6-813fa9c68230" providerId="AD" clId="Web-{B54B13DC-3E0D-684A-420A-C0B193D41378}" dt="2024-05-09T06:42:07.332" v="111" actId="1076"/>
          <ac:picMkLst>
            <pc:docMk/>
            <pc:sldMk cId="877643839" sldId="292"/>
            <ac:picMk id="4" creationId="{3FC8AE17-8232-179D-13AF-C742AB3F4DFC}"/>
          </ac:picMkLst>
        </pc:picChg>
      </pc:sldChg>
      <pc:sldChg chg="addSp delSp modSp add replId">
        <pc:chgData name="Data analytics" userId="S::data.analytics@depi.gov.eg::16fc11f1-fe3e-4f6c-81c6-813fa9c68230" providerId="AD" clId="Web-{B54B13DC-3E0D-684A-420A-C0B193D41378}" dt="2024-05-09T07:32:30.857" v="134"/>
        <pc:sldMkLst>
          <pc:docMk/>
          <pc:sldMk cId="857685877" sldId="293"/>
        </pc:sldMkLst>
        <pc:spChg chg="mod">
          <ac:chgData name="Data analytics" userId="S::data.analytics@depi.gov.eg::16fc11f1-fe3e-4f6c-81c6-813fa9c68230" providerId="AD" clId="Web-{B54B13DC-3E0D-684A-420A-C0B193D41378}" dt="2024-05-09T07:31:46.371" v="131"/>
          <ac:spMkLst>
            <pc:docMk/>
            <pc:sldMk cId="857685877" sldId="293"/>
            <ac:spMk id="2" creationId="{B97AA8A6-13D7-961F-D0D3-737ABE3CBF75}"/>
          </ac:spMkLst>
        </pc:spChg>
        <pc:spChg chg="mod">
          <ac:chgData name="Data analytics" userId="S::data.analytics@depi.gov.eg::16fc11f1-fe3e-4f6c-81c6-813fa9c68230" providerId="AD" clId="Web-{B54B13DC-3E0D-684A-420A-C0B193D41378}" dt="2024-05-09T07:31:38.762" v="129" actId="20577"/>
          <ac:spMkLst>
            <pc:docMk/>
            <pc:sldMk cId="857685877" sldId="293"/>
            <ac:spMk id="3" creationId="{2E87F1DA-F746-40CC-C1F8-DB6A2452BF6A}"/>
          </ac:spMkLst>
        </pc:spChg>
        <pc:picChg chg="add del mod">
          <ac:chgData name="Data analytics" userId="S::data.analytics@depi.gov.eg::16fc11f1-fe3e-4f6c-81c6-813fa9c68230" providerId="AD" clId="Web-{B54B13DC-3E0D-684A-420A-C0B193D41378}" dt="2024-05-09T07:32:30.857" v="134"/>
          <ac:picMkLst>
            <pc:docMk/>
            <pc:sldMk cId="857685877" sldId="293"/>
            <ac:picMk id="4" creationId="{3FC8AE17-8232-179D-13AF-C742AB3F4DFC}"/>
          </ac:picMkLst>
        </pc:picChg>
      </pc:sldChg>
      <pc:sldChg chg="addSp delSp modSp add replId">
        <pc:chgData name="Data analytics" userId="S::data.analytics@depi.gov.eg::16fc11f1-fe3e-4f6c-81c6-813fa9c68230" providerId="AD" clId="Web-{B54B13DC-3E0D-684A-420A-C0B193D41378}" dt="2024-05-09T07:35:23.456" v="162"/>
        <pc:sldMkLst>
          <pc:docMk/>
          <pc:sldMk cId="3802891609" sldId="294"/>
        </pc:sldMkLst>
        <pc:spChg chg="mod">
          <ac:chgData name="Data analytics" userId="S::data.analytics@depi.gov.eg::16fc11f1-fe3e-4f6c-81c6-813fa9c68230" providerId="AD" clId="Web-{B54B13DC-3E0D-684A-420A-C0B193D41378}" dt="2024-05-09T07:32:52.998" v="139" actId="20577"/>
          <ac:spMkLst>
            <pc:docMk/>
            <pc:sldMk cId="3802891609" sldId="294"/>
            <ac:spMk id="2" creationId="{B97AA8A6-13D7-961F-D0D3-737ABE3CBF75}"/>
          </ac:spMkLst>
        </pc:spChg>
        <pc:spChg chg="mod">
          <ac:chgData name="Data analytics" userId="S::data.analytics@depi.gov.eg::16fc11f1-fe3e-4f6c-81c6-813fa9c68230" providerId="AD" clId="Web-{B54B13DC-3E0D-684A-420A-C0B193D41378}" dt="2024-05-09T07:33:30.453" v="159" actId="20577"/>
          <ac:spMkLst>
            <pc:docMk/>
            <pc:sldMk cId="3802891609" sldId="294"/>
            <ac:spMk id="3" creationId="{2E87F1DA-F746-40CC-C1F8-DB6A2452BF6A}"/>
          </ac:spMkLst>
        </pc:spChg>
        <pc:picChg chg="add del mod">
          <ac:chgData name="Data analytics" userId="S::data.analytics@depi.gov.eg::16fc11f1-fe3e-4f6c-81c6-813fa9c68230" providerId="AD" clId="Web-{B54B13DC-3E0D-684A-420A-C0B193D41378}" dt="2024-05-09T07:35:23.456" v="162"/>
          <ac:picMkLst>
            <pc:docMk/>
            <pc:sldMk cId="3802891609" sldId="294"/>
            <ac:picMk id="4" creationId="{3FC8AE17-8232-179D-13AF-C742AB3F4DFC}"/>
          </ac:picMkLst>
        </pc:picChg>
      </pc:sldChg>
      <pc:sldChg chg="addSp delSp modSp new">
        <pc:chgData name="Data analytics" userId="S::data.analytics@depi.gov.eg::16fc11f1-fe3e-4f6c-81c6-813fa9c68230" providerId="AD" clId="Web-{B54B13DC-3E0D-684A-420A-C0B193D41378}" dt="2024-05-09T07:59:36.856" v="368" actId="20577"/>
        <pc:sldMkLst>
          <pc:docMk/>
          <pc:sldMk cId="3565910981" sldId="295"/>
        </pc:sldMkLst>
        <pc:spChg chg="add del mod">
          <ac:chgData name="Data analytics" userId="S::data.analytics@depi.gov.eg::16fc11f1-fe3e-4f6c-81c6-813fa9c68230" providerId="AD" clId="Web-{B54B13DC-3E0D-684A-420A-C0B193D41378}" dt="2024-05-09T07:37:16.412" v="195"/>
          <ac:spMkLst>
            <pc:docMk/>
            <pc:sldMk cId="3565910981" sldId="295"/>
            <ac:spMk id="2" creationId="{2BE506EB-997D-FDF2-3D9C-CDF0B999AC79}"/>
          </ac:spMkLst>
        </pc:spChg>
        <pc:spChg chg="mod">
          <ac:chgData name="Data analytics" userId="S::data.analytics@depi.gov.eg::16fc11f1-fe3e-4f6c-81c6-813fa9c68230" providerId="AD" clId="Web-{B54B13DC-3E0D-684A-420A-C0B193D41378}" dt="2024-05-09T07:39:16.353" v="236" actId="1076"/>
          <ac:spMkLst>
            <pc:docMk/>
            <pc:sldMk cId="3565910981" sldId="295"/>
            <ac:spMk id="3" creationId="{CE9AB6BC-4EDF-D172-4B22-166556ED8437}"/>
          </ac:spMkLst>
        </pc:spChg>
        <pc:spChg chg="mod">
          <ac:chgData name="Data analytics" userId="S::data.analytics@depi.gov.eg::16fc11f1-fe3e-4f6c-81c6-813fa9c68230" providerId="AD" clId="Web-{B54B13DC-3E0D-684A-420A-C0B193D41378}" dt="2024-05-09T07:58:04.384" v="364" actId="20577"/>
          <ac:spMkLst>
            <pc:docMk/>
            <pc:sldMk cId="3565910981" sldId="295"/>
            <ac:spMk id="4" creationId="{D66D91E6-2D26-3AEF-4113-71FFEABB0DE6}"/>
          </ac:spMkLst>
        </pc:spChg>
        <pc:spChg chg="del mod">
          <ac:chgData name="Data analytics" userId="S::data.analytics@depi.gov.eg::16fc11f1-fe3e-4f6c-81c6-813fa9c68230" providerId="AD" clId="Web-{B54B13DC-3E0D-684A-420A-C0B193D41378}" dt="2024-05-09T07:37:20.365" v="196"/>
          <ac:spMkLst>
            <pc:docMk/>
            <pc:sldMk cId="3565910981" sldId="295"/>
            <ac:spMk id="5" creationId="{D0708E6C-52AB-2E34-E703-530F2F6ACE41}"/>
          </ac:spMkLst>
        </pc:spChg>
        <pc:spChg chg="del mod">
          <ac:chgData name="Data analytics" userId="S::data.analytics@depi.gov.eg::16fc11f1-fe3e-4f6c-81c6-813fa9c68230" providerId="AD" clId="Web-{B54B13DC-3E0D-684A-420A-C0B193D41378}" dt="2024-05-09T07:37:29.397" v="198"/>
          <ac:spMkLst>
            <pc:docMk/>
            <pc:sldMk cId="3565910981" sldId="295"/>
            <ac:spMk id="6" creationId="{3557817E-3DCD-C5CD-FCE4-755270E7FAF4}"/>
          </ac:spMkLst>
        </pc:spChg>
        <pc:spChg chg="add del mod">
          <ac:chgData name="Data analytics" userId="S::data.analytics@depi.gov.eg::16fc11f1-fe3e-4f6c-81c6-813fa9c68230" providerId="AD" clId="Web-{B54B13DC-3E0D-684A-420A-C0B193D41378}" dt="2024-05-09T07:37:16.412" v="195"/>
          <ac:spMkLst>
            <pc:docMk/>
            <pc:sldMk cId="3565910981" sldId="295"/>
            <ac:spMk id="8" creationId="{A121CFCF-D4A1-8D3F-4A77-8C4D8FCBD095}"/>
          </ac:spMkLst>
        </pc:spChg>
        <pc:spChg chg="add del mod">
          <ac:chgData name="Data analytics" userId="S::data.analytics@depi.gov.eg::16fc11f1-fe3e-4f6c-81c6-813fa9c68230" providerId="AD" clId="Web-{B54B13DC-3E0D-684A-420A-C0B193D41378}" dt="2024-05-09T07:37:27.084" v="197"/>
          <ac:spMkLst>
            <pc:docMk/>
            <pc:sldMk cId="3565910981" sldId="295"/>
            <ac:spMk id="10" creationId="{507EB67A-7795-27F5-BB74-35520401725F}"/>
          </ac:spMkLst>
        </pc:spChg>
        <pc:spChg chg="add mod">
          <ac:chgData name="Data analytics" userId="S::data.analytics@depi.gov.eg::16fc11f1-fe3e-4f6c-81c6-813fa9c68230" providerId="AD" clId="Web-{B54B13DC-3E0D-684A-420A-C0B193D41378}" dt="2024-05-09T07:39:16.368" v="237" actId="1076"/>
          <ac:spMkLst>
            <pc:docMk/>
            <pc:sldMk cId="3565910981" sldId="295"/>
            <ac:spMk id="12" creationId="{2C9A4709-5F7E-E6A4-FAA4-5E8B95770087}"/>
          </ac:spMkLst>
        </pc:spChg>
        <pc:spChg chg="add mod">
          <ac:chgData name="Data analytics" userId="S::data.analytics@depi.gov.eg::16fc11f1-fe3e-4f6c-81c6-813fa9c68230" providerId="AD" clId="Web-{B54B13DC-3E0D-684A-420A-C0B193D41378}" dt="2024-05-09T07:39:16.431" v="239" actId="1076"/>
          <ac:spMkLst>
            <pc:docMk/>
            <pc:sldMk cId="3565910981" sldId="295"/>
            <ac:spMk id="14" creationId="{839F8D40-4E42-F397-C846-ABCDD4EA5AA4}"/>
          </ac:spMkLst>
        </pc:spChg>
        <pc:spChg chg="add mod">
          <ac:chgData name="Data analytics" userId="S::data.analytics@depi.gov.eg::16fc11f1-fe3e-4f6c-81c6-813fa9c68230" providerId="AD" clId="Web-{B54B13DC-3E0D-684A-420A-C0B193D41378}" dt="2024-05-09T07:39:16.447" v="240" actId="1076"/>
          <ac:spMkLst>
            <pc:docMk/>
            <pc:sldMk cId="3565910981" sldId="295"/>
            <ac:spMk id="15" creationId="{8EBA95F0-779B-82BA-27B4-70A297757319}"/>
          </ac:spMkLst>
        </pc:spChg>
        <pc:spChg chg="add mod">
          <ac:chgData name="Data analytics" userId="S::data.analytics@depi.gov.eg::16fc11f1-fe3e-4f6c-81c6-813fa9c68230" providerId="AD" clId="Web-{B54B13DC-3E0D-684A-420A-C0B193D41378}" dt="2024-05-09T07:59:36.856" v="368" actId="20577"/>
          <ac:spMkLst>
            <pc:docMk/>
            <pc:sldMk cId="3565910981" sldId="295"/>
            <ac:spMk id="16" creationId="{2A5E485F-9244-6CAD-061F-8968CC4449D8}"/>
          </ac:spMkLst>
        </pc:spChg>
        <pc:picChg chg="add">
          <ac:chgData name="Data analytics" userId="S::data.analytics@depi.gov.eg::16fc11f1-fe3e-4f6c-81c6-813fa9c68230" providerId="AD" clId="Web-{B54B13DC-3E0D-684A-420A-C0B193D41378}" dt="2024-05-09T07:40:01.182" v="242"/>
          <ac:picMkLst>
            <pc:docMk/>
            <pc:sldMk cId="3565910981" sldId="295"/>
            <ac:picMk id="18" creationId="{D6C8D066-DC98-7EC9-7926-5909E39405F3}"/>
          </ac:picMkLst>
        </pc:picChg>
      </pc:sldChg>
      <pc:sldChg chg="new del">
        <pc:chgData name="Data analytics" userId="S::data.analytics@depi.gov.eg::16fc11f1-fe3e-4f6c-81c6-813fa9c68230" providerId="AD" clId="Web-{B54B13DC-3E0D-684A-420A-C0B193D41378}" dt="2024-05-09T07:43:56.001" v="244"/>
        <pc:sldMkLst>
          <pc:docMk/>
          <pc:sldMk cId="886150895" sldId="296"/>
        </pc:sldMkLst>
      </pc:sldChg>
      <pc:sldChg chg="addSp modSp new">
        <pc:chgData name="Data analytics" userId="S::data.analytics@depi.gov.eg::16fc11f1-fe3e-4f6c-81c6-813fa9c68230" providerId="AD" clId="Web-{B54B13DC-3E0D-684A-420A-C0B193D41378}" dt="2024-05-09T07:44:41.909" v="277"/>
        <pc:sldMkLst>
          <pc:docMk/>
          <pc:sldMk cId="2901234547" sldId="296"/>
        </pc:sldMkLst>
        <pc:spChg chg="mod">
          <ac:chgData name="Data analytics" userId="S::data.analytics@depi.gov.eg::16fc11f1-fe3e-4f6c-81c6-813fa9c68230" providerId="AD" clId="Web-{B54B13DC-3E0D-684A-420A-C0B193D41378}" dt="2024-05-09T07:44:10.330" v="257" actId="20577"/>
          <ac:spMkLst>
            <pc:docMk/>
            <pc:sldMk cId="2901234547" sldId="296"/>
            <ac:spMk id="2" creationId="{3643EF29-5340-8D07-49CA-194314C505A7}"/>
          </ac:spMkLst>
        </pc:spChg>
        <pc:spChg chg="mod">
          <ac:chgData name="Data analytics" userId="S::data.analytics@depi.gov.eg::16fc11f1-fe3e-4f6c-81c6-813fa9c68230" providerId="AD" clId="Web-{B54B13DC-3E0D-684A-420A-C0B193D41378}" dt="2024-05-09T07:44:22.893" v="268" actId="20577"/>
          <ac:spMkLst>
            <pc:docMk/>
            <pc:sldMk cId="2901234547" sldId="296"/>
            <ac:spMk id="3" creationId="{216F1D1E-EC1E-DA8F-FCD2-CAEF6674CAE1}"/>
          </ac:spMkLst>
        </pc:spChg>
        <pc:spChg chg="mod">
          <ac:chgData name="Data analytics" userId="S::data.analytics@depi.gov.eg::16fc11f1-fe3e-4f6c-81c6-813fa9c68230" providerId="AD" clId="Web-{B54B13DC-3E0D-684A-420A-C0B193D41378}" dt="2024-05-09T07:44:35.377" v="272" actId="20577"/>
          <ac:spMkLst>
            <pc:docMk/>
            <pc:sldMk cId="2901234547" sldId="296"/>
            <ac:spMk id="4" creationId="{039BA309-D923-AE7D-A4B5-1A837CC48D76}"/>
          </ac:spMkLst>
        </pc:spChg>
        <pc:spChg chg="mod">
          <ac:chgData name="Data analytics" userId="S::data.analytics@depi.gov.eg::16fc11f1-fe3e-4f6c-81c6-813fa9c68230" providerId="AD" clId="Web-{B54B13DC-3E0D-684A-420A-C0B193D41378}" dt="2024-05-09T07:44:23.408" v="269" actId="20577"/>
          <ac:spMkLst>
            <pc:docMk/>
            <pc:sldMk cId="2901234547" sldId="296"/>
            <ac:spMk id="5" creationId="{B98C37B4-1BA5-E07C-577E-F7F0D9CCEF89}"/>
          </ac:spMkLst>
        </pc:spChg>
        <pc:spChg chg="mod">
          <ac:chgData name="Data analytics" userId="S::data.analytics@depi.gov.eg::16fc11f1-fe3e-4f6c-81c6-813fa9c68230" providerId="AD" clId="Web-{B54B13DC-3E0D-684A-420A-C0B193D41378}" dt="2024-05-09T07:44:37.909" v="276" actId="20577"/>
          <ac:spMkLst>
            <pc:docMk/>
            <pc:sldMk cId="2901234547" sldId="296"/>
            <ac:spMk id="6" creationId="{BFEC4FA5-A4F6-AD12-F726-B69613297A2C}"/>
          </ac:spMkLst>
        </pc:spChg>
        <pc:picChg chg="add">
          <ac:chgData name="Data analytics" userId="S::data.analytics@depi.gov.eg::16fc11f1-fe3e-4f6c-81c6-813fa9c68230" providerId="AD" clId="Web-{B54B13DC-3E0D-684A-420A-C0B193D41378}" dt="2024-05-09T07:44:41.909" v="277"/>
          <ac:picMkLst>
            <pc:docMk/>
            <pc:sldMk cId="2901234547" sldId="296"/>
            <ac:picMk id="8" creationId="{2BFBB558-67BD-6FE7-C6C3-2D4FC2E52D32}"/>
          </ac:picMkLst>
        </pc:picChg>
      </pc:sldChg>
      <pc:sldChg chg="modSp add replId">
        <pc:chgData name="Data analytics" userId="S::data.analytics@depi.gov.eg::16fc11f1-fe3e-4f6c-81c6-813fa9c68230" providerId="AD" clId="Web-{B54B13DC-3E0D-684A-420A-C0B193D41378}" dt="2024-05-09T07:46:16.271" v="314"/>
        <pc:sldMkLst>
          <pc:docMk/>
          <pc:sldMk cId="1928148670" sldId="297"/>
        </pc:sldMkLst>
        <pc:spChg chg="mod">
          <ac:chgData name="Data analytics" userId="S::data.analytics@depi.gov.eg::16fc11f1-fe3e-4f6c-81c6-813fa9c68230" providerId="AD" clId="Web-{B54B13DC-3E0D-684A-420A-C0B193D41378}" dt="2024-05-09T07:45:07.144" v="285" actId="20577"/>
          <ac:spMkLst>
            <pc:docMk/>
            <pc:sldMk cId="1928148670" sldId="297"/>
            <ac:spMk id="2" creationId="{3643EF29-5340-8D07-49CA-194314C505A7}"/>
          </ac:spMkLst>
        </pc:spChg>
        <pc:spChg chg="mod">
          <ac:chgData name="Data analytics" userId="S::data.analytics@depi.gov.eg::16fc11f1-fe3e-4f6c-81c6-813fa9c68230" providerId="AD" clId="Web-{B54B13DC-3E0D-684A-420A-C0B193D41378}" dt="2024-05-09T07:45:23.660" v="296" actId="20577"/>
          <ac:spMkLst>
            <pc:docMk/>
            <pc:sldMk cId="1928148670" sldId="297"/>
            <ac:spMk id="3" creationId="{216F1D1E-EC1E-DA8F-FCD2-CAEF6674CAE1}"/>
          </ac:spMkLst>
        </pc:spChg>
        <pc:spChg chg="mod">
          <ac:chgData name="Data analytics" userId="S::data.analytics@depi.gov.eg::16fc11f1-fe3e-4f6c-81c6-813fa9c68230" providerId="AD" clId="Web-{B54B13DC-3E0D-684A-420A-C0B193D41378}" dt="2024-05-09T07:45:35.473" v="302" actId="20577"/>
          <ac:spMkLst>
            <pc:docMk/>
            <pc:sldMk cId="1928148670" sldId="297"/>
            <ac:spMk id="4" creationId="{039BA309-D923-AE7D-A4B5-1A837CC48D76}"/>
          </ac:spMkLst>
        </pc:spChg>
        <pc:spChg chg="mod">
          <ac:chgData name="Data analytics" userId="S::data.analytics@depi.gov.eg::16fc11f1-fe3e-4f6c-81c6-813fa9c68230" providerId="AD" clId="Web-{B54B13DC-3E0D-684A-420A-C0B193D41378}" dt="2024-05-09T07:45:28.160" v="298" actId="20577"/>
          <ac:spMkLst>
            <pc:docMk/>
            <pc:sldMk cId="1928148670" sldId="297"/>
            <ac:spMk id="5" creationId="{B98C37B4-1BA5-E07C-577E-F7F0D9CCEF89}"/>
          </ac:spMkLst>
        </pc:spChg>
        <pc:spChg chg="mod">
          <ac:chgData name="Data analytics" userId="S::data.analytics@depi.gov.eg::16fc11f1-fe3e-4f6c-81c6-813fa9c68230" providerId="AD" clId="Web-{B54B13DC-3E0D-684A-420A-C0B193D41378}" dt="2024-05-09T07:46:16.271" v="314"/>
          <ac:spMkLst>
            <pc:docMk/>
            <pc:sldMk cId="1928148670" sldId="297"/>
            <ac:spMk id="6" creationId="{BFEC4FA5-A4F6-AD12-F726-B69613297A2C}"/>
          </ac:spMkLst>
        </pc:spChg>
      </pc:sldChg>
      <pc:sldChg chg="modSp add replId">
        <pc:chgData name="Data analytics" userId="S::data.analytics@depi.gov.eg::16fc11f1-fe3e-4f6c-81c6-813fa9c68230" providerId="AD" clId="Web-{B54B13DC-3E0D-684A-420A-C0B193D41378}" dt="2024-05-09T07:49:40.792" v="354" actId="20577"/>
        <pc:sldMkLst>
          <pc:docMk/>
          <pc:sldMk cId="3376932469" sldId="298"/>
        </pc:sldMkLst>
        <pc:spChg chg="mod">
          <ac:chgData name="Data analytics" userId="S::data.analytics@depi.gov.eg::16fc11f1-fe3e-4f6c-81c6-813fa9c68230" providerId="AD" clId="Web-{B54B13DC-3E0D-684A-420A-C0B193D41378}" dt="2024-05-09T07:48:13.852" v="317" actId="20577"/>
          <ac:spMkLst>
            <pc:docMk/>
            <pc:sldMk cId="3376932469" sldId="298"/>
            <ac:spMk id="2" creationId="{3643EF29-5340-8D07-49CA-194314C505A7}"/>
          </ac:spMkLst>
        </pc:spChg>
        <pc:spChg chg="mod">
          <ac:chgData name="Data analytics" userId="S::data.analytics@depi.gov.eg::16fc11f1-fe3e-4f6c-81c6-813fa9c68230" providerId="AD" clId="Web-{B54B13DC-3E0D-684A-420A-C0B193D41378}" dt="2024-05-09T07:49:21.854" v="348" actId="20577"/>
          <ac:spMkLst>
            <pc:docMk/>
            <pc:sldMk cId="3376932469" sldId="298"/>
            <ac:spMk id="3" creationId="{216F1D1E-EC1E-DA8F-FCD2-CAEF6674CAE1}"/>
          </ac:spMkLst>
        </pc:spChg>
        <pc:spChg chg="mod">
          <ac:chgData name="Data analytics" userId="S::data.analytics@depi.gov.eg::16fc11f1-fe3e-4f6c-81c6-813fa9c68230" providerId="AD" clId="Web-{B54B13DC-3E0D-684A-420A-C0B193D41378}" dt="2024-05-09T07:49:00.010" v="341" actId="20577"/>
          <ac:spMkLst>
            <pc:docMk/>
            <pc:sldMk cId="3376932469" sldId="298"/>
            <ac:spMk id="4" creationId="{039BA309-D923-AE7D-A4B5-1A837CC48D76}"/>
          </ac:spMkLst>
        </pc:spChg>
        <pc:spChg chg="mod">
          <ac:chgData name="Data analytics" userId="S::data.analytics@depi.gov.eg::16fc11f1-fe3e-4f6c-81c6-813fa9c68230" providerId="AD" clId="Web-{B54B13DC-3E0D-684A-420A-C0B193D41378}" dt="2024-05-09T07:49:40.792" v="354" actId="20577"/>
          <ac:spMkLst>
            <pc:docMk/>
            <pc:sldMk cId="3376932469" sldId="298"/>
            <ac:spMk id="5" creationId="{B98C37B4-1BA5-E07C-577E-F7F0D9CCEF89}"/>
          </ac:spMkLst>
        </pc:spChg>
        <pc:spChg chg="mod">
          <ac:chgData name="Data analytics" userId="S::data.analytics@depi.gov.eg::16fc11f1-fe3e-4f6c-81c6-813fa9c68230" providerId="AD" clId="Web-{B54B13DC-3E0D-684A-420A-C0B193D41378}" dt="2024-05-09T07:49:03.385" v="344" actId="20577"/>
          <ac:spMkLst>
            <pc:docMk/>
            <pc:sldMk cId="3376932469" sldId="298"/>
            <ac:spMk id="6" creationId="{BFEC4FA5-A4F6-AD12-F726-B69613297A2C}"/>
          </ac:spMkLst>
        </pc:spChg>
      </pc:sldChg>
    </pc:docChg>
  </pc:docChgLst>
  <pc:docChgLst>
    <pc:chgData name="Data analytics" userId="S::data.analytics@depi.gov.eg::16fc11f1-fe3e-4f6c-81c6-813fa9c68230" providerId="AD" clId="Web-{29017D73-F804-86AF-F3AA-F71058AE1CAE}"/>
    <pc:docChg chg="addSld delSld modSld">
      <pc:chgData name="Data analytics" userId="S::data.analytics@depi.gov.eg::16fc11f1-fe3e-4f6c-81c6-813fa9c68230" providerId="AD" clId="Web-{29017D73-F804-86AF-F3AA-F71058AE1CAE}" dt="2024-05-08T07:20:00.218" v="91" actId="20577"/>
      <pc:docMkLst>
        <pc:docMk/>
      </pc:docMkLst>
      <pc:sldChg chg="del">
        <pc:chgData name="Data analytics" userId="S::data.analytics@depi.gov.eg::16fc11f1-fe3e-4f6c-81c6-813fa9c68230" providerId="AD" clId="Web-{29017D73-F804-86AF-F3AA-F71058AE1CAE}" dt="2024-05-08T07:11:31.828" v="1"/>
        <pc:sldMkLst>
          <pc:docMk/>
          <pc:sldMk cId="109857222" sldId="256"/>
        </pc:sldMkLst>
      </pc:sldChg>
      <pc:sldChg chg="modSp add del">
        <pc:chgData name="Data analytics" userId="S::data.analytics@depi.gov.eg::16fc11f1-fe3e-4f6c-81c6-813fa9c68230" providerId="AD" clId="Web-{29017D73-F804-86AF-F3AA-F71058AE1CAE}" dt="2024-05-08T07:12:29.456" v="20"/>
        <pc:sldMkLst>
          <pc:docMk/>
          <pc:sldMk cId="4079836341" sldId="256"/>
        </pc:sldMkLst>
        <pc:spChg chg="mod">
          <ac:chgData name="Data analytics" userId="S::data.analytics@depi.gov.eg::16fc11f1-fe3e-4f6c-81c6-813fa9c68230" providerId="AD" clId="Web-{29017D73-F804-86AF-F3AA-F71058AE1CAE}" dt="2024-05-08T07:12:13.643" v="16" actId="20577"/>
          <ac:spMkLst>
            <pc:docMk/>
            <pc:sldMk cId="4079836341" sldId="256"/>
            <ac:spMk id="2" creationId="{90BEDAED-1D98-110F-682B-261F9FDB5D89}"/>
          </ac:spMkLst>
        </pc:spChg>
      </pc:sldChg>
      <pc:sldChg chg="addSp modSp add">
        <pc:chgData name="Data analytics" userId="S::data.analytics@depi.gov.eg::16fc11f1-fe3e-4f6c-81c6-813fa9c68230" providerId="AD" clId="Web-{29017D73-F804-86AF-F3AA-F71058AE1CAE}" dt="2024-05-08T07:12:28.659" v="19" actId="1076"/>
        <pc:sldMkLst>
          <pc:docMk/>
          <pc:sldMk cId="3839811877" sldId="285"/>
        </pc:sldMkLst>
        <pc:spChg chg="add">
          <ac:chgData name="Data analytics" userId="S::data.analytics@depi.gov.eg::16fc11f1-fe3e-4f6c-81c6-813fa9c68230" providerId="AD" clId="Web-{29017D73-F804-86AF-F3AA-F71058AE1CAE}" dt="2024-05-08T07:12:21.549" v="17"/>
          <ac:spMkLst>
            <pc:docMk/>
            <pc:sldMk cId="3839811877" sldId="285"/>
            <ac:spMk id="5" creationId="{55B1ADFF-7829-0991-A4E3-70B12D2DF1B2}"/>
          </ac:spMkLst>
        </pc:spChg>
        <pc:picChg chg="mod">
          <ac:chgData name="Data analytics" userId="S::data.analytics@depi.gov.eg::16fc11f1-fe3e-4f6c-81c6-813fa9c68230" providerId="AD" clId="Web-{29017D73-F804-86AF-F3AA-F71058AE1CAE}" dt="2024-05-08T07:12:28.644" v="18" actId="1076"/>
          <ac:picMkLst>
            <pc:docMk/>
            <pc:sldMk cId="3839811877" sldId="285"/>
            <ac:picMk id="2" creationId="{C0B1D0A4-2074-11BB-E1BE-5D4D69C447C6}"/>
          </ac:picMkLst>
        </pc:picChg>
        <pc:picChg chg="mod">
          <ac:chgData name="Data analytics" userId="S::data.analytics@depi.gov.eg::16fc11f1-fe3e-4f6c-81c6-813fa9c68230" providerId="AD" clId="Web-{29017D73-F804-86AF-F3AA-F71058AE1CAE}" dt="2024-05-08T07:12:28.659" v="19" actId="1076"/>
          <ac:picMkLst>
            <pc:docMk/>
            <pc:sldMk cId="3839811877" sldId="285"/>
            <ac:picMk id="3" creationId="{4DE48AC8-22B7-1AB3-8A43-FB79BC17D032}"/>
          </ac:picMkLst>
        </pc:picChg>
      </pc:sldChg>
      <pc:sldChg chg="addSp modSp new del mod setBg">
        <pc:chgData name="Data analytics" userId="S::data.analytics@depi.gov.eg::16fc11f1-fe3e-4f6c-81c6-813fa9c68230" providerId="AD" clId="Web-{29017D73-F804-86AF-F3AA-F71058AE1CAE}" dt="2024-05-08T07:18:22.837" v="53"/>
        <pc:sldMkLst>
          <pc:docMk/>
          <pc:sldMk cId="2994075228" sldId="286"/>
        </pc:sldMkLst>
        <pc:spChg chg="add mod">
          <ac:chgData name="Data analytics" userId="S::data.analytics@depi.gov.eg::16fc11f1-fe3e-4f6c-81c6-813fa9c68230" providerId="AD" clId="Web-{29017D73-F804-86AF-F3AA-F71058AE1CAE}" dt="2024-05-08T07:18:04.758" v="50"/>
          <ac:spMkLst>
            <pc:docMk/>
            <pc:sldMk cId="2994075228" sldId="286"/>
            <ac:spMk id="3" creationId="{34EF6209-94BF-E7BE-A709-65578EA1E013}"/>
          </ac:spMkLst>
        </pc:spChg>
        <pc:spChg chg="add">
          <ac:chgData name="Data analytics" userId="S::data.analytics@depi.gov.eg::16fc11f1-fe3e-4f6c-81c6-813fa9c68230" providerId="AD" clId="Web-{29017D73-F804-86AF-F3AA-F71058AE1CAE}" dt="2024-05-08T07:18:04.758" v="50"/>
          <ac:spMkLst>
            <pc:docMk/>
            <pc:sldMk cId="2994075228" sldId="286"/>
            <ac:spMk id="8" creationId="{BCC81228-CEA3-402B-B8E5-688F5BFA7876}"/>
          </ac:spMkLst>
        </pc:spChg>
        <pc:spChg chg="add">
          <ac:chgData name="Data analytics" userId="S::data.analytics@depi.gov.eg::16fc11f1-fe3e-4f6c-81c6-813fa9c68230" providerId="AD" clId="Web-{29017D73-F804-86AF-F3AA-F71058AE1CAE}" dt="2024-05-08T07:18:04.758" v="50"/>
          <ac:spMkLst>
            <pc:docMk/>
            <pc:sldMk cId="2994075228" sldId="286"/>
            <ac:spMk id="10" creationId="{BC0916B8-FF7A-4ECB-9FD7-C7668658D9B4}"/>
          </ac:spMkLst>
        </pc:spChg>
        <pc:spChg chg="add">
          <ac:chgData name="Data analytics" userId="S::data.analytics@depi.gov.eg::16fc11f1-fe3e-4f6c-81c6-813fa9c68230" providerId="AD" clId="Web-{29017D73-F804-86AF-F3AA-F71058AE1CAE}" dt="2024-05-08T07:18:04.758" v="50"/>
          <ac:spMkLst>
            <pc:docMk/>
            <pc:sldMk cId="2994075228" sldId="286"/>
            <ac:spMk id="12" creationId="{9DC011D4-C95F-4B2E-9A3C-A46DCDE956DC}"/>
          </ac:spMkLst>
        </pc:spChg>
        <pc:picChg chg="add mod ord">
          <ac:chgData name="Data analytics" userId="S::data.analytics@depi.gov.eg::16fc11f1-fe3e-4f6c-81c6-813fa9c68230" providerId="AD" clId="Web-{29017D73-F804-86AF-F3AA-F71058AE1CAE}" dt="2024-05-08T07:18:04.758" v="50"/>
          <ac:picMkLst>
            <pc:docMk/>
            <pc:sldMk cId="2994075228" sldId="286"/>
            <ac:picMk id="2" creationId="{87DB4930-320E-73B0-A7D2-2F130DF3A908}"/>
          </ac:picMkLst>
        </pc:picChg>
      </pc:sldChg>
      <pc:sldChg chg="addSp modSp new del">
        <pc:chgData name="Data analytics" userId="S::data.analytics@depi.gov.eg::16fc11f1-fe3e-4f6c-81c6-813fa9c68230" providerId="AD" clId="Web-{29017D73-F804-86AF-F3AA-F71058AE1CAE}" dt="2024-05-08T07:19:35.388" v="78"/>
        <pc:sldMkLst>
          <pc:docMk/>
          <pc:sldMk cId="254638618" sldId="287"/>
        </pc:sldMkLst>
        <pc:spChg chg="add mod">
          <ac:chgData name="Data analytics" userId="S::data.analytics@depi.gov.eg::16fc11f1-fe3e-4f6c-81c6-813fa9c68230" providerId="AD" clId="Web-{29017D73-F804-86AF-F3AA-F71058AE1CAE}" dt="2024-05-08T07:19:00.464" v="68" actId="1076"/>
          <ac:spMkLst>
            <pc:docMk/>
            <pc:sldMk cId="254638618" sldId="287"/>
            <ac:spMk id="4" creationId="{FA25B5DE-F870-68BA-1999-1E3659666EE8}"/>
          </ac:spMkLst>
        </pc:spChg>
        <pc:picChg chg="add mod">
          <ac:chgData name="Data analytics" userId="S::data.analytics@depi.gov.eg::16fc11f1-fe3e-4f6c-81c6-813fa9c68230" providerId="AD" clId="Web-{29017D73-F804-86AF-F3AA-F71058AE1CAE}" dt="2024-05-08T07:18:38.166" v="57" actId="1076"/>
          <ac:picMkLst>
            <pc:docMk/>
            <pc:sldMk cId="254638618" sldId="287"/>
            <ac:picMk id="3" creationId="{9F47BDCD-1A18-D4F4-2911-F7B2747950AE}"/>
          </ac:picMkLst>
        </pc:picChg>
      </pc:sldChg>
      <pc:sldChg chg="add del replId">
        <pc:chgData name="Data analytics" userId="S::data.analytics@depi.gov.eg::16fc11f1-fe3e-4f6c-81c6-813fa9c68230" providerId="AD" clId="Web-{29017D73-F804-86AF-F3AA-F71058AE1CAE}" dt="2024-05-08T07:18:21.931" v="52"/>
        <pc:sldMkLst>
          <pc:docMk/>
          <pc:sldMk cId="2907845853" sldId="287"/>
        </pc:sldMkLst>
      </pc:sldChg>
      <pc:sldChg chg="addSp delSp modSp new del">
        <pc:chgData name="Data analytics" userId="S::data.analytics@depi.gov.eg::16fc11f1-fe3e-4f6c-81c6-813fa9c68230" providerId="AD" clId="Web-{29017D73-F804-86AF-F3AA-F71058AE1CAE}" dt="2024-05-08T07:19:52.311" v="81"/>
        <pc:sldMkLst>
          <pc:docMk/>
          <pc:sldMk cId="1065706581" sldId="288"/>
        </pc:sldMkLst>
        <pc:spChg chg="mod">
          <ac:chgData name="Data analytics" userId="S::data.analytics@depi.gov.eg::16fc11f1-fe3e-4f6c-81c6-813fa9c68230" providerId="AD" clId="Web-{29017D73-F804-86AF-F3AA-F71058AE1CAE}" dt="2024-05-08T07:19:22.059" v="75" actId="20577"/>
          <ac:spMkLst>
            <pc:docMk/>
            <pc:sldMk cId="1065706581" sldId="288"/>
            <ac:spMk id="2" creationId="{93ABC5A0-CF98-C5E3-B002-B925250A9CA2}"/>
          </ac:spMkLst>
        </pc:spChg>
        <pc:picChg chg="add del">
          <ac:chgData name="Data analytics" userId="S::data.analytics@depi.gov.eg::16fc11f1-fe3e-4f6c-81c6-813fa9c68230" providerId="AD" clId="Web-{29017D73-F804-86AF-F3AA-F71058AE1CAE}" dt="2024-05-08T07:19:15.152" v="73"/>
          <ac:picMkLst>
            <pc:docMk/>
            <pc:sldMk cId="1065706581" sldId="288"/>
            <ac:picMk id="5" creationId="{E224F483-00ED-BD43-00CC-BB5D13B43E69}"/>
          </ac:picMkLst>
        </pc:picChg>
        <pc:picChg chg="add mod">
          <ac:chgData name="Data analytics" userId="S::data.analytics@depi.gov.eg::16fc11f1-fe3e-4f6c-81c6-813fa9c68230" providerId="AD" clId="Web-{29017D73-F804-86AF-F3AA-F71058AE1CAE}" dt="2024-05-08T07:19:31.653" v="77" actId="1076"/>
          <ac:picMkLst>
            <pc:docMk/>
            <pc:sldMk cId="1065706581" sldId="288"/>
            <ac:picMk id="7" creationId="{8BC2A5C7-21D8-2D74-2BDC-A10E2EEBCFB0}"/>
          </ac:picMkLst>
        </pc:picChg>
      </pc:sldChg>
      <pc:sldChg chg="addSp modSp new">
        <pc:chgData name="Data analytics" userId="S::data.analytics@depi.gov.eg::16fc11f1-fe3e-4f6c-81c6-813fa9c68230" providerId="AD" clId="Web-{29017D73-F804-86AF-F3AA-F71058AE1CAE}" dt="2024-05-08T07:20:00.218" v="91" actId="20577"/>
        <pc:sldMkLst>
          <pc:docMk/>
          <pc:sldMk cId="1025698931" sldId="289"/>
        </pc:sldMkLst>
        <pc:spChg chg="mod">
          <ac:chgData name="Data analytics" userId="S::data.analytics@depi.gov.eg::16fc11f1-fe3e-4f6c-81c6-813fa9c68230" providerId="AD" clId="Web-{29017D73-F804-86AF-F3AA-F71058AE1CAE}" dt="2024-05-08T07:20:00.218" v="91" actId="20577"/>
          <ac:spMkLst>
            <pc:docMk/>
            <pc:sldMk cId="1025698931" sldId="289"/>
            <ac:spMk id="2" creationId="{B97AA8A6-13D7-961F-D0D3-737ABE3CBF75}"/>
          </ac:spMkLst>
        </pc:spChg>
        <pc:picChg chg="add">
          <ac:chgData name="Data analytics" userId="S::data.analytics@depi.gov.eg::16fc11f1-fe3e-4f6c-81c6-813fa9c68230" providerId="AD" clId="Web-{29017D73-F804-86AF-F3AA-F71058AE1CAE}" dt="2024-05-08T07:19:50.592" v="80"/>
          <ac:picMkLst>
            <pc:docMk/>
            <pc:sldMk cId="1025698931" sldId="289"/>
            <ac:picMk id="5" creationId="{6A667580-3F02-1B3C-A176-0A47133CC0A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12917-83A0-426F-A97D-1DC245549ACF}" type="datetimeFigureOut">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61089-9B93-4494-9A7B-90F21CE76379}" type="slidenum">
              <a:t>‹#›</a:t>
            </a:fld>
            <a:endParaRPr lang="en-US"/>
          </a:p>
        </p:txBody>
      </p:sp>
    </p:spTree>
    <p:extLst>
      <p:ext uri="{BB962C8B-B14F-4D97-AF65-F5344CB8AC3E}">
        <p14:creationId xmlns:p14="http://schemas.microsoft.com/office/powerpoint/2010/main" val="210019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b="1" dirty="0"/>
              <a:t>Define</a:t>
            </a:r>
            <a:r>
              <a:rPr lang="en-US" dirty="0"/>
              <a:t>: Clearly articulate the problem regarding wait times.</a:t>
            </a:r>
          </a:p>
          <a:p>
            <a:pPr marL="285750" indent="-285750">
              <a:buFont typeface="Arial"/>
              <a:buChar char="•"/>
            </a:pPr>
            <a:r>
              <a:rPr lang="en-US" b="1" dirty="0"/>
              <a:t>Measure</a:t>
            </a:r>
            <a:r>
              <a:rPr lang="en-US" dirty="0"/>
              <a:t>: Collect data over a two-week period on wait times, table turnover, customer counts, and staff availability.</a:t>
            </a:r>
            <a:endParaRPr lang="en-US" dirty="0">
              <a:ea typeface="Calibri"/>
              <a:cs typeface="Calibri"/>
            </a:endParaRPr>
          </a:p>
          <a:p>
            <a:pPr marL="285750" indent="-285750">
              <a:buFont typeface="Arial"/>
              <a:buChar char="•"/>
            </a:pPr>
            <a:r>
              <a:rPr lang="en-US" b="1" dirty="0"/>
              <a:t>Analyze</a:t>
            </a:r>
            <a:r>
              <a:rPr lang="en-US" dirty="0"/>
              <a:t>: Use the data collected to identify patterns or bottlenecks in the service process.</a:t>
            </a:r>
            <a:endParaRPr lang="en-US" dirty="0">
              <a:ea typeface="Calibri"/>
              <a:cs typeface="Calibri"/>
            </a:endParaRPr>
          </a:p>
          <a:p>
            <a:pPr marL="285750" indent="-285750">
              <a:buFont typeface="Arial"/>
              <a:buChar char="•"/>
            </a:pPr>
            <a:r>
              <a:rPr lang="en-US" b="1" dirty="0"/>
              <a:t>Improve</a:t>
            </a:r>
            <a:r>
              <a:rPr lang="en-US" dirty="0"/>
              <a:t>: Develop and propose solutions aimed at reducing wait times—consider staff reallocation, menu adjustments, or seating policy changes.</a:t>
            </a:r>
            <a:endParaRPr lang="en-US" dirty="0">
              <a:ea typeface="Calibri"/>
              <a:cs typeface="Calibri"/>
            </a:endParaRPr>
          </a:p>
          <a:p>
            <a:pPr marL="285750" indent="-285750">
              <a:buFont typeface="Arial"/>
              <a:buChar char="•"/>
            </a:pPr>
            <a:r>
              <a:rPr lang="en-US" b="1" dirty="0"/>
              <a:t>Control</a:t>
            </a:r>
            <a:r>
              <a:rPr lang="en-US" dirty="0"/>
              <a:t>: Outline a plan for implementing the improvements and a strategy for monitoring wait times post-implementation to ensure long-term success.</a:t>
            </a:r>
            <a:endParaRPr lang="en-US" dirty="0">
              <a:ea typeface="Calibri"/>
              <a:cs typeface="Calibri"/>
            </a:endParaRPr>
          </a:p>
          <a:p>
            <a:r>
              <a:rPr lang="en-US" b="1" dirty="0"/>
              <a:t>Objective</a:t>
            </a:r>
            <a:r>
              <a:rPr lang="en-US" dirty="0"/>
              <a:t>: Utilize DMAIC to systematically reduce wait times and enhance customer satisfaction.</a:t>
            </a:r>
            <a:endParaRPr lang="en-US" dirty="0">
              <a:ea typeface="Calibri"/>
              <a:cs typeface="Calibri"/>
            </a:endParaRPr>
          </a:p>
          <a:p>
            <a:endParaRPr lang="en-US" dirty="0"/>
          </a:p>
          <a:p>
            <a:r>
              <a:rPr lang="en-US" dirty="0"/>
              <a:t>Implementation in Lecture</a:t>
            </a:r>
            <a:endParaRPr lang="en-US" dirty="0">
              <a:ea typeface="Calibri" panose="020F0502020204030204"/>
              <a:cs typeface="Calibri" panose="020F0502020204030204"/>
            </a:endParaRPr>
          </a:p>
          <a:p>
            <a:r>
              <a:rPr lang="en-US" dirty="0"/>
              <a:t>     During the lecture, students can be grouped into teams and assigned one of these case studies. They should be given time to discuss and apply the problem-solving method to the case study. After working through the steps, each group could present their findings and proposed solutions to the class, fostering a collaborative and interactive learning environment. This setup not only allows students to practice applying theoretical knowledge but also enhances their critical thinking and teamwork skills.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29861089-9B93-4494-9A7B-90F21CE76379}" type="slidenum">
              <a:t>12</a:t>
            </a:fld>
            <a:endParaRPr lang="en-US"/>
          </a:p>
        </p:txBody>
      </p:sp>
    </p:spTree>
    <p:extLst>
      <p:ext uri="{BB962C8B-B14F-4D97-AF65-F5344CB8AC3E}">
        <p14:creationId xmlns:p14="http://schemas.microsoft.com/office/powerpoint/2010/main" val="2322816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Sans-Serif"/>
              <a:buChar char="•"/>
            </a:pPr>
            <a:endParaRPr lang="en-US" dirty="0">
              <a:ea typeface="Calibri"/>
              <a:cs typeface="Calibri"/>
            </a:endParaRPr>
          </a:p>
          <a:p>
            <a:pPr lvl="1">
              <a:buFont typeface="Arial"/>
              <a:buChar char="•"/>
            </a:pPr>
            <a:r>
              <a:rPr lang="en-US" b="1" dirty="0"/>
              <a:t>Plan</a:t>
            </a:r>
            <a:r>
              <a:rPr lang="en-US" dirty="0"/>
              <a:t>: Develop a plan for the new software rollout that includes pre-launch user testing and feedback mechanisms.</a:t>
            </a:r>
            <a:endParaRPr lang="en-US" dirty="0">
              <a:ea typeface="Calibri"/>
              <a:cs typeface="Calibri"/>
            </a:endParaRPr>
          </a:p>
          <a:p>
            <a:pPr lvl="1">
              <a:buFont typeface="Arial"/>
              <a:buChar char="•"/>
            </a:pPr>
            <a:r>
              <a:rPr lang="en-US" b="1" dirty="0"/>
              <a:t>Do</a:t>
            </a:r>
            <a:r>
              <a:rPr lang="en-US" dirty="0"/>
              <a:t>: Implement the rollout on a small scale with a select group of users.</a:t>
            </a:r>
            <a:endParaRPr lang="en-US" dirty="0">
              <a:ea typeface="Calibri"/>
              <a:cs typeface="Calibri"/>
            </a:endParaRPr>
          </a:p>
          <a:p>
            <a:pPr lvl="1">
              <a:buFont typeface="Arial"/>
              <a:buChar char="•"/>
            </a:pPr>
            <a:r>
              <a:rPr lang="en-US" b="1" dirty="0"/>
              <a:t>Check</a:t>
            </a:r>
            <a:r>
              <a:rPr lang="en-US" dirty="0"/>
              <a:t>: Evaluate the effectiveness of the rollout through user feedback and performance metrics.</a:t>
            </a:r>
            <a:endParaRPr lang="en-US" dirty="0">
              <a:ea typeface="Calibri"/>
              <a:cs typeface="Calibri"/>
            </a:endParaRPr>
          </a:p>
          <a:p>
            <a:pPr lvl="1">
              <a:buFont typeface="Arial"/>
              <a:buChar char="•"/>
            </a:pPr>
            <a:r>
              <a:rPr lang="en-US" b="1" dirty="0"/>
              <a:t>Act</a:t>
            </a:r>
            <a:r>
              <a:rPr lang="en-US" dirty="0"/>
              <a:t>: Decide on whether to proceed with a full rollout or make further changes based on the pilot results.</a:t>
            </a:r>
            <a:endParaRPr lang="en-US" dirty="0">
              <a:ea typeface="Calibri"/>
              <a:cs typeface="Calibri"/>
            </a:endParaRPr>
          </a:p>
          <a:p>
            <a:pPr marL="285750" indent="-285750">
              <a:buFont typeface="Arial"/>
              <a:buChar char="•"/>
            </a:pPr>
            <a:r>
              <a:rPr lang="en-US" b="1" dirty="0"/>
              <a:t>Objective</a:t>
            </a:r>
            <a:r>
              <a:rPr lang="en-US" dirty="0"/>
              <a:t>: Employ the PDCA cycle to ensure the new software rollout is smooth and well-received by users.</a:t>
            </a:r>
          </a:p>
          <a:p>
            <a:pPr marL="285750" indent="-285750">
              <a:buFont typeface="Arial"/>
              <a:buChar char="•"/>
            </a:pPr>
            <a:endParaRPr lang="en-US" dirty="0">
              <a:ea typeface="Calibri" panose="020F0502020204030204"/>
              <a:cs typeface="Calibri" panose="020F0502020204030204"/>
            </a:endParaRPr>
          </a:p>
          <a:p>
            <a:pPr>
              <a:buFont typeface="Arial"/>
              <a:buChar char="•"/>
            </a:pPr>
            <a:r>
              <a:rPr lang="en-US" dirty="0"/>
              <a:t>Implementation in Lecture</a:t>
            </a:r>
            <a:endParaRPr lang="en-US" dirty="0">
              <a:ea typeface="Calibri" panose="020F0502020204030204"/>
              <a:cs typeface="Calibri" panose="020F0502020204030204"/>
            </a:endParaRPr>
          </a:p>
          <a:p>
            <a:r>
              <a:rPr lang="en-US" dirty="0"/>
              <a:t>   During the lecture, students can be grouped into teams and assigned one of these case studies. They should be given time to discuss and apply the problem-solving method to the case study. After working through the steps, each group could present their findings and proposed solutions to the class, fostering a collaborative and interactive learning environment. This setup not only allows students to practice applying theoretical knowledge but also enhances their critical thinking and teamwork skills.</a:t>
            </a:r>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29861089-9B93-4494-9A7B-90F21CE76379}" type="slidenum">
              <a:t>13</a:t>
            </a:fld>
            <a:endParaRPr lang="en-US"/>
          </a:p>
        </p:txBody>
      </p:sp>
    </p:spTree>
    <p:extLst>
      <p:ext uri="{BB962C8B-B14F-4D97-AF65-F5344CB8AC3E}">
        <p14:creationId xmlns:p14="http://schemas.microsoft.com/office/powerpoint/2010/main" val="436096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Sans-Serif"/>
              <a:buChar char="•"/>
            </a:pPr>
            <a:endParaRPr lang="en-US" dirty="0">
              <a:ea typeface="Calibri"/>
              <a:cs typeface="Calibri"/>
            </a:endParaRPr>
          </a:p>
          <a:p>
            <a:pPr lvl="1">
              <a:buFont typeface="Arial"/>
              <a:buChar char="•"/>
            </a:pPr>
            <a:r>
              <a:rPr lang="en-US" b="1" dirty="0"/>
              <a:t>Identify the Problem</a:t>
            </a:r>
            <a:r>
              <a:rPr lang="en-US" dirty="0"/>
              <a:t>: Confirm the trend in employee turnover and determine which departments are most affected.</a:t>
            </a:r>
            <a:endParaRPr lang="en-US" dirty="0">
              <a:ea typeface="Calibri"/>
              <a:cs typeface="Calibri"/>
            </a:endParaRPr>
          </a:p>
          <a:p>
            <a:pPr lvl="1">
              <a:buFont typeface="Arial"/>
              <a:buChar char="•"/>
            </a:pPr>
            <a:r>
              <a:rPr lang="en-US" b="1" dirty="0"/>
              <a:t>Collect Data</a:t>
            </a:r>
            <a:r>
              <a:rPr lang="en-US" dirty="0"/>
              <a:t>: Gather data from exit interviews, employee satisfaction surveys, and HR reports.</a:t>
            </a:r>
            <a:endParaRPr lang="en-US" dirty="0">
              <a:ea typeface="Calibri"/>
              <a:cs typeface="Calibri"/>
            </a:endParaRPr>
          </a:p>
          <a:p>
            <a:pPr lvl="1">
              <a:buFont typeface="Arial"/>
              <a:buChar char="•"/>
            </a:pPr>
            <a:r>
              <a:rPr lang="en-US" b="1" dirty="0"/>
              <a:t>Analyze Data</a:t>
            </a:r>
            <a:r>
              <a:rPr lang="en-US" dirty="0"/>
              <a:t>: Look for common reasons or complaints that could be leading to turnover.</a:t>
            </a:r>
            <a:endParaRPr lang="en-US" dirty="0">
              <a:ea typeface="Calibri"/>
              <a:cs typeface="Calibri"/>
            </a:endParaRPr>
          </a:p>
          <a:p>
            <a:pPr lvl="1">
              <a:buFont typeface="Arial"/>
              <a:buChar char="•"/>
            </a:pPr>
            <a:r>
              <a:rPr lang="en-US" b="1" dirty="0"/>
              <a:t>Identify Root Causes</a:t>
            </a:r>
            <a:r>
              <a:rPr lang="en-US" dirty="0"/>
              <a:t>: Apply the Five Whys technique to drill down to the root causes of dissatisfaction leading to turnover.</a:t>
            </a:r>
            <a:endParaRPr lang="en-US" dirty="0">
              <a:ea typeface="Calibri"/>
              <a:cs typeface="Calibri"/>
            </a:endParaRPr>
          </a:p>
          <a:p>
            <a:pPr lvl="1">
              <a:buFont typeface="Arial"/>
              <a:buChar char="•"/>
            </a:pPr>
            <a:r>
              <a:rPr lang="en-US" b="1" dirty="0"/>
              <a:t>Develop Solutions</a:t>
            </a:r>
            <a:r>
              <a:rPr lang="en-US" dirty="0"/>
              <a:t>: Propose actionable strategies to address these root causes, such as improving onboarding processes, offering competitive benefits, or enhancing managerial training.</a:t>
            </a:r>
            <a:endParaRPr lang="en-US" dirty="0">
              <a:ea typeface="Calibri"/>
              <a:cs typeface="Calibri"/>
            </a:endParaRPr>
          </a:p>
          <a:p>
            <a:pPr lvl="1">
              <a:buFont typeface="Arial"/>
              <a:buChar char="•"/>
            </a:pPr>
            <a:r>
              <a:rPr lang="en-US" b="1" dirty="0"/>
              <a:t>Implement and Monitor</a:t>
            </a:r>
            <a:r>
              <a:rPr lang="en-US" dirty="0"/>
              <a:t>: Sketch out how these solutions could be implemented and a plan for monitoring their effectiveness over time.</a:t>
            </a:r>
            <a:endParaRPr lang="en-US" dirty="0">
              <a:ea typeface="Calibri"/>
              <a:cs typeface="Calibri"/>
            </a:endParaRPr>
          </a:p>
          <a:p>
            <a:pPr lvl="1">
              <a:buFont typeface="Arial"/>
              <a:buChar char="•"/>
            </a:pPr>
            <a:r>
              <a:rPr lang="en-US" b="1" dirty="0"/>
              <a:t>Objective</a:t>
            </a:r>
            <a:r>
              <a:rPr lang="en-US" dirty="0"/>
              <a:t>: Use Root Cause Analysis to address and reduce employee turnover effectively, improving retention and job satisfaction.</a:t>
            </a:r>
          </a:p>
          <a:p>
            <a:pPr lvl="1">
              <a:buFont typeface="Arial"/>
              <a:buChar char="•"/>
            </a:pPr>
            <a:endParaRPr lang="en-US" dirty="0">
              <a:ea typeface="Calibri"/>
              <a:cs typeface="Calibri"/>
            </a:endParaRPr>
          </a:p>
          <a:p>
            <a:pPr>
              <a:buFont typeface="Arial"/>
              <a:buChar char="•"/>
            </a:pPr>
            <a:r>
              <a:rPr lang="en-US"/>
              <a:t>Implementation in Lecture</a:t>
            </a:r>
            <a:endParaRPr lang="en-US" dirty="0">
              <a:ea typeface="Calibri"/>
              <a:cs typeface="Calibri"/>
            </a:endParaRPr>
          </a:p>
          <a:p>
            <a:pPr lvl="1">
              <a:buFont typeface="Arial"/>
              <a:buChar char="•"/>
            </a:pPr>
            <a:r>
              <a:rPr lang="en-US"/>
              <a:t>During the lecture, students can be grouped into teams and assigned one of these case studies. They should be given time to discuss and apply the problem-solving method to the case study. After working through the steps, each group could present their findings and proposed solutions to the class, fostering a collaborative and interactive learning environment. This setup not only allows students to practice applying theoretical knowledge but also enhances their critical thinking and teamwork skills.</a:t>
            </a:r>
          </a:p>
          <a:p>
            <a:pPr lvl="1"/>
            <a:endParaRPr lang="en-US" dirty="0">
              <a:ea typeface="Calibri"/>
              <a:cs typeface="Calibri"/>
            </a:endParaRPr>
          </a:p>
        </p:txBody>
      </p:sp>
      <p:sp>
        <p:nvSpPr>
          <p:cNvPr id="4" name="Slide Number Placeholder 3"/>
          <p:cNvSpPr>
            <a:spLocks noGrp="1"/>
          </p:cNvSpPr>
          <p:nvPr>
            <p:ph type="sldNum" sz="quarter" idx="5"/>
          </p:nvPr>
        </p:nvSpPr>
        <p:spPr/>
        <p:txBody>
          <a:bodyPr/>
          <a:lstStyle/>
          <a:p>
            <a:fld id="{29861089-9B93-4494-9A7B-90F21CE76379}" type="slidenum">
              <a:t>14</a:t>
            </a:fld>
            <a:endParaRPr lang="en-US"/>
          </a:p>
        </p:txBody>
      </p:sp>
    </p:spTree>
    <p:extLst>
      <p:ext uri="{BB962C8B-B14F-4D97-AF65-F5344CB8AC3E}">
        <p14:creationId xmlns:p14="http://schemas.microsoft.com/office/powerpoint/2010/main" val="3307149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Conclusion</a:t>
            </a:r>
          </a:p>
          <a:p>
            <a:r>
              <a:rPr lang="en-US" dirty="0"/>
              <a:t>Choosing between data-driven and data-inspired decision-making depends on the specific decision context, the availability and reliability of data, the organization’s culture, and the potential impact of the decision. Data-driven decisions are preferable in environments where precision, consistency, and efficiency are paramount, such as finance or operations. Data-inspired decisions are more suitable in scenarios requiring innovation, flexibility, and a human touch, such as marketing strategies or human resources. In practice, many organizations find a balance between the two, leveraging the strengths of each approach to optimize their decision-making processes.</a:t>
            </a:r>
          </a:p>
        </p:txBody>
      </p:sp>
      <p:sp>
        <p:nvSpPr>
          <p:cNvPr id="4" name="Slide Number Placeholder 3"/>
          <p:cNvSpPr>
            <a:spLocks noGrp="1"/>
          </p:cNvSpPr>
          <p:nvPr>
            <p:ph type="sldNum" sz="quarter" idx="5"/>
          </p:nvPr>
        </p:nvSpPr>
        <p:spPr/>
        <p:txBody>
          <a:bodyPr/>
          <a:lstStyle/>
          <a:p>
            <a:fld id="{29861089-9B93-4494-9A7B-90F21CE76379}" type="slidenum">
              <a:t>27</a:t>
            </a:fld>
            <a:endParaRPr lang="en-US"/>
          </a:p>
        </p:txBody>
      </p:sp>
    </p:spTree>
    <p:extLst>
      <p:ext uri="{BB962C8B-B14F-4D97-AF65-F5344CB8AC3E}">
        <p14:creationId xmlns:p14="http://schemas.microsoft.com/office/powerpoint/2010/main" val="897387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logo of a globe and a graduation cap&#10;&#10;Description automatically generated">
            <a:extLst>
              <a:ext uri="{FF2B5EF4-FFF2-40B4-BE49-F238E27FC236}">
                <a16:creationId xmlns:a16="http://schemas.microsoft.com/office/drawing/2014/main" id="{C0B1D0A4-2074-11BB-E1BE-5D4D69C44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003072"/>
            <a:ext cx="3292524" cy="3277890"/>
          </a:xfrm>
          <a:prstGeom prst="rect">
            <a:avLst/>
          </a:prstGeom>
        </p:spPr>
      </p:pic>
      <p:pic>
        <p:nvPicPr>
          <p:cNvPr id="3" name="Picture 2" descr="A black text on a white background&#10;&#10;Description automatically generated">
            <a:extLst>
              <a:ext uri="{FF2B5EF4-FFF2-40B4-BE49-F238E27FC236}">
                <a16:creationId xmlns:a16="http://schemas.microsoft.com/office/drawing/2014/main" id="{4DE48AC8-22B7-1AB3-8A43-FB79BC17D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676" y="1904543"/>
            <a:ext cx="6184580" cy="3474947"/>
          </a:xfrm>
          <a:prstGeom prst="rect">
            <a:avLst/>
          </a:prstGeom>
        </p:spPr>
      </p:pic>
      <p:sp>
        <p:nvSpPr>
          <p:cNvPr id="5" name="Title 1">
            <a:extLst>
              <a:ext uri="{FF2B5EF4-FFF2-40B4-BE49-F238E27FC236}">
                <a16:creationId xmlns:a16="http://schemas.microsoft.com/office/drawing/2014/main" id="{55B1ADFF-7829-0991-A4E3-70B12D2DF1B2}"/>
              </a:ext>
            </a:extLst>
          </p:cNvPr>
          <p:cNvSpPr txBox="1">
            <a:spLocks/>
          </p:cNvSpPr>
          <p:nvPr/>
        </p:nvSpPr>
        <p:spPr>
          <a:xfrm>
            <a:off x="838200" y="365125"/>
            <a:ext cx="10515600" cy="186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t>Data Analyst Specialist - Lecture 3</a:t>
            </a:r>
          </a:p>
        </p:txBody>
      </p:sp>
    </p:spTree>
    <p:extLst>
      <p:ext uri="{BB962C8B-B14F-4D97-AF65-F5344CB8AC3E}">
        <p14:creationId xmlns:p14="http://schemas.microsoft.com/office/powerpoint/2010/main" val="383981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EF29-5340-8D07-49CA-194314C505A7}"/>
              </a:ext>
            </a:extLst>
          </p:cNvPr>
          <p:cNvSpPr>
            <a:spLocks noGrp="1"/>
          </p:cNvSpPr>
          <p:nvPr>
            <p:ph type="title"/>
          </p:nvPr>
        </p:nvSpPr>
        <p:spPr/>
        <p:txBody>
          <a:bodyPr/>
          <a:lstStyle/>
          <a:p>
            <a:r>
              <a:rPr lang="en-US" dirty="0"/>
              <a:t>RCA Example</a:t>
            </a:r>
          </a:p>
        </p:txBody>
      </p:sp>
      <p:sp>
        <p:nvSpPr>
          <p:cNvPr id="3" name="Text Placeholder 2">
            <a:extLst>
              <a:ext uri="{FF2B5EF4-FFF2-40B4-BE49-F238E27FC236}">
                <a16:creationId xmlns:a16="http://schemas.microsoft.com/office/drawing/2014/main" id="{216F1D1E-EC1E-DA8F-FCD2-CAEF6674CAE1}"/>
              </a:ext>
            </a:extLst>
          </p:cNvPr>
          <p:cNvSpPr>
            <a:spLocks noGrp="1"/>
          </p:cNvSpPr>
          <p:nvPr>
            <p:ph type="body" idx="1"/>
          </p:nvPr>
        </p:nvSpPr>
        <p:spPr/>
        <p:txBody>
          <a:bodyPr>
            <a:normAutofit/>
          </a:bodyPr>
          <a:lstStyle/>
          <a:p>
            <a:r>
              <a:rPr lang="en-US" dirty="0"/>
              <a:t>Problem 1: Frequent Downtime in IT Systems</a:t>
            </a:r>
          </a:p>
        </p:txBody>
      </p:sp>
      <p:sp>
        <p:nvSpPr>
          <p:cNvPr id="4" name="Content Placeholder 3">
            <a:extLst>
              <a:ext uri="{FF2B5EF4-FFF2-40B4-BE49-F238E27FC236}">
                <a16:creationId xmlns:a16="http://schemas.microsoft.com/office/drawing/2014/main" id="{039BA309-D923-AE7D-A4B5-1A837CC48D76}"/>
              </a:ext>
            </a:extLst>
          </p:cNvPr>
          <p:cNvSpPr>
            <a:spLocks noGrp="1"/>
          </p:cNvSpPr>
          <p:nvPr>
            <p:ph sz="half" idx="2"/>
          </p:nvPr>
        </p:nvSpPr>
        <p:spPr/>
        <p:txBody>
          <a:bodyPr vert="horz" lIns="91440" tIns="45720" rIns="91440" bIns="45720" rtlCol="0" anchor="t">
            <a:normAutofit/>
          </a:bodyPr>
          <a:lstStyle/>
          <a:p>
            <a:pPr>
              <a:buFont typeface="Arial"/>
              <a:buChar char="•"/>
            </a:pPr>
            <a:r>
              <a:rPr lang="en-US" sz="1200" b="1" dirty="0">
                <a:solidFill>
                  <a:srgbClr val="0D0D0D"/>
                </a:solidFill>
                <a:ea typeface="+mn-lt"/>
                <a:cs typeface="+mn-lt"/>
              </a:rPr>
              <a:t>Identify the Problem</a:t>
            </a:r>
            <a:r>
              <a:rPr lang="en-US" sz="1200" dirty="0">
                <a:solidFill>
                  <a:srgbClr val="0D0D0D"/>
                </a:solidFill>
                <a:ea typeface="+mn-lt"/>
                <a:cs typeface="+mn-lt"/>
              </a:rPr>
              <a:t>: Recognize that IT system downtime is frequent and affecting business operations.</a:t>
            </a:r>
            <a:endParaRPr lang="en-US" dirty="0">
              <a:ea typeface="+mn-lt"/>
              <a:cs typeface="+mn-lt"/>
            </a:endParaRPr>
          </a:p>
          <a:p>
            <a:pPr>
              <a:buFont typeface="Arial"/>
              <a:buChar char="•"/>
            </a:pPr>
            <a:r>
              <a:rPr lang="en-US" sz="1200" b="1" dirty="0">
                <a:solidFill>
                  <a:srgbClr val="0D0D0D"/>
                </a:solidFill>
                <a:ea typeface="+mn-lt"/>
                <a:cs typeface="+mn-lt"/>
              </a:rPr>
              <a:t>Collect Data</a:t>
            </a:r>
            <a:r>
              <a:rPr lang="en-US" sz="1200" dirty="0">
                <a:solidFill>
                  <a:srgbClr val="0D0D0D"/>
                </a:solidFill>
                <a:ea typeface="+mn-lt"/>
                <a:cs typeface="+mn-lt"/>
              </a:rPr>
              <a:t>: Gather data on each incident of downtime, noting times, durations, and conditions.</a:t>
            </a:r>
            <a:endParaRPr lang="en-US" dirty="0">
              <a:ea typeface="+mn-lt"/>
              <a:cs typeface="+mn-lt"/>
            </a:endParaRPr>
          </a:p>
          <a:p>
            <a:pPr>
              <a:buFont typeface="Arial"/>
              <a:buChar char="•"/>
            </a:pPr>
            <a:r>
              <a:rPr lang="en-US" sz="1200" b="1" dirty="0">
                <a:solidFill>
                  <a:srgbClr val="0D0D0D"/>
                </a:solidFill>
                <a:ea typeface="+mn-lt"/>
                <a:cs typeface="+mn-lt"/>
              </a:rPr>
              <a:t>Analyze Data</a:t>
            </a:r>
            <a:r>
              <a:rPr lang="en-US" sz="1200" dirty="0">
                <a:solidFill>
                  <a:srgbClr val="0D0D0D"/>
                </a:solidFill>
                <a:ea typeface="+mn-lt"/>
                <a:cs typeface="+mn-lt"/>
              </a:rPr>
              <a:t>: Look for commonalities among incidents. Use tools like the fishbone diagram to categorize potential causes.</a:t>
            </a:r>
            <a:endParaRPr lang="en-US" dirty="0">
              <a:ea typeface="+mn-lt"/>
              <a:cs typeface="+mn-lt"/>
            </a:endParaRPr>
          </a:p>
          <a:p>
            <a:pPr>
              <a:buFont typeface="Arial"/>
              <a:buChar char="•"/>
            </a:pPr>
            <a:r>
              <a:rPr lang="en-US" sz="1200" b="1" dirty="0">
                <a:solidFill>
                  <a:srgbClr val="0D0D0D"/>
                </a:solidFill>
                <a:ea typeface="+mn-lt"/>
                <a:cs typeface="+mn-lt"/>
              </a:rPr>
              <a:t>Identify Root Causes</a:t>
            </a:r>
            <a:r>
              <a:rPr lang="en-US" sz="1200" dirty="0">
                <a:solidFill>
                  <a:srgbClr val="0D0D0D"/>
                </a:solidFill>
                <a:ea typeface="+mn-lt"/>
                <a:cs typeface="+mn-lt"/>
              </a:rPr>
              <a:t>: Apply the Five Whys method to each category to drill down to the root causes—perhaps outdated hardware or software conflicts.</a:t>
            </a:r>
            <a:endParaRPr lang="en-US" dirty="0">
              <a:ea typeface="+mn-lt"/>
              <a:cs typeface="+mn-lt"/>
            </a:endParaRPr>
          </a:p>
          <a:p>
            <a:pPr>
              <a:buFont typeface="Arial"/>
              <a:buChar char="•"/>
            </a:pPr>
            <a:r>
              <a:rPr lang="en-US" sz="1200" b="1" dirty="0">
                <a:solidFill>
                  <a:srgbClr val="0D0D0D"/>
                </a:solidFill>
                <a:ea typeface="+mn-lt"/>
                <a:cs typeface="+mn-lt"/>
              </a:rPr>
              <a:t>Develop Solutions</a:t>
            </a:r>
            <a:r>
              <a:rPr lang="en-US" sz="1200" dirty="0">
                <a:solidFill>
                  <a:srgbClr val="0D0D0D"/>
                </a:solidFill>
                <a:ea typeface="+mn-lt"/>
                <a:cs typeface="+mn-lt"/>
              </a:rPr>
              <a:t>: Upgrade hardware or resolve software conflicts.</a:t>
            </a:r>
            <a:endParaRPr lang="en-US" dirty="0">
              <a:ea typeface="+mn-lt"/>
              <a:cs typeface="+mn-lt"/>
            </a:endParaRPr>
          </a:p>
          <a:p>
            <a:pPr>
              <a:buFont typeface="Arial"/>
              <a:buChar char="•"/>
            </a:pPr>
            <a:r>
              <a:rPr lang="en-US" sz="1200" b="1" dirty="0">
                <a:solidFill>
                  <a:srgbClr val="0D0D0D"/>
                </a:solidFill>
                <a:ea typeface="+mn-lt"/>
                <a:cs typeface="+mn-lt"/>
              </a:rPr>
              <a:t>Implement and Monitor</a:t>
            </a:r>
            <a:r>
              <a:rPr lang="en-US" sz="1200" dirty="0">
                <a:solidFill>
                  <a:srgbClr val="0D0D0D"/>
                </a:solidFill>
                <a:ea typeface="+mn-lt"/>
                <a:cs typeface="+mn-lt"/>
              </a:rPr>
              <a:t>: Execute the solutions and monitor system stability to ensure the problem is resolved.</a:t>
            </a:r>
            <a:endParaRPr lang="en-US" dirty="0">
              <a:ea typeface="+mn-lt"/>
              <a:cs typeface="+mn-lt"/>
            </a:endParaRPr>
          </a:p>
        </p:txBody>
      </p:sp>
      <p:sp>
        <p:nvSpPr>
          <p:cNvPr id="5" name="Text Placeholder 4">
            <a:extLst>
              <a:ext uri="{FF2B5EF4-FFF2-40B4-BE49-F238E27FC236}">
                <a16:creationId xmlns:a16="http://schemas.microsoft.com/office/drawing/2014/main" id="{B98C37B4-1BA5-E07C-577E-F7F0D9CCEF89}"/>
              </a:ext>
            </a:extLst>
          </p:cNvPr>
          <p:cNvSpPr>
            <a:spLocks noGrp="1"/>
          </p:cNvSpPr>
          <p:nvPr>
            <p:ph type="body" sz="quarter" idx="3"/>
          </p:nvPr>
        </p:nvSpPr>
        <p:spPr/>
        <p:txBody>
          <a:bodyPr>
            <a:normAutofit/>
          </a:bodyPr>
          <a:lstStyle/>
          <a:p>
            <a:r>
              <a:rPr lang="en-US" dirty="0"/>
              <a:t>Problem 2: High Employee Turnover</a:t>
            </a:r>
            <a:br>
              <a:rPr lang="en-US" dirty="0"/>
            </a:br>
            <a:endParaRPr lang="en-US" dirty="0"/>
          </a:p>
        </p:txBody>
      </p:sp>
      <p:sp>
        <p:nvSpPr>
          <p:cNvPr id="6" name="Content Placeholder 5">
            <a:extLst>
              <a:ext uri="{FF2B5EF4-FFF2-40B4-BE49-F238E27FC236}">
                <a16:creationId xmlns:a16="http://schemas.microsoft.com/office/drawing/2014/main" id="{BFEC4FA5-A4F6-AD12-F726-B69613297A2C}"/>
              </a:ext>
            </a:extLst>
          </p:cNvPr>
          <p:cNvSpPr>
            <a:spLocks noGrp="1"/>
          </p:cNvSpPr>
          <p:nvPr>
            <p:ph sz="quarter" idx="4"/>
          </p:nvPr>
        </p:nvSpPr>
        <p:spPr/>
        <p:txBody>
          <a:bodyPr vert="horz" lIns="91440" tIns="45720" rIns="91440" bIns="45720" rtlCol="0" anchor="t">
            <a:normAutofit/>
          </a:bodyPr>
          <a:lstStyle/>
          <a:p>
            <a:pPr>
              <a:buFont typeface="Arial"/>
              <a:buChar char="•"/>
            </a:pPr>
            <a:r>
              <a:rPr lang="en-US" sz="1200" b="1" dirty="0">
                <a:solidFill>
                  <a:srgbClr val="0D0D0D"/>
                </a:solidFill>
                <a:ea typeface="+mn-lt"/>
                <a:cs typeface="+mn-lt"/>
              </a:rPr>
              <a:t>Identify the Problem</a:t>
            </a:r>
            <a:r>
              <a:rPr lang="en-US" sz="1200" dirty="0">
                <a:solidFill>
                  <a:srgbClr val="0D0D0D"/>
                </a:solidFill>
                <a:ea typeface="+mn-lt"/>
                <a:cs typeface="+mn-lt"/>
              </a:rPr>
              <a:t>: Note that employee turnover rates are higher than industry averages.</a:t>
            </a:r>
            <a:endParaRPr lang="en-US"/>
          </a:p>
          <a:p>
            <a:pPr>
              <a:buFont typeface="Arial"/>
              <a:buChar char="•"/>
            </a:pPr>
            <a:r>
              <a:rPr lang="en-US" sz="1200" b="1" dirty="0">
                <a:solidFill>
                  <a:srgbClr val="0D0D0D"/>
                </a:solidFill>
                <a:ea typeface="+mn-lt"/>
                <a:cs typeface="+mn-lt"/>
              </a:rPr>
              <a:t>Collect Data</a:t>
            </a:r>
            <a:r>
              <a:rPr lang="en-US" sz="1200" dirty="0">
                <a:solidFill>
                  <a:srgbClr val="0D0D0D"/>
                </a:solidFill>
                <a:ea typeface="+mn-lt"/>
                <a:cs typeface="+mn-lt"/>
              </a:rPr>
              <a:t>: Collect and analyze data regarding exit interviews, employee satisfaction surveys, and HR reports.</a:t>
            </a:r>
            <a:endParaRPr lang="en-US" dirty="0"/>
          </a:p>
          <a:p>
            <a:pPr>
              <a:buFont typeface="Arial"/>
              <a:buChar char="•"/>
            </a:pPr>
            <a:r>
              <a:rPr lang="en-US" sz="1200" b="1" dirty="0">
                <a:solidFill>
                  <a:srgbClr val="0D0D0D"/>
                </a:solidFill>
                <a:ea typeface="+mn-lt"/>
                <a:cs typeface="+mn-lt"/>
              </a:rPr>
              <a:t>Analyze Data</a:t>
            </a:r>
            <a:r>
              <a:rPr lang="en-US" sz="1200" dirty="0">
                <a:solidFill>
                  <a:srgbClr val="0D0D0D"/>
                </a:solidFill>
                <a:ea typeface="+mn-lt"/>
                <a:cs typeface="+mn-lt"/>
              </a:rPr>
              <a:t>: Identify patterns or common reasons cited for leaving.</a:t>
            </a:r>
            <a:endParaRPr lang="en-US" dirty="0"/>
          </a:p>
          <a:p>
            <a:pPr>
              <a:buFont typeface="Arial"/>
              <a:buChar char="•"/>
            </a:pPr>
            <a:r>
              <a:rPr lang="en-US" sz="1200" b="1" dirty="0">
                <a:solidFill>
                  <a:srgbClr val="0D0D0D"/>
                </a:solidFill>
                <a:ea typeface="+mn-lt"/>
                <a:cs typeface="+mn-lt"/>
              </a:rPr>
              <a:t>Identify Root Causes</a:t>
            </a:r>
            <a:r>
              <a:rPr lang="en-US" sz="1200" dirty="0">
                <a:solidFill>
                  <a:srgbClr val="0D0D0D"/>
                </a:solidFill>
                <a:ea typeface="+mn-lt"/>
                <a:cs typeface="+mn-lt"/>
              </a:rPr>
              <a:t>: Use the Five Whys to explore reasons behind dissatisfaction—such as inadequate career development opportunities or unsatisfactory management practices.</a:t>
            </a:r>
            <a:endParaRPr lang="en-US" dirty="0"/>
          </a:p>
          <a:p>
            <a:pPr>
              <a:buFont typeface="Arial"/>
              <a:buChar char="•"/>
            </a:pPr>
            <a:r>
              <a:rPr lang="en-US" sz="1200" b="1" dirty="0">
                <a:solidFill>
                  <a:srgbClr val="0D0D0D"/>
                </a:solidFill>
                <a:ea typeface="+mn-lt"/>
                <a:cs typeface="+mn-lt"/>
              </a:rPr>
              <a:t>Develop Solutions</a:t>
            </a:r>
            <a:r>
              <a:rPr lang="en-US" sz="1200" dirty="0">
                <a:solidFill>
                  <a:srgbClr val="0D0D0D"/>
                </a:solidFill>
                <a:ea typeface="+mn-lt"/>
                <a:cs typeface="+mn-lt"/>
              </a:rPr>
              <a:t>: Design programs to improve career development opportunities, training for managers, or work-life balance.</a:t>
            </a:r>
            <a:endParaRPr lang="en-US" dirty="0"/>
          </a:p>
          <a:p>
            <a:pPr>
              <a:buFont typeface="Arial"/>
              <a:buChar char="•"/>
            </a:pPr>
            <a:r>
              <a:rPr lang="en-US" sz="1200" b="1" dirty="0">
                <a:solidFill>
                  <a:srgbClr val="0D0D0D"/>
                </a:solidFill>
                <a:ea typeface="+mn-lt"/>
                <a:cs typeface="+mn-lt"/>
              </a:rPr>
              <a:t>Implement and Monitor</a:t>
            </a:r>
            <a:r>
              <a:rPr lang="en-US" sz="1200" dirty="0">
                <a:solidFill>
                  <a:srgbClr val="0D0D0D"/>
                </a:solidFill>
                <a:ea typeface="+mn-lt"/>
                <a:cs typeface="+mn-lt"/>
              </a:rPr>
              <a:t>: Implement these strategies and regularly review turnover rates and employee satisfaction to assess the effectiveness of the solutions.</a:t>
            </a:r>
            <a:endParaRPr lang="en-US" dirty="0"/>
          </a:p>
        </p:txBody>
      </p:sp>
      <p:pic>
        <p:nvPicPr>
          <p:cNvPr id="8" name="Picture 7" descr="A logo of a globe and a graduation cap&#10;&#10;Description automatically generated">
            <a:extLst>
              <a:ext uri="{FF2B5EF4-FFF2-40B4-BE49-F238E27FC236}">
                <a16:creationId xmlns:a16="http://schemas.microsoft.com/office/drawing/2014/main" id="{2BFBB558-67BD-6FE7-C6C3-2D4FC2E52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37693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06EB-997D-FDF2-3D9C-CDF0B999AC79}"/>
              </a:ext>
            </a:extLst>
          </p:cNvPr>
          <p:cNvSpPr>
            <a:spLocks noGrp="1"/>
          </p:cNvSpPr>
          <p:nvPr>
            <p:ph type="title"/>
          </p:nvPr>
        </p:nvSpPr>
        <p:spPr/>
        <p:txBody>
          <a:bodyPr/>
          <a:lstStyle/>
          <a:p>
            <a:r>
              <a:rPr lang="en-US" dirty="0">
                <a:solidFill>
                  <a:srgbClr val="0D0D0D"/>
                </a:solidFill>
              </a:rPr>
              <a:t>Comparison Summary</a:t>
            </a:r>
            <a:endParaRPr lang="en-US" dirty="0"/>
          </a:p>
        </p:txBody>
      </p:sp>
      <p:sp>
        <p:nvSpPr>
          <p:cNvPr id="3" name="Text Placeholder 2">
            <a:extLst>
              <a:ext uri="{FF2B5EF4-FFF2-40B4-BE49-F238E27FC236}">
                <a16:creationId xmlns:a16="http://schemas.microsoft.com/office/drawing/2014/main" id="{CE9AB6BC-4EDF-D172-4B22-166556ED8437}"/>
              </a:ext>
            </a:extLst>
          </p:cNvPr>
          <p:cNvSpPr>
            <a:spLocks noGrp="1"/>
          </p:cNvSpPr>
          <p:nvPr>
            <p:ph type="body" idx="1"/>
          </p:nvPr>
        </p:nvSpPr>
        <p:spPr>
          <a:xfrm>
            <a:off x="1486333" y="1686935"/>
            <a:ext cx="2196378" cy="818140"/>
          </a:xfrm>
        </p:spPr>
        <p:txBody>
          <a:bodyPr/>
          <a:lstStyle/>
          <a:p>
            <a:r>
              <a:rPr lang="en-US" dirty="0"/>
              <a:t>DMAIC</a:t>
            </a:r>
          </a:p>
        </p:txBody>
      </p:sp>
      <p:sp>
        <p:nvSpPr>
          <p:cNvPr id="4" name="Content Placeholder 3">
            <a:extLst>
              <a:ext uri="{FF2B5EF4-FFF2-40B4-BE49-F238E27FC236}">
                <a16:creationId xmlns:a16="http://schemas.microsoft.com/office/drawing/2014/main" id="{D66D91E6-2D26-3AEF-4113-71FFEABB0DE6}"/>
              </a:ext>
            </a:extLst>
          </p:cNvPr>
          <p:cNvSpPr>
            <a:spLocks noGrp="1"/>
          </p:cNvSpPr>
          <p:nvPr>
            <p:ph sz="half" idx="2"/>
          </p:nvPr>
        </p:nvSpPr>
        <p:spPr>
          <a:xfrm>
            <a:off x="1486333" y="2505075"/>
            <a:ext cx="2196378" cy="3684588"/>
          </a:xfrm>
        </p:spPr>
        <p:txBody>
          <a:bodyPr vert="horz" lIns="91440" tIns="45720" rIns="91440" bIns="45720" rtlCol="0" anchor="t">
            <a:normAutofit lnSpcReduction="10000"/>
          </a:bodyPr>
          <a:lstStyle/>
          <a:p>
            <a:pPr marL="0" indent="0">
              <a:buNone/>
            </a:pPr>
            <a:r>
              <a:rPr lang="en-US" sz="1500" dirty="0">
                <a:solidFill>
                  <a:srgbClr val="0D0D0D"/>
                </a:solidFill>
                <a:ea typeface="+mn-lt"/>
                <a:cs typeface="+mn-lt"/>
              </a:rPr>
              <a:t>is highly structured, suits complex problems where in-depth analysis and long-term control are needed.</a:t>
            </a:r>
            <a:br>
              <a:rPr lang="en-US" sz="1500" dirty="0">
                <a:ea typeface="+mn-lt"/>
                <a:cs typeface="+mn-lt"/>
              </a:rPr>
            </a:br>
            <a:endParaRPr lang="en-US" sz="1500" dirty="0">
              <a:solidFill>
                <a:srgbClr val="0D0D0D"/>
              </a:solidFill>
              <a:ea typeface="+mn-lt"/>
              <a:cs typeface="+mn-lt"/>
            </a:endParaRPr>
          </a:p>
          <a:p>
            <a:pPr>
              <a:buNone/>
            </a:pPr>
            <a:r>
              <a:rPr lang="en-US" sz="1300" b="1" dirty="0">
                <a:solidFill>
                  <a:srgbClr val="0D0D0D"/>
                </a:solidFill>
                <a:ea typeface="+mn-lt"/>
                <a:cs typeface="+mn-lt"/>
              </a:rPr>
              <a:t>Use Cases</a:t>
            </a:r>
            <a:r>
              <a:rPr lang="en-US" sz="1300" dirty="0">
                <a:solidFill>
                  <a:srgbClr val="0D0D0D"/>
                </a:solidFill>
                <a:ea typeface="+mn-lt"/>
                <a:cs typeface="+mn-lt"/>
              </a:rPr>
              <a:t>: Best suited for projects aimed at improving existing processes, where the process is already in place but not performing to the desired level of quality or efficiency.</a:t>
            </a:r>
            <a:endParaRPr lang="en-US" sz="3000"/>
          </a:p>
          <a:p>
            <a:pPr>
              <a:buNone/>
            </a:pPr>
            <a:r>
              <a:rPr lang="en-US" sz="1300" b="1" dirty="0">
                <a:solidFill>
                  <a:srgbClr val="0D0D0D"/>
                </a:solidFill>
                <a:ea typeface="+mn-lt"/>
                <a:cs typeface="+mn-lt"/>
              </a:rPr>
              <a:t>Strengths</a:t>
            </a:r>
            <a:r>
              <a:rPr lang="en-US" sz="1300" dirty="0">
                <a:solidFill>
                  <a:srgbClr val="0D0D0D"/>
                </a:solidFill>
                <a:ea typeface="+mn-lt"/>
                <a:cs typeface="+mn-lt"/>
              </a:rPr>
              <a:t>: Highly structured, data-driven, focused on statistical analysis, and aims at sustainable, long-term improvements.</a:t>
            </a:r>
            <a:endParaRPr lang="en-US" dirty="0"/>
          </a:p>
        </p:txBody>
      </p:sp>
      <p:sp>
        <p:nvSpPr>
          <p:cNvPr id="12" name="Text Placeholder 2">
            <a:extLst>
              <a:ext uri="{FF2B5EF4-FFF2-40B4-BE49-F238E27FC236}">
                <a16:creationId xmlns:a16="http://schemas.microsoft.com/office/drawing/2014/main" id="{2C9A4709-5F7E-E6A4-FAA4-5E8B95770087}"/>
              </a:ext>
            </a:extLst>
          </p:cNvPr>
          <p:cNvSpPr txBox="1">
            <a:spLocks/>
          </p:cNvSpPr>
          <p:nvPr/>
        </p:nvSpPr>
        <p:spPr>
          <a:xfrm>
            <a:off x="4836824" y="1585335"/>
            <a:ext cx="2196378" cy="81814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PDCA</a:t>
            </a:r>
          </a:p>
        </p:txBody>
      </p:sp>
      <p:sp>
        <p:nvSpPr>
          <p:cNvPr id="14" name="Content Placeholder 3">
            <a:extLst>
              <a:ext uri="{FF2B5EF4-FFF2-40B4-BE49-F238E27FC236}">
                <a16:creationId xmlns:a16="http://schemas.microsoft.com/office/drawing/2014/main" id="{839F8D40-4E42-F397-C846-ABCDD4EA5AA4}"/>
              </a:ext>
            </a:extLst>
          </p:cNvPr>
          <p:cNvSpPr txBox="1">
            <a:spLocks/>
          </p:cNvSpPr>
          <p:nvPr/>
        </p:nvSpPr>
        <p:spPr>
          <a:xfrm>
            <a:off x="4836824" y="2403475"/>
            <a:ext cx="2196378" cy="368458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dirty="0">
                <a:solidFill>
                  <a:srgbClr val="0D0D0D"/>
                </a:solidFill>
                <a:ea typeface="+mn-lt"/>
                <a:cs typeface="+mn-lt"/>
              </a:rPr>
              <a:t>facilitates quick, iterative learning and adjustments, ideal for dynamic environments that require agility.</a:t>
            </a:r>
            <a:endParaRPr lang="en-US" sz="1400" dirty="0">
              <a:ea typeface="+mn-lt"/>
              <a:cs typeface="+mn-lt"/>
            </a:endParaRPr>
          </a:p>
          <a:p>
            <a:pPr marL="0" indent="0">
              <a:buNone/>
            </a:pPr>
            <a:endParaRPr lang="en-US" sz="1600" dirty="0">
              <a:solidFill>
                <a:srgbClr val="0D0D0D"/>
              </a:solidFill>
            </a:endParaRPr>
          </a:p>
          <a:p>
            <a:pPr>
              <a:buNone/>
            </a:pPr>
            <a:r>
              <a:rPr lang="en-US" sz="1200" b="1" dirty="0">
                <a:solidFill>
                  <a:srgbClr val="0D0D0D"/>
                </a:solidFill>
                <a:ea typeface="+mn-lt"/>
                <a:cs typeface="+mn-lt"/>
              </a:rPr>
              <a:t>Use Cases</a:t>
            </a:r>
            <a:r>
              <a:rPr lang="en-US" sz="1200" dirty="0">
                <a:solidFill>
                  <a:srgbClr val="0D0D0D"/>
                </a:solidFill>
                <a:ea typeface="+mn-lt"/>
                <a:cs typeface="+mn-lt"/>
              </a:rPr>
              <a:t>: Suitable for both new and existing processes. Often used in environments that require iterative testing and agile adjustments, such as manufacturing and software development.</a:t>
            </a:r>
            <a:endParaRPr lang="en-US" dirty="0">
              <a:ea typeface="+mn-lt"/>
              <a:cs typeface="+mn-lt"/>
            </a:endParaRPr>
          </a:p>
          <a:p>
            <a:pPr>
              <a:buNone/>
            </a:pPr>
            <a:r>
              <a:rPr lang="en-US" sz="1200" b="1" dirty="0">
                <a:solidFill>
                  <a:srgbClr val="0D0D0D"/>
                </a:solidFill>
                <a:ea typeface="+mn-lt"/>
                <a:cs typeface="+mn-lt"/>
              </a:rPr>
              <a:t>Strengths</a:t>
            </a:r>
            <a:r>
              <a:rPr lang="en-US" sz="1200" dirty="0">
                <a:solidFill>
                  <a:srgbClr val="0D0D0D"/>
                </a:solidFill>
                <a:ea typeface="+mn-lt"/>
                <a:cs typeface="+mn-lt"/>
              </a:rPr>
              <a:t>: Encourages experimental learning and quick adjustments; ideal for environments that need flexible and iterative testing.</a:t>
            </a:r>
            <a:endParaRPr lang="en-US" dirty="0">
              <a:ea typeface="+mn-lt"/>
              <a:cs typeface="+mn-lt"/>
            </a:endParaRPr>
          </a:p>
          <a:p>
            <a:pPr>
              <a:buFont typeface="Arial" panose="020B0604020202020204" pitchFamily="34" charset="0"/>
              <a:buNone/>
            </a:pPr>
            <a:endParaRPr lang="en-US" sz="1200" dirty="0">
              <a:solidFill>
                <a:srgbClr val="0D0D0D"/>
              </a:solidFill>
            </a:endParaRPr>
          </a:p>
        </p:txBody>
      </p:sp>
      <p:sp>
        <p:nvSpPr>
          <p:cNvPr id="15" name="Text Placeholder 2">
            <a:extLst>
              <a:ext uri="{FF2B5EF4-FFF2-40B4-BE49-F238E27FC236}">
                <a16:creationId xmlns:a16="http://schemas.microsoft.com/office/drawing/2014/main" id="{8EBA95F0-779B-82BA-27B4-70A297757319}"/>
              </a:ext>
            </a:extLst>
          </p:cNvPr>
          <p:cNvSpPr txBox="1">
            <a:spLocks/>
          </p:cNvSpPr>
          <p:nvPr/>
        </p:nvSpPr>
        <p:spPr>
          <a:xfrm>
            <a:off x="7798233" y="1521835"/>
            <a:ext cx="2196378" cy="81814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RCA</a:t>
            </a:r>
          </a:p>
        </p:txBody>
      </p:sp>
      <p:sp>
        <p:nvSpPr>
          <p:cNvPr id="16" name="Content Placeholder 3">
            <a:extLst>
              <a:ext uri="{FF2B5EF4-FFF2-40B4-BE49-F238E27FC236}">
                <a16:creationId xmlns:a16="http://schemas.microsoft.com/office/drawing/2014/main" id="{2A5E485F-9244-6CAD-061F-8968CC4449D8}"/>
              </a:ext>
            </a:extLst>
          </p:cNvPr>
          <p:cNvSpPr txBox="1">
            <a:spLocks/>
          </p:cNvSpPr>
          <p:nvPr/>
        </p:nvSpPr>
        <p:spPr>
          <a:xfrm>
            <a:off x="7798233" y="2339975"/>
            <a:ext cx="2196378" cy="3684588"/>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500" dirty="0">
                <a:solidFill>
                  <a:srgbClr val="0D0D0D"/>
                </a:solidFill>
                <a:ea typeface="+mn-lt"/>
                <a:cs typeface="+mn-lt"/>
              </a:rPr>
              <a:t>focuses intensely on the underlying causes and is best for addressing specific, recurring, or critical problems.</a:t>
            </a:r>
            <a:endParaRPr lang="en-US" sz="1500">
              <a:ea typeface="+mn-lt"/>
              <a:cs typeface="+mn-lt"/>
            </a:endParaRPr>
          </a:p>
          <a:p>
            <a:pPr marL="0" indent="0">
              <a:buNone/>
            </a:pPr>
            <a:endParaRPr lang="en-US" sz="1600" dirty="0">
              <a:solidFill>
                <a:srgbClr val="0D0D0D"/>
              </a:solidFill>
            </a:endParaRPr>
          </a:p>
          <a:p>
            <a:pPr>
              <a:buNone/>
            </a:pPr>
            <a:r>
              <a:rPr lang="en-US" sz="1300" b="1" dirty="0">
                <a:solidFill>
                  <a:srgbClr val="0D0D0D"/>
                </a:solidFill>
                <a:ea typeface="+mn-lt"/>
                <a:cs typeface="+mn-lt"/>
              </a:rPr>
              <a:t>Use Cases</a:t>
            </a:r>
            <a:r>
              <a:rPr lang="en-US" sz="1300" dirty="0">
                <a:solidFill>
                  <a:srgbClr val="0D0D0D"/>
                </a:solidFill>
                <a:ea typeface="+mn-lt"/>
                <a:cs typeface="+mn-lt"/>
              </a:rPr>
              <a:t>: Applicable in any setting where problems occur, especially useful in addressing recurring problems or where a solution to a single problem can have broad implications.</a:t>
            </a:r>
            <a:endParaRPr lang="en-US" sz="1300">
              <a:ea typeface="+mn-lt"/>
              <a:cs typeface="+mn-lt"/>
            </a:endParaRPr>
          </a:p>
          <a:p>
            <a:pPr>
              <a:buNone/>
            </a:pPr>
            <a:r>
              <a:rPr lang="en-US" sz="1300" b="1" dirty="0">
                <a:solidFill>
                  <a:srgbClr val="0D0D0D"/>
                </a:solidFill>
                <a:ea typeface="+mn-lt"/>
                <a:cs typeface="+mn-lt"/>
              </a:rPr>
              <a:t>Strengths</a:t>
            </a:r>
            <a:r>
              <a:rPr lang="en-US" sz="1300" dirty="0">
                <a:solidFill>
                  <a:srgbClr val="0D0D0D"/>
                </a:solidFill>
                <a:ea typeface="+mn-lt"/>
                <a:cs typeface="+mn-lt"/>
              </a:rPr>
              <a:t>: Focuses on eliminating the root cause of problems rather than just addressing symptoms; can prevent future occurrences.</a:t>
            </a:r>
            <a:endParaRPr lang="en-US" dirty="0">
              <a:ea typeface="+mn-lt"/>
              <a:cs typeface="+mn-lt"/>
            </a:endParaRPr>
          </a:p>
          <a:p>
            <a:pPr>
              <a:buFont typeface="Arial" panose="020B0604020202020204" pitchFamily="34" charset="0"/>
              <a:buNone/>
            </a:pPr>
            <a:endParaRPr lang="en-US" sz="1200" dirty="0">
              <a:solidFill>
                <a:srgbClr val="0D0D0D"/>
              </a:solidFill>
            </a:endParaRPr>
          </a:p>
        </p:txBody>
      </p:sp>
      <p:pic>
        <p:nvPicPr>
          <p:cNvPr id="18" name="Picture 17" descr="A logo of a globe and a graduation cap&#10;&#10;Description automatically generated">
            <a:extLst>
              <a:ext uri="{FF2B5EF4-FFF2-40B4-BE49-F238E27FC236}">
                <a16:creationId xmlns:a16="http://schemas.microsoft.com/office/drawing/2014/main" id="{D6C8D066-DC98-7EC9-7926-5909E3940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56591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4A51-DA1E-7321-2D76-0AB754AD7314}"/>
              </a:ext>
            </a:extLst>
          </p:cNvPr>
          <p:cNvSpPr>
            <a:spLocks noGrp="1"/>
          </p:cNvSpPr>
          <p:nvPr>
            <p:ph type="title"/>
          </p:nvPr>
        </p:nvSpPr>
        <p:spPr/>
        <p:txBody>
          <a:bodyPr>
            <a:normAutofit/>
          </a:bodyPr>
          <a:lstStyle/>
          <a:p>
            <a:r>
              <a:rPr lang="en-US" dirty="0">
                <a:solidFill>
                  <a:srgbClr val="0D0D0D"/>
                </a:solidFill>
              </a:rPr>
              <a:t>Case Study 1: Improving Restaurant Wait Times (DMAIC Method)</a:t>
            </a:r>
            <a:endParaRPr lang="en-US" dirty="0"/>
          </a:p>
        </p:txBody>
      </p:sp>
      <p:sp>
        <p:nvSpPr>
          <p:cNvPr id="3" name="Content Placeholder 2">
            <a:extLst>
              <a:ext uri="{FF2B5EF4-FFF2-40B4-BE49-F238E27FC236}">
                <a16:creationId xmlns:a16="http://schemas.microsoft.com/office/drawing/2014/main" id="{C9FEE921-B797-03C8-F0EC-2A0D5B7A7978}"/>
              </a:ext>
            </a:extLst>
          </p:cNvPr>
          <p:cNvSpPr>
            <a:spLocks noGrp="1"/>
          </p:cNvSpPr>
          <p:nvPr>
            <p:ph idx="1"/>
          </p:nvPr>
        </p:nvSpPr>
        <p:spPr/>
        <p:txBody>
          <a:bodyPr vert="horz" lIns="91440" tIns="45720" rIns="91440" bIns="45720" rtlCol="0" anchor="t">
            <a:normAutofit/>
          </a:bodyPr>
          <a:lstStyle/>
          <a:p>
            <a:r>
              <a:rPr lang="en-US" sz="2400" b="1" dirty="0">
                <a:solidFill>
                  <a:srgbClr val="0D0D0D"/>
                </a:solidFill>
                <a:ea typeface="+mn-lt"/>
                <a:cs typeface="+mn-lt"/>
              </a:rPr>
              <a:t>Background</a:t>
            </a:r>
            <a:r>
              <a:rPr lang="en-US" sz="2400" dirty="0">
                <a:solidFill>
                  <a:srgbClr val="0D0D0D"/>
                </a:solidFill>
                <a:ea typeface="+mn-lt"/>
                <a:cs typeface="+mn-lt"/>
              </a:rPr>
              <a:t>: A popular local restaurant is experiencing longer than average wait times during peak hours, leading to customer complaints and lost business.</a:t>
            </a:r>
            <a:endParaRPr lang="en-US" sz="2400" dirty="0"/>
          </a:p>
        </p:txBody>
      </p:sp>
      <p:pic>
        <p:nvPicPr>
          <p:cNvPr id="5" name="Picture 4" descr="A logo of a globe and a graduation cap&#10;&#10;Description automatically generated">
            <a:extLst>
              <a:ext uri="{FF2B5EF4-FFF2-40B4-BE49-F238E27FC236}">
                <a16:creationId xmlns:a16="http://schemas.microsoft.com/office/drawing/2014/main" id="{DAE158D5-9509-72FB-A802-31D0AB148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849072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4A51-DA1E-7321-2D76-0AB754AD7314}"/>
              </a:ext>
            </a:extLst>
          </p:cNvPr>
          <p:cNvSpPr>
            <a:spLocks noGrp="1"/>
          </p:cNvSpPr>
          <p:nvPr>
            <p:ph type="title"/>
          </p:nvPr>
        </p:nvSpPr>
        <p:spPr/>
        <p:txBody>
          <a:bodyPr>
            <a:normAutofit/>
          </a:bodyPr>
          <a:lstStyle/>
          <a:p>
            <a:r>
              <a:rPr lang="en-US" dirty="0">
                <a:solidFill>
                  <a:srgbClr val="0D0D0D"/>
                </a:solidFill>
              </a:rPr>
              <a:t>Case Study 2: Software Upgrade Rollout (PDCA Method)</a:t>
            </a:r>
            <a:endParaRPr lang="en-US" dirty="0"/>
          </a:p>
        </p:txBody>
      </p:sp>
      <p:sp>
        <p:nvSpPr>
          <p:cNvPr id="3" name="Content Placeholder 2">
            <a:extLst>
              <a:ext uri="{FF2B5EF4-FFF2-40B4-BE49-F238E27FC236}">
                <a16:creationId xmlns:a16="http://schemas.microsoft.com/office/drawing/2014/main" id="{C9FEE921-B797-03C8-F0EC-2A0D5B7A7978}"/>
              </a:ext>
            </a:extLst>
          </p:cNvPr>
          <p:cNvSpPr>
            <a:spLocks noGrp="1"/>
          </p:cNvSpPr>
          <p:nvPr>
            <p:ph idx="1"/>
          </p:nvPr>
        </p:nvSpPr>
        <p:spPr/>
        <p:txBody>
          <a:bodyPr vert="horz" lIns="91440" tIns="45720" rIns="91440" bIns="45720" rtlCol="0" anchor="t">
            <a:normAutofit/>
          </a:bodyPr>
          <a:lstStyle/>
          <a:p>
            <a:r>
              <a:rPr lang="en-US" sz="2400" b="1" dirty="0">
                <a:solidFill>
                  <a:srgbClr val="0D0D0D"/>
                </a:solidFill>
                <a:latin typeface="Arial"/>
                <a:ea typeface="+mn-lt"/>
                <a:cs typeface="Arial"/>
              </a:rPr>
              <a:t>Background</a:t>
            </a:r>
            <a:r>
              <a:rPr lang="en-US" sz="2400" dirty="0">
                <a:solidFill>
                  <a:srgbClr val="0D0D0D"/>
                </a:solidFill>
                <a:latin typeface="Arial"/>
                <a:ea typeface="+mn-lt"/>
                <a:cs typeface="Arial"/>
              </a:rPr>
              <a:t>: A technology firm plans to roll out a major software update, aiming to improve user experience and add new features. Past rollouts have </a:t>
            </a:r>
            <a:r>
              <a:rPr lang="en-US" sz="2400">
                <a:solidFill>
                  <a:srgbClr val="0D0D0D"/>
                </a:solidFill>
                <a:latin typeface="Arial"/>
                <a:ea typeface="+mn-lt"/>
                <a:cs typeface="Arial"/>
              </a:rPr>
              <a:t>faced user resistance and bug complaints.</a:t>
            </a:r>
            <a:endParaRPr lang="en-US" sz="2400">
              <a:solidFill>
                <a:srgbClr val="000000"/>
              </a:solidFill>
              <a:latin typeface="Arial"/>
              <a:ea typeface="+mn-lt"/>
              <a:cs typeface="Arial"/>
            </a:endParaRPr>
          </a:p>
        </p:txBody>
      </p:sp>
      <p:pic>
        <p:nvPicPr>
          <p:cNvPr id="5" name="Picture 4" descr="A logo of a globe and a graduation cap&#10;&#10;Description automatically generated">
            <a:extLst>
              <a:ext uri="{FF2B5EF4-FFF2-40B4-BE49-F238E27FC236}">
                <a16:creationId xmlns:a16="http://schemas.microsoft.com/office/drawing/2014/main" id="{DAE158D5-9509-72FB-A802-31D0AB148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229021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4A51-DA1E-7321-2D76-0AB754AD7314}"/>
              </a:ext>
            </a:extLst>
          </p:cNvPr>
          <p:cNvSpPr>
            <a:spLocks noGrp="1"/>
          </p:cNvSpPr>
          <p:nvPr>
            <p:ph type="title"/>
          </p:nvPr>
        </p:nvSpPr>
        <p:spPr/>
        <p:txBody>
          <a:bodyPr>
            <a:normAutofit/>
          </a:bodyPr>
          <a:lstStyle/>
          <a:p>
            <a:r>
              <a:rPr lang="en-US" dirty="0">
                <a:solidFill>
                  <a:srgbClr val="0D0D0D"/>
                </a:solidFill>
              </a:rPr>
              <a:t>Case Study 3: Reducing Employee Turnover (Root Cause Analysis)</a:t>
            </a:r>
            <a:endParaRPr lang="en-US" dirty="0"/>
          </a:p>
        </p:txBody>
      </p:sp>
      <p:sp>
        <p:nvSpPr>
          <p:cNvPr id="3" name="Content Placeholder 2">
            <a:extLst>
              <a:ext uri="{FF2B5EF4-FFF2-40B4-BE49-F238E27FC236}">
                <a16:creationId xmlns:a16="http://schemas.microsoft.com/office/drawing/2014/main" id="{C9FEE921-B797-03C8-F0EC-2A0D5B7A7978}"/>
              </a:ext>
            </a:extLst>
          </p:cNvPr>
          <p:cNvSpPr>
            <a:spLocks noGrp="1"/>
          </p:cNvSpPr>
          <p:nvPr>
            <p:ph idx="1"/>
          </p:nvPr>
        </p:nvSpPr>
        <p:spPr/>
        <p:txBody>
          <a:bodyPr vert="horz" lIns="91440" tIns="45720" rIns="91440" bIns="45720" rtlCol="0" anchor="t">
            <a:normAutofit/>
          </a:bodyPr>
          <a:lstStyle/>
          <a:p>
            <a:r>
              <a:rPr lang="en-US" sz="2400" b="1" dirty="0">
                <a:solidFill>
                  <a:srgbClr val="0D0D0D"/>
                </a:solidFill>
                <a:latin typeface="Arial"/>
                <a:ea typeface="+mn-lt"/>
                <a:cs typeface="Arial"/>
              </a:rPr>
              <a:t>Background</a:t>
            </a:r>
            <a:r>
              <a:rPr lang="en-US" sz="2400" dirty="0">
                <a:solidFill>
                  <a:srgbClr val="0D0D0D"/>
                </a:solidFill>
                <a:latin typeface="Arial"/>
                <a:ea typeface="+mn-lt"/>
                <a:cs typeface="Arial"/>
              </a:rPr>
              <a:t>: A retail company has been facing high employee turnover for the past year, particularly among new hires within the first six months of employment.</a:t>
            </a:r>
            <a:endParaRPr lang="en-US" sz="2400" dirty="0">
              <a:solidFill>
                <a:srgbClr val="000000"/>
              </a:solidFill>
              <a:latin typeface="Arial"/>
              <a:ea typeface="+mn-lt"/>
              <a:cs typeface="Arial"/>
            </a:endParaRPr>
          </a:p>
        </p:txBody>
      </p:sp>
      <p:pic>
        <p:nvPicPr>
          <p:cNvPr id="5" name="Picture 4" descr="A logo of a globe and a graduation cap&#10;&#10;Description automatically generated">
            <a:extLst>
              <a:ext uri="{FF2B5EF4-FFF2-40B4-BE49-F238E27FC236}">
                <a16:creationId xmlns:a16="http://schemas.microsoft.com/office/drawing/2014/main" id="{DAE158D5-9509-72FB-A802-31D0AB148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288911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4FEA-9A51-4F66-C80B-4EED89E6CC5A}"/>
              </a:ext>
            </a:extLst>
          </p:cNvPr>
          <p:cNvSpPr>
            <a:spLocks noGrp="1"/>
          </p:cNvSpPr>
          <p:nvPr>
            <p:ph type="ctrTitle"/>
          </p:nvPr>
        </p:nvSpPr>
        <p:spPr/>
        <p:txBody>
          <a:bodyPr/>
          <a:lstStyle/>
          <a:p>
            <a:r>
              <a:rPr lang="en-US" sz="7200" b="1" cap="all" dirty="0">
                <a:ea typeface="+mj-lt"/>
                <a:cs typeface="+mj-lt"/>
              </a:rPr>
              <a:t>CRAFT EFFECTIVE QUESTIONS </a:t>
            </a:r>
            <a:endParaRPr lang="en-US" dirty="0"/>
          </a:p>
        </p:txBody>
      </p:sp>
      <p:sp>
        <p:nvSpPr>
          <p:cNvPr id="3" name="Subtitle 2">
            <a:extLst>
              <a:ext uri="{FF2B5EF4-FFF2-40B4-BE49-F238E27FC236}">
                <a16:creationId xmlns:a16="http://schemas.microsoft.com/office/drawing/2014/main" id="{7CC74F4B-05B3-FB65-BAB2-9153344CCB7D}"/>
              </a:ext>
            </a:extLst>
          </p:cNvPr>
          <p:cNvSpPr>
            <a:spLocks noGrp="1"/>
          </p:cNvSpPr>
          <p:nvPr>
            <p:ph type="subTitle" idx="1"/>
          </p:nvPr>
        </p:nvSpPr>
        <p:spPr/>
        <p:txBody>
          <a:bodyPr/>
          <a:lstStyle/>
          <a:p>
            <a:endParaRPr lang="en-US"/>
          </a:p>
        </p:txBody>
      </p:sp>
      <p:pic>
        <p:nvPicPr>
          <p:cNvPr id="5" name="Picture 4" descr="A logo of a globe and a graduation cap&#10;&#10;Description automatically generated">
            <a:extLst>
              <a:ext uri="{FF2B5EF4-FFF2-40B4-BE49-F238E27FC236}">
                <a16:creationId xmlns:a16="http://schemas.microsoft.com/office/drawing/2014/main" id="{8CDAF505-8C54-0B88-91F0-8D91E7041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95931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lstStyle/>
          <a:p>
            <a:r>
              <a:rPr lang="en-US" b="1" dirty="0">
                <a:solidFill>
                  <a:srgbClr val="1F1F1F"/>
                </a:solidFill>
                <a:ea typeface="+mj-lt"/>
                <a:cs typeface="+mj-lt"/>
              </a:rPr>
              <a:t>Things to Avoid When Asking Questions :</a:t>
            </a:r>
            <a:endParaRPr lang="en-US" dirty="0">
              <a:ea typeface="+mj-lt"/>
              <a:cs typeface="+mj-lt"/>
            </a:endParaRPr>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p:txBody>
          <a:bodyPr vert="horz" lIns="91440" tIns="45720" rIns="91440" bIns="45720" rtlCol="0" anchor="t">
            <a:normAutofit/>
          </a:bodyPr>
          <a:lstStyle/>
          <a:p>
            <a:pPr>
              <a:buNone/>
            </a:pPr>
            <a:r>
              <a:rPr lang="en-US" sz="1400">
                <a:solidFill>
                  <a:srgbClr val="0D0D0D"/>
                </a:solidFill>
                <a:ea typeface="+mn-lt"/>
                <a:cs typeface="+mn-lt"/>
              </a:rPr>
              <a:t>•</a:t>
            </a:r>
            <a:r>
              <a:rPr lang="en-US" sz="1800" b="1">
                <a:solidFill>
                  <a:srgbClr val="1F1F1F"/>
                </a:solidFill>
                <a:ea typeface="+mn-lt"/>
                <a:cs typeface="+mn-lt"/>
              </a:rPr>
              <a:t>Leading questions</a:t>
            </a:r>
            <a:r>
              <a:rPr lang="en-US" sz="1800">
                <a:solidFill>
                  <a:srgbClr val="1F1F1F"/>
                </a:solidFill>
                <a:ea typeface="+mn-lt"/>
                <a:cs typeface="+mn-lt"/>
              </a:rPr>
              <a:t>: questions that only have a particular response.</a:t>
            </a:r>
          </a:p>
          <a:p>
            <a:pPr>
              <a:buNone/>
            </a:pPr>
            <a:r>
              <a:rPr lang="en-US" sz="1400">
                <a:solidFill>
                  <a:srgbClr val="0D0D0D"/>
                </a:solidFill>
                <a:ea typeface="+mn-lt"/>
                <a:cs typeface="+mn-lt"/>
              </a:rPr>
              <a:t>•</a:t>
            </a:r>
            <a:r>
              <a:rPr lang="en-US" sz="1800" b="1">
                <a:solidFill>
                  <a:srgbClr val="1F1F1F"/>
                </a:solidFill>
                <a:ea typeface="+mn-lt"/>
                <a:cs typeface="+mn-lt"/>
              </a:rPr>
              <a:t>Closed-ended questions</a:t>
            </a:r>
            <a:r>
              <a:rPr lang="en-US" sz="1800">
                <a:solidFill>
                  <a:srgbClr val="1F1F1F"/>
                </a:solidFill>
                <a:ea typeface="+mn-lt"/>
                <a:cs typeface="+mn-lt"/>
              </a:rPr>
              <a:t>: questions that ask for a one-word or brief response only.</a:t>
            </a:r>
          </a:p>
          <a:p>
            <a:pPr>
              <a:buNone/>
            </a:pPr>
            <a:r>
              <a:rPr lang="en-US" sz="1400" dirty="0">
                <a:solidFill>
                  <a:srgbClr val="0D0D0D"/>
                </a:solidFill>
                <a:ea typeface="+mn-lt"/>
                <a:cs typeface="+mn-lt"/>
              </a:rPr>
              <a:t>•</a:t>
            </a:r>
            <a:r>
              <a:rPr lang="en-US" sz="1800" b="1" dirty="0">
                <a:solidFill>
                  <a:srgbClr val="1F1F1F"/>
                </a:solidFill>
                <a:ea typeface="+mn-lt"/>
                <a:cs typeface="+mn-lt"/>
              </a:rPr>
              <a:t>Vague questions: </a:t>
            </a:r>
            <a:r>
              <a:rPr lang="en-US" sz="1800" dirty="0">
                <a:solidFill>
                  <a:srgbClr val="1F1F1F"/>
                </a:solidFill>
                <a:ea typeface="+mn-lt"/>
                <a:cs typeface="+mn-lt"/>
              </a:rPr>
              <a:t>questions that aren’t specific or don’t provide context.</a:t>
            </a: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208790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4FEA-9A51-4F66-C80B-4EED89E6CC5A}"/>
              </a:ext>
            </a:extLst>
          </p:cNvPr>
          <p:cNvSpPr>
            <a:spLocks noGrp="1"/>
          </p:cNvSpPr>
          <p:nvPr>
            <p:ph type="ctrTitle"/>
          </p:nvPr>
        </p:nvSpPr>
        <p:spPr/>
        <p:txBody>
          <a:bodyPr/>
          <a:lstStyle/>
          <a:p>
            <a:r>
              <a:rPr lang="en-US" sz="7200" b="1" cap="all" dirty="0">
                <a:ea typeface="+mj-lt"/>
                <a:cs typeface="+mj-lt"/>
              </a:rPr>
              <a:t>SMART QUESTIONS </a:t>
            </a:r>
            <a:endParaRPr lang="en-US" dirty="0">
              <a:ea typeface="+mj-lt"/>
              <a:cs typeface="+mj-lt"/>
            </a:endParaRPr>
          </a:p>
          <a:p>
            <a:endParaRPr lang="en-US"/>
          </a:p>
        </p:txBody>
      </p:sp>
      <p:sp>
        <p:nvSpPr>
          <p:cNvPr id="3" name="Subtitle 2">
            <a:extLst>
              <a:ext uri="{FF2B5EF4-FFF2-40B4-BE49-F238E27FC236}">
                <a16:creationId xmlns:a16="http://schemas.microsoft.com/office/drawing/2014/main" id="{7CC74F4B-05B3-FB65-BAB2-9153344CCB7D}"/>
              </a:ext>
            </a:extLst>
          </p:cNvPr>
          <p:cNvSpPr>
            <a:spLocks noGrp="1"/>
          </p:cNvSpPr>
          <p:nvPr>
            <p:ph type="subTitle" idx="1"/>
          </p:nvPr>
        </p:nvSpPr>
        <p:spPr/>
        <p:txBody>
          <a:bodyPr/>
          <a:lstStyle/>
          <a:p>
            <a:endParaRPr lang="en-US"/>
          </a:p>
        </p:txBody>
      </p:sp>
      <p:pic>
        <p:nvPicPr>
          <p:cNvPr id="5" name="Picture 4" descr="A logo of a globe and a graduation cap&#10;&#10;Description automatically generated">
            <a:extLst>
              <a:ext uri="{FF2B5EF4-FFF2-40B4-BE49-F238E27FC236}">
                <a16:creationId xmlns:a16="http://schemas.microsoft.com/office/drawing/2014/main" id="{8CDAF505-8C54-0B88-91F0-8D91E7041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1817272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lstStyle/>
          <a:p>
            <a:r>
              <a:rPr lang="en-US" b="1" dirty="0">
                <a:solidFill>
                  <a:srgbClr val="0D0D0D"/>
                </a:solidFill>
                <a:ea typeface="+mj-lt"/>
                <a:cs typeface="+mj-lt"/>
              </a:rPr>
              <a:t>Crafting SMART Questions for Effective Data Analysis:</a:t>
            </a:r>
            <a:endParaRPr lang="en-US" b="1" dirty="0">
              <a:ea typeface="+mj-lt"/>
              <a:cs typeface="+mj-lt"/>
            </a:endParaRPr>
          </a:p>
        </p:txBody>
      </p:sp>
      <p:sp>
        <p:nvSpPr>
          <p:cNvPr id="6" name="Content Placeholder 5">
            <a:extLst>
              <a:ext uri="{FF2B5EF4-FFF2-40B4-BE49-F238E27FC236}">
                <a16:creationId xmlns:a16="http://schemas.microsoft.com/office/drawing/2014/main" id="{388D8C96-5312-CF46-641B-40242AC6C548}"/>
              </a:ext>
            </a:extLst>
          </p:cNvPr>
          <p:cNvSpPr>
            <a:spLocks noGrp="1"/>
          </p:cNvSpPr>
          <p:nvPr>
            <p:ph sz="half" idx="1"/>
          </p:nvPr>
        </p:nvSpPr>
        <p:spPr>
          <a:xfrm>
            <a:off x="838200" y="1825625"/>
            <a:ext cx="5223933" cy="1331561"/>
          </a:xfrm>
        </p:spPr>
        <p:txBody>
          <a:bodyPr vert="horz" lIns="91440" tIns="45720" rIns="91440" bIns="45720" rtlCol="0" anchor="t">
            <a:normAutofit/>
          </a:bodyPr>
          <a:lstStyle/>
          <a:p>
            <a:pPr marL="0" indent="0">
              <a:buNone/>
            </a:pPr>
            <a:r>
              <a:rPr lang="en-US" b="1" dirty="0">
                <a:ea typeface="+mn-lt"/>
                <a:cs typeface="+mn-lt"/>
              </a:rPr>
              <a:t>1- Specific:</a:t>
            </a:r>
            <a:endParaRPr lang="en-US" dirty="0"/>
          </a:p>
          <a:p>
            <a:pPr>
              <a:buNone/>
            </a:pPr>
            <a:r>
              <a:rPr lang="en-US" sz="2000" dirty="0">
                <a:latin typeface="Arial"/>
                <a:cs typeface="Arial"/>
              </a:rPr>
              <a:t>•</a:t>
            </a:r>
            <a:r>
              <a:rPr lang="en-US" sz="2000" dirty="0">
                <a:solidFill>
                  <a:srgbClr val="0D0D0D"/>
                </a:solidFill>
                <a:ea typeface="+mn-lt"/>
                <a:cs typeface="+mn-lt"/>
              </a:rPr>
              <a:t>Ensure the question is targeted and provides clear direction.</a:t>
            </a:r>
            <a:endParaRPr lang="en-US">
              <a:ea typeface="+mn-lt"/>
              <a:cs typeface="+mn-lt"/>
            </a:endParaRPr>
          </a:p>
          <a:p>
            <a:pPr marL="0" indent="0">
              <a:buNone/>
            </a:pPr>
            <a:endParaRPr lang="en-US" dirty="0"/>
          </a:p>
        </p:txBody>
      </p:sp>
      <p:sp>
        <p:nvSpPr>
          <p:cNvPr id="7" name="Content Placeholder 6">
            <a:extLst>
              <a:ext uri="{FF2B5EF4-FFF2-40B4-BE49-F238E27FC236}">
                <a16:creationId xmlns:a16="http://schemas.microsoft.com/office/drawing/2014/main" id="{68A7EC0C-3CE4-B32B-4596-0CBEE01681C3}"/>
              </a:ext>
            </a:extLst>
          </p:cNvPr>
          <p:cNvSpPr>
            <a:spLocks noGrp="1"/>
          </p:cNvSpPr>
          <p:nvPr>
            <p:ph sz="half" idx="2"/>
          </p:nvPr>
        </p:nvSpPr>
        <p:spPr>
          <a:xfrm>
            <a:off x="6136923" y="1825625"/>
            <a:ext cx="5202766" cy="1430339"/>
          </a:xfrm>
        </p:spPr>
        <p:txBody>
          <a:bodyPr vert="horz" lIns="91440" tIns="45720" rIns="91440" bIns="45720" rtlCol="0" anchor="t">
            <a:normAutofit/>
          </a:bodyPr>
          <a:lstStyle/>
          <a:p>
            <a:pPr marL="0" indent="0">
              <a:buNone/>
            </a:pPr>
            <a:r>
              <a:rPr lang="en-US" b="1" dirty="0">
                <a:ea typeface="+mn-lt"/>
                <a:cs typeface="+mn-lt"/>
              </a:rPr>
              <a:t>2- Measurable:</a:t>
            </a:r>
            <a:endParaRPr lang="en-US" dirty="0"/>
          </a:p>
          <a:p>
            <a:pPr marL="0" indent="0">
              <a:buNone/>
            </a:pPr>
            <a:r>
              <a:rPr lang="en-US" sz="2000" dirty="0">
                <a:ea typeface="+mn-lt"/>
                <a:cs typeface="+mn-lt"/>
              </a:rPr>
              <a:t>•</a:t>
            </a:r>
            <a:r>
              <a:rPr lang="en-US" sz="2000" dirty="0">
                <a:solidFill>
                  <a:srgbClr val="0D0D0D"/>
                </a:solidFill>
                <a:ea typeface="+mn-lt"/>
                <a:cs typeface="+mn-lt"/>
              </a:rPr>
              <a:t>The responses to the question should be quantifiable.</a:t>
            </a:r>
            <a:endParaRPr lang="en-US" dirty="0">
              <a:ea typeface="+mn-lt"/>
              <a:cs typeface="+mn-lt"/>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
        <p:nvSpPr>
          <p:cNvPr id="9" name="Content Placeholder 5">
            <a:extLst>
              <a:ext uri="{FF2B5EF4-FFF2-40B4-BE49-F238E27FC236}">
                <a16:creationId xmlns:a16="http://schemas.microsoft.com/office/drawing/2014/main" id="{B3468933-4AFF-6E97-0829-B278E5D83B50}"/>
              </a:ext>
            </a:extLst>
          </p:cNvPr>
          <p:cNvSpPr txBox="1">
            <a:spLocks/>
          </p:cNvSpPr>
          <p:nvPr/>
        </p:nvSpPr>
        <p:spPr>
          <a:xfrm>
            <a:off x="838200" y="3152068"/>
            <a:ext cx="5223932" cy="121161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ea typeface="+mn-lt"/>
                <a:cs typeface="+mn-lt"/>
              </a:rPr>
              <a:t>3- Action-Oriented:</a:t>
            </a:r>
            <a:endParaRPr lang="en-US" dirty="0"/>
          </a:p>
          <a:p>
            <a:pPr>
              <a:buFont typeface="Arial" panose="020B0604020202020204" pitchFamily="34" charset="0"/>
              <a:buNone/>
            </a:pPr>
            <a:r>
              <a:rPr lang="en-US" sz="2000" dirty="0">
                <a:solidFill>
                  <a:srgbClr val="0D0D0D"/>
                </a:solidFill>
                <a:latin typeface="Arial"/>
                <a:cs typeface="Arial"/>
              </a:rPr>
              <a:t>•</a:t>
            </a:r>
            <a:r>
              <a:rPr lang="en-US" sz="2000" dirty="0">
                <a:solidFill>
                  <a:srgbClr val="0D0D0D"/>
                </a:solidFill>
                <a:ea typeface="+mn-lt"/>
                <a:cs typeface="+mn-lt"/>
              </a:rPr>
              <a:t>The question should prompt or guide actionable outcomes.</a:t>
            </a:r>
            <a:endParaRPr lang="en-US" dirty="0">
              <a:ea typeface="+mn-lt"/>
              <a:cs typeface="+mn-lt"/>
            </a:endParaRPr>
          </a:p>
          <a:p>
            <a:pPr marL="0" indent="0">
              <a:buFont typeface="Arial" panose="020B0604020202020204" pitchFamily="34" charset="0"/>
              <a:buNone/>
            </a:pPr>
            <a:endParaRPr lang="en-US" dirty="0">
              <a:solidFill>
                <a:srgbClr val="000000"/>
              </a:solidFill>
              <a:ea typeface="+mn-lt"/>
              <a:cs typeface="+mn-lt"/>
            </a:endParaRPr>
          </a:p>
        </p:txBody>
      </p:sp>
      <p:sp>
        <p:nvSpPr>
          <p:cNvPr id="11" name="Content Placeholder 6">
            <a:extLst>
              <a:ext uri="{FF2B5EF4-FFF2-40B4-BE49-F238E27FC236}">
                <a16:creationId xmlns:a16="http://schemas.microsoft.com/office/drawing/2014/main" id="{C31F645B-ABD9-0626-3F40-CC1F28A4B020}"/>
              </a:ext>
            </a:extLst>
          </p:cNvPr>
          <p:cNvSpPr txBox="1">
            <a:spLocks/>
          </p:cNvSpPr>
          <p:nvPr/>
        </p:nvSpPr>
        <p:spPr>
          <a:xfrm>
            <a:off x="6115758" y="3152069"/>
            <a:ext cx="5238042" cy="133156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ea typeface="+mn-lt"/>
                <a:cs typeface="+mn-lt"/>
              </a:rPr>
              <a:t>4- Relevant:</a:t>
            </a:r>
            <a:endParaRPr lang="en-US" dirty="0"/>
          </a:p>
          <a:p>
            <a:pPr>
              <a:buFont typeface="Arial" panose="020B0604020202020204" pitchFamily="34" charset="0"/>
              <a:buNone/>
            </a:pPr>
            <a:r>
              <a:rPr lang="en-US" sz="2000" dirty="0">
                <a:solidFill>
                  <a:srgbClr val="0D0D0D"/>
                </a:solidFill>
                <a:latin typeface="Arial"/>
                <a:ea typeface="+mn-lt"/>
                <a:cs typeface="Arial"/>
              </a:rPr>
              <a:t>•</a:t>
            </a:r>
            <a:r>
              <a:rPr lang="en-US" sz="2000" dirty="0">
                <a:solidFill>
                  <a:srgbClr val="0D0D0D"/>
                </a:solidFill>
                <a:ea typeface="+mn-lt"/>
                <a:cs typeface="+mn-lt"/>
              </a:rPr>
              <a:t>Directly relates to the problem at hand.</a:t>
            </a:r>
            <a:endParaRPr lang="en-US" dirty="0">
              <a:ea typeface="+mn-lt"/>
              <a:cs typeface="+mn-lt"/>
            </a:endParaRPr>
          </a:p>
        </p:txBody>
      </p:sp>
      <p:sp>
        <p:nvSpPr>
          <p:cNvPr id="12" name="Content Placeholder 5">
            <a:extLst>
              <a:ext uri="{FF2B5EF4-FFF2-40B4-BE49-F238E27FC236}">
                <a16:creationId xmlns:a16="http://schemas.microsoft.com/office/drawing/2014/main" id="{D8C356D6-DC18-D92F-BF87-C9F7CCDE0928}"/>
              </a:ext>
            </a:extLst>
          </p:cNvPr>
          <p:cNvSpPr txBox="1">
            <a:spLocks/>
          </p:cNvSpPr>
          <p:nvPr/>
        </p:nvSpPr>
        <p:spPr>
          <a:xfrm>
            <a:off x="3448755" y="4661957"/>
            <a:ext cx="5223932" cy="121161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ea typeface="+mn-lt"/>
                <a:cs typeface="+mn-lt"/>
              </a:rPr>
              <a:t>5- Time-bound:</a:t>
            </a:r>
            <a:endParaRPr lang="en-US" dirty="0">
              <a:ea typeface="+mn-lt"/>
              <a:cs typeface="+mn-lt"/>
            </a:endParaRPr>
          </a:p>
          <a:p>
            <a:pPr>
              <a:buNone/>
            </a:pPr>
            <a:r>
              <a:rPr lang="en-US" sz="2000" dirty="0">
                <a:solidFill>
                  <a:srgbClr val="0D0D0D"/>
                </a:solidFill>
                <a:latin typeface="Arial"/>
                <a:cs typeface="Arial"/>
              </a:rPr>
              <a:t>•</a:t>
            </a:r>
            <a:r>
              <a:rPr lang="en-US" sz="2000" dirty="0">
                <a:solidFill>
                  <a:srgbClr val="0D0D0D"/>
                </a:solidFill>
                <a:ea typeface="+mn-lt"/>
                <a:cs typeface="+mn-lt"/>
              </a:rPr>
              <a:t>Focuses the inquiry on a specific time frame.</a:t>
            </a:r>
            <a:endParaRPr lang="en-US" dirty="0">
              <a:ea typeface="+mn-lt"/>
              <a:cs typeface="+mn-lt"/>
            </a:endParaRPr>
          </a:p>
          <a:p>
            <a:pPr marL="0" indent="0">
              <a:buFont typeface="Arial" panose="020B0604020202020204" pitchFamily="34" charset="0"/>
              <a:buNone/>
            </a:pPr>
            <a:endParaRPr lang="en-US" dirty="0">
              <a:solidFill>
                <a:srgbClr val="000000"/>
              </a:solidFill>
              <a:ea typeface="+mn-lt"/>
              <a:cs typeface="+mn-lt"/>
            </a:endParaRPr>
          </a:p>
        </p:txBody>
      </p:sp>
    </p:spTree>
    <p:extLst>
      <p:ext uri="{BB962C8B-B14F-4D97-AF65-F5344CB8AC3E}">
        <p14:creationId xmlns:p14="http://schemas.microsoft.com/office/powerpoint/2010/main" val="2129630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lstStyle/>
          <a:p>
            <a:r>
              <a:rPr lang="en-US" dirty="0">
                <a:solidFill>
                  <a:srgbClr val="0D0D0D"/>
                </a:solidFill>
                <a:ea typeface="+mj-lt"/>
                <a:cs typeface="+mj-lt"/>
              </a:rPr>
              <a:t>Learn to Ask the Right Questions in Data Analytics:</a:t>
            </a:r>
            <a:endParaRPr lang="en-US" dirty="0">
              <a:ea typeface="+mj-lt"/>
              <a:cs typeface="+mj-lt"/>
            </a:endParaRPr>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p:txBody>
          <a:bodyPr vert="horz" lIns="91440" tIns="45720" rIns="91440" bIns="45720" rtlCol="0" anchor="t">
            <a:normAutofit/>
          </a:bodyPr>
          <a:lstStyle/>
          <a:p>
            <a:pPr>
              <a:buNone/>
            </a:pPr>
            <a:r>
              <a:rPr lang="en-US" sz="2400" b="1" dirty="0">
                <a:solidFill>
                  <a:srgbClr val="0D0D0D"/>
                </a:solidFill>
                <a:ea typeface="+mn-lt"/>
                <a:cs typeface="+mn-lt"/>
              </a:rPr>
              <a:t>The SMART Questioning Framework:</a:t>
            </a:r>
            <a:endParaRPr lang="en-US" dirty="0">
              <a:ea typeface="+mn-lt"/>
              <a:cs typeface="+mn-lt"/>
            </a:endParaRPr>
          </a:p>
          <a:p>
            <a:pPr>
              <a:buNone/>
            </a:pPr>
            <a:r>
              <a:rPr lang="en-US" sz="1600" dirty="0">
                <a:solidFill>
                  <a:srgbClr val="0D0D0D"/>
                </a:solidFill>
                <a:ea typeface="+mn-lt"/>
                <a:cs typeface="+mn-lt"/>
              </a:rPr>
              <a:t>•</a:t>
            </a:r>
            <a:r>
              <a:rPr lang="en-US" sz="2000" dirty="0">
                <a:solidFill>
                  <a:srgbClr val="0D0D0D"/>
                </a:solidFill>
                <a:ea typeface="+mn-lt"/>
                <a:cs typeface="+mn-lt"/>
              </a:rPr>
              <a:t>SMART—&gt;  Specific, Measurable, Action-oriented, Relevant, Time-bound.</a:t>
            </a:r>
            <a:endParaRPr lang="en-US" dirty="0"/>
          </a:p>
          <a:p>
            <a:pPr>
              <a:buNone/>
            </a:pPr>
            <a:r>
              <a:rPr lang="en-US" sz="1600" dirty="0">
                <a:solidFill>
                  <a:srgbClr val="0D0D0D"/>
                </a:solidFill>
                <a:ea typeface="+mn-lt"/>
                <a:cs typeface="+mn-lt"/>
              </a:rPr>
              <a:t>•</a:t>
            </a:r>
            <a:r>
              <a:rPr lang="en-US" sz="2000" dirty="0">
                <a:solidFill>
                  <a:srgbClr val="0D0D0D"/>
                </a:solidFill>
                <a:ea typeface="+mn-lt"/>
                <a:cs typeface="+mn-lt"/>
              </a:rPr>
              <a:t>To Ensures questions are constructed to yield valuable, actionable insights.</a:t>
            </a:r>
            <a:endParaRPr lang="en-US" dirty="0">
              <a:ea typeface="+mn-lt"/>
              <a:cs typeface="+mn-lt"/>
            </a:endParaRPr>
          </a:p>
          <a:p>
            <a:pPr>
              <a:buNone/>
            </a:pPr>
            <a:endParaRPr lang="en-US" sz="2000" dirty="0">
              <a:solidFill>
                <a:srgbClr val="0D0D0D"/>
              </a:solidFill>
              <a:ea typeface="+mn-lt"/>
              <a:cs typeface="+mn-lt"/>
            </a:endParaRPr>
          </a:p>
          <a:p>
            <a:pPr>
              <a:buNone/>
            </a:pPr>
            <a:r>
              <a:rPr lang="en-US" sz="1600" dirty="0">
                <a:solidFill>
                  <a:srgbClr val="0D0D0D"/>
                </a:solidFill>
                <a:ea typeface="+mn-lt"/>
                <a:cs typeface="+mn-lt"/>
              </a:rPr>
              <a:t>•</a:t>
            </a:r>
            <a:r>
              <a:rPr lang="en-US" sz="2000" b="1" dirty="0">
                <a:solidFill>
                  <a:srgbClr val="0D0D0D"/>
                </a:solidFill>
                <a:ea typeface="+mn-lt"/>
                <a:cs typeface="+mn-lt"/>
              </a:rPr>
              <a:t>Examples of SMART Questions</a:t>
            </a:r>
            <a:r>
              <a:rPr lang="en-US" sz="2000" dirty="0">
                <a:solidFill>
                  <a:srgbClr val="0D0D0D"/>
                </a:solidFill>
                <a:ea typeface="+mn-lt"/>
                <a:cs typeface="+mn-lt"/>
              </a:rPr>
              <a:t>:</a:t>
            </a:r>
            <a:endParaRPr lang="en-US" dirty="0">
              <a:ea typeface="+mn-lt"/>
              <a:cs typeface="+mn-lt"/>
            </a:endParaRPr>
          </a:p>
          <a:p>
            <a:pPr>
              <a:buNone/>
            </a:pPr>
            <a:r>
              <a:rPr lang="en-US" sz="1400" dirty="0">
                <a:solidFill>
                  <a:srgbClr val="0D0D0D"/>
                </a:solidFill>
                <a:ea typeface="+mn-lt"/>
                <a:cs typeface="+mn-lt"/>
              </a:rPr>
              <a:t>•</a:t>
            </a:r>
            <a:r>
              <a:rPr lang="en-US" sz="1800" b="1" u="sng" dirty="0">
                <a:solidFill>
                  <a:srgbClr val="0D0D0D"/>
                </a:solidFill>
                <a:ea typeface="+mn-lt"/>
                <a:cs typeface="+mn-lt"/>
              </a:rPr>
              <a:t>Specific and Measurable</a:t>
            </a:r>
            <a:r>
              <a:rPr lang="en-US" sz="1800" dirty="0">
                <a:solidFill>
                  <a:srgbClr val="0D0D0D"/>
                </a:solidFill>
                <a:ea typeface="+mn-lt"/>
                <a:cs typeface="+mn-lt"/>
              </a:rPr>
              <a:t>: Transform vague questions to targeted inquiries.</a:t>
            </a:r>
            <a:endParaRPr lang="en-US" sz="1800" dirty="0">
              <a:ea typeface="+mn-lt"/>
              <a:cs typeface="+mn-lt"/>
            </a:endParaRPr>
          </a:p>
          <a:p>
            <a:pPr>
              <a:buNone/>
            </a:pPr>
            <a:r>
              <a:rPr lang="en-US" sz="1400" dirty="0">
                <a:solidFill>
                  <a:srgbClr val="0D0D0D"/>
                </a:solidFill>
                <a:ea typeface="+mn-lt"/>
                <a:cs typeface="+mn-lt"/>
              </a:rPr>
              <a:t>•</a:t>
            </a:r>
            <a:r>
              <a:rPr lang="en-US" sz="1800" dirty="0">
                <a:solidFill>
                  <a:srgbClr val="0D0D0D"/>
                </a:solidFill>
                <a:ea typeface="+mn-lt"/>
                <a:cs typeface="+mn-lt"/>
              </a:rPr>
              <a:t>Before: Are kids active enough?</a:t>
            </a:r>
            <a:endParaRPr lang="en-US" dirty="0"/>
          </a:p>
          <a:p>
            <a:pPr>
              <a:buNone/>
            </a:pPr>
            <a:r>
              <a:rPr lang="en-US" sz="1400" dirty="0">
                <a:solidFill>
                  <a:srgbClr val="0D0D0D"/>
                </a:solidFill>
                <a:ea typeface="+mn-lt"/>
                <a:cs typeface="+mn-lt"/>
              </a:rPr>
              <a:t>•</a:t>
            </a:r>
            <a:r>
              <a:rPr lang="en-US" sz="1800" dirty="0">
                <a:solidFill>
                  <a:srgbClr val="0D0D0D"/>
                </a:solidFill>
                <a:ea typeface="+mn-lt"/>
                <a:cs typeface="+mn-lt"/>
              </a:rPr>
              <a:t>After: What percentage of kids engage in physical activity for 60 minutes, five days a week?</a:t>
            </a:r>
            <a:endParaRPr lang="en-US" dirty="0"/>
          </a:p>
          <a:p>
            <a:pPr>
              <a:buNone/>
            </a:pPr>
            <a:r>
              <a:rPr lang="en-US" sz="1400" dirty="0">
                <a:solidFill>
                  <a:srgbClr val="0D0D0D"/>
                </a:solidFill>
                <a:ea typeface="+mn-lt"/>
                <a:cs typeface="+mn-lt"/>
              </a:rPr>
              <a:t>•</a:t>
            </a:r>
            <a:r>
              <a:rPr lang="en-US" sz="1800" b="1" u="sng" dirty="0">
                <a:solidFill>
                  <a:srgbClr val="0D0D0D"/>
                </a:solidFill>
                <a:ea typeface="+mn-lt"/>
                <a:cs typeface="+mn-lt"/>
              </a:rPr>
              <a:t>Relevance and Time-Bound</a:t>
            </a:r>
            <a:r>
              <a:rPr lang="en-US" sz="1800" dirty="0">
                <a:solidFill>
                  <a:srgbClr val="0D0D0D"/>
                </a:solidFill>
                <a:ea typeface="+mn-lt"/>
                <a:cs typeface="+mn-lt"/>
              </a:rPr>
              <a:t>: Focus the inquiry on specific scenarios.</a:t>
            </a:r>
            <a:endParaRPr lang="en-US" dirty="0"/>
          </a:p>
          <a:p>
            <a:pPr>
              <a:buNone/>
            </a:pPr>
            <a:r>
              <a:rPr lang="en-US" sz="1400" dirty="0">
                <a:solidFill>
                  <a:srgbClr val="0D0D0D"/>
                </a:solidFill>
                <a:ea typeface="+mn-lt"/>
                <a:cs typeface="+mn-lt"/>
              </a:rPr>
              <a:t>•</a:t>
            </a:r>
            <a:r>
              <a:rPr lang="en-US" sz="1800" dirty="0">
                <a:solidFill>
                  <a:srgbClr val="0D0D0D"/>
                </a:solidFill>
                <a:ea typeface="+mn-lt"/>
                <a:cs typeface="+mn-lt"/>
              </a:rPr>
              <a:t>Example: Investigate environmental changes from 1983 to 2004 affecting Pine Barrens tree frogs in Durham, NC.</a:t>
            </a:r>
            <a:endParaRPr lang="en-US" sz="1800" dirty="0">
              <a:ea typeface="+mn-lt"/>
              <a:cs typeface="+mn-lt"/>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247414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Arc 9">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4EF6209-94BF-E7BE-A709-65578EA1E013}"/>
              </a:ext>
            </a:extLst>
          </p:cNvPr>
          <p:cNvSpPr txBox="1"/>
          <p:nvPr/>
        </p:nvSpPr>
        <p:spPr>
          <a:xfrm>
            <a:off x="874815" y="2322864"/>
            <a:ext cx="5491090"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kern="1200" dirty="0">
                <a:solidFill>
                  <a:schemeClr val="tx1"/>
                </a:solidFill>
                <a:latin typeface="+mj-lt"/>
                <a:ea typeface="+mj-ea"/>
                <a:cs typeface="+mj-cs"/>
              </a:rPr>
              <a:t>Introduction to Problem Solving</a:t>
            </a:r>
          </a:p>
        </p:txBody>
      </p:sp>
      <p:pic>
        <p:nvPicPr>
          <p:cNvPr id="2" name="Picture 1" descr="A logo of a globe and a graduation cap&#10;&#10;Description automatically generated">
            <a:extLst>
              <a:ext uri="{FF2B5EF4-FFF2-40B4-BE49-F238E27FC236}">
                <a16:creationId xmlns:a16="http://schemas.microsoft.com/office/drawing/2014/main" id="{87DB4930-320E-73B0-A7D2-2F130DF3A908}"/>
              </a:ext>
            </a:extLst>
          </p:cNvPr>
          <p:cNvPicPr>
            <a:picLocks noChangeAspect="1"/>
          </p:cNvPicPr>
          <p:nvPr/>
        </p:nvPicPr>
        <p:blipFill>
          <a:blip r:embed="rId2"/>
          <a:stretch>
            <a:fillRect/>
          </a:stretch>
        </p:blipFill>
        <p:spPr>
          <a:xfrm>
            <a:off x="6417733" y="654567"/>
            <a:ext cx="5169282" cy="514630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2" name="Rectangle 11">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075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lstStyle/>
          <a:p>
            <a:r>
              <a:rPr lang="en-US" dirty="0">
                <a:solidFill>
                  <a:srgbClr val="0D0D0D"/>
                </a:solidFill>
                <a:ea typeface="+mj-lt"/>
                <a:cs typeface="+mj-lt"/>
              </a:rPr>
              <a:t>Learn to Ask the Right Questions in Data Analytics:</a:t>
            </a:r>
            <a:endParaRPr lang="en-US" dirty="0">
              <a:ea typeface="+mj-lt"/>
              <a:cs typeface="+mj-lt"/>
            </a:endParaRPr>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p:txBody>
          <a:bodyPr vert="horz" lIns="91440" tIns="45720" rIns="91440" bIns="45720" rtlCol="0" anchor="t">
            <a:normAutofit/>
          </a:bodyPr>
          <a:lstStyle/>
          <a:p>
            <a:pPr>
              <a:buNone/>
            </a:pPr>
            <a:r>
              <a:rPr lang="en-US" sz="1900" dirty="0">
                <a:solidFill>
                  <a:srgbClr val="0D0D0D"/>
                </a:solidFill>
                <a:ea typeface="+mn-lt"/>
                <a:cs typeface="+mn-lt"/>
              </a:rPr>
              <a:t>•</a:t>
            </a:r>
            <a:r>
              <a:rPr lang="en-US" sz="2400" b="1" dirty="0">
                <a:solidFill>
                  <a:srgbClr val="0D0D0D"/>
                </a:solidFill>
                <a:ea typeface="+mn-lt"/>
                <a:cs typeface="+mn-lt"/>
              </a:rPr>
              <a:t>Action-Oriented Questioning: </a:t>
            </a:r>
            <a:endParaRPr lang="en-US" dirty="0"/>
          </a:p>
          <a:p>
            <a:pPr>
              <a:buNone/>
            </a:pPr>
            <a:r>
              <a:rPr lang="en-US" sz="1600" dirty="0">
                <a:solidFill>
                  <a:srgbClr val="0D0D0D"/>
                </a:solidFill>
                <a:ea typeface="+mn-lt"/>
                <a:cs typeface="+mn-lt"/>
              </a:rPr>
              <a:t>•</a:t>
            </a:r>
            <a:r>
              <a:rPr lang="en-US" sz="2000" dirty="0">
                <a:solidFill>
                  <a:srgbClr val="0D0D0D"/>
                </a:solidFill>
                <a:ea typeface="+mn-lt"/>
                <a:cs typeface="+mn-lt"/>
              </a:rPr>
              <a:t>Questions should drive actionable insights and changes.</a:t>
            </a:r>
            <a:endParaRPr lang="en-US" dirty="0">
              <a:ea typeface="+mn-lt"/>
              <a:cs typeface="+mn-lt"/>
            </a:endParaRPr>
          </a:p>
          <a:p>
            <a:pPr>
              <a:buNone/>
            </a:pPr>
            <a:r>
              <a:rPr lang="en-US" sz="1600" dirty="0">
                <a:solidFill>
                  <a:srgbClr val="0D0D0D"/>
                </a:solidFill>
                <a:ea typeface="+mn-lt"/>
                <a:cs typeface="+mn-lt"/>
              </a:rPr>
              <a:t>•</a:t>
            </a:r>
            <a:r>
              <a:rPr lang="en-US" sz="2000" b="1" u="sng" dirty="0">
                <a:solidFill>
                  <a:srgbClr val="0D0D0D"/>
                </a:solidFill>
                <a:ea typeface="+mn-lt"/>
                <a:cs typeface="+mn-lt"/>
              </a:rPr>
              <a:t>Example</a:t>
            </a:r>
            <a:r>
              <a:rPr lang="en-US" sz="2000" dirty="0">
                <a:solidFill>
                  <a:srgbClr val="0D0D0D"/>
                </a:solidFill>
                <a:ea typeface="+mn-lt"/>
                <a:cs typeface="+mn-lt"/>
              </a:rPr>
              <a:t>: Instead of asking if customers like packaging, ask what features would make packaging easier to recycle.</a:t>
            </a:r>
            <a:endParaRPr lang="en-US" dirty="0">
              <a:ea typeface="+mn-lt"/>
              <a:cs typeface="+mn-lt"/>
            </a:endParaRPr>
          </a:p>
          <a:p>
            <a:pPr>
              <a:buNone/>
            </a:pPr>
            <a:endParaRPr lang="en-US" sz="2000" dirty="0">
              <a:solidFill>
                <a:srgbClr val="0D0D0D"/>
              </a:solidFill>
              <a:ea typeface="+mn-lt"/>
              <a:cs typeface="+mn-lt"/>
            </a:endParaRPr>
          </a:p>
          <a:p>
            <a:pPr>
              <a:buNone/>
            </a:pPr>
            <a:endParaRPr lang="en-US" sz="2000" dirty="0">
              <a:solidFill>
                <a:srgbClr val="0D0D0D"/>
              </a:solidFill>
              <a:ea typeface="+mn-lt"/>
              <a:cs typeface="+mn-lt"/>
            </a:endParaRPr>
          </a:p>
          <a:p>
            <a:pPr>
              <a:buNone/>
            </a:pPr>
            <a:r>
              <a:rPr lang="en-US" sz="1900" dirty="0">
                <a:solidFill>
                  <a:srgbClr val="0D0D0D"/>
                </a:solidFill>
                <a:ea typeface="+mn-lt"/>
                <a:cs typeface="+mn-lt"/>
              </a:rPr>
              <a:t>•</a:t>
            </a:r>
            <a:r>
              <a:rPr lang="en-US" sz="2400" b="1" dirty="0">
                <a:solidFill>
                  <a:srgbClr val="0D0D0D"/>
                </a:solidFill>
                <a:ea typeface="+mn-lt"/>
                <a:cs typeface="+mn-lt"/>
              </a:rPr>
              <a:t>Ensuring Fairness in Questions:</a:t>
            </a:r>
            <a:endParaRPr lang="en-US" sz="2400" b="1" dirty="0">
              <a:ea typeface="+mn-lt"/>
              <a:cs typeface="+mn-lt"/>
            </a:endParaRPr>
          </a:p>
          <a:p>
            <a:pPr>
              <a:buNone/>
            </a:pPr>
            <a:r>
              <a:rPr lang="en-US" sz="1600" dirty="0">
                <a:solidFill>
                  <a:srgbClr val="0D0D0D"/>
                </a:solidFill>
                <a:ea typeface="+mn-lt"/>
                <a:cs typeface="+mn-lt"/>
              </a:rPr>
              <a:t>•</a:t>
            </a:r>
            <a:r>
              <a:rPr lang="en-US" sz="2000" dirty="0">
                <a:solidFill>
                  <a:srgbClr val="0D0D0D"/>
                </a:solidFill>
                <a:ea typeface="+mn-lt"/>
                <a:cs typeface="+mn-lt"/>
              </a:rPr>
              <a:t>To avoid bias and ensure questions are inclusive and neutral.</a:t>
            </a:r>
            <a:endParaRPr lang="en-US" sz="2000" dirty="0">
              <a:ea typeface="+mn-lt"/>
              <a:cs typeface="+mn-lt"/>
            </a:endParaRPr>
          </a:p>
          <a:p>
            <a:pPr>
              <a:buNone/>
            </a:pPr>
            <a:r>
              <a:rPr lang="en-US" sz="1600" dirty="0">
                <a:solidFill>
                  <a:srgbClr val="0D0D0D"/>
                </a:solidFill>
                <a:ea typeface="+mn-lt"/>
                <a:cs typeface="+mn-lt"/>
              </a:rPr>
              <a:t>•</a:t>
            </a:r>
            <a:r>
              <a:rPr lang="en-US" sz="2000" dirty="0">
                <a:solidFill>
                  <a:srgbClr val="0D0D0D"/>
                </a:solidFill>
                <a:ea typeface="+mn-lt"/>
                <a:cs typeface="+mn-lt"/>
              </a:rPr>
              <a:t>Avoid Leading respondents with assumptions.</a:t>
            </a:r>
            <a:endParaRPr lang="en-US" dirty="0"/>
          </a:p>
          <a:p>
            <a:pPr>
              <a:buNone/>
            </a:pPr>
            <a:r>
              <a:rPr lang="en-US" sz="1600" dirty="0">
                <a:solidFill>
                  <a:srgbClr val="0D0D0D"/>
                </a:solidFill>
                <a:ea typeface="+mn-lt"/>
                <a:cs typeface="+mn-lt"/>
              </a:rPr>
              <a:t>•</a:t>
            </a:r>
            <a:r>
              <a:rPr lang="en-US" sz="2000" dirty="0">
                <a:solidFill>
                  <a:srgbClr val="0D0D0D"/>
                </a:solidFill>
                <a:ea typeface="+mn-lt"/>
                <a:cs typeface="+mn-lt"/>
              </a:rPr>
              <a:t>Implement: Clear, unbiased phrasing that allows for honest, diverse responses.</a:t>
            </a:r>
            <a:endParaRPr lang="en-US" sz="2000" dirty="0">
              <a:ea typeface="+mn-lt"/>
              <a:cs typeface="+mn-lt"/>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1329337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793E-45D5-A3F9-B922-C555C3B30F77}"/>
              </a:ext>
            </a:extLst>
          </p:cNvPr>
          <p:cNvSpPr>
            <a:spLocks noGrp="1"/>
          </p:cNvSpPr>
          <p:nvPr>
            <p:ph type="title"/>
          </p:nvPr>
        </p:nvSpPr>
        <p:spPr/>
        <p:txBody>
          <a:bodyPr/>
          <a:lstStyle/>
          <a:p>
            <a:r>
              <a:rPr lang="en-US" sz="4400" b="1" dirty="0">
                <a:solidFill>
                  <a:srgbClr val="0D0D0D"/>
                </a:solidFill>
                <a:ea typeface="+mj-lt"/>
                <a:cs typeface="+mj-lt"/>
              </a:rPr>
              <a:t>Understanding Data in Decision-Making</a:t>
            </a:r>
            <a:endParaRPr lang="en-US" dirty="0"/>
          </a:p>
        </p:txBody>
      </p:sp>
      <p:sp>
        <p:nvSpPr>
          <p:cNvPr id="3" name="Text Placeholder 2">
            <a:extLst>
              <a:ext uri="{FF2B5EF4-FFF2-40B4-BE49-F238E27FC236}">
                <a16:creationId xmlns:a16="http://schemas.microsoft.com/office/drawing/2014/main" id="{9127639C-5F9E-D71A-4948-17B02F9B1B7C}"/>
              </a:ext>
            </a:extLst>
          </p:cNvPr>
          <p:cNvSpPr>
            <a:spLocks noGrp="1"/>
          </p:cNvSpPr>
          <p:nvPr>
            <p:ph type="body" idx="1"/>
          </p:nvPr>
        </p:nvSpPr>
        <p:spPr/>
        <p:txBody>
          <a:bodyPr/>
          <a:lstStyle/>
          <a:p>
            <a:endParaRPr lang="en-US"/>
          </a:p>
        </p:txBody>
      </p:sp>
      <p:pic>
        <p:nvPicPr>
          <p:cNvPr id="5" name="Picture 4" descr="A logo of a globe and a graduation cap&#10;&#10;Description automatically generated">
            <a:extLst>
              <a:ext uri="{FF2B5EF4-FFF2-40B4-BE49-F238E27FC236}">
                <a16:creationId xmlns:a16="http://schemas.microsoft.com/office/drawing/2014/main" id="{18A3EAAF-7C45-049C-A4B1-C49FF2AF7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1917437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lstStyle/>
          <a:p>
            <a:r>
              <a:rPr lang="en-US" b="1" dirty="0">
                <a:solidFill>
                  <a:srgbClr val="0D0D0D"/>
                </a:solidFill>
                <a:ea typeface="+mj-lt"/>
                <a:cs typeface="+mj-lt"/>
              </a:rPr>
              <a:t>Understanding Data in Decision-Making</a:t>
            </a:r>
            <a:endParaRPr lang="en-US" b="1" dirty="0">
              <a:ea typeface="+mj-lt"/>
              <a:cs typeface="+mj-lt"/>
            </a:endParaRPr>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sz="2200" dirty="0">
                <a:solidFill>
                  <a:srgbClr val="0D0D0D"/>
                </a:solidFill>
                <a:ea typeface="+mn-lt"/>
                <a:cs typeface="+mn-lt"/>
              </a:rPr>
              <a:t>Data is a raw form of information before processing.</a:t>
            </a:r>
            <a:endParaRPr lang="en-US" sz="2200" dirty="0">
              <a:ea typeface="+mn-lt"/>
              <a:cs typeface="+mn-lt"/>
            </a:endParaRPr>
          </a:p>
          <a:p>
            <a:pPr marL="342900" indent="-342900">
              <a:buAutoNum type="arabicPeriod"/>
            </a:pPr>
            <a:r>
              <a:rPr lang="en-US" sz="2200">
                <a:solidFill>
                  <a:srgbClr val="0D0D0D"/>
                </a:solidFill>
                <a:ea typeface="+mn-lt"/>
                <a:cs typeface="+mn-lt"/>
              </a:rPr>
              <a:t>Data analysis identifies patterns and insights.</a:t>
            </a:r>
            <a:endParaRPr lang="en-US" sz="2200">
              <a:ea typeface="+mn-lt"/>
              <a:cs typeface="+mn-lt"/>
            </a:endParaRPr>
          </a:p>
          <a:p>
            <a:pPr marL="342900" indent="-342900">
              <a:buAutoNum type="arabicPeriod"/>
            </a:pPr>
            <a:r>
              <a:rPr lang="en-US" sz="2200" dirty="0">
                <a:solidFill>
                  <a:srgbClr val="0D0D0D"/>
                </a:solidFill>
                <a:ea typeface="+mn-lt"/>
                <a:cs typeface="+mn-lt"/>
              </a:rPr>
              <a:t>Insights from data lead to informed decisions.</a:t>
            </a:r>
            <a:endParaRPr lang="en-US" sz="2200" dirty="0">
              <a:ea typeface="+mn-lt"/>
              <a:cs typeface="+mn-lt"/>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02011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lstStyle/>
          <a:p>
            <a:r>
              <a:rPr lang="en-US" b="1" dirty="0">
                <a:solidFill>
                  <a:srgbClr val="0D0D0D"/>
                </a:solidFill>
                <a:ea typeface="+mj-lt"/>
                <a:cs typeface="+mj-lt"/>
              </a:rPr>
              <a:t>Types of Decision-Making</a:t>
            </a:r>
            <a:endParaRPr lang="en-US" dirty="0"/>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p:txBody>
          <a:bodyPr vert="horz" lIns="91440" tIns="45720" rIns="91440" bIns="45720" rtlCol="0" anchor="t">
            <a:normAutofit/>
          </a:bodyPr>
          <a:lstStyle/>
          <a:p>
            <a:pPr>
              <a:buAutoNum type="arabicPeriod"/>
            </a:pPr>
            <a:r>
              <a:rPr lang="en-US" sz="2200" b="1" dirty="0">
                <a:solidFill>
                  <a:srgbClr val="0D0D0D"/>
                </a:solidFill>
                <a:latin typeface="Arial"/>
                <a:ea typeface="+mn-lt"/>
                <a:cs typeface="Arial"/>
              </a:rPr>
              <a:t>Data-Driven Decisions</a:t>
            </a:r>
            <a:r>
              <a:rPr lang="en-US" sz="2200" dirty="0">
                <a:solidFill>
                  <a:srgbClr val="0D0D0D"/>
                </a:solidFill>
                <a:latin typeface="Arial"/>
                <a:ea typeface="+mn-lt"/>
                <a:cs typeface="Arial"/>
              </a:rPr>
              <a:t>: Based entirely on data analysis.</a:t>
            </a:r>
            <a:endParaRPr lang="en-US" dirty="0">
              <a:solidFill>
                <a:srgbClr val="000000"/>
              </a:solidFill>
              <a:latin typeface="Arial"/>
              <a:ea typeface="+mn-lt"/>
              <a:cs typeface="Arial"/>
            </a:endParaRPr>
          </a:p>
          <a:p>
            <a:pPr>
              <a:buAutoNum type="arabicPeriod"/>
            </a:pPr>
            <a:r>
              <a:rPr lang="en-US" sz="2200" b="1" dirty="0">
                <a:solidFill>
                  <a:srgbClr val="0D0D0D"/>
                </a:solidFill>
                <a:latin typeface="Arial"/>
                <a:ea typeface="+mn-lt"/>
                <a:cs typeface="Arial"/>
              </a:rPr>
              <a:t>Data-Inspired Decisions</a:t>
            </a:r>
            <a:r>
              <a:rPr lang="en-US" sz="2200" dirty="0">
                <a:solidFill>
                  <a:srgbClr val="0D0D0D"/>
                </a:solidFill>
                <a:latin typeface="Arial"/>
                <a:ea typeface="+mn-lt"/>
                <a:cs typeface="Arial"/>
              </a:rPr>
              <a:t>: Data influences decisions among other factors.</a:t>
            </a:r>
            <a:endParaRPr lang="en-US">
              <a:latin typeface="Arial"/>
              <a:cs typeface="Arial"/>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4182533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normAutofit/>
          </a:bodyPr>
          <a:lstStyle/>
          <a:p>
            <a:r>
              <a:rPr lang="en-US" dirty="0">
                <a:solidFill>
                  <a:srgbClr val="0D0D0D"/>
                </a:solidFill>
              </a:rPr>
              <a:t>Data-Driven Decisions</a:t>
            </a:r>
            <a:endParaRPr lang="en-US" dirty="0"/>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p:txBody>
          <a:bodyPr vert="horz" lIns="91440" tIns="45720" rIns="91440" bIns="45720" rtlCol="0" anchor="t">
            <a:noAutofit/>
          </a:bodyPr>
          <a:lstStyle/>
          <a:p>
            <a:pPr>
              <a:buNone/>
            </a:pPr>
            <a:r>
              <a:rPr lang="en-US" sz="2000" b="1" dirty="0">
                <a:solidFill>
                  <a:srgbClr val="0D0D0D"/>
                </a:solidFill>
                <a:ea typeface="+mn-lt"/>
                <a:cs typeface="+mn-lt"/>
              </a:rPr>
              <a:t>Definition</a:t>
            </a:r>
            <a:r>
              <a:rPr lang="en-US" sz="2000" dirty="0">
                <a:solidFill>
                  <a:srgbClr val="0D0D0D"/>
                </a:solidFill>
                <a:ea typeface="+mn-lt"/>
                <a:cs typeface="+mn-lt"/>
              </a:rPr>
              <a:t>: Data-driven decision-making (</a:t>
            </a:r>
            <a:r>
              <a:rPr lang="en-US" sz="2000" b="1" dirty="0">
                <a:solidFill>
                  <a:srgbClr val="0D0D0D"/>
                </a:solidFill>
                <a:ea typeface="+mn-lt"/>
                <a:cs typeface="+mn-lt"/>
              </a:rPr>
              <a:t>DDDM</a:t>
            </a:r>
            <a:r>
              <a:rPr lang="en-US" sz="2000" dirty="0">
                <a:solidFill>
                  <a:srgbClr val="0D0D0D"/>
                </a:solidFill>
                <a:ea typeface="+mn-lt"/>
                <a:cs typeface="+mn-lt"/>
              </a:rPr>
              <a:t>) refers to decisions that are based exclusively on data analytics and quantitative analysis. Decisions are made purely on what the data suggests without input from personal experience or intuition.</a:t>
            </a:r>
            <a:endParaRPr lang="en-US" sz="2000"/>
          </a:p>
          <a:p>
            <a:pPr>
              <a:buNone/>
            </a:pPr>
            <a:r>
              <a:rPr lang="en-US" sz="2000" b="1" dirty="0">
                <a:solidFill>
                  <a:srgbClr val="0D0D0D"/>
                </a:solidFill>
                <a:ea typeface="+mn-lt"/>
                <a:cs typeface="+mn-lt"/>
              </a:rPr>
              <a:t>Characteristics</a:t>
            </a:r>
            <a:r>
              <a:rPr lang="en-US" sz="2000" dirty="0">
                <a:solidFill>
                  <a:srgbClr val="0D0D0D"/>
                </a:solidFill>
                <a:ea typeface="+mn-lt"/>
                <a:cs typeface="+mn-lt"/>
              </a:rPr>
              <a:t>:</a:t>
            </a:r>
            <a:endParaRPr lang="en-US" sz="2000"/>
          </a:p>
          <a:p>
            <a:pPr>
              <a:buFont typeface="Arial"/>
              <a:buChar char="•"/>
            </a:pPr>
            <a:r>
              <a:rPr lang="en-US" sz="2000" b="1" dirty="0">
                <a:solidFill>
                  <a:srgbClr val="0D0D0D"/>
                </a:solidFill>
                <a:ea typeface="+mn-lt"/>
                <a:cs typeface="+mn-lt"/>
              </a:rPr>
              <a:t>Objective and Quantifiable</a:t>
            </a:r>
            <a:r>
              <a:rPr lang="en-US" sz="2000" dirty="0">
                <a:solidFill>
                  <a:srgbClr val="0D0D0D"/>
                </a:solidFill>
                <a:ea typeface="+mn-lt"/>
                <a:cs typeface="+mn-lt"/>
              </a:rPr>
              <a:t>: Decisions are made based on statistical data and metrics, reducing the influence of biases and assumptions.</a:t>
            </a:r>
            <a:endParaRPr lang="en-US" sz="2000"/>
          </a:p>
          <a:p>
            <a:pPr>
              <a:buFont typeface="Arial"/>
              <a:buChar char="•"/>
            </a:pPr>
            <a:r>
              <a:rPr lang="en-US" sz="2000" b="1" dirty="0">
                <a:solidFill>
                  <a:srgbClr val="0D0D0D"/>
                </a:solidFill>
                <a:ea typeface="+mn-lt"/>
                <a:cs typeface="+mn-lt"/>
              </a:rPr>
              <a:t>Consistency</a:t>
            </a:r>
            <a:r>
              <a:rPr lang="en-US" sz="2000" dirty="0">
                <a:solidFill>
                  <a:srgbClr val="0D0D0D"/>
                </a:solidFill>
                <a:ea typeface="+mn-lt"/>
                <a:cs typeface="+mn-lt"/>
              </a:rPr>
              <a:t>: Using data exclusively can lead to consistent decision-making, as decisions are standardized based on data models and metrics.</a:t>
            </a:r>
            <a:endParaRPr lang="en-US" sz="2000"/>
          </a:p>
          <a:p>
            <a:pPr>
              <a:buFont typeface="Arial"/>
              <a:buChar char="•"/>
            </a:pPr>
            <a:r>
              <a:rPr lang="en-US" sz="2000" b="1" dirty="0">
                <a:solidFill>
                  <a:srgbClr val="0D0D0D"/>
                </a:solidFill>
                <a:ea typeface="+mn-lt"/>
                <a:cs typeface="+mn-lt"/>
              </a:rPr>
              <a:t>Reliance on Technology</a:t>
            </a:r>
            <a:r>
              <a:rPr lang="en-US" sz="2000" dirty="0">
                <a:solidFill>
                  <a:srgbClr val="0D0D0D"/>
                </a:solidFill>
                <a:ea typeface="+mn-lt"/>
                <a:cs typeface="+mn-lt"/>
              </a:rPr>
              <a:t>: Heavily depends on data analytics tools, algorithms, and comprehensive data sets.</a:t>
            </a:r>
            <a:endParaRPr lang="en-US" sz="2000"/>
          </a:p>
          <a:p>
            <a:pPr>
              <a:buFont typeface="Arial"/>
              <a:buChar char="•"/>
            </a:pPr>
            <a:r>
              <a:rPr lang="en-US" sz="2000" b="1" dirty="0">
                <a:solidFill>
                  <a:srgbClr val="0D0D0D"/>
                </a:solidFill>
                <a:ea typeface="+mn-lt"/>
                <a:cs typeface="+mn-lt"/>
              </a:rPr>
              <a:t>Lack of Flexibility</a:t>
            </a:r>
            <a:r>
              <a:rPr lang="en-US" sz="2000" dirty="0">
                <a:solidFill>
                  <a:srgbClr val="0D0D0D"/>
                </a:solidFill>
                <a:ea typeface="+mn-lt"/>
                <a:cs typeface="+mn-lt"/>
              </a:rPr>
              <a:t>: May not fully consider qualitative factors like human emotions or cultural impacts, which are difficult to quantify and include in data models</a:t>
            </a:r>
            <a:endParaRPr lang="en-US" sz="2000">
              <a:solidFill>
                <a:srgbClr val="000000"/>
              </a:solidFill>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287204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normAutofit/>
          </a:bodyPr>
          <a:lstStyle/>
          <a:p>
            <a:r>
              <a:rPr lang="en-US" dirty="0">
                <a:solidFill>
                  <a:srgbClr val="0D0D0D"/>
                </a:solidFill>
              </a:rPr>
              <a:t>Data-Driven Decisions</a:t>
            </a:r>
            <a:endParaRPr lang="en-US" dirty="0"/>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a:xfrm>
            <a:off x="838200" y="1536347"/>
            <a:ext cx="10515600" cy="4351338"/>
          </a:xfrm>
        </p:spPr>
        <p:txBody>
          <a:bodyPr vert="horz" lIns="91440" tIns="45720" rIns="91440" bIns="45720" rtlCol="0" anchor="t">
            <a:noAutofit/>
          </a:bodyPr>
          <a:lstStyle/>
          <a:p>
            <a:pPr>
              <a:buNone/>
            </a:pPr>
            <a:r>
              <a:rPr lang="en-US" sz="2000" b="1">
                <a:solidFill>
                  <a:srgbClr val="0D0D0D"/>
                </a:solidFill>
                <a:ea typeface="+mn-lt"/>
                <a:cs typeface="+mn-lt"/>
              </a:rPr>
              <a:t>Advantages</a:t>
            </a:r>
            <a:r>
              <a:rPr lang="en-US" sz="2000">
                <a:solidFill>
                  <a:srgbClr val="0D0D0D"/>
                </a:solidFill>
                <a:ea typeface="+mn-lt"/>
                <a:cs typeface="+mn-lt"/>
              </a:rPr>
              <a:t>:</a:t>
            </a:r>
            <a:endParaRPr lang="en-US" sz="2000"/>
          </a:p>
          <a:p>
            <a:pPr>
              <a:buFont typeface="Arial"/>
              <a:buChar char="•"/>
            </a:pPr>
            <a:r>
              <a:rPr lang="en-US" sz="2000" b="1" dirty="0">
                <a:solidFill>
                  <a:srgbClr val="0D0D0D"/>
                </a:solidFill>
                <a:ea typeface="+mn-lt"/>
                <a:cs typeface="+mn-lt"/>
              </a:rPr>
              <a:t>Reduces Risk</a:t>
            </a:r>
            <a:r>
              <a:rPr lang="en-US" sz="2000" dirty="0">
                <a:solidFill>
                  <a:srgbClr val="0D0D0D"/>
                </a:solidFill>
                <a:ea typeface="+mn-lt"/>
                <a:cs typeface="+mn-lt"/>
              </a:rPr>
              <a:t>: Lower risk of errors in decision-making by eliminating guesswork and subjective judgment.</a:t>
            </a:r>
            <a:endParaRPr lang="en-US" sz="2000" dirty="0"/>
          </a:p>
          <a:p>
            <a:pPr>
              <a:buFont typeface="Arial"/>
              <a:buChar char="•"/>
            </a:pPr>
            <a:r>
              <a:rPr lang="en-US" sz="2000" b="1" dirty="0">
                <a:solidFill>
                  <a:srgbClr val="0D0D0D"/>
                </a:solidFill>
                <a:ea typeface="+mn-lt"/>
                <a:cs typeface="+mn-lt"/>
              </a:rPr>
              <a:t>Scalable</a:t>
            </a:r>
            <a:r>
              <a:rPr lang="en-US" sz="2000" dirty="0">
                <a:solidFill>
                  <a:srgbClr val="0D0D0D"/>
                </a:solidFill>
                <a:ea typeface="+mn-lt"/>
                <a:cs typeface="+mn-lt"/>
              </a:rPr>
              <a:t>: Easy to scale across an organization as it relies on set metrics and models that can be applied universally.</a:t>
            </a:r>
            <a:endParaRPr lang="en-US" sz="2000" dirty="0"/>
          </a:p>
          <a:p>
            <a:pPr>
              <a:buFont typeface="Arial"/>
              <a:buChar char="•"/>
            </a:pPr>
            <a:r>
              <a:rPr lang="en-US" sz="2000" b="1" dirty="0">
                <a:solidFill>
                  <a:srgbClr val="0D0D0D"/>
                </a:solidFill>
                <a:ea typeface="+mn-lt"/>
                <a:cs typeface="+mn-lt"/>
              </a:rPr>
              <a:t>Efficiency</a:t>
            </a:r>
            <a:r>
              <a:rPr lang="en-US" sz="2000" dirty="0">
                <a:solidFill>
                  <a:srgbClr val="0D0D0D"/>
                </a:solidFill>
                <a:ea typeface="+mn-lt"/>
                <a:cs typeface="+mn-lt"/>
              </a:rPr>
              <a:t>: Streamlines decision-making processes, often automating them to enhance speed and efficiency.</a:t>
            </a:r>
            <a:endParaRPr lang="en-US" sz="2000" dirty="0">
              <a:solidFill>
                <a:srgbClr val="000000"/>
              </a:solidFill>
              <a:ea typeface="+mn-lt"/>
              <a:cs typeface="+mn-lt"/>
            </a:endParaRPr>
          </a:p>
          <a:p>
            <a:pPr>
              <a:buFont typeface="Arial"/>
              <a:buChar char="•"/>
            </a:pPr>
            <a:endParaRPr lang="en-US" sz="2000" b="1" dirty="0">
              <a:solidFill>
                <a:srgbClr val="0D0D0D"/>
              </a:solidFill>
              <a:ea typeface="+mn-lt"/>
              <a:cs typeface="+mn-lt"/>
            </a:endParaRPr>
          </a:p>
          <a:p>
            <a:pPr marL="0" indent="0">
              <a:buNone/>
            </a:pPr>
            <a:r>
              <a:rPr lang="en-US" sz="2000" b="1" dirty="0">
                <a:solidFill>
                  <a:srgbClr val="0D0D0D"/>
                </a:solidFill>
                <a:ea typeface="+mn-lt"/>
                <a:cs typeface="+mn-lt"/>
              </a:rPr>
              <a:t>Disadvantages</a:t>
            </a:r>
            <a:r>
              <a:rPr lang="en-US" sz="2000" dirty="0">
                <a:solidFill>
                  <a:srgbClr val="0D0D0D"/>
                </a:solidFill>
                <a:ea typeface="+mn-lt"/>
                <a:cs typeface="+mn-lt"/>
              </a:rPr>
              <a:t>:</a:t>
            </a:r>
            <a:endParaRPr lang="en-US" sz="2000" dirty="0"/>
          </a:p>
          <a:p>
            <a:pPr>
              <a:buFont typeface="Arial"/>
              <a:buChar char="•"/>
            </a:pPr>
            <a:r>
              <a:rPr lang="en-US" sz="2000" b="1" dirty="0">
                <a:solidFill>
                  <a:srgbClr val="0D0D0D"/>
                </a:solidFill>
                <a:ea typeface="+mn-lt"/>
                <a:cs typeface="+mn-lt"/>
              </a:rPr>
              <a:t>Data Quality Dependency</a:t>
            </a:r>
            <a:r>
              <a:rPr lang="en-US" sz="2000" dirty="0">
                <a:solidFill>
                  <a:srgbClr val="0D0D0D"/>
                </a:solidFill>
                <a:ea typeface="+mn-lt"/>
                <a:cs typeface="+mn-lt"/>
              </a:rPr>
              <a:t>: Highly dependent on the quality and completeness of data; poor data can lead to misguided decisions.</a:t>
            </a:r>
            <a:endParaRPr lang="en-US" sz="2000" dirty="0"/>
          </a:p>
          <a:p>
            <a:pPr>
              <a:buFont typeface="Arial"/>
              <a:buChar char="•"/>
            </a:pPr>
            <a:r>
              <a:rPr lang="en-US" sz="2000" b="1" dirty="0">
                <a:solidFill>
                  <a:srgbClr val="0D0D0D"/>
                </a:solidFill>
                <a:ea typeface="+mn-lt"/>
                <a:cs typeface="+mn-lt"/>
              </a:rPr>
              <a:t>Overlook Contextual Factors</a:t>
            </a:r>
            <a:r>
              <a:rPr lang="en-US" sz="2000" dirty="0">
                <a:solidFill>
                  <a:srgbClr val="0D0D0D"/>
                </a:solidFill>
                <a:ea typeface="+mn-lt"/>
                <a:cs typeface="+mn-lt"/>
              </a:rPr>
              <a:t>: Might overlook non-quantifiable factors that could be crucial for some decisions.</a:t>
            </a:r>
            <a:endParaRPr lang="en-US" sz="2000" dirty="0"/>
          </a:p>
          <a:p>
            <a:pPr>
              <a:buFont typeface="Arial"/>
              <a:buChar char="•"/>
            </a:pPr>
            <a:r>
              <a:rPr lang="en-US" sz="2000" b="1" dirty="0">
                <a:solidFill>
                  <a:srgbClr val="0D0D0D"/>
                </a:solidFill>
                <a:ea typeface="+mn-lt"/>
                <a:cs typeface="+mn-lt"/>
              </a:rPr>
              <a:t>Potential for Overfitting</a:t>
            </a:r>
            <a:r>
              <a:rPr lang="en-US" sz="2000" dirty="0">
                <a:solidFill>
                  <a:srgbClr val="0D0D0D"/>
                </a:solidFill>
                <a:ea typeface="+mn-lt"/>
                <a:cs typeface="+mn-lt"/>
              </a:rPr>
              <a:t>: In complex scenarios, relying strictly on data might result in models that are overfit to historical data, potentially failing under different conditions.</a:t>
            </a:r>
            <a:endParaRPr lang="en-US" sz="2000" dirty="0"/>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887726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normAutofit/>
          </a:bodyPr>
          <a:lstStyle/>
          <a:p>
            <a:r>
              <a:rPr lang="en-US" dirty="0">
                <a:solidFill>
                  <a:srgbClr val="0D0D0D"/>
                </a:solidFill>
              </a:rPr>
              <a:t>Data-Driven Decisions Example</a:t>
            </a:r>
            <a:endParaRPr lang="en-US" dirty="0"/>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a:xfrm>
            <a:off x="838200" y="1536347"/>
            <a:ext cx="10515600" cy="4351338"/>
          </a:xfrm>
        </p:spPr>
        <p:txBody>
          <a:bodyPr vert="horz" lIns="91440" tIns="45720" rIns="91440" bIns="45720" rtlCol="0" anchor="t">
            <a:noAutofit/>
          </a:bodyPr>
          <a:lstStyle/>
          <a:p>
            <a:pPr>
              <a:buNone/>
            </a:pPr>
            <a:r>
              <a:rPr lang="en-US" sz="1800" dirty="0">
                <a:solidFill>
                  <a:srgbClr val="0D0D0D"/>
                </a:solidFill>
                <a:ea typeface="+mn-lt"/>
                <a:cs typeface="+mn-lt"/>
              </a:rPr>
              <a:t>•</a:t>
            </a:r>
            <a:r>
              <a:rPr lang="en-US" sz="2200" dirty="0">
                <a:solidFill>
                  <a:srgbClr val="0D0D0D"/>
                </a:solidFill>
                <a:ea typeface="+mn-lt"/>
                <a:cs typeface="+mn-lt"/>
              </a:rPr>
              <a:t>Directly use data to guide business strategies. Limited by data quality and quantity.</a:t>
            </a:r>
            <a:endParaRPr lang="en-US" sz="2200" dirty="0">
              <a:ea typeface="+mn-lt"/>
              <a:cs typeface="+mn-lt"/>
            </a:endParaRPr>
          </a:p>
          <a:p>
            <a:pPr>
              <a:buNone/>
            </a:pPr>
            <a:r>
              <a:rPr lang="en-US" sz="1800" dirty="0">
                <a:solidFill>
                  <a:srgbClr val="0D0D0D"/>
                </a:solidFill>
                <a:ea typeface="+mn-lt"/>
                <a:cs typeface="+mn-lt"/>
              </a:rPr>
              <a:t>•</a:t>
            </a:r>
            <a:r>
              <a:rPr lang="en-US" sz="2200" b="1" dirty="0">
                <a:solidFill>
                  <a:srgbClr val="0D0D0D"/>
                </a:solidFill>
                <a:ea typeface="+mn-lt"/>
                <a:cs typeface="+mn-lt"/>
              </a:rPr>
              <a:t>Example</a:t>
            </a:r>
            <a:r>
              <a:rPr lang="en-US" sz="2200" dirty="0">
                <a:solidFill>
                  <a:srgbClr val="0D0D0D"/>
                </a:solidFill>
                <a:ea typeface="+mn-lt"/>
                <a:cs typeface="+mn-lt"/>
              </a:rPr>
              <a:t>: </a:t>
            </a:r>
            <a:r>
              <a:rPr lang="en-US" sz="2200" b="1" dirty="0">
                <a:solidFill>
                  <a:srgbClr val="0D0D0D"/>
                </a:solidFill>
                <a:ea typeface="+mn-lt"/>
                <a:cs typeface="+mn-lt"/>
              </a:rPr>
              <a:t>A/B Testing </a:t>
            </a:r>
            <a:r>
              <a:rPr lang="en-US" sz="2200" b="1" dirty="0">
                <a:solidFill>
                  <a:srgbClr val="0D0D0D"/>
                </a:solidFill>
                <a:latin typeface="Wingdings"/>
                <a:ea typeface="+mn-lt"/>
                <a:cs typeface="+mn-lt"/>
                <a:sym typeface="Wingdings"/>
              </a:rPr>
              <a:t>à</a:t>
            </a:r>
            <a:r>
              <a:rPr lang="en-US" sz="2200" b="1" dirty="0">
                <a:solidFill>
                  <a:srgbClr val="0D0D0D"/>
                </a:solidFill>
                <a:ea typeface="+mn-lt"/>
                <a:cs typeface="+mn-lt"/>
              </a:rPr>
              <a:t> </a:t>
            </a:r>
            <a:r>
              <a:rPr lang="en-US" sz="2200" dirty="0">
                <a:solidFill>
                  <a:srgbClr val="0D0D0D"/>
                </a:solidFill>
                <a:ea typeface="+mn-lt"/>
                <a:cs typeface="+mn-lt"/>
              </a:rPr>
              <a:t>Testing website layouts to determine which increases widget sales using visitor data.</a:t>
            </a:r>
            <a:endParaRPr lang="en-US" sz="2200" dirty="0">
              <a:ea typeface="+mn-lt"/>
              <a:cs typeface="+mn-lt"/>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2392481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normAutofit/>
          </a:bodyPr>
          <a:lstStyle/>
          <a:p>
            <a:r>
              <a:rPr lang="en-US" dirty="0">
                <a:solidFill>
                  <a:srgbClr val="0D0D0D"/>
                </a:solidFill>
              </a:rPr>
              <a:t>Data-Inspired Decisions</a:t>
            </a:r>
            <a:endParaRPr lang="en-US" dirty="0"/>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a:xfrm>
            <a:off x="838200" y="1536347"/>
            <a:ext cx="10515600" cy="4351338"/>
          </a:xfrm>
        </p:spPr>
        <p:txBody>
          <a:bodyPr vert="horz" lIns="91440" tIns="45720" rIns="91440" bIns="45720" rtlCol="0" anchor="t">
            <a:noAutofit/>
          </a:bodyPr>
          <a:lstStyle/>
          <a:p>
            <a:pPr>
              <a:buNone/>
            </a:pPr>
            <a:r>
              <a:rPr lang="en-US" sz="2000" b="1" dirty="0">
                <a:solidFill>
                  <a:srgbClr val="0D0D0D"/>
                </a:solidFill>
                <a:ea typeface="+mn-lt"/>
                <a:cs typeface="+mn-lt"/>
              </a:rPr>
              <a:t>Definition</a:t>
            </a:r>
            <a:r>
              <a:rPr lang="en-US" sz="2000" dirty="0">
                <a:solidFill>
                  <a:srgbClr val="0D0D0D"/>
                </a:solidFill>
                <a:ea typeface="+mn-lt"/>
                <a:cs typeface="+mn-lt"/>
              </a:rPr>
              <a:t>: Data-inspired decision-making involves using data as a key input among other factors, such as intuition, experience, or external conditions. Decisions are influenced by data but not dictated solely by it.</a:t>
            </a:r>
            <a:endParaRPr lang="en-US" sz="2000">
              <a:ea typeface="+mn-lt"/>
              <a:cs typeface="+mn-lt"/>
            </a:endParaRPr>
          </a:p>
          <a:p>
            <a:pPr>
              <a:buNone/>
            </a:pPr>
            <a:r>
              <a:rPr lang="en-US" sz="2000" b="1" dirty="0">
                <a:solidFill>
                  <a:srgbClr val="0D0D0D"/>
                </a:solidFill>
                <a:ea typeface="+mn-lt"/>
                <a:cs typeface="+mn-lt"/>
              </a:rPr>
              <a:t>Characteristics</a:t>
            </a:r>
            <a:r>
              <a:rPr lang="en-US" sz="2000" dirty="0">
                <a:solidFill>
                  <a:srgbClr val="0D0D0D"/>
                </a:solidFill>
                <a:ea typeface="+mn-lt"/>
                <a:cs typeface="+mn-lt"/>
              </a:rPr>
              <a:t>:</a:t>
            </a:r>
            <a:endParaRPr lang="en-US" sz="2000">
              <a:ea typeface="+mn-lt"/>
              <a:cs typeface="+mn-lt"/>
            </a:endParaRPr>
          </a:p>
          <a:p>
            <a:pPr>
              <a:buFont typeface="Arial"/>
              <a:buChar char="•"/>
            </a:pPr>
            <a:r>
              <a:rPr lang="en-US" sz="2000" b="1" dirty="0">
                <a:solidFill>
                  <a:srgbClr val="0D0D0D"/>
                </a:solidFill>
                <a:ea typeface="+mn-lt"/>
                <a:cs typeface="+mn-lt"/>
              </a:rPr>
              <a:t>Balanced Approach</a:t>
            </a:r>
            <a:r>
              <a:rPr lang="en-US" sz="2000" dirty="0">
                <a:solidFill>
                  <a:srgbClr val="0D0D0D"/>
                </a:solidFill>
                <a:ea typeface="+mn-lt"/>
                <a:cs typeface="+mn-lt"/>
              </a:rPr>
              <a:t>: Combines hard data with personal or collective expertise and contextual understanding.</a:t>
            </a:r>
            <a:endParaRPr lang="en-US" sz="2000" dirty="0">
              <a:ea typeface="+mn-lt"/>
              <a:cs typeface="+mn-lt"/>
            </a:endParaRPr>
          </a:p>
          <a:p>
            <a:pPr>
              <a:buFont typeface="Arial"/>
              <a:buChar char="•"/>
            </a:pPr>
            <a:r>
              <a:rPr lang="en-US" sz="2000" b="1" dirty="0">
                <a:solidFill>
                  <a:srgbClr val="0D0D0D"/>
                </a:solidFill>
                <a:ea typeface="+mn-lt"/>
                <a:cs typeface="+mn-lt"/>
              </a:rPr>
              <a:t>Adaptability</a:t>
            </a:r>
            <a:r>
              <a:rPr lang="en-US" sz="2000" dirty="0">
                <a:solidFill>
                  <a:srgbClr val="0D0D0D"/>
                </a:solidFill>
                <a:ea typeface="+mn-lt"/>
                <a:cs typeface="+mn-lt"/>
              </a:rPr>
              <a:t>: More flexible, allowing for adjustments based on factors outside of what the data can show.</a:t>
            </a:r>
            <a:endParaRPr lang="en-US" sz="2000" dirty="0">
              <a:ea typeface="+mn-lt"/>
              <a:cs typeface="+mn-lt"/>
            </a:endParaRPr>
          </a:p>
          <a:p>
            <a:pPr>
              <a:buFont typeface="Arial"/>
              <a:buChar char="•"/>
            </a:pPr>
            <a:r>
              <a:rPr lang="en-US" sz="2000" b="1" dirty="0">
                <a:solidFill>
                  <a:srgbClr val="0D0D0D"/>
                </a:solidFill>
                <a:ea typeface="+mn-lt"/>
                <a:cs typeface="+mn-lt"/>
              </a:rPr>
              <a:t>Inclusive of Qualitative Insights</a:t>
            </a:r>
            <a:r>
              <a:rPr lang="en-US" sz="2000" dirty="0">
                <a:solidFill>
                  <a:srgbClr val="0D0D0D"/>
                </a:solidFill>
                <a:ea typeface="+mn-lt"/>
                <a:cs typeface="+mn-lt"/>
              </a:rPr>
              <a:t>: Integrates qualitative data and subjective factors into the decision-making process.</a:t>
            </a:r>
            <a:endParaRPr lang="en-US" sz="2000" dirty="0">
              <a:ea typeface="+mn-lt"/>
              <a:cs typeface="+mn-lt"/>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1848810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normAutofit/>
          </a:bodyPr>
          <a:lstStyle/>
          <a:p>
            <a:r>
              <a:rPr lang="en-US" dirty="0">
                <a:solidFill>
                  <a:srgbClr val="0D0D0D"/>
                </a:solidFill>
              </a:rPr>
              <a:t>Data-Inspired Decisions</a:t>
            </a:r>
            <a:endParaRPr lang="en-US" dirty="0"/>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a:xfrm>
            <a:off x="838200" y="1536347"/>
            <a:ext cx="10515600" cy="4351338"/>
          </a:xfrm>
        </p:spPr>
        <p:txBody>
          <a:bodyPr vert="horz" lIns="91440" tIns="45720" rIns="91440" bIns="45720" rtlCol="0" anchor="t">
            <a:noAutofit/>
          </a:bodyPr>
          <a:lstStyle/>
          <a:p>
            <a:pPr>
              <a:buNone/>
            </a:pPr>
            <a:r>
              <a:rPr lang="en-US" sz="2000" b="1" dirty="0">
                <a:solidFill>
                  <a:srgbClr val="0D0D0D"/>
                </a:solidFill>
                <a:ea typeface="+mn-lt"/>
                <a:cs typeface="+mn-lt"/>
              </a:rPr>
              <a:t>Advantages</a:t>
            </a:r>
            <a:r>
              <a:rPr lang="en-US" sz="2000" dirty="0">
                <a:solidFill>
                  <a:srgbClr val="0D0D0D"/>
                </a:solidFill>
                <a:ea typeface="+mn-lt"/>
                <a:cs typeface="+mn-lt"/>
              </a:rPr>
              <a:t>:</a:t>
            </a:r>
            <a:endParaRPr lang="en-US" sz="2000"/>
          </a:p>
          <a:p>
            <a:pPr>
              <a:buFont typeface="Arial"/>
              <a:buChar char="•"/>
            </a:pPr>
            <a:r>
              <a:rPr lang="en-US" sz="2000" b="1" dirty="0">
                <a:solidFill>
                  <a:srgbClr val="0D0D0D"/>
                </a:solidFill>
                <a:ea typeface="+mn-lt"/>
                <a:cs typeface="+mn-lt"/>
              </a:rPr>
              <a:t>Holistic View</a:t>
            </a:r>
            <a:r>
              <a:rPr lang="en-US" sz="2000" dirty="0">
                <a:solidFill>
                  <a:srgbClr val="0D0D0D"/>
                </a:solidFill>
                <a:ea typeface="+mn-lt"/>
                <a:cs typeface="+mn-lt"/>
              </a:rPr>
              <a:t>: Provides a more rounded approach to decision-making, considering both quantitative data and qualitative insights.</a:t>
            </a:r>
            <a:endParaRPr lang="en-US" sz="2000"/>
          </a:p>
          <a:p>
            <a:pPr>
              <a:buFont typeface="Arial"/>
              <a:buChar char="•"/>
            </a:pPr>
            <a:r>
              <a:rPr lang="en-US" sz="2000" b="1" dirty="0">
                <a:solidFill>
                  <a:srgbClr val="0D0D0D"/>
                </a:solidFill>
                <a:ea typeface="+mn-lt"/>
                <a:cs typeface="+mn-lt"/>
              </a:rPr>
              <a:t>Flexibility</a:t>
            </a:r>
            <a:r>
              <a:rPr lang="en-US" sz="2000" dirty="0">
                <a:solidFill>
                  <a:srgbClr val="0D0D0D"/>
                </a:solidFill>
                <a:ea typeface="+mn-lt"/>
                <a:cs typeface="+mn-lt"/>
              </a:rPr>
              <a:t>: Adapts more easily to changes and new information, including external market conditions or internal organizational changes.</a:t>
            </a:r>
            <a:endParaRPr lang="en-US" sz="2000">
              <a:ea typeface="+mn-lt"/>
              <a:cs typeface="+mn-lt"/>
            </a:endParaRPr>
          </a:p>
          <a:p>
            <a:pPr>
              <a:buFont typeface="Arial"/>
              <a:buChar char="•"/>
            </a:pPr>
            <a:r>
              <a:rPr lang="en-US" sz="2000" b="1" dirty="0">
                <a:solidFill>
                  <a:srgbClr val="0D0D0D"/>
                </a:solidFill>
                <a:ea typeface="+mn-lt"/>
                <a:cs typeface="+mn-lt"/>
              </a:rPr>
              <a:t>Enhanced Creativity</a:t>
            </a:r>
            <a:r>
              <a:rPr lang="en-US" sz="2000" dirty="0">
                <a:solidFill>
                  <a:srgbClr val="0D0D0D"/>
                </a:solidFill>
                <a:ea typeface="+mn-lt"/>
                <a:cs typeface="+mn-lt"/>
              </a:rPr>
              <a:t>: Allows for innovative solutions by not being strictly bound to what historical data indicates.</a:t>
            </a:r>
            <a:endParaRPr lang="en-US" sz="2000" dirty="0">
              <a:ea typeface="+mn-lt"/>
              <a:cs typeface="+mn-lt"/>
            </a:endParaRPr>
          </a:p>
          <a:p>
            <a:pPr indent="0">
              <a:buNone/>
            </a:pPr>
            <a:r>
              <a:rPr lang="en-US" sz="2000" b="1" dirty="0">
                <a:solidFill>
                  <a:srgbClr val="0D0D0D"/>
                </a:solidFill>
                <a:ea typeface="+mn-lt"/>
                <a:cs typeface="+mn-lt"/>
              </a:rPr>
              <a:t>Disadvantages</a:t>
            </a:r>
            <a:r>
              <a:rPr lang="en-US" sz="2000" dirty="0">
                <a:solidFill>
                  <a:srgbClr val="0D0D0D"/>
                </a:solidFill>
                <a:ea typeface="+mn-lt"/>
                <a:cs typeface="+mn-lt"/>
              </a:rPr>
              <a:t>:</a:t>
            </a:r>
            <a:endParaRPr lang="en-US" sz="2000" dirty="0">
              <a:ea typeface="+mn-lt"/>
              <a:cs typeface="+mn-lt"/>
            </a:endParaRPr>
          </a:p>
          <a:p>
            <a:pPr>
              <a:buFont typeface="Arial"/>
              <a:buChar char="•"/>
            </a:pPr>
            <a:r>
              <a:rPr lang="en-US" sz="2000" b="1" dirty="0">
                <a:solidFill>
                  <a:srgbClr val="0D0D0D"/>
                </a:solidFill>
                <a:ea typeface="+mn-lt"/>
                <a:cs typeface="+mn-lt"/>
              </a:rPr>
              <a:t>Risk of Bias</a:t>
            </a:r>
            <a:r>
              <a:rPr lang="en-US" sz="2000" dirty="0">
                <a:solidFill>
                  <a:srgbClr val="0D0D0D"/>
                </a:solidFill>
                <a:ea typeface="+mn-lt"/>
                <a:cs typeface="+mn-lt"/>
              </a:rPr>
              <a:t>: Greater risk of subjective biases affecting decisions, as personal judgments and experiences play a role.</a:t>
            </a:r>
            <a:endParaRPr lang="en-US" sz="2000" dirty="0">
              <a:ea typeface="+mn-lt"/>
              <a:cs typeface="+mn-lt"/>
            </a:endParaRPr>
          </a:p>
          <a:p>
            <a:pPr>
              <a:buFont typeface="Arial"/>
              <a:buChar char="•"/>
            </a:pPr>
            <a:r>
              <a:rPr lang="en-US" sz="2000" b="1" dirty="0">
                <a:solidFill>
                  <a:srgbClr val="0D0D0D"/>
                </a:solidFill>
                <a:ea typeface="+mn-lt"/>
                <a:cs typeface="+mn-lt"/>
              </a:rPr>
              <a:t>Less Predictable</a:t>
            </a:r>
            <a:r>
              <a:rPr lang="en-US" sz="2000" dirty="0">
                <a:solidFill>
                  <a:srgbClr val="0D0D0D"/>
                </a:solidFill>
                <a:ea typeface="+mn-lt"/>
                <a:cs typeface="+mn-lt"/>
              </a:rPr>
              <a:t>: Can lead to inconsistencies in decision-making, as different people might interpret the influence of data differently.</a:t>
            </a:r>
            <a:endParaRPr lang="en-US" sz="2000" dirty="0">
              <a:ea typeface="+mn-lt"/>
              <a:cs typeface="+mn-lt"/>
            </a:endParaRPr>
          </a:p>
          <a:p>
            <a:pPr>
              <a:buFont typeface="Arial"/>
              <a:buChar char="•"/>
            </a:pPr>
            <a:r>
              <a:rPr lang="en-US" sz="2000" b="1" dirty="0">
                <a:solidFill>
                  <a:srgbClr val="0D0D0D"/>
                </a:solidFill>
                <a:ea typeface="+mn-lt"/>
                <a:cs typeface="+mn-lt"/>
              </a:rPr>
              <a:t>Complexity in Justification</a:t>
            </a:r>
            <a:r>
              <a:rPr lang="en-US" sz="2000" dirty="0">
                <a:solidFill>
                  <a:srgbClr val="0D0D0D"/>
                </a:solidFill>
                <a:ea typeface="+mn-lt"/>
                <a:cs typeface="+mn-lt"/>
              </a:rPr>
              <a:t>: It can be more challenging to justify decisions purely on empirical grounds, as subjective factors are harder to quantify and defend in some business contexts.</a:t>
            </a:r>
            <a:endParaRPr lang="en-US" sz="2000" dirty="0">
              <a:ea typeface="+mn-lt"/>
              <a:cs typeface="+mn-lt"/>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1295360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normAutofit/>
          </a:bodyPr>
          <a:lstStyle/>
          <a:p>
            <a:r>
              <a:rPr lang="en-US" dirty="0">
                <a:solidFill>
                  <a:srgbClr val="0D0D0D"/>
                </a:solidFill>
                <a:ea typeface="+mj-lt"/>
                <a:cs typeface="+mj-lt"/>
              </a:rPr>
              <a:t>Data-Inspired Decisions</a:t>
            </a:r>
            <a:r>
              <a:rPr lang="en-US" dirty="0">
                <a:solidFill>
                  <a:srgbClr val="0D0D0D"/>
                </a:solidFill>
              </a:rPr>
              <a:t> Example</a:t>
            </a:r>
            <a:endParaRPr lang="en-US" dirty="0"/>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a:xfrm>
            <a:off x="838200" y="1536347"/>
            <a:ext cx="10515600" cy="4351338"/>
          </a:xfrm>
        </p:spPr>
        <p:txBody>
          <a:bodyPr vert="horz" lIns="91440" tIns="45720" rIns="91440" bIns="45720" rtlCol="0" anchor="t">
            <a:noAutofit/>
          </a:bodyPr>
          <a:lstStyle/>
          <a:p>
            <a:pPr>
              <a:buNone/>
            </a:pPr>
            <a:r>
              <a:rPr lang="en-US" sz="1800" dirty="0">
                <a:solidFill>
                  <a:srgbClr val="0D0D0D"/>
                </a:solidFill>
                <a:latin typeface="Arial"/>
                <a:ea typeface="+mn-lt"/>
                <a:cs typeface="Arial"/>
              </a:rPr>
              <a:t>•</a:t>
            </a:r>
            <a:r>
              <a:rPr lang="en-US" sz="2200" dirty="0">
                <a:solidFill>
                  <a:srgbClr val="0D0D0D"/>
                </a:solidFill>
                <a:ea typeface="+mn-lt"/>
                <a:cs typeface="+mn-lt"/>
              </a:rPr>
              <a:t>Blend data with other inputs such as intuition and experience to make decisions.</a:t>
            </a:r>
            <a:endParaRPr lang="en-US" dirty="0">
              <a:ea typeface="+mn-lt"/>
              <a:cs typeface="+mn-lt"/>
            </a:endParaRPr>
          </a:p>
          <a:p>
            <a:pPr>
              <a:buNone/>
            </a:pPr>
            <a:r>
              <a:rPr lang="en-US" sz="1800" dirty="0">
                <a:solidFill>
                  <a:srgbClr val="0D0D0D"/>
                </a:solidFill>
                <a:latin typeface="Arial"/>
                <a:ea typeface="+mn-lt"/>
                <a:cs typeface="Arial"/>
              </a:rPr>
              <a:t>•</a:t>
            </a:r>
            <a:r>
              <a:rPr lang="en-US" sz="2200" b="1" dirty="0">
                <a:solidFill>
                  <a:srgbClr val="0D0D0D"/>
                </a:solidFill>
                <a:ea typeface="+mn-lt"/>
                <a:cs typeface="+mn-lt"/>
              </a:rPr>
              <a:t>Example: Customer Support Center </a:t>
            </a:r>
            <a:r>
              <a:rPr lang="en-US" sz="2200" b="1" dirty="0">
                <a:solidFill>
                  <a:srgbClr val="0D0D0D"/>
                </a:solidFill>
                <a:latin typeface="Wingdings"/>
                <a:ea typeface="+mn-lt"/>
                <a:cs typeface="+mn-lt"/>
                <a:sym typeface="Wingdings"/>
              </a:rPr>
              <a:t>à</a:t>
            </a:r>
            <a:r>
              <a:rPr lang="en-US" sz="2200" b="1" dirty="0">
                <a:solidFill>
                  <a:srgbClr val="0D0D0D"/>
                </a:solidFill>
                <a:ea typeface="+mn-lt"/>
                <a:cs typeface="+mn-lt"/>
              </a:rPr>
              <a:t> </a:t>
            </a:r>
            <a:r>
              <a:rPr lang="en-US" sz="2200" dirty="0">
                <a:solidFill>
                  <a:srgbClr val="0D0D0D"/>
                </a:solidFill>
                <a:ea typeface="+mn-lt"/>
                <a:cs typeface="+mn-lt"/>
              </a:rPr>
              <a:t>Using customer satisfaction scores (CSAT) and qualitative feedback to improve customer service.</a:t>
            </a:r>
            <a:endParaRPr lang="en-US" dirty="0">
              <a:ea typeface="+mn-lt"/>
              <a:cs typeface="+mn-lt"/>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240319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A8A6-13D7-961F-D0D3-737ABE3CBF75}"/>
              </a:ext>
            </a:extLst>
          </p:cNvPr>
          <p:cNvSpPr>
            <a:spLocks noGrp="1"/>
          </p:cNvSpPr>
          <p:nvPr>
            <p:ph type="title"/>
          </p:nvPr>
        </p:nvSpPr>
        <p:spPr>
          <a:xfrm>
            <a:off x="5894962" y="479493"/>
            <a:ext cx="5458838" cy="1325563"/>
          </a:xfrm>
        </p:spPr>
        <p:txBody>
          <a:bodyPr>
            <a:normAutofit/>
          </a:bodyPr>
          <a:lstStyle/>
          <a:p>
            <a:r>
              <a:rPr lang="en-US"/>
              <a:t>What is Problem Solving</a:t>
            </a: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Brainstorm with solid fill">
            <a:extLst>
              <a:ext uri="{FF2B5EF4-FFF2-40B4-BE49-F238E27FC236}">
                <a16:creationId xmlns:a16="http://schemas.microsoft.com/office/drawing/2014/main" id="{3FC8AE17-8232-179D-13AF-C742AB3F4D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E87F1DA-F746-40CC-C1F8-DB6A2452BF6A}"/>
              </a:ext>
            </a:extLst>
          </p:cNvPr>
          <p:cNvSpPr>
            <a:spLocks noGrp="1"/>
          </p:cNvSpPr>
          <p:nvPr>
            <p:ph idx="1"/>
          </p:nvPr>
        </p:nvSpPr>
        <p:spPr>
          <a:xfrm>
            <a:off x="5894962" y="1984443"/>
            <a:ext cx="5458838" cy="4192520"/>
          </a:xfrm>
        </p:spPr>
        <p:txBody>
          <a:bodyPr vert="horz" lIns="91440" tIns="45720" rIns="91440" bIns="45720" rtlCol="0">
            <a:normAutofit/>
          </a:bodyPr>
          <a:lstStyle/>
          <a:p>
            <a:r>
              <a:rPr lang="en-US">
                <a:ea typeface="+mn-lt"/>
                <a:cs typeface="+mn-lt"/>
              </a:rPr>
              <a:t>Problem-solving in data analysis refers to the methodical approach taken to understand, address, and resolve business issues using data. It is crucial for businesses as it helps in making informed decisions, optimizing processes, and driving innovation.</a:t>
            </a:r>
            <a:endParaRPr lang="en-US"/>
          </a:p>
        </p:txBody>
      </p:sp>
      <p:pic>
        <p:nvPicPr>
          <p:cNvPr id="5" name="Picture 4" descr="A logo of a globe and a graduation cap&#10;&#10;Description automatically generated">
            <a:extLst>
              <a:ext uri="{FF2B5EF4-FFF2-40B4-BE49-F238E27FC236}">
                <a16:creationId xmlns:a16="http://schemas.microsoft.com/office/drawing/2014/main" id="{6A667580-3F02-1B3C-A176-0A47133CC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1025698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4FEA-9A51-4F66-C80B-4EED89E6CC5A}"/>
              </a:ext>
            </a:extLst>
          </p:cNvPr>
          <p:cNvSpPr>
            <a:spLocks noGrp="1"/>
          </p:cNvSpPr>
          <p:nvPr>
            <p:ph type="ctrTitle"/>
          </p:nvPr>
        </p:nvSpPr>
        <p:spPr/>
        <p:txBody>
          <a:bodyPr/>
          <a:lstStyle/>
          <a:p>
            <a:r>
              <a:rPr lang="en-US" sz="7200" b="1" cap="all" dirty="0">
                <a:solidFill>
                  <a:srgbClr val="000000"/>
                </a:solidFill>
                <a:ea typeface="+mj-lt"/>
                <a:cs typeface="+mj-lt"/>
              </a:rPr>
              <a:t>Challenges in </a:t>
            </a:r>
            <a:br>
              <a:rPr lang="en-US" sz="7200" b="1" cap="all" dirty="0">
                <a:solidFill>
                  <a:srgbClr val="000000"/>
                </a:solidFill>
                <a:ea typeface="+mj-lt"/>
                <a:cs typeface="+mj-lt"/>
              </a:rPr>
            </a:br>
            <a:r>
              <a:rPr lang="en-US" sz="7200" b="1" cap="all" dirty="0">
                <a:solidFill>
                  <a:srgbClr val="000000"/>
                </a:solidFill>
                <a:ea typeface="+mj-lt"/>
                <a:cs typeface="+mj-lt"/>
              </a:rPr>
              <a:t>Data Analytics</a:t>
            </a:r>
            <a:endParaRPr lang="en-US"/>
          </a:p>
        </p:txBody>
      </p:sp>
      <p:sp>
        <p:nvSpPr>
          <p:cNvPr id="3" name="Subtitle 2">
            <a:extLst>
              <a:ext uri="{FF2B5EF4-FFF2-40B4-BE49-F238E27FC236}">
                <a16:creationId xmlns:a16="http://schemas.microsoft.com/office/drawing/2014/main" id="{7CC74F4B-05B3-FB65-BAB2-9153344CCB7D}"/>
              </a:ext>
            </a:extLst>
          </p:cNvPr>
          <p:cNvSpPr>
            <a:spLocks noGrp="1"/>
          </p:cNvSpPr>
          <p:nvPr>
            <p:ph type="subTitle" idx="1"/>
          </p:nvPr>
        </p:nvSpPr>
        <p:spPr/>
        <p:txBody>
          <a:bodyPr/>
          <a:lstStyle/>
          <a:p>
            <a:endParaRPr lang="en-US"/>
          </a:p>
        </p:txBody>
      </p:sp>
      <p:pic>
        <p:nvPicPr>
          <p:cNvPr id="5" name="Picture 4" descr="A logo of a globe and a graduation cap&#10;&#10;Description automatically generated">
            <a:extLst>
              <a:ext uri="{FF2B5EF4-FFF2-40B4-BE49-F238E27FC236}">
                <a16:creationId xmlns:a16="http://schemas.microsoft.com/office/drawing/2014/main" id="{8CDAF505-8C54-0B88-91F0-8D91E7041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017320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EF29-5340-8D07-49CA-194314C505A7}"/>
              </a:ext>
            </a:extLst>
          </p:cNvPr>
          <p:cNvSpPr>
            <a:spLocks noGrp="1"/>
          </p:cNvSpPr>
          <p:nvPr>
            <p:ph type="title"/>
          </p:nvPr>
        </p:nvSpPr>
        <p:spPr/>
        <p:txBody>
          <a:bodyPr>
            <a:normAutofit/>
          </a:bodyPr>
          <a:lstStyle/>
          <a:p>
            <a:r>
              <a:rPr lang="en-US" dirty="0">
                <a:ea typeface="+mj-lt"/>
                <a:cs typeface="+mj-lt"/>
              </a:rPr>
              <a:t>Challenges in Data Analytics</a:t>
            </a:r>
            <a:endParaRPr lang="en-US" dirty="0"/>
          </a:p>
        </p:txBody>
      </p:sp>
      <p:sp>
        <p:nvSpPr>
          <p:cNvPr id="3" name="Text Placeholder 2">
            <a:extLst>
              <a:ext uri="{FF2B5EF4-FFF2-40B4-BE49-F238E27FC236}">
                <a16:creationId xmlns:a16="http://schemas.microsoft.com/office/drawing/2014/main" id="{216F1D1E-EC1E-DA8F-FCD2-CAEF6674CAE1}"/>
              </a:ext>
            </a:extLst>
          </p:cNvPr>
          <p:cNvSpPr>
            <a:spLocks noGrp="1"/>
          </p:cNvSpPr>
          <p:nvPr>
            <p:ph type="body" idx="1"/>
          </p:nvPr>
        </p:nvSpPr>
        <p:spPr/>
        <p:txBody>
          <a:bodyPr>
            <a:normAutofit/>
          </a:bodyPr>
          <a:lstStyle/>
          <a:p>
            <a:r>
              <a:rPr lang="en-US" dirty="0"/>
              <a:t>1. Data Quality and Integrity</a:t>
            </a:r>
          </a:p>
        </p:txBody>
      </p:sp>
      <p:sp>
        <p:nvSpPr>
          <p:cNvPr id="4" name="Content Placeholder 3">
            <a:extLst>
              <a:ext uri="{FF2B5EF4-FFF2-40B4-BE49-F238E27FC236}">
                <a16:creationId xmlns:a16="http://schemas.microsoft.com/office/drawing/2014/main" id="{039BA309-D923-AE7D-A4B5-1A837CC48D76}"/>
              </a:ext>
            </a:extLst>
          </p:cNvPr>
          <p:cNvSpPr>
            <a:spLocks noGrp="1"/>
          </p:cNvSpPr>
          <p:nvPr>
            <p:ph sz="half" idx="2"/>
          </p:nvPr>
        </p:nvSpPr>
        <p:spPr/>
        <p:txBody>
          <a:bodyPr vert="horz" lIns="91440" tIns="45720" rIns="91440" bIns="45720" rtlCol="0" anchor="t">
            <a:normAutofit/>
          </a:bodyPr>
          <a:lstStyle/>
          <a:p>
            <a:r>
              <a:rPr lang="en-US" sz="2000" b="1" dirty="0">
                <a:solidFill>
                  <a:srgbClr val="0D0D0D"/>
                </a:solidFill>
                <a:latin typeface="Arial"/>
                <a:ea typeface="+mn-lt"/>
                <a:cs typeface="Arial"/>
              </a:rPr>
              <a:t>Issue</a:t>
            </a:r>
            <a:r>
              <a:rPr lang="en-US" sz="2000" dirty="0">
                <a:solidFill>
                  <a:srgbClr val="0D0D0D"/>
                </a:solidFill>
                <a:latin typeface="Arial"/>
                <a:ea typeface="+mn-lt"/>
                <a:cs typeface="Arial"/>
              </a:rPr>
              <a:t>: Poor quality data, including inaccurate, incomplete, or inconsistent data, can lead to misleading analysis results. Ensuring data integrity is often challenging due to the vast amounts of data collected from diverse sources.</a:t>
            </a:r>
            <a:endParaRPr lang="en-US" sz="2000" dirty="0">
              <a:solidFill>
                <a:srgbClr val="000000"/>
              </a:solidFill>
              <a:latin typeface="Aptos" panose="020B0004020202020204"/>
              <a:ea typeface="+mn-lt"/>
              <a:cs typeface="Arial"/>
            </a:endParaRPr>
          </a:p>
          <a:p>
            <a:r>
              <a:rPr lang="en-US" sz="2000" b="1" dirty="0">
                <a:solidFill>
                  <a:srgbClr val="0D0D0D"/>
                </a:solidFill>
                <a:latin typeface="Arial"/>
                <a:ea typeface="+mn-lt"/>
                <a:cs typeface="Arial"/>
              </a:rPr>
              <a:t>Impact</a:t>
            </a:r>
            <a:r>
              <a:rPr lang="en-US" sz="2000" dirty="0">
                <a:solidFill>
                  <a:srgbClr val="0D0D0D"/>
                </a:solidFill>
                <a:latin typeface="Arial"/>
                <a:ea typeface="+mn-lt"/>
                <a:cs typeface="Arial"/>
              </a:rPr>
              <a:t>: Decisions made based on faulty data can lead to significant financial loss, damaged reputation, and misguided business strategy.</a:t>
            </a:r>
            <a:endParaRPr lang="en-US" sz="2000">
              <a:solidFill>
                <a:srgbClr val="000000"/>
              </a:solidFill>
            </a:endParaRPr>
          </a:p>
        </p:txBody>
      </p:sp>
      <p:sp>
        <p:nvSpPr>
          <p:cNvPr id="5" name="Text Placeholder 4">
            <a:extLst>
              <a:ext uri="{FF2B5EF4-FFF2-40B4-BE49-F238E27FC236}">
                <a16:creationId xmlns:a16="http://schemas.microsoft.com/office/drawing/2014/main" id="{B98C37B4-1BA5-E07C-577E-F7F0D9CCEF89}"/>
              </a:ext>
            </a:extLst>
          </p:cNvPr>
          <p:cNvSpPr>
            <a:spLocks noGrp="1"/>
          </p:cNvSpPr>
          <p:nvPr>
            <p:ph type="body" sz="quarter" idx="3"/>
          </p:nvPr>
        </p:nvSpPr>
        <p:spPr/>
        <p:txBody>
          <a:bodyPr>
            <a:normAutofit/>
          </a:bodyPr>
          <a:lstStyle/>
          <a:p>
            <a:r>
              <a:rPr lang="en-US" dirty="0"/>
              <a:t>2. Data Integration and Silos</a:t>
            </a:r>
          </a:p>
        </p:txBody>
      </p:sp>
      <p:sp>
        <p:nvSpPr>
          <p:cNvPr id="6" name="Content Placeholder 5">
            <a:extLst>
              <a:ext uri="{FF2B5EF4-FFF2-40B4-BE49-F238E27FC236}">
                <a16:creationId xmlns:a16="http://schemas.microsoft.com/office/drawing/2014/main" id="{BFEC4FA5-A4F6-AD12-F726-B69613297A2C}"/>
              </a:ext>
            </a:extLst>
          </p:cNvPr>
          <p:cNvSpPr>
            <a:spLocks noGrp="1"/>
          </p:cNvSpPr>
          <p:nvPr>
            <p:ph sz="quarter" idx="4"/>
          </p:nvPr>
        </p:nvSpPr>
        <p:spPr/>
        <p:txBody>
          <a:bodyPr vert="horz" lIns="91440" tIns="45720" rIns="91440" bIns="45720" rtlCol="0" anchor="t">
            <a:normAutofit/>
          </a:bodyPr>
          <a:lstStyle/>
          <a:p>
            <a:pPr>
              <a:buFont typeface="Arial"/>
            </a:pPr>
            <a:r>
              <a:rPr lang="en-US" sz="2000" b="1">
                <a:solidFill>
                  <a:srgbClr val="0D0D0D"/>
                </a:solidFill>
                <a:ea typeface="+mn-lt"/>
                <a:cs typeface="+mn-lt"/>
              </a:rPr>
              <a:t>Issue</a:t>
            </a:r>
            <a:r>
              <a:rPr lang="en-US" sz="2000">
                <a:solidFill>
                  <a:srgbClr val="0D0D0D"/>
                </a:solidFill>
                <a:ea typeface="+mn-lt"/>
                <a:cs typeface="+mn-lt"/>
              </a:rPr>
              <a:t>: Integrating data from various sources and breaking down data silos within an organization can be technically complex. Data may be stored in different formats or systems that are not readily compatible.</a:t>
            </a:r>
            <a:endParaRPr lang="en-US" sz="2000">
              <a:ea typeface="+mn-lt"/>
              <a:cs typeface="+mn-lt"/>
            </a:endParaRPr>
          </a:p>
          <a:p>
            <a:pPr>
              <a:buFont typeface="Arial"/>
            </a:pPr>
            <a:r>
              <a:rPr lang="en-US" sz="2000" b="1" dirty="0">
                <a:solidFill>
                  <a:srgbClr val="0D0D0D"/>
                </a:solidFill>
                <a:ea typeface="+mn-lt"/>
                <a:cs typeface="+mn-lt"/>
              </a:rPr>
              <a:t>Impact</a:t>
            </a:r>
            <a:r>
              <a:rPr lang="en-US" sz="2000" dirty="0">
                <a:solidFill>
                  <a:srgbClr val="0D0D0D"/>
                </a:solidFill>
                <a:ea typeface="+mn-lt"/>
                <a:cs typeface="+mn-lt"/>
              </a:rPr>
              <a:t>: Lack of integration can prevent organizations from obtaining a holistic view of their operations or customers, limiting the effectiveness of analytics.</a:t>
            </a:r>
            <a:endParaRPr lang="en-US" sz="2000" dirty="0">
              <a:ea typeface="+mn-lt"/>
              <a:cs typeface="+mn-lt"/>
            </a:endParaRPr>
          </a:p>
        </p:txBody>
      </p:sp>
      <p:pic>
        <p:nvPicPr>
          <p:cNvPr id="8" name="Picture 7" descr="A logo of a globe and a graduation cap&#10;&#10;Description automatically generated">
            <a:extLst>
              <a:ext uri="{FF2B5EF4-FFF2-40B4-BE49-F238E27FC236}">
                <a16:creationId xmlns:a16="http://schemas.microsoft.com/office/drawing/2014/main" id="{2BFBB558-67BD-6FE7-C6C3-2D4FC2E52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1182216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EF29-5340-8D07-49CA-194314C505A7}"/>
              </a:ext>
            </a:extLst>
          </p:cNvPr>
          <p:cNvSpPr>
            <a:spLocks noGrp="1"/>
          </p:cNvSpPr>
          <p:nvPr>
            <p:ph type="title"/>
          </p:nvPr>
        </p:nvSpPr>
        <p:spPr/>
        <p:txBody>
          <a:bodyPr>
            <a:normAutofit/>
          </a:bodyPr>
          <a:lstStyle/>
          <a:p>
            <a:r>
              <a:rPr lang="en-US" dirty="0">
                <a:ea typeface="+mj-lt"/>
                <a:cs typeface="+mj-lt"/>
              </a:rPr>
              <a:t>Challenges in Data Analytics</a:t>
            </a:r>
            <a:endParaRPr lang="en-US" dirty="0"/>
          </a:p>
        </p:txBody>
      </p:sp>
      <p:sp>
        <p:nvSpPr>
          <p:cNvPr id="3" name="Text Placeholder 2">
            <a:extLst>
              <a:ext uri="{FF2B5EF4-FFF2-40B4-BE49-F238E27FC236}">
                <a16:creationId xmlns:a16="http://schemas.microsoft.com/office/drawing/2014/main" id="{216F1D1E-EC1E-DA8F-FCD2-CAEF6674CAE1}"/>
              </a:ext>
            </a:extLst>
          </p:cNvPr>
          <p:cNvSpPr>
            <a:spLocks noGrp="1"/>
          </p:cNvSpPr>
          <p:nvPr>
            <p:ph type="body" idx="1"/>
          </p:nvPr>
        </p:nvSpPr>
        <p:spPr/>
        <p:txBody>
          <a:bodyPr>
            <a:normAutofit/>
          </a:bodyPr>
          <a:lstStyle/>
          <a:p>
            <a:r>
              <a:rPr lang="en-US"/>
              <a:t>3. Data Privacy and Security</a:t>
            </a:r>
          </a:p>
        </p:txBody>
      </p:sp>
      <p:sp>
        <p:nvSpPr>
          <p:cNvPr id="4" name="Content Placeholder 3">
            <a:extLst>
              <a:ext uri="{FF2B5EF4-FFF2-40B4-BE49-F238E27FC236}">
                <a16:creationId xmlns:a16="http://schemas.microsoft.com/office/drawing/2014/main" id="{039BA309-D923-AE7D-A4B5-1A837CC48D76}"/>
              </a:ext>
            </a:extLst>
          </p:cNvPr>
          <p:cNvSpPr>
            <a:spLocks noGrp="1"/>
          </p:cNvSpPr>
          <p:nvPr>
            <p:ph sz="half" idx="2"/>
          </p:nvPr>
        </p:nvSpPr>
        <p:spPr/>
        <p:txBody>
          <a:bodyPr vert="horz" lIns="91440" tIns="45720" rIns="91440" bIns="45720" rtlCol="0" anchor="t">
            <a:normAutofit/>
          </a:bodyPr>
          <a:lstStyle/>
          <a:p>
            <a:r>
              <a:rPr lang="en-US" sz="2000" b="1" dirty="0">
                <a:solidFill>
                  <a:srgbClr val="0D0D0D"/>
                </a:solidFill>
                <a:latin typeface="Arial"/>
                <a:ea typeface="+mn-lt"/>
                <a:cs typeface="Arial"/>
              </a:rPr>
              <a:t>Issue</a:t>
            </a:r>
            <a:r>
              <a:rPr lang="en-US" sz="2000" dirty="0">
                <a:solidFill>
                  <a:srgbClr val="0D0D0D"/>
                </a:solidFill>
                <a:latin typeface="Arial"/>
                <a:ea typeface="+mn-lt"/>
                <a:cs typeface="Arial"/>
              </a:rPr>
              <a:t>: With increasing regulatory requirements, such as GDPR and CCPA, and growing public concern over privacy, ensuring data is </a:t>
            </a:r>
            <a:r>
              <a:rPr lang="en-US" sz="2000">
                <a:solidFill>
                  <a:srgbClr val="0D0D0D"/>
                </a:solidFill>
                <a:latin typeface="Arial"/>
                <a:ea typeface="+mn-lt"/>
                <a:cs typeface="Arial"/>
              </a:rPr>
              <a:t>handled securely and ethically is paramount.</a:t>
            </a:r>
            <a:endParaRPr lang="en-US" sz="2000">
              <a:solidFill>
                <a:srgbClr val="000000"/>
              </a:solidFill>
              <a:latin typeface="Aptos" panose="020B0004020202020204"/>
              <a:ea typeface="+mn-lt"/>
              <a:cs typeface="Arial"/>
            </a:endParaRPr>
          </a:p>
          <a:p>
            <a:r>
              <a:rPr lang="en-US" sz="2000" b="1" dirty="0">
                <a:solidFill>
                  <a:srgbClr val="0D0D0D"/>
                </a:solidFill>
                <a:latin typeface="Arial"/>
                <a:ea typeface="+mn-lt"/>
                <a:cs typeface="Arial"/>
              </a:rPr>
              <a:t>Impact</a:t>
            </a:r>
            <a:r>
              <a:rPr lang="en-US" sz="2000" dirty="0">
                <a:solidFill>
                  <a:srgbClr val="0D0D0D"/>
                </a:solidFill>
                <a:latin typeface="Arial"/>
                <a:ea typeface="+mn-lt"/>
                <a:cs typeface="Arial"/>
              </a:rPr>
              <a:t>: Non-compliance can lead to hefty fines and a loss of consumer trust, which can be devastating for businesses.</a:t>
            </a:r>
            <a:endParaRPr lang="en-US" sz="2000"/>
          </a:p>
        </p:txBody>
      </p:sp>
      <p:sp>
        <p:nvSpPr>
          <p:cNvPr id="5" name="Text Placeholder 4">
            <a:extLst>
              <a:ext uri="{FF2B5EF4-FFF2-40B4-BE49-F238E27FC236}">
                <a16:creationId xmlns:a16="http://schemas.microsoft.com/office/drawing/2014/main" id="{B98C37B4-1BA5-E07C-577E-F7F0D9CCEF89}"/>
              </a:ext>
            </a:extLst>
          </p:cNvPr>
          <p:cNvSpPr>
            <a:spLocks noGrp="1"/>
          </p:cNvSpPr>
          <p:nvPr>
            <p:ph type="body" sz="quarter" idx="3"/>
          </p:nvPr>
        </p:nvSpPr>
        <p:spPr/>
        <p:txBody>
          <a:bodyPr>
            <a:normAutofit/>
          </a:bodyPr>
          <a:lstStyle/>
          <a:p>
            <a:r>
              <a:rPr lang="en-US" dirty="0"/>
              <a:t>4. Lack of Skilled Personnel</a:t>
            </a:r>
          </a:p>
        </p:txBody>
      </p:sp>
      <p:sp>
        <p:nvSpPr>
          <p:cNvPr id="6" name="Content Placeholder 5">
            <a:extLst>
              <a:ext uri="{FF2B5EF4-FFF2-40B4-BE49-F238E27FC236}">
                <a16:creationId xmlns:a16="http://schemas.microsoft.com/office/drawing/2014/main" id="{BFEC4FA5-A4F6-AD12-F726-B69613297A2C}"/>
              </a:ext>
            </a:extLst>
          </p:cNvPr>
          <p:cNvSpPr>
            <a:spLocks noGrp="1"/>
          </p:cNvSpPr>
          <p:nvPr>
            <p:ph sz="quarter" idx="4"/>
          </p:nvPr>
        </p:nvSpPr>
        <p:spPr/>
        <p:txBody>
          <a:bodyPr vert="horz" lIns="91440" tIns="45720" rIns="91440" bIns="45720" rtlCol="0" anchor="t">
            <a:normAutofit/>
          </a:bodyPr>
          <a:lstStyle/>
          <a:p>
            <a:pPr>
              <a:buFont typeface="Arial"/>
              <a:buChar char="•"/>
            </a:pPr>
            <a:r>
              <a:rPr lang="en-US" sz="2000" b="1" dirty="0">
                <a:solidFill>
                  <a:srgbClr val="0D0D0D"/>
                </a:solidFill>
                <a:latin typeface="Arial"/>
                <a:ea typeface="+mn-lt"/>
                <a:cs typeface="Arial"/>
              </a:rPr>
              <a:t>Issue</a:t>
            </a:r>
            <a:r>
              <a:rPr lang="en-US" sz="2000" dirty="0">
                <a:solidFill>
                  <a:srgbClr val="0D0D0D"/>
                </a:solidFill>
                <a:latin typeface="Arial"/>
                <a:ea typeface="+mn-lt"/>
                <a:cs typeface="Arial"/>
              </a:rPr>
              <a:t>: There is a high demand for skilled data scientists, analysts, and engineers, but a significant skills gap remains in the market. This shortage can hinder an organization's ability to implement and leverage data analytics effectively.</a:t>
            </a:r>
            <a:endParaRPr lang="en-US" sz="2000" dirty="0">
              <a:solidFill>
                <a:srgbClr val="000000"/>
              </a:solidFill>
              <a:latin typeface="Arial"/>
              <a:ea typeface="+mn-lt"/>
              <a:cs typeface="Arial"/>
            </a:endParaRPr>
          </a:p>
          <a:p>
            <a:pPr>
              <a:buFont typeface="Arial"/>
              <a:buChar char="•"/>
            </a:pPr>
            <a:r>
              <a:rPr lang="en-US" sz="2000" b="1" dirty="0">
                <a:solidFill>
                  <a:srgbClr val="0D0D0D"/>
                </a:solidFill>
                <a:latin typeface="Arial"/>
                <a:ea typeface="+mn-lt"/>
                <a:cs typeface="Arial"/>
              </a:rPr>
              <a:t>Impact</a:t>
            </a:r>
            <a:r>
              <a:rPr lang="en-US" sz="2000" dirty="0">
                <a:solidFill>
                  <a:srgbClr val="0D0D0D"/>
                </a:solidFill>
                <a:latin typeface="Arial"/>
                <a:ea typeface="+mn-lt"/>
                <a:cs typeface="Arial"/>
              </a:rPr>
              <a:t>: Without the right talent, organizations may struggle to interpret data correctly and leverage it for strategic decision-making.</a:t>
            </a:r>
            <a:endParaRPr lang="en-US" sz="2000">
              <a:latin typeface="Arial"/>
              <a:cs typeface="Arial"/>
            </a:endParaRPr>
          </a:p>
        </p:txBody>
      </p:sp>
      <p:pic>
        <p:nvPicPr>
          <p:cNvPr id="8" name="Picture 7" descr="A logo of a globe and a graduation cap&#10;&#10;Description automatically generated">
            <a:extLst>
              <a:ext uri="{FF2B5EF4-FFF2-40B4-BE49-F238E27FC236}">
                <a16:creationId xmlns:a16="http://schemas.microsoft.com/office/drawing/2014/main" id="{2BFBB558-67BD-6FE7-C6C3-2D4FC2E52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538793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EF29-5340-8D07-49CA-194314C505A7}"/>
              </a:ext>
            </a:extLst>
          </p:cNvPr>
          <p:cNvSpPr>
            <a:spLocks noGrp="1"/>
          </p:cNvSpPr>
          <p:nvPr>
            <p:ph type="title"/>
          </p:nvPr>
        </p:nvSpPr>
        <p:spPr/>
        <p:txBody>
          <a:bodyPr>
            <a:normAutofit/>
          </a:bodyPr>
          <a:lstStyle/>
          <a:p>
            <a:r>
              <a:rPr lang="en-US" dirty="0">
                <a:ea typeface="+mj-lt"/>
                <a:cs typeface="+mj-lt"/>
              </a:rPr>
              <a:t>Challenges in Data Analytics</a:t>
            </a:r>
            <a:endParaRPr lang="en-US" dirty="0"/>
          </a:p>
        </p:txBody>
      </p:sp>
      <p:sp>
        <p:nvSpPr>
          <p:cNvPr id="3" name="Text Placeholder 2">
            <a:extLst>
              <a:ext uri="{FF2B5EF4-FFF2-40B4-BE49-F238E27FC236}">
                <a16:creationId xmlns:a16="http://schemas.microsoft.com/office/drawing/2014/main" id="{216F1D1E-EC1E-DA8F-FCD2-CAEF6674CAE1}"/>
              </a:ext>
            </a:extLst>
          </p:cNvPr>
          <p:cNvSpPr>
            <a:spLocks noGrp="1"/>
          </p:cNvSpPr>
          <p:nvPr>
            <p:ph type="body" idx="1"/>
          </p:nvPr>
        </p:nvSpPr>
        <p:spPr/>
        <p:txBody>
          <a:bodyPr>
            <a:normAutofit/>
          </a:bodyPr>
          <a:lstStyle/>
          <a:p>
            <a:r>
              <a:rPr lang="en-US" dirty="0"/>
              <a:t>5. Cost of Implementation</a:t>
            </a:r>
          </a:p>
        </p:txBody>
      </p:sp>
      <p:sp>
        <p:nvSpPr>
          <p:cNvPr id="4" name="Content Placeholder 3">
            <a:extLst>
              <a:ext uri="{FF2B5EF4-FFF2-40B4-BE49-F238E27FC236}">
                <a16:creationId xmlns:a16="http://schemas.microsoft.com/office/drawing/2014/main" id="{039BA309-D923-AE7D-A4B5-1A837CC48D76}"/>
              </a:ext>
            </a:extLst>
          </p:cNvPr>
          <p:cNvSpPr>
            <a:spLocks noGrp="1"/>
          </p:cNvSpPr>
          <p:nvPr>
            <p:ph sz="half" idx="2"/>
          </p:nvPr>
        </p:nvSpPr>
        <p:spPr/>
        <p:txBody>
          <a:bodyPr vert="horz" lIns="91440" tIns="45720" rIns="91440" bIns="45720" rtlCol="0" anchor="t">
            <a:normAutofit/>
          </a:bodyPr>
          <a:lstStyle/>
          <a:p>
            <a:r>
              <a:rPr lang="en-US" sz="2000" b="1" dirty="0">
                <a:solidFill>
                  <a:srgbClr val="0D0D0D"/>
                </a:solidFill>
                <a:latin typeface="Arial"/>
                <a:ea typeface="+mn-lt"/>
                <a:cs typeface="Arial"/>
              </a:rPr>
              <a:t>Issue</a:t>
            </a:r>
            <a:r>
              <a:rPr lang="en-US" sz="2000" dirty="0">
                <a:solidFill>
                  <a:srgbClr val="0D0D0D"/>
                </a:solidFill>
                <a:latin typeface="Arial"/>
                <a:ea typeface="+mn-lt"/>
                <a:cs typeface="Arial"/>
              </a:rPr>
              <a:t>: Setting up robust data analytics infrastructure requires significant investment in technology and human resources. Small to medium-sized enterprises (SMEs) may find the cost prohibitive.</a:t>
            </a:r>
            <a:endParaRPr lang="en-US" sz="2000" dirty="0">
              <a:solidFill>
                <a:srgbClr val="000000"/>
              </a:solidFill>
              <a:latin typeface="Aptos" panose="020B0004020202020204"/>
              <a:ea typeface="+mn-lt"/>
              <a:cs typeface="Arial"/>
            </a:endParaRPr>
          </a:p>
          <a:p>
            <a:r>
              <a:rPr lang="en-US" sz="2000" b="1" dirty="0">
                <a:solidFill>
                  <a:srgbClr val="0D0D0D"/>
                </a:solidFill>
                <a:latin typeface="Arial"/>
                <a:ea typeface="+mn-lt"/>
                <a:cs typeface="Arial"/>
              </a:rPr>
              <a:t>Impact</a:t>
            </a:r>
            <a:r>
              <a:rPr lang="en-US" sz="2000">
                <a:solidFill>
                  <a:srgbClr val="0D0D0D"/>
                </a:solidFill>
                <a:latin typeface="Arial"/>
                <a:ea typeface="+mn-lt"/>
                <a:cs typeface="Arial"/>
              </a:rPr>
              <a:t>: High costs can delay or prevent the adoption of data </a:t>
            </a:r>
            <a:r>
              <a:rPr lang="en-US" sz="2000" dirty="0">
                <a:solidFill>
                  <a:srgbClr val="0D0D0D"/>
                </a:solidFill>
                <a:latin typeface="Arial"/>
                <a:ea typeface="+mn-lt"/>
                <a:cs typeface="Arial"/>
              </a:rPr>
              <a:t>analytics practices, putting businesses at a competitive </a:t>
            </a:r>
            <a:r>
              <a:rPr lang="en-US" sz="2000">
                <a:solidFill>
                  <a:srgbClr val="0D0D0D"/>
                </a:solidFill>
                <a:latin typeface="Arial"/>
                <a:ea typeface="+mn-lt"/>
                <a:cs typeface="Arial"/>
              </a:rPr>
              <a:t>disadvantage.</a:t>
            </a:r>
            <a:endParaRPr lang="en-US" sz="2000"/>
          </a:p>
        </p:txBody>
      </p:sp>
      <p:sp>
        <p:nvSpPr>
          <p:cNvPr id="5" name="Text Placeholder 4">
            <a:extLst>
              <a:ext uri="{FF2B5EF4-FFF2-40B4-BE49-F238E27FC236}">
                <a16:creationId xmlns:a16="http://schemas.microsoft.com/office/drawing/2014/main" id="{B98C37B4-1BA5-E07C-577E-F7F0D9CCEF89}"/>
              </a:ext>
            </a:extLst>
          </p:cNvPr>
          <p:cNvSpPr>
            <a:spLocks noGrp="1"/>
          </p:cNvSpPr>
          <p:nvPr>
            <p:ph type="body" sz="quarter" idx="3"/>
          </p:nvPr>
        </p:nvSpPr>
        <p:spPr/>
        <p:txBody>
          <a:bodyPr>
            <a:normAutofit/>
          </a:bodyPr>
          <a:lstStyle/>
          <a:p>
            <a:r>
              <a:rPr lang="en-US"/>
              <a:t>6. Managing Big Data</a:t>
            </a:r>
          </a:p>
        </p:txBody>
      </p:sp>
      <p:sp>
        <p:nvSpPr>
          <p:cNvPr id="6" name="Content Placeholder 5">
            <a:extLst>
              <a:ext uri="{FF2B5EF4-FFF2-40B4-BE49-F238E27FC236}">
                <a16:creationId xmlns:a16="http://schemas.microsoft.com/office/drawing/2014/main" id="{BFEC4FA5-A4F6-AD12-F726-B69613297A2C}"/>
              </a:ext>
            </a:extLst>
          </p:cNvPr>
          <p:cNvSpPr>
            <a:spLocks noGrp="1"/>
          </p:cNvSpPr>
          <p:nvPr>
            <p:ph sz="quarter" idx="4"/>
          </p:nvPr>
        </p:nvSpPr>
        <p:spPr/>
        <p:txBody>
          <a:bodyPr vert="horz" lIns="91440" tIns="45720" rIns="91440" bIns="45720" rtlCol="0" anchor="t">
            <a:normAutofit/>
          </a:bodyPr>
          <a:lstStyle/>
          <a:p>
            <a:pPr>
              <a:buFont typeface="Arial,Sans-Serif"/>
              <a:buChar char="•"/>
            </a:pPr>
            <a:r>
              <a:rPr lang="en-US" sz="2000" b="1" dirty="0">
                <a:solidFill>
                  <a:srgbClr val="0D0D0D"/>
                </a:solidFill>
                <a:latin typeface="Arial"/>
                <a:ea typeface="+mn-lt"/>
                <a:cs typeface="Arial"/>
              </a:rPr>
              <a:t>Issue</a:t>
            </a:r>
            <a:r>
              <a:rPr lang="en-US" sz="2000" dirty="0">
                <a:solidFill>
                  <a:srgbClr val="0D0D0D"/>
                </a:solidFill>
                <a:latin typeface="Arial"/>
                <a:ea typeface="+mn-lt"/>
                <a:cs typeface="Arial"/>
              </a:rPr>
              <a:t>: The sheer volume and velocity of data generated today can overwhelm traditional data processing applications.</a:t>
            </a:r>
            <a:endParaRPr lang="en-US" sz="2000" dirty="0">
              <a:solidFill>
                <a:srgbClr val="0D0D0D"/>
              </a:solidFill>
              <a:latin typeface="Arial"/>
              <a:cs typeface="Arial"/>
            </a:endParaRPr>
          </a:p>
          <a:p>
            <a:pPr>
              <a:buFont typeface="Arial,Sans-Serif"/>
              <a:buChar char="•"/>
            </a:pPr>
            <a:r>
              <a:rPr lang="en-US" sz="2000" b="1" dirty="0">
                <a:solidFill>
                  <a:srgbClr val="0D0D0D"/>
                </a:solidFill>
                <a:latin typeface="Arial"/>
                <a:ea typeface="+mn-lt"/>
                <a:cs typeface="Arial"/>
              </a:rPr>
              <a:t>Impact</a:t>
            </a:r>
            <a:r>
              <a:rPr lang="en-US" sz="2000" dirty="0">
                <a:solidFill>
                  <a:srgbClr val="0D0D0D"/>
                </a:solidFill>
                <a:latin typeface="Arial"/>
                <a:ea typeface="+mn-lt"/>
                <a:cs typeface="Arial"/>
              </a:rPr>
              <a:t>: Organizations may struggle to process, analyze, and extract value from big data in real time or near real time, which is often necessary for timely decision-making.</a:t>
            </a:r>
            <a:endParaRPr lang="en-US" sz="2000"/>
          </a:p>
        </p:txBody>
      </p:sp>
      <p:pic>
        <p:nvPicPr>
          <p:cNvPr id="8" name="Picture 7" descr="A logo of a globe and a graduation cap&#10;&#10;Description automatically generated">
            <a:extLst>
              <a:ext uri="{FF2B5EF4-FFF2-40B4-BE49-F238E27FC236}">
                <a16:creationId xmlns:a16="http://schemas.microsoft.com/office/drawing/2014/main" id="{2BFBB558-67BD-6FE7-C6C3-2D4FC2E52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2350915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EF29-5340-8D07-49CA-194314C505A7}"/>
              </a:ext>
            </a:extLst>
          </p:cNvPr>
          <p:cNvSpPr>
            <a:spLocks noGrp="1"/>
          </p:cNvSpPr>
          <p:nvPr>
            <p:ph type="title"/>
          </p:nvPr>
        </p:nvSpPr>
        <p:spPr/>
        <p:txBody>
          <a:bodyPr>
            <a:normAutofit/>
          </a:bodyPr>
          <a:lstStyle/>
          <a:p>
            <a:r>
              <a:rPr lang="en-US" dirty="0">
                <a:ea typeface="+mj-lt"/>
                <a:cs typeface="+mj-lt"/>
              </a:rPr>
              <a:t>Challenges in Data Analytics</a:t>
            </a:r>
            <a:endParaRPr lang="en-US" dirty="0"/>
          </a:p>
        </p:txBody>
      </p:sp>
      <p:sp>
        <p:nvSpPr>
          <p:cNvPr id="3" name="Text Placeholder 2">
            <a:extLst>
              <a:ext uri="{FF2B5EF4-FFF2-40B4-BE49-F238E27FC236}">
                <a16:creationId xmlns:a16="http://schemas.microsoft.com/office/drawing/2014/main" id="{216F1D1E-EC1E-DA8F-FCD2-CAEF6674CAE1}"/>
              </a:ext>
            </a:extLst>
          </p:cNvPr>
          <p:cNvSpPr>
            <a:spLocks noGrp="1"/>
          </p:cNvSpPr>
          <p:nvPr>
            <p:ph type="body" idx="1"/>
          </p:nvPr>
        </p:nvSpPr>
        <p:spPr/>
        <p:txBody>
          <a:bodyPr>
            <a:normAutofit/>
          </a:bodyPr>
          <a:lstStyle/>
          <a:p>
            <a:r>
              <a:rPr lang="en-US" dirty="0"/>
              <a:t>7. Cultural Resistance</a:t>
            </a:r>
          </a:p>
        </p:txBody>
      </p:sp>
      <p:sp>
        <p:nvSpPr>
          <p:cNvPr id="4" name="Content Placeholder 3">
            <a:extLst>
              <a:ext uri="{FF2B5EF4-FFF2-40B4-BE49-F238E27FC236}">
                <a16:creationId xmlns:a16="http://schemas.microsoft.com/office/drawing/2014/main" id="{039BA309-D923-AE7D-A4B5-1A837CC48D76}"/>
              </a:ext>
            </a:extLst>
          </p:cNvPr>
          <p:cNvSpPr>
            <a:spLocks noGrp="1"/>
          </p:cNvSpPr>
          <p:nvPr>
            <p:ph sz="half" idx="2"/>
          </p:nvPr>
        </p:nvSpPr>
        <p:spPr/>
        <p:txBody>
          <a:bodyPr vert="horz" lIns="91440" tIns="45720" rIns="91440" bIns="45720" rtlCol="0" anchor="t">
            <a:normAutofit/>
          </a:bodyPr>
          <a:lstStyle/>
          <a:p>
            <a:r>
              <a:rPr lang="en-US" sz="2000" b="1" dirty="0">
                <a:solidFill>
                  <a:srgbClr val="0D0D0D"/>
                </a:solidFill>
                <a:latin typeface="Arial"/>
                <a:ea typeface="+mn-lt"/>
                <a:cs typeface="Arial"/>
              </a:rPr>
              <a:t>Issue</a:t>
            </a:r>
            <a:r>
              <a:rPr lang="en-US" sz="2000" dirty="0">
                <a:solidFill>
                  <a:srgbClr val="0D0D0D"/>
                </a:solidFill>
                <a:latin typeface="Arial"/>
                <a:ea typeface="+mn-lt"/>
                <a:cs typeface="Arial"/>
              </a:rPr>
              <a:t>: Integrating data-driven decision-making into a company’s culture can face resistance from employees accustomed to traditional decision-making processes.</a:t>
            </a:r>
            <a:endParaRPr lang="en-US" sz="2000" dirty="0">
              <a:solidFill>
                <a:srgbClr val="000000"/>
              </a:solidFill>
              <a:latin typeface="Aptos" panose="020B0004020202020204"/>
              <a:ea typeface="+mn-lt"/>
              <a:cs typeface="Arial"/>
            </a:endParaRPr>
          </a:p>
          <a:p>
            <a:r>
              <a:rPr lang="en-US" sz="2000" b="1">
                <a:solidFill>
                  <a:srgbClr val="0D0D0D"/>
                </a:solidFill>
                <a:latin typeface="Arial"/>
                <a:ea typeface="+mn-lt"/>
                <a:cs typeface="Arial"/>
              </a:rPr>
              <a:t>Impact</a:t>
            </a:r>
            <a:r>
              <a:rPr lang="en-US" sz="2000">
                <a:solidFill>
                  <a:srgbClr val="0D0D0D"/>
                </a:solidFill>
                <a:latin typeface="Arial"/>
                <a:ea typeface="+mn-lt"/>
                <a:cs typeface="Arial"/>
              </a:rPr>
              <a:t>: Resistance can slow down or derail the adoption of data </a:t>
            </a:r>
            <a:r>
              <a:rPr lang="en-US" sz="2000" dirty="0">
                <a:solidFill>
                  <a:srgbClr val="0D0D0D"/>
                </a:solidFill>
                <a:latin typeface="Arial"/>
                <a:ea typeface="+mn-lt"/>
                <a:cs typeface="Arial"/>
              </a:rPr>
              <a:t>analytics initiatives, limiting their potential benefits.</a:t>
            </a:r>
            <a:endParaRPr lang="en-US" sz="2000" dirty="0"/>
          </a:p>
        </p:txBody>
      </p:sp>
      <p:sp>
        <p:nvSpPr>
          <p:cNvPr id="5" name="Text Placeholder 4">
            <a:extLst>
              <a:ext uri="{FF2B5EF4-FFF2-40B4-BE49-F238E27FC236}">
                <a16:creationId xmlns:a16="http://schemas.microsoft.com/office/drawing/2014/main" id="{B98C37B4-1BA5-E07C-577E-F7F0D9CCEF89}"/>
              </a:ext>
            </a:extLst>
          </p:cNvPr>
          <p:cNvSpPr>
            <a:spLocks noGrp="1"/>
          </p:cNvSpPr>
          <p:nvPr>
            <p:ph type="body" sz="quarter" idx="3"/>
          </p:nvPr>
        </p:nvSpPr>
        <p:spPr/>
        <p:txBody>
          <a:bodyPr>
            <a:normAutofit/>
          </a:bodyPr>
          <a:lstStyle/>
          <a:p>
            <a:r>
              <a:rPr lang="en-US"/>
              <a:t>8. Ethical Concerns and Bias</a:t>
            </a:r>
          </a:p>
        </p:txBody>
      </p:sp>
      <p:sp>
        <p:nvSpPr>
          <p:cNvPr id="6" name="Content Placeholder 5">
            <a:extLst>
              <a:ext uri="{FF2B5EF4-FFF2-40B4-BE49-F238E27FC236}">
                <a16:creationId xmlns:a16="http://schemas.microsoft.com/office/drawing/2014/main" id="{BFEC4FA5-A4F6-AD12-F726-B69613297A2C}"/>
              </a:ext>
            </a:extLst>
          </p:cNvPr>
          <p:cNvSpPr>
            <a:spLocks noGrp="1"/>
          </p:cNvSpPr>
          <p:nvPr>
            <p:ph sz="quarter" idx="4"/>
          </p:nvPr>
        </p:nvSpPr>
        <p:spPr/>
        <p:txBody>
          <a:bodyPr vert="horz" lIns="91440" tIns="45720" rIns="91440" bIns="45720" rtlCol="0" anchor="t">
            <a:normAutofit/>
          </a:bodyPr>
          <a:lstStyle/>
          <a:p>
            <a:pPr>
              <a:buFont typeface="Arial,Sans-Serif"/>
              <a:buChar char="•"/>
            </a:pPr>
            <a:r>
              <a:rPr lang="en-US" sz="2000" b="1" dirty="0">
                <a:solidFill>
                  <a:srgbClr val="0D0D0D"/>
                </a:solidFill>
                <a:latin typeface="Arial"/>
                <a:ea typeface="+mn-lt"/>
                <a:cs typeface="Arial"/>
              </a:rPr>
              <a:t>Issue</a:t>
            </a:r>
            <a:r>
              <a:rPr lang="en-US" sz="2000" dirty="0">
                <a:solidFill>
                  <a:srgbClr val="0D0D0D"/>
                </a:solidFill>
                <a:latin typeface="Arial"/>
                <a:ea typeface="+mn-lt"/>
                <a:cs typeface="Arial"/>
              </a:rPr>
              <a:t>: Algorithms and data sets can inadvertently contain and propagate biases, leading to ethical concerns, particularly in sensitive areas like hiring practices or loan approvals.</a:t>
            </a:r>
            <a:endParaRPr lang="en-US" sz="2000" dirty="0">
              <a:solidFill>
                <a:srgbClr val="000000"/>
              </a:solidFill>
              <a:latin typeface="Aptos" panose="020B0004020202020204"/>
              <a:ea typeface="+mn-lt"/>
              <a:cs typeface="Arial"/>
            </a:endParaRPr>
          </a:p>
          <a:p>
            <a:pPr>
              <a:buFont typeface="Arial,Sans-Serif"/>
              <a:buChar char="•"/>
            </a:pPr>
            <a:r>
              <a:rPr lang="en-US" sz="2000" b="1" dirty="0">
                <a:solidFill>
                  <a:srgbClr val="0D0D0D"/>
                </a:solidFill>
                <a:latin typeface="Arial"/>
                <a:ea typeface="+mn-lt"/>
                <a:cs typeface="Arial"/>
              </a:rPr>
              <a:t>Impact</a:t>
            </a:r>
            <a:r>
              <a:rPr lang="en-US" sz="2000" dirty="0">
                <a:solidFill>
                  <a:srgbClr val="0D0D0D"/>
                </a:solidFill>
                <a:latin typeface="Arial"/>
                <a:ea typeface="+mn-lt"/>
                <a:cs typeface="Arial"/>
              </a:rPr>
              <a:t>: Biased analytics can lead to unfair outcomes and discrimination, potentially causing legal and reputational issues.</a:t>
            </a:r>
            <a:endParaRPr lang="en-US" sz="2000" dirty="0"/>
          </a:p>
          <a:p>
            <a:pPr marL="0" indent="0">
              <a:buNone/>
            </a:pPr>
            <a:endParaRPr lang="en-US" sz="2000" dirty="0"/>
          </a:p>
        </p:txBody>
      </p:sp>
      <p:pic>
        <p:nvPicPr>
          <p:cNvPr id="8" name="Picture 7" descr="A logo of a globe and a graduation cap&#10;&#10;Description automatically generated">
            <a:extLst>
              <a:ext uri="{FF2B5EF4-FFF2-40B4-BE49-F238E27FC236}">
                <a16:creationId xmlns:a16="http://schemas.microsoft.com/office/drawing/2014/main" id="{2BFBB558-67BD-6FE7-C6C3-2D4FC2E52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127194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EF29-5340-8D07-49CA-194314C505A7}"/>
              </a:ext>
            </a:extLst>
          </p:cNvPr>
          <p:cNvSpPr>
            <a:spLocks noGrp="1"/>
          </p:cNvSpPr>
          <p:nvPr>
            <p:ph type="title"/>
          </p:nvPr>
        </p:nvSpPr>
        <p:spPr/>
        <p:txBody>
          <a:bodyPr>
            <a:normAutofit/>
          </a:bodyPr>
          <a:lstStyle/>
          <a:p>
            <a:r>
              <a:rPr lang="en-US" dirty="0">
                <a:ea typeface="+mj-lt"/>
                <a:cs typeface="+mj-lt"/>
              </a:rPr>
              <a:t>Challenges in Data Analytics</a:t>
            </a:r>
            <a:endParaRPr lang="en-US" dirty="0"/>
          </a:p>
        </p:txBody>
      </p:sp>
      <p:sp>
        <p:nvSpPr>
          <p:cNvPr id="3" name="Text Placeholder 2">
            <a:extLst>
              <a:ext uri="{FF2B5EF4-FFF2-40B4-BE49-F238E27FC236}">
                <a16:creationId xmlns:a16="http://schemas.microsoft.com/office/drawing/2014/main" id="{216F1D1E-EC1E-DA8F-FCD2-CAEF6674CAE1}"/>
              </a:ext>
            </a:extLst>
          </p:cNvPr>
          <p:cNvSpPr>
            <a:spLocks noGrp="1"/>
          </p:cNvSpPr>
          <p:nvPr>
            <p:ph type="body" idx="1"/>
          </p:nvPr>
        </p:nvSpPr>
        <p:spPr/>
        <p:txBody>
          <a:bodyPr>
            <a:normAutofit/>
          </a:bodyPr>
          <a:lstStyle/>
          <a:p>
            <a:r>
              <a:rPr lang="en-US" dirty="0"/>
              <a:t>9. Maintaining Relevance</a:t>
            </a:r>
          </a:p>
        </p:txBody>
      </p:sp>
      <p:sp>
        <p:nvSpPr>
          <p:cNvPr id="4" name="Content Placeholder 3">
            <a:extLst>
              <a:ext uri="{FF2B5EF4-FFF2-40B4-BE49-F238E27FC236}">
                <a16:creationId xmlns:a16="http://schemas.microsoft.com/office/drawing/2014/main" id="{039BA309-D923-AE7D-A4B5-1A837CC48D76}"/>
              </a:ext>
            </a:extLst>
          </p:cNvPr>
          <p:cNvSpPr>
            <a:spLocks noGrp="1"/>
          </p:cNvSpPr>
          <p:nvPr>
            <p:ph sz="half" idx="2"/>
          </p:nvPr>
        </p:nvSpPr>
        <p:spPr/>
        <p:txBody>
          <a:bodyPr vert="horz" lIns="91440" tIns="45720" rIns="91440" bIns="45720" rtlCol="0" anchor="t">
            <a:normAutofit/>
          </a:bodyPr>
          <a:lstStyle/>
          <a:p>
            <a:r>
              <a:rPr lang="en-US" sz="2000" b="1" dirty="0">
                <a:solidFill>
                  <a:srgbClr val="0D0D0D"/>
                </a:solidFill>
                <a:latin typeface="Arial"/>
                <a:ea typeface="+mn-lt"/>
                <a:cs typeface="Arial"/>
              </a:rPr>
              <a:t>Issue</a:t>
            </a:r>
            <a:r>
              <a:rPr lang="en-US" sz="2000" dirty="0">
                <a:solidFill>
                  <a:srgbClr val="0D0D0D"/>
                </a:solidFill>
                <a:latin typeface="Arial"/>
                <a:ea typeface="+mn-lt"/>
                <a:cs typeface="Arial"/>
              </a:rPr>
              <a:t>: The rapid pace of change in both technology and business environments means that data and analytics processes need to be continually updated to remain relevant.</a:t>
            </a:r>
            <a:endParaRPr lang="en-US" sz="2000" dirty="0">
              <a:solidFill>
                <a:srgbClr val="000000"/>
              </a:solidFill>
              <a:latin typeface="Aptos" panose="020B0004020202020204"/>
              <a:ea typeface="+mn-lt"/>
              <a:cs typeface="Arial"/>
            </a:endParaRPr>
          </a:p>
          <a:p>
            <a:r>
              <a:rPr lang="en-US" sz="2000" b="1" dirty="0">
                <a:solidFill>
                  <a:srgbClr val="0D0D0D"/>
                </a:solidFill>
                <a:latin typeface="Arial"/>
                <a:ea typeface="+mn-lt"/>
                <a:cs typeface="Arial"/>
              </a:rPr>
              <a:t>Impact</a:t>
            </a:r>
            <a:r>
              <a:rPr lang="en-US" sz="2000" dirty="0">
                <a:solidFill>
                  <a:srgbClr val="0D0D0D"/>
                </a:solidFill>
                <a:latin typeface="Arial"/>
                <a:ea typeface="+mn-lt"/>
                <a:cs typeface="Arial"/>
              </a:rPr>
              <a:t>: Organizations that fail to keep their data analytics strategies aligned with current technologies and practices may lose out to more agile competitors.</a:t>
            </a:r>
            <a:endParaRPr lang="en-US" sz="2000"/>
          </a:p>
        </p:txBody>
      </p:sp>
      <p:sp>
        <p:nvSpPr>
          <p:cNvPr id="5" name="Text Placeholder 4">
            <a:extLst>
              <a:ext uri="{FF2B5EF4-FFF2-40B4-BE49-F238E27FC236}">
                <a16:creationId xmlns:a16="http://schemas.microsoft.com/office/drawing/2014/main" id="{B98C37B4-1BA5-E07C-577E-F7F0D9CCEF89}"/>
              </a:ext>
            </a:extLst>
          </p:cNvPr>
          <p:cNvSpPr>
            <a:spLocks noGrp="1"/>
          </p:cNvSpPr>
          <p:nvPr>
            <p:ph type="body" sz="quarter" idx="3"/>
          </p:nvPr>
        </p:nvSpPr>
        <p:spPr/>
        <p:txBody>
          <a:bodyPr>
            <a:normAutofit/>
          </a:bodyPr>
          <a:lstStyle/>
          <a:p>
            <a:r>
              <a:rPr lang="en-US" dirty="0"/>
              <a:t>10. Complexity in Visualization</a:t>
            </a:r>
          </a:p>
        </p:txBody>
      </p:sp>
      <p:sp>
        <p:nvSpPr>
          <p:cNvPr id="6" name="Content Placeholder 5">
            <a:extLst>
              <a:ext uri="{FF2B5EF4-FFF2-40B4-BE49-F238E27FC236}">
                <a16:creationId xmlns:a16="http://schemas.microsoft.com/office/drawing/2014/main" id="{BFEC4FA5-A4F6-AD12-F726-B69613297A2C}"/>
              </a:ext>
            </a:extLst>
          </p:cNvPr>
          <p:cNvSpPr>
            <a:spLocks noGrp="1"/>
          </p:cNvSpPr>
          <p:nvPr>
            <p:ph sz="quarter" idx="4"/>
          </p:nvPr>
        </p:nvSpPr>
        <p:spPr/>
        <p:txBody>
          <a:bodyPr vert="horz" lIns="91440" tIns="45720" rIns="91440" bIns="45720" rtlCol="0" anchor="t">
            <a:normAutofit/>
          </a:bodyPr>
          <a:lstStyle/>
          <a:p>
            <a:pPr>
              <a:buFont typeface="Arial,Sans-Serif"/>
              <a:buChar char="•"/>
            </a:pPr>
            <a:r>
              <a:rPr lang="en-US" sz="2000" b="1" dirty="0">
                <a:solidFill>
                  <a:srgbClr val="0D0D0D"/>
                </a:solidFill>
                <a:latin typeface="Arial"/>
                <a:ea typeface="+mn-lt"/>
                <a:cs typeface="Arial"/>
              </a:rPr>
              <a:t>Issue</a:t>
            </a:r>
            <a:r>
              <a:rPr lang="en-US" sz="2000" dirty="0">
                <a:solidFill>
                  <a:srgbClr val="0D0D0D"/>
                </a:solidFill>
                <a:latin typeface="Arial"/>
                <a:ea typeface="+mn-lt"/>
                <a:cs typeface="Arial"/>
              </a:rPr>
              <a:t>: As data grows more complex, so does the task of visualizing it effectively. Creating intuitive and insightful visualizations requires both technical skill and artistic sense.</a:t>
            </a:r>
            <a:endParaRPr lang="en-US" sz="2000" dirty="0"/>
          </a:p>
          <a:p>
            <a:pPr>
              <a:buFont typeface="Arial,Sans-Serif"/>
              <a:buChar char="•"/>
            </a:pPr>
            <a:r>
              <a:rPr lang="en-US" sz="2000" b="1" dirty="0">
                <a:solidFill>
                  <a:srgbClr val="0D0D0D"/>
                </a:solidFill>
                <a:latin typeface="Arial"/>
                <a:ea typeface="+mn-lt"/>
                <a:cs typeface="Arial"/>
              </a:rPr>
              <a:t>Impact</a:t>
            </a:r>
            <a:r>
              <a:rPr lang="en-US" sz="2000" dirty="0">
                <a:solidFill>
                  <a:srgbClr val="0D0D0D"/>
                </a:solidFill>
                <a:latin typeface="Arial"/>
                <a:ea typeface="+mn-lt"/>
                <a:cs typeface="Arial"/>
              </a:rPr>
              <a:t>: Poorly designed data visualizations can lead to misinterpretation of data or overlook critical insights.</a:t>
            </a:r>
            <a:endParaRPr lang="en-US" sz="2000" dirty="0"/>
          </a:p>
        </p:txBody>
      </p:sp>
      <p:pic>
        <p:nvPicPr>
          <p:cNvPr id="8" name="Picture 7" descr="A logo of a globe and a graduation cap&#10;&#10;Description automatically generated">
            <a:extLst>
              <a:ext uri="{FF2B5EF4-FFF2-40B4-BE49-F238E27FC236}">
                <a16:creationId xmlns:a16="http://schemas.microsoft.com/office/drawing/2014/main" id="{2BFBB558-67BD-6FE7-C6C3-2D4FC2E52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637081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4FEA-9A51-4F66-C80B-4EED89E6CC5A}"/>
              </a:ext>
            </a:extLst>
          </p:cNvPr>
          <p:cNvSpPr>
            <a:spLocks noGrp="1"/>
          </p:cNvSpPr>
          <p:nvPr>
            <p:ph type="ctrTitle"/>
          </p:nvPr>
        </p:nvSpPr>
        <p:spPr/>
        <p:txBody>
          <a:bodyPr/>
          <a:lstStyle/>
          <a:p>
            <a:r>
              <a:rPr lang="en-US" sz="7200" b="1" cap="all" dirty="0">
                <a:solidFill>
                  <a:srgbClr val="1F1F1F"/>
                </a:solidFill>
                <a:ea typeface="+mj-lt"/>
                <a:cs typeface="+mj-lt"/>
              </a:rPr>
              <a:t>QUALITATIVE AND QUANTITATIVE DATA</a:t>
            </a:r>
            <a:endParaRPr lang="en-US" dirty="0">
              <a:ea typeface="+mj-lt"/>
              <a:cs typeface="+mj-lt"/>
            </a:endParaRPr>
          </a:p>
        </p:txBody>
      </p:sp>
      <p:sp>
        <p:nvSpPr>
          <p:cNvPr id="3" name="Subtitle 2">
            <a:extLst>
              <a:ext uri="{FF2B5EF4-FFF2-40B4-BE49-F238E27FC236}">
                <a16:creationId xmlns:a16="http://schemas.microsoft.com/office/drawing/2014/main" id="{7CC74F4B-05B3-FB65-BAB2-9153344CCB7D}"/>
              </a:ext>
            </a:extLst>
          </p:cNvPr>
          <p:cNvSpPr>
            <a:spLocks noGrp="1"/>
          </p:cNvSpPr>
          <p:nvPr>
            <p:ph type="subTitle" idx="1"/>
          </p:nvPr>
        </p:nvSpPr>
        <p:spPr/>
        <p:txBody>
          <a:bodyPr/>
          <a:lstStyle/>
          <a:p>
            <a:endParaRPr lang="en-US"/>
          </a:p>
        </p:txBody>
      </p:sp>
      <p:pic>
        <p:nvPicPr>
          <p:cNvPr id="5" name="Picture 4" descr="A logo of a globe and a graduation cap&#10;&#10;Description automatically generated">
            <a:extLst>
              <a:ext uri="{FF2B5EF4-FFF2-40B4-BE49-F238E27FC236}">
                <a16:creationId xmlns:a16="http://schemas.microsoft.com/office/drawing/2014/main" id="{8CDAF505-8C54-0B88-91F0-8D91E7041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692959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normAutofit/>
          </a:bodyPr>
          <a:lstStyle/>
          <a:p>
            <a:r>
              <a:rPr lang="en-US" b="1">
                <a:solidFill>
                  <a:srgbClr val="0D0D0D"/>
                </a:solidFill>
                <a:ea typeface="+mj-lt"/>
                <a:cs typeface="+mj-lt"/>
              </a:rPr>
              <a:t>Quantitative Data:</a:t>
            </a:r>
            <a:endParaRPr lang="en-US"/>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a:xfrm>
            <a:off x="838200" y="1536347"/>
            <a:ext cx="10515600" cy="4351338"/>
          </a:xfrm>
        </p:spPr>
        <p:txBody>
          <a:bodyPr vert="horz" lIns="91440" tIns="45720" rIns="91440" bIns="45720" rtlCol="0" anchor="t">
            <a:noAutofit/>
          </a:bodyPr>
          <a:lstStyle/>
          <a:p>
            <a:pPr>
              <a:buNone/>
            </a:pPr>
            <a:r>
              <a:rPr lang="en-US" sz="1800">
                <a:solidFill>
                  <a:srgbClr val="0D0D0D"/>
                </a:solidFill>
                <a:latin typeface="Arial"/>
                <a:ea typeface="+mn-lt"/>
                <a:cs typeface="Arial"/>
              </a:rPr>
              <a:t>•</a:t>
            </a:r>
            <a:r>
              <a:rPr lang="en-US" sz="2200" b="1">
                <a:solidFill>
                  <a:srgbClr val="0D0D0D"/>
                </a:solidFill>
                <a:ea typeface="+mn-lt"/>
                <a:cs typeface="+mn-lt"/>
              </a:rPr>
              <a:t>Definition</a:t>
            </a:r>
            <a:r>
              <a:rPr lang="en-US" sz="2200">
                <a:solidFill>
                  <a:srgbClr val="0D0D0D"/>
                </a:solidFill>
                <a:ea typeface="+mn-lt"/>
                <a:cs typeface="+mn-lt"/>
              </a:rPr>
              <a:t>: Specific, objective, and measurable numerical facts.</a:t>
            </a:r>
            <a:endParaRPr lang="en-US">
              <a:ea typeface="+mn-lt"/>
              <a:cs typeface="+mn-lt"/>
            </a:endParaRPr>
          </a:p>
          <a:p>
            <a:pPr>
              <a:buNone/>
            </a:pPr>
            <a:r>
              <a:rPr lang="en-US" sz="1800" dirty="0">
                <a:solidFill>
                  <a:srgbClr val="0D0D0D"/>
                </a:solidFill>
                <a:latin typeface="Arial"/>
                <a:ea typeface="+mn-lt"/>
                <a:cs typeface="Arial"/>
              </a:rPr>
              <a:t>•</a:t>
            </a:r>
            <a:r>
              <a:rPr lang="en-US" sz="2200" b="1" dirty="0">
                <a:solidFill>
                  <a:srgbClr val="0D0D0D"/>
                </a:solidFill>
                <a:ea typeface="+mn-lt"/>
                <a:cs typeface="+mn-lt"/>
              </a:rPr>
              <a:t>Examples</a:t>
            </a:r>
            <a:r>
              <a:rPr lang="en-US" sz="2200" dirty="0">
                <a:solidFill>
                  <a:srgbClr val="0D0D0D"/>
                </a:solidFill>
                <a:ea typeface="+mn-lt"/>
                <a:cs typeface="+mn-lt"/>
              </a:rPr>
              <a:t>: Number of commuters taking the train weekly.</a:t>
            </a:r>
            <a:endParaRPr lang="en-US" dirty="0"/>
          </a:p>
          <a:p>
            <a:pPr>
              <a:buNone/>
            </a:pPr>
            <a:r>
              <a:rPr lang="en-US" sz="1800" dirty="0">
                <a:solidFill>
                  <a:srgbClr val="0D0D0D"/>
                </a:solidFill>
                <a:latin typeface="Arial"/>
                <a:ea typeface="+mn-lt"/>
                <a:cs typeface="Arial"/>
              </a:rPr>
              <a:t>•</a:t>
            </a:r>
            <a:r>
              <a:rPr lang="en-US" sz="2200" b="1" dirty="0">
                <a:solidFill>
                  <a:srgbClr val="0D0D0D"/>
                </a:solidFill>
                <a:ea typeface="+mn-lt"/>
                <a:cs typeface="+mn-lt"/>
              </a:rPr>
              <a:t>Used in </a:t>
            </a:r>
            <a:r>
              <a:rPr lang="en-US" sz="2200" dirty="0">
                <a:solidFill>
                  <a:srgbClr val="0D0D0D"/>
                </a:solidFill>
                <a:ea typeface="+mn-lt"/>
                <a:cs typeface="+mn-lt"/>
              </a:rPr>
              <a:t>Visualized through charts and graphs for clarity and precision.</a:t>
            </a:r>
          </a:p>
          <a:p>
            <a:pPr>
              <a:buNone/>
            </a:pPr>
            <a:endParaRPr lang="en-US" sz="2200" dirty="0">
              <a:solidFill>
                <a:srgbClr val="0D0D0D"/>
              </a:solidFill>
              <a:ea typeface="+mn-lt"/>
              <a:cs typeface="+mn-lt"/>
            </a:endParaRPr>
          </a:p>
          <a:p>
            <a:pPr>
              <a:buNone/>
            </a:pPr>
            <a:r>
              <a:rPr lang="en-US" sz="2200" b="1" dirty="0">
                <a:solidFill>
                  <a:srgbClr val="0D0D0D"/>
                </a:solidFill>
                <a:latin typeface="Aptos" panose="020B0004020202020204"/>
                <a:ea typeface="+mn-lt"/>
                <a:cs typeface="Arial"/>
              </a:rPr>
              <a:t>Data Collection Methods:</a:t>
            </a:r>
          </a:p>
          <a:p>
            <a:pPr>
              <a:buNone/>
            </a:pPr>
            <a:r>
              <a:rPr lang="en-US" sz="1800">
                <a:solidFill>
                  <a:srgbClr val="0D0D0D"/>
                </a:solidFill>
                <a:latin typeface="Arial"/>
                <a:ea typeface="+mn-lt"/>
                <a:cs typeface="Arial"/>
              </a:rPr>
              <a:t>•</a:t>
            </a:r>
            <a:r>
              <a:rPr lang="en-US" sz="2200">
                <a:solidFill>
                  <a:srgbClr val="0D0D0D"/>
                </a:solidFill>
                <a:ea typeface="+mn-lt"/>
                <a:cs typeface="+mn-lt"/>
              </a:rPr>
              <a:t>﻿Structured interview</a:t>
            </a:r>
            <a:endParaRPr lang="en-US"/>
          </a:p>
          <a:p>
            <a:pPr>
              <a:buNone/>
            </a:pPr>
            <a:r>
              <a:rPr lang="en-US" sz="1800" dirty="0">
                <a:solidFill>
                  <a:srgbClr val="0D0D0D"/>
                </a:solidFill>
                <a:latin typeface="Arial"/>
                <a:ea typeface="+mn-lt"/>
                <a:cs typeface="Arial"/>
              </a:rPr>
              <a:t>•</a:t>
            </a:r>
            <a:r>
              <a:rPr lang="en-US" sz="2200" dirty="0">
                <a:solidFill>
                  <a:srgbClr val="0D0D0D"/>
                </a:solidFill>
                <a:ea typeface="+mn-lt"/>
                <a:cs typeface="+mn-lt"/>
              </a:rPr>
              <a:t>﻿Survey</a:t>
            </a:r>
            <a:endParaRPr lang="en-US" dirty="0"/>
          </a:p>
          <a:p>
            <a:pPr>
              <a:buNone/>
            </a:pPr>
            <a:r>
              <a:rPr lang="en-US" sz="1800" dirty="0">
                <a:solidFill>
                  <a:srgbClr val="0D0D0D"/>
                </a:solidFill>
                <a:latin typeface="Arial"/>
                <a:ea typeface="+mn-lt"/>
                <a:cs typeface="Arial"/>
              </a:rPr>
              <a:t>•</a:t>
            </a:r>
            <a:r>
              <a:rPr lang="en-US" sz="2200" dirty="0">
                <a:solidFill>
                  <a:srgbClr val="0D0D0D"/>
                </a:solidFill>
                <a:ea typeface="+mn-lt"/>
                <a:cs typeface="+mn-lt"/>
              </a:rPr>
              <a:t>﻿Poll</a:t>
            </a:r>
            <a:endParaRPr lang="en-US" dirty="0"/>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2160479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normAutofit/>
          </a:bodyPr>
          <a:lstStyle/>
          <a:p>
            <a:r>
              <a:rPr lang="en-US" b="1" dirty="0">
                <a:solidFill>
                  <a:srgbClr val="0D0D0D"/>
                </a:solidFill>
                <a:ea typeface="+mj-lt"/>
                <a:cs typeface="+mj-lt"/>
              </a:rPr>
              <a:t>Qualitative Data:</a:t>
            </a:r>
            <a:endParaRPr lang="en-US" dirty="0">
              <a:ea typeface="+mj-lt"/>
              <a:cs typeface="+mj-lt"/>
            </a:endParaRPr>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a:xfrm>
            <a:off x="838200" y="1536347"/>
            <a:ext cx="10515600" cy="4351338"/>
          </a:xfrm>
        </p:spPr>
        <p:txBody>
          <a:bodyPr vert="horz" lIns="91440" tIns="45720" rIns="91440" bIns="45720" rtlCol="0" anchor="t">
            <a:noAutofit/>
          </a:bodyPr>
          <a:lstStyle/>
          <a:p>
            <a:pPr>
              <a:buNone/>
            </a:pPr>
            <a:r>
              <a:rPr lang="en-US" sz="1800" dirty="0">
                <a:solidFill>
                  <a:srgbClr val="0D0D0D"/>
                </a:solidFill>
                <a:latin typeface="Arial"/>
                <a:ea typeface="+mn-lt"/>
                <a:cs typeface="Arial"/>
              </a:rPr>
              <a:t>•</a:t>
            </a:r>
            <a:r>
              <a:rPr lang="en-US" sz="2200" b="1" dirty="0">
                <a:solidFill>
                  <a:srgbClr val="0D0D0D"/>
                </a:solidFill>
                <a:ea typeface="+mn-lt"/>
                <a:cs typeface="+mn-lt"/>
              </a:rPr>
              <a:t>Definition</a:t>
            </a:r>
            <a:r>
              <a:rPr lang="en-US" sz="2200" dirty="0">
                <a:solidFill>
                  <a:srgbClr val="0D0D0D"/>
                </a:solidFill>
                <a:ea typeface="+mn-lt"/>
                <a:cs typeface="+mn-lt"/>
              </a:rPr>
              <a:t>: Describes qualities or characteristics that are not numerically measurable.</a:t>
            </a:r>
            <a:endParaRPr lang="en-US" dirty="0">
              <a:ea typeface="+mn-lt"/>
              <a:cs typeface="+mn-lt"/>
            </a:endParaRPr>
          </a:p>
          <a:p>
            <a:pPr>
              <a:buNone/>
            </a:pPr>
            <a:r>
              <a:rPr lang="en-US" sz="1800" dirty="0">
                <a:solidFill>
                  <a:srgbClr val="0D0D0D"/>
                </a:solidFill>
                <a:latin typeface="Arial"/>
                <a:ea typeface="+mn-lt"/>
                <a:cs typeface="Arial"/>
              </a:rPr>
              <a:t>•</a:t>
            </a:r>
            <a:r>
              <a:rPr lang="en-US" sz="2200" b="1" dirty="0">
                <a:solidFill>
                  <a:srgbClr val="0D0D0D"/>
                </a:solidFill>
                <a:ea typeface="+mn-lt"/>
                <a:cs typeface="+mn-lt"/>
              </a:rPr>
              <a:t>Examples</a:t>
            </a:r>
            <a:r>
              <a:rPr lang="en-US" sz="2200" dirty="0">
                <a:solidFill>
                  <a:srgbClr val="0D0D0D"/>
                </a:solidFill>
                <a:ea typeface="+mn-lt"/>
                <a:cs typeface="+mn-lt"/>
              </a:rPr>
              <a:t>: Reasons behind preferences for a celebrity or snack food.</a:t>
            </a:r>
            <a:endParaRPr lang="en-US" dirty="0">
              <a:ea typeface="+mn-lt"/>
              <a:cs typeface="+mn-lt"/>
            </a:endParaRPr>
          </a:p>
          <a:p>
            <a:pPr>
              <a:buNone/>
            </a:pPr>
            <a:r>
              <a:rPr lang="en-US" sz="1800" dirty="0">
                <a:solidFill>
                  <a:srgbClr val="0D0D0D"/>
                </a:solidFill>
                <a:latin typeface="Arial"/>
                <a:ea typeface="+mn-lt"/>
                <a:cs typeface="Arial"/>
              </a:rPr>
              <a:t>•</a:t>
            </a:r>
            <a:r>
              <a:rPr lang="en-US" sz="2200" b="1" dirty="0">
                <a:solidFill>
                  <a:srgbClr val="0D0D0D"/>
                </a:solidFill>
                <a:ea typeface="+mn-lt"/>
                <a:cs typeface="+mn-lt"/>
              </a:rPr>
              <a:t>It is important to </a:t>
            </a:r>
            <a:r>
              <a:rPr lang="en-US" sz="2200" dirty="0">
                <a:solidFill>
                  <a:srgbClr val="0D0D0D"/>
                </a:solidFill>
                <a:ea typeface="+mn-lt"/>
                <a:cs typeface="+mn-lt"/>
              </a:rPr>
              <a:t>Provide context to numerical data, answering "why" questions.</a:t>
            </a:r>
            <a:endParaRPr lang="en-US" dirty="0">
              <a:ea typeface="+mn-lt"/>
              <a:cs typeface="+mn-lt"/>
            </a:endParaRPr>
          </a:p>
          <a:p>
            <a:pPr>
              <a:buNone/>
            </a:pPr>
            <a:endParaRPr lang="en-US" sz="2200" dirty="0">
              <a:solidFill>
                <a:srgbClr val="0D0D0D"/>
              </a:solidFill>
            </a:endParaRPr>
          </a:p>
          <a:p>
            <a:pPr>
              <a:buNone/>
            </a:pPr>
            <a:r>
              <a:rPr lang="en-US" sz="2200" b="1" dirty="0">
                <a:solidFill>
                  <a:srgbClr val="0D0D0D"/>
                </a:solidFill>
                <a:cs typeface="Arial"/>
              </a:rPr>
              <a:t>Data Collection Methods:</a:t>
            </a:r>
            <a:endParaRPr lang="en-US"/>
          </a:p>
          <a:p>
            <a:pPr>
              <a:buNone/>
            </a:pPr>
            <a:r>
              <a:rPr lang="en-US" sz="1800" dirty="0">
                <a:solidFill>
                  <a:srgbClr val="0D0D0D"/>
                </a:solidFill>
                <a:latin typeface="Arial"/>
                <a:cs typeface="Arial"/>
              </a:rPr>
              <a:t>•</a:t>
            </a:r>
            <a:r>
              <a:rPr lang="en-US" sz="2200" dirty="0">
                <a:solidFill>
                  <a:srgbClr val="0D0D0D"/>
                </a:solidFill>
                <a:ea typeface="+mn-lt"/>
                <a:cs typeface="+mn-lt"/>
              </a:rPr>
              <a:t>﻿Focus group</a:t>
            </a:r>
            <a:endParaRPr lang="en-US" dirty="0"/>
          </a:p>
          <a:p>
            <a:pPr>
              <a:buNone/>
            </a:pPr>
            <a:r>
              <a:rPr lang="en-US" sz="1800" dirty="0">
                <a:solidFill>
                  <a:srgbClr val="0D0D0D"/>
                </a:solidFill>
                <a:latin typeface="Arial"/>
                <a:cs typeface="Arial"/>
              </a:rPr>
              <a:t>•</a:t>
            </a:r>
            <a:r>
              <a:rPr lang="en-US" sz="2200" dirty="0">
                <a:solidFill>
                  <a:srgbClr val="0D0D0D"/>
                </a:solidFill>
                <a:ea typeface="+mn-lt"/>
                <a:cs typeface="+mn-lt"/>
              </a:rPr>
              <a:t>﻿Social media text </a:t>
            </a:r>
            <a:r>
              <a:rPr lang="en-US" sz="2200" dirty="0">
                <a:solidFill>
                  <a:srgbClr val="0D0D0D"/>
                </a:solidFill>
                <a:latin typeface="Helvetica"/>
                <a:cs typeface="Helvetica"/>
              </a:rPr>
              <a:t>analysis</a:t>
            </a:r>
            <a:endParaRPr lang="en-US" dirty="0"/>
          </a:p>
          <a:p>
            <a:pPr>
              <a:buNone/>
            </a:pPr>
            <a:r>
              <a:rPr lang="en-US" sz="1800" dirty="0">
                <a:solidFill>
                  <a:srgbClr val="0D0D0D"/>
                </a:solidFill>
                <a:latin typeface="Arial"/>
                <a:cs typeface="Arial"/>
              </a:rPr>
              <a:t>•</a:t>
            </a:r>
            <a:r>
              <a:rPr lang="en-US" sz="2200" dirty="0">
                <a:solidFill>
                  <a:srgbClr val="0D0D0D"/>
                </a:solidFill>
                <a:ea typeface="+mn-lt"/>
                <a:cs typeface="+mn-lt"/>
              </a:rPr>
              <a:t>﻿In-person interview</a:t>
            </a:r>
            <a:endParaRPr lang="en-US" dirty="0"/>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158525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normAutofit/>
          </a:bodyPr>
          <a:lstStyle/>
          <a:p>
            <a:r>
              <a:rPr lang="en-US" b="1" dirty="0">
                <a:solidFill>
                  <a:srgbClr val="0D0D0D"/>
                </a:solidFill>
                <a:ea typeface="+mj-lt"/>
                <a:cs typeface="+mj-lt"/>
              </a:rPr>
              <a:t>Combining Data Types in Business:</a:t>
            </a:r>
            <a:endParaRPr lang="en-US" dirty="0">
              <a:ea typeface="+mj-lt"/>
              <a:cs typeface="+mj-lt"/>
            </a:endParaRPr>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a:xfrm>
            <a:off x="838200" y="1536347"/>
            <a:ext cx="10515600" cy="4351338"/>
          </a:xfrm>
        </p:spPr>
        <p:txBody>
          <a:bodyPr vert="horz" lIns="91440" tIns="45720" rIns="91440" bIns="45720" rtlCol="0" anchor="t">
            <a:noAutofit/>
          </a:bodyPr>
          <a:lstStyle/>
          <a:p>
            <a:pPr>
              <a:buNone/>
            </a:pPr>
            <a:r>
              <a:rPr lang="en-US" sz="1800" dirty="0">
                <a:solidFill>
                  <a:srgbClr val="0D0D0D"/>
                </a:solidFill>
                <a:latin typeface="Arial"/>
                <a:ea typeface="+mn-lt"/>
                <a:cs typeface="Arial"/>
              </a:rPr>
              <a:t>•</a:t>
            </a:r>
            <a:r>
              <a:rPr lang="en-US" sz="2200" b="1" u="sng" dirty="0">
                <a:solidFill>
                  <a:srgbClr val="0D0D0D"/>
                </a:solidFill>
                <a:ea typeface="+mn-lt"/>
                <a:cs typeface="+mn-lt"/>
              </a:rPr>
              <a:t>Case Study</a:t>
            </a:r>
            <a:r>
              <a:rPr lang="en-US" sz="2200" u="sng" dirty="0">
                <a:solidFill>
                  <a:srgbClr val="0D0D0D"/>
                </a:solidFill>
                <a:ea typeface="+mn-lt"/>
                <a:cs typeface="+mn-lt"/>
              </a:rPr>
              <a:t>: Local ice cream shop using customer reviews.</a:t>
            </a:r>
            <a:endParaRPr lang="en-US" u="sng" dirty="0">
              <a:ea typeface="+mn-lt"/>
              <a:cs typeface="+mn-lt"/>
            </a:endParaRPr>
          </a:p>
          <a:p>
            <a:pPr>
              <a:buNone/>
            </a:pPr>
            <a:r>
              <a:rPr lang="en-US" sz="1600" dirty="0">
                <a:solidFill>
                  <a:srgbClr val="0D0D0D"/>
                </a:solidFill>
                <a:latin typeface="Arial"/>
                <a:ea typeface="+mn-lt"/>
                <a:cs typeface="Arial"/>
              </a:rPr>
              <a:t>•</a:t>
            </a:r>
            <a:r>
              <a:rPr lang="en-US" sz="2000" b="1" dirty="0">
                <a:solidFill>
                  <a:srgbClr val="0D0D0D"/>
                </a:solidFill>
                <a:ea typeface="+mn-lt"/>
                <a:cs typeface="+mn-lt"/>
              </a:rPr>
              <a:t>Quantitative Analysis</a:t>
            </a:r>
            <a:r>
              <a:rPr lang="en-US" sz="2000" dirty="0">
                <a:solidFill>
                  <a:srgbClr val="0D0D0D"/>
                </a:solidFill>
                <a:ea typeface="+mn-lt"/>
                <a:cs typeface="+mn-lt"/>
              </a:rPr>
              <a:t>: Count of negative reviews, average ratings, frequency of specific keywords.</a:t>
            </a:r>
            <a:endParaRPr lang="en-US" sz="2000" dirty="0">
              <a:ea typeface="+mn-lt"/>
              <a:cs typeface="+mn-lt"/>
            </a:endParaRPr>
          </a:p>
          <a:p>
            <a:pPr>
              <a:buNone/>
            </a:pPr>
            <a:r>
              <a:rPr lang="en-US" sz="1600" dirty="0">
                <a:solidFill>
                  <a:srgbClr val="000000"/>
                </a:solidFill>
                <a:latin typeface="Arial"/>
                <a:ea typeface="+mn-lt"/>
                <a:cs typeface="Arial"/>
              </a:rPr>
              <a:t>•</a:t>
            </a:r>
            <a:r>
              <a:rPr lang="en-US" sz="2000" b="1" dirty="0">
                <a:solidFill>
                  <a:srgbClr val="0D0D0D"/>
                </a:solidFill>
                <a:ea typeface="+mn-lt"/>
                <a:cs typeface="+mn-lt"/>
              </a:rPr>
              <a:t>Qualitative Analysis</a:t>
            </a:r>
            <a:r>
              <a:rPr lang="en-US" sz="2000" dirty="0">
                <a:solidFill>
                  <a:srgbClr val="0D0D0D"/>
                </a:solidFill>
                <a:ea typeface="+mn-lt"/>
                <a:cs typeface="+mn-lt"/>
              </a:rPr>
              <a:t>: Understanding reasons behind customer dissatisfaction, e.g., frustration due to lack of popular flavors.</a:t>
            </a:r>
            <a:endParaRPr lang="en-US" sz="2000" dirty="0">
              <a:ea typeface="+mn-lt"/>
              <a:cs typeface="+mn-lt"/>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232965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A8A6-13D7-961F-D0D3-737ABE3CBF75}"/>
              </a:ext>
            </a:extLst>
          </p:cNvPr>
          <p:cNvSpPr>
            <a:spLocks noGrp="1"/>
          </p:cNvSpPr>
          <p:nvPr>
            <p:ph type="title"/>
          </p:nvPr>
        </p:nvSpPr>
        <p:spPr>
          <a:xfrm>
            <a:off x="5894962" y="473721"/>
            <a:ext cx="5135566" cy="1331335"/>
          </a:xfrm>
        </p:spPr>
        <p:txBody>
          <a:bodyPr>
            <a:normAutofit fontScale="90000"/>
          </a:bodyPr>
          <a:lstStyle/>
          <a:p>
            <a:r>
              <a:rPr lang="en-US" dirty="0">
                <a:solidFill>
                  <a:srgbClr val="0D0D0D"/>
                </a:solidFill>
              </a:rPr>
              <a:t>Step-by-Step Problem-Solving Approach</a:t>
            </a:r>
            <a:endParaRPr lang="en-US" dirty="0"/>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Aspiration with solid fill">
            <a:extLst>
              <a:ext uri="{FF2B5EF4-FFF2-40B4-BE49-F238E27FC236}">
                <a16:creationId xmlns:a16="http://schemas.microsoft.com/office/drawing/2014/main" id="{3FC8AE17-8232-179D-13AF-C742AB3F4D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E87F1DA-F746-40CC-C1F8-DB6A2452BF6A}"/>
              </a:ext>
            </a:extLst>
          </p:cNvPr>
          <p:cNvSpPr>
            <a:spLocks noGrp="1"/>
          </p:cNvSpPr>
          <p:nvPr>
            <p:ph idx="1"/>
          </p:nvPr>
        </p:nvSpPr>
        <p:spPr>
          <a:xfrm>
            <a:off x="5894962" y="1984443"/>
            <a:ext cx="5458838" cy="4192520"/>
          </a:xfrm>
        </p:spPr>
        <p:txBody>
          <a:bodyPr vert="horz" lIns="91440" tIns="45720" rIns="91440" bIns="45720" rtlCol="0" anchor="t">
            <a:normAutofit/>
          </a:bodyPr>
          <a:lstStyle/>
          <a:p>
            <a:r>
              <a:rPr lang="en-US" sz="1800" dirty="0">
                <a:solidFill>
                  <a:srgbClr val="0D0D0D"/>
                </a:solidFill>
                <a:latin typeface="Arial"/>
                <a:ea typeface="+mn-lt"/>
                <a:cs typeface="Arial"/>
              </a:rPr>
              <a:t>Effective problem-solving follows a structured process:</a:t>
            </a:r>
            <a:endParaRPr lang="en-US" sz="4000" dirty="0">
              <a:ea typeface="+mn-lt"/>
              <a:cs typeface="+mn-lt"/>
            </a:endParaRPr>
          </a:p>
          <a:p>
            <a:pPr marL="800100" lvl="1" indent="-342900">
              <a:buAutoNum type="arabicPeriod"/>
            </a:pPr>
            <a:r>
              <a:rPr lang="en-US" sz="1800" b="1" dirty="0">
                <a:solidFill>
                  <a:srgbClr val="0D0D0D"/>
                </a:solidFill>
                <a:latin typeface="Arial"/>
                <a:ea typeface="+mn-lt"/>
                <a:cs typeface="Arial"/>
              </a:rPr>
              <a:t>Identifying the problem</a:t>
            </a:r>
            <a:r>
              <a:rPr lang="en-US" sz="1800" dirty="0">
                <a:solidFill>
                  <a:srgbClr val="0D0D0D"/>
                </a:solidFill>
                <a:latin typeface="Arial"/>
                <a:ea typeface="+mn-lt"/>
                <a:cs typeface="Arial"/>
              </a:rPr>
              <a:t> - Clearly define the issue at hand.</a:t>
            </a:r>
            <a:endParaRPr lang="en-US" sz="3600" dirty="0"/>
          </a:p>
          <a:p>
            <a:pPr marL="800100" lvl="1" indent="-342900">
              <a:buAutoNum type="arabicPeriod"/>
            </a:pPr>
            <a:r>
              <a:rPr lang="en-US" sz="1800" b="1" dirty="0">
                <a:solidFill>
                  <a:srgbClr val="0D0D0D"/>
                </a:solidFill>
                <a:latin typeface="Arial"/>
                <a:ea typeface="+mn-lt"/>
                <a:cs typeface="Arial"/>
              </a:rPr>
              <a:t>Gathering data</a:t>
            </a:r>
            <a:r>
              <a:rPr lang="en-US" sz="1800" dirty="0">
                <a:solidFill>
                  <a:srgbClr val="0D0D0D"/>
                </a:solidFill>
                <a:latin typeface="Arial"/>
                <a:ea typeface="+mn-lt"/>
                <a:cs typeface="Arial"/>
              </a:rPr>
              <a:t> - Collect data related to the problem from various sources.</a:t>
            </a:r>
            <a:endParaRPr lang="en-US" sz="3600" dirty="0"/>
          </a:p>
          <a:p>
            <a:pPr marL="800100" lvl="1" indent="-342900">
              <a:buAutoNum type="arabicPeriod"/>
            </a:pPr>
            <a:r>
              <a:rPr lang="en-US" sz="1800" b="1" dirty="0">
                <a:solidFill>
                  <a:srgbClr val="0D0D0D"/>
                </a:solidFill>
                <a:latin typeface="Arial"/>
                <a:ea typeface="+mn-lt"/>
                <a:cs typeface="Arial"/>
              </a:rPr>
              <a:t>Analyzing information</a:t>
            </a:r>
            <a:r>
              <a:rPr lang="en-US" sz="1800" dirty="0">
                <a:solidFill>
                  <a:srgbClr val="0D0D0D"/>
                </a:solidFill>
                <a:latin typeface="Arial"/>
                <a:ea typeface="+mn-lt"/>
                <a:cs typeface="Arial"/>
              </a:rPr>
              <a:t> - Use analytical methods to process the data and uncover insights.</a:t>
            </a:r>
            <a:endParaRPr lang="en-US" sz="3600" dirty="0"/>
          </a:p>
          <a:p>
            <a:pPr marL="800100" lvl="1" indent="-342900">
              <a:buAutoNum type="arabicPeriod"/>
            </a:pPr>
            <a:r>
              <a:rPr lang="en-US" sz="1800" b="1" dirty="0">
                <a:solidFill>
                  <a:srgbClr val="0D0D0D"/>
                </a:solidFill>
                <a:latin typeface="Arial"/>
                <a:ea typeface="+mn-lt"/>
                <a:cs typeface="Arial"/>
              </a:rPr>
              <a:t>Developing solutions</a:t>
            </a:r>
            <a:r>
              <a:rPr lang="en-US" sz="1800" dirty="0">
                <a:solidFill>
                  <a:srgbClr val="0D0D0D"/>
                </a:solidFill>
                <a:latin typeface="Arial"/>
                <a:ea typeface="+mn-lt"/>
                <a:cs typeface="Arial"/>
              </a:rPr>
              <a:t> - Formulate strategies or actions based on the insights gained.</a:t>
            </a:r>
          </a:p>
          <a:p>
            <a:pPr marL="800100" lvl="1" indent="-342900">
              <a:buAutoNum type="arabicPeriod"/>
            </a:pPr>
            <a:r>
              <a:rPr lang="en-US" sz="1800" b="1" dirty="0">
                <a:solidFill>
                  <a:srgbClr val="0D0D0D"/>
                </a:solidFill>
                <a:latin typeface="Arial"/>
                <a:ea typeface="+mn-lt"/>
                <a:cs typeface="Arial"/>
              </a:rPr>
              <a:t>Implementing and evaluating solutions</a:t>
            </a:r>
            <a:r>
              <a:rPr lang="en-US" sz="1800" dirty="0">
                <a:solidFill>
                  <a:srgbClr val="0D0D0D"/>
                </a:solidFill>
                <a:latin typeface="Arial"/>
                <a:ea typeface="+mn-lt"/>
                <a:cs typeface="Arial"/>
              </a:rPr>
              <a:t> - Apply the chosen solution and assess its effectiveness.</a:t>
            </a:r>
            <a:endParaRPr lang="en-US" sz="1800">
              <a:solidFill>
                <a:srgbClr val="0D0D0D"/>
              </a:solidFill>
              <a:latin typeface="Arial"/>
              <a:cs typeface="Arial"/>
            </a:endParaRPr>
          </a:p>
        </p:txBody>
      </p:sp>
      <p:pic>
        <p:nvPicPr>
          <p:cNvPr id="5" name="Picture 4" descr="A logo of a globe and a graduation cap&#10;&#10;Description automatically generated">
            <a:extLst>
              <a:ext uri="{FF2B5EF4-FFF2-40B4-BE49-F238E27FC236}">
                <a16:creationId xmlns:a16="http://schemas.microsoft.com/office/drawing/2014/main" id="{6A667580-3F02-1B3C-A176-0A47133CC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192165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4FEA-9A51-4F66-C80B-4EED89E6CC5A}"/>
              </a:ext>
            </a:extLst>
          </p:cNvPr>
          <p:cNvSpPr>
            <a:spLocks noGrp="1"/>
          </p:cNvSpPr>
          <p:nvPr>
            <p:ph type="ctrTitle"/>
          </p:nvPr>
        </p:nvSpPr>
        <p:spPr>
          <a:xfrm>
            <a:off x="931334" y="1122363"/>
            <a:ext cx="9736666" cy="2345267"/>
          </a:xfrm>
        </p:spPr>
        <p:txBody>
          <a:bodyPr>
            <a:normAutofit fontScale="90000"/>
          </a:bodyPr>
          <a:lstStyle/>
          <a:p>
            <a:r>
              <a:rPr lang="en-US" sz="6500" b="1" cap="all" dirty="0">
                <a:solidFill>
                  <a:srgbClr val="0D0D0D"/>
                </a:solidFill>
                <a:ea typeface="+mj-lt"/>
                <a:cs typeface="+mj-lt"/>
              </a:rPr>
              <a:t>IMPORTANCE OF VISUALIZING AND SHARING DATA EFFECTIVELY.</a:t>
            </a:r>
            <a:endParaRPr lang="en-US" dirty="0"/>
          </a:p>
        </p:txBody>
      </p:sp>
      <p:sp>
        <p:nvSpPr>
          <p:cNvPr id="3" name="Subtitle 2">
            <a:extLst>
              <a:ext uri="{FF2B5EF4-FFF2-40B4-BE49-F238E27FC236}">
                <a16:creationId xmlns:a16="http://schemas.microsoft.com/office/drawing/2014/main" id="{7CC74F4B-05B3-FB65-BAB2-9153344CCB7D}"/>
              </a:ext>
            </a:extLst>
          </p:cNvPr>
          <p:cNvSpPr>
            <a:spLocks noGrp="1"/>
          </p:cNvSpPr>
          <p:nvPr>
            <p:ph type="subTitle" idx="1"/>
          </p:nvPr>
        </p:nvSpPr>
        <p:spPr/>
        <p:txBody>
          <a:bodyPr/>
          <a:lstStyle/>
          <a:p>
            <a:endParaRPr lang="en-US"/>
          </a:p>
        </p:txBody>
      </p:sp>
      <p:pic>
        <p:nvPicPr>
          <p:cNvPr id="5" name="Picture 4" descr="A logo of a globe and a graduation cap&#10;&#10;Description automatically generated">
            <a:extLst>
              <a:ext uri="{FF2B5EF4-FFF2-40B4-BE49-F238E27FC236}">
                <a16:creationId xmlns:a16="http://schemas.microsoft.com/office/drawing/2014/main" id="{8CDAF505-8C54-0B88-91F0-8D91E7041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1307732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normAutofit/>
          </a:bodyPr>
          <a:lstStyle/>
          <a:p>
            <a:r>
              <a:rPr lang="en-US" b="1" dirty="0">
                <a:solidFill>
                  <a:srgbClr val="0D0D0D"/>
                </a:solidFill>
                <a:ea typeface="+mj-lt"/>
                <a:cs typeface="+mj-lt"/>
              </a:rPr>
              <a:t>Understanding Reports: </a:t>
            </a:r>
            <a:endParaRPr lang="en-US" dirty="0"/>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a:xfrm>
            <a:off x="838200" y="1536347"/>
            <a:ext cx="10515600" cy="4351338"/>
          </a:xfrm>
        </p:spPr>
        <p:txBody>
          <a:bodyPr vert="horz" lIns="91440" tIns="45720" rIns="91440" bIns="45720" rtlCol="0" anchor="t">
            <a:noAutofit/>
          </a:bodyPr>
          <a:lstStyle/>
          <a:p>
            <a:pPr>
              <a:buNone/>
            </a:pPr>
            <a:r>
              <a:rPr lang="en-US" sz="1800" dirty="0">
                <a:solidFill>
                  <a:srgbClr val="0D0D0D"/>
                </a:solidFill>
                <a:ea typeface="+mn-lt"/>
                <a:cs typeface="+mn-lt"/>
              </a:rPr>
              <a:t>•</a:t>
            </a:r>
            <a:r>
              <a:rPr lang="en-US" sz="2200" b="1" dirty="0">
                <a:solidFill>
                  <a:srgbClr val="0D0D0D"/>
                </a:solidFill>
                <a:ea typeface="+mn-lt"/>
                <a:cs typeface="+mn-lt"/>
              </a:rPr>
              <a:t>Definition</a:t>
            </a:r>
            <a:r>
              <a:rPr lang="en-US" sz="2200" dirty="0">
                <a:solidFill>
                  <a:srgbClr val="0D0D0D"/>
                </a:solidFill>
                <a:ea typeface="+mn-lt"/>
                <a:cs typeface="+mn-lt"/>
              </a:rPr>
              <a:t>: Static collections of data provided to stakeholders periodically.</a:t>
            </a:r>
            <a:endParaRPr lang="en-US" dirty="0"/>
          </a:p>
          <a:p>
            <a:pPr>
              <a:buNone/>
            </a:pPr>
            <a:r>
              <a:rPr lang="en-US" sz="1800" dirty="0">
                <a:solidFill>
                  <a:srgbClr val="0D0D0D"/>
                </a:solidFill>
                <a:ea typeface="+mn-lt"/>
                <a:cs typeface="+mn-lt"/>
              </a:rPr>
              <a:t>•</a:t>
            </a:r>
            <a:r>
              <a:rPr lang="en-US" sz="2200" dirty="0">
                <a:solidFill>
                  <a:srgbClr val="0D0D0D"/>
                </a:solidFill>
                <a:ea typeface="+mn-lt"/>
                <a:cs typeface="+mn-lt"/>
              </a:rPr>
              <a:t>Reports are best for periodic high-level data reviews.</a:t>
            </a:r>
            <a:endParaRPr lang="en-US" dirty="0">
              <a:ea typeface="+mn-lt"/>
              <a:cs typeface="+mn-lt"/>
            </a:endParaRPr>
          </a:p>
          <a:p>
            <a:pPr>
              <a:buNone/>
            </a:pPr>
            <a:r>
              <a:rPr lang="en-US" sz="1800" dirty="0">
                <a:solidFill>
                  <a:srgbClr val="0D0D0D"/>
                </a:solidFill>
                <a:latin typeface="Arial"/>
                <a:ea typeface="+mn-lt"/>
                <a:cs typeface="Arial"/>
              </a:rPr>
              <a:t>•</a:t>
            </a:r>
            <a:r>
              <a:rPr lang="en-US" sz="2200" b="1" dirty="0">
                <a:solidFill>
                  <a:srgbClr val="0D0D0D"/>
                </a:solidFill>
                <a:ea typeface="+mn-lt"/>
                <a:cs typeface="+mn-lt"/>
              </a:rPr>
              <a:t>Benefits</a:t>
            </a:r>
            <a:r>
              <a:rPr lang="en-US" sz="2200" dirty="0">
                <a:solidFill>
                  <a:srgbClr val="0D0D0D"/>
                </a:solidFill>
                <a:ea typeface="+mn-lt"/>
                <a:cs typeface="+mn-lt"/>
              </a:rPr>
              <a:t>:</a:t>
            </a:r>
            <a:endParaRPr lang="en-US" dirty="0">
              <a:ea typeface="+mn-lt"/>
              <a:cs typeface="+mn-lt"/>
            </a:endParaRPr>
          </a:p>
          <a:p>
            <a:pPr>
              <a:buNone/>
            </a:pPr>
            <a:r>
              <a:rPr lang="en-US" sz="1600" dirty="0">
                <a:solidFill>
                  <a:srgbClr val="0D0D0D"/>
                </a:solidFill>
                <a:latin typeface="Arial"/>
                <a:ea typeface="+mn-lt"/>
                <a:cs typeface="Arial"/>
              </a:rPr>
              <a:t>•</a:t>
            </a:r>
            <a:r>
              <a:rPr lang="en-US" sz="2000" dirty="0">
                <a:solidFill>
                  <a:srgbClr val="0D0D0D"/>
                </a:solidFill>
                <a:ea typeface="+mn-lt"/>
                <a:cs typeface="+mn-lt"/>
              </a:rPr>
              <a:t>Offers snapshots of historical data (e.g., monthly sales).</a:t>
            </a:r>
            <a:endParaRPr lang="en-US" dirty="0"/>
          </a:p>
          <a:p>
            <a:pPr>
              <a:buNone/>
            </a:pPr>
            <a:r>
              <a:rPr lang="en-US" sz="1600" dirty="0">
                <a:solidFill>
                  <a:srgbClr val="0D0D0D"/>
                </a:solidFill>
                <a:latin typeface="Arial"/>
                <a:ea typeface="+mn-lt"/>
                <a:cs typeface="Arial"/>
              </a:rPr>
              <a:t>•</a:t>
            </a:r>
            <a:r>
              <a:rPr lang="en-US" sz="2000" dirty="0">
                <a:solidFill>
                  <a:srgbClr val="0D0D0D"/>
                </a:solidFill>
                <a:ea typeface="+mn-lt"/>
                <a:cs typeface="+mn-lt"/>
              </a:rPr>
              <a:t>Easy to design and reference.</a:t>
            </a:r>
            <a:endParaRPr lang="en-US" sz="2000" dirty="0">
              <a:ea typeface="+mn-lt"/>
              <a:cs typeface="+mn-lt"/>
            </a:endParaRPr>
          </a:p>
          <a:p>
            <a:pPr>
              <a:buNone/>
            </a:pPr>
            <a:r>
              <a:rPr lang="en-US" sz="1600" dirty="0">
                <a:solidFill>
                  <a:srgbClr val="0D0D0D"/>
                </a:solidFill>
                <a:latin typeface="Arial"/>
                <a:cs typeface="Arial"/>
              </a:rPr>
              <a:t>•</a:t>
            </a:r>
            <a:r>
              <a:rPr lang="en-US" sz="2000" dirty="0">
                <a:solidFill>
                  <a:srgbClr val="0D0D0D"/>
                </a:solidFill>
                <a:ea typeface="+mn-lt"/>
                <a:cs typeface="+mn-lt"/>
              </a:rPr>
              <a:t>Utilizes cleaned and sorted data.</a:t>
            </a:r>
            <a:endParaRPr lang="en-US" dirty="0"/>
          </a:p>
          <a:p>
            <a:pPr>
              <a:buNone/>
            </a:pPr>
            <a:r>
              <a:rPr lang="en-US" sz="1800" dirty="0">
                <a:solidFill>
                  <a:srgbClr val="0D0D0D"/>
                </a:solidFill>
                <a:latin typeface="Arial"/>
                <a:cs typeface="Arial"/>
              </a:rPr>
              <a:t>•</a:t>
            </a:r>
            <a:r>
              <a:rPr lang="en-US" sz="2200" b="1" dirty="0">
                <a:solidFill>
                  <a:srgbClr val="0D0D0D"/>
                </a:solidFill>
                <a:ea typeface="+mn-lt"/>
                <a:cs typeface="+mn-lt"/>
              </a:rPr>
              <a:t>Drawbacks</a:t>
            </a:r>
            <a:r>
              <a:rPr lang="en-US" sz="2200" dirty="0">
                <a:solidFill>
                  <a:srgbClr val="0D0D0D"/>
                </a:solidFill>
                <a:ea typeface="+mn-lt"/>
                <a:cs typeface="+mn-lt"/>
              </a:rPr>
              <a:t>:</a:t>
            </a:r>
            <a:endParaRPr lang="en-US" dirty="0">
              <a:ea typeface="+mn-lt"/>
              <a:cs typeface="+mn-lt"/>
            </a:endParaRPr>
          </a:p>
          <a:p>
            <a:pPr>
              <a:buNone/>
            </a:pPr>
            <a:r>
              <a:rPr lang="en-US" sz="1600" dirty="0">
                <a:solidFill>
                  <a:srgbClr val="0D0D0D"/>
                </a:solidFill>
                <a:latin typeface="Arial"/>
                <a:cs typeface="Arial"/>
              </a:rPr>
              <a:t>•</a:t>
            </a:r>
            <a:r>
              <a:rPr lang="en-US" sz="2000" dirty="0">
                <a:solidFill>
                  <a:srgbClr val="0D0D0D"/>
                </a:solidFill>
                <a:ea typeface="+mn-lt"/>
                <a:cs typeface="+mn-lt"/>
              </a:rPr>
              <a:t>Requires regular maintenance.</a:t>
            </a:r>
            <a:endParaRPr lang="en-US" dirty="0"/>
          </a:p>
          <a:p>
            <a:pPr>
              <a:buNone/>
            </a:pPr>
            <a:r>
              <a:rPr lang="en-US" sz="1600" dirty="0">
                <a:solidFill>
                  <a:srgbClr val="0D0D0D"/>
                </a:solidFill>
                <a:latin typeface="Arial"/>
                <a:ea typeface="+mn-lt"/>
                <a:cs typeface="Arial"/>
              </a:rPr>
              <a:t>•</a:t>
            </a:r>
            <a:r>
              <a:rPr lang="en-US" sz="2000" dirty="0">
                <a:solidFill>
                  <a:srgbClr val="0D0D0D"/>
                </a:solidFill>
                <a:ea typeface="+mn-lt"/>
                <a:cs typeface="+mn-lt"/>
              </a:rPr>
              <a:t>Not visually dynamic; does not reflect live data changes.</a:t>
            </a:r>
          </a:p>
          <a:p>
            <a:pPr>
              <a:buNone/>
            </a:pPr>
            <a:endParaRPr lang="en-US" sz="2000" dirty="0">
              <a:solidFill>
                <a:srgbClr val="0D0D0D"/>
              </a:solidFill>
            </a:endParaRPr>
          </a:p>
          <a:p>
            <a:pPr>
              <a:buNone/>
            </a:pPr>
            <a:r>
              <a:rPr lang="en-US" sz="2000" b="1" dirty="0">
                <a:solidFill>
                  <a:srgbClr val="0D0D0D"/>
                </a:solidFill>
              </a:rPr>
              <a:t>Example:</a:t>
            </a:r>
          </a:p>
          <a:p>
            <a:pPr>
              <a:buNone/>
            </a:pPr>
            <a:r>
              <a:rPr lang="en-US" sz="2000">
                <a:solidFill>
                  <a:srgbClr val="0D0D0D"/>
                </a:solidFill>
                <a:latin typeface="Arial"/>
                <a:cs typeface="Arial"/>
              </a:rPr>
              <a:t>•</a:t>
            </a:r>
            <a:r>
              <a:rPr lang="en-US" sz="2000">
                <a:solidFill>
                  <a:srgbClr val="0D0D0D"/>
                </a:solidFill>
                <a:ea typeface="+mn-lt"/>
                <a:cs typeface="+mn-lt"/>
              </a:rPr>
              <a:t>Monthly new followers count.</a:t>
            </a:r>
            <a:endParaRPr lang="en-US" sz="2000"/>
          </a:p>
          <a:p>
            <a:pPr>
              <a:buNone/>
            </a:pPr>
            <a:endParaRPr lang="en-US" sz="2000" dirty="0">
              <a:solidFill>
                <a:srgbClr val="0D0D0D"/>
              </a:solidFill>
            </a:endParaRPr>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1678285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473-B139-E718-9688-97EACAC5C43B}"/>
              </a:ext>
            </a:extLst>
          </p:cNvPr>
          <p:cNvSpPr>
            <a:spLocks noGrp="1"/>
          </p:cNvSpPr>
          <p:nvPr>
            <p:ph type="title"/>
          </p:nvPr>
        </p:nvSpPr>
        <p:spPr/>
        <p:txBody>
          <a:bodyPr>
            <a:normAutofit/>
          </a:bodyPr>
          <a:lstStyle/>
          <a:p>
            <a:r>
              <a:rPr lang="en-US" b="1" dirty="0">
                <a:solidFill>
                  <a:srgbClr val="0D0D0D"/>
                </a:solidFill>
                <a:ea typeface="+mj-lt"/>
                <a:cs typeface="+mj-lt"/>
              </a:rPr>
              <a:t>Exploring Dashboards: </a:t>
            </a:r>
            <a:endParaRPr lang="en-US" dirty="0">
              <a:ea typeface="+mj-lt"/>
              <a:cs typeface="+mj-lt"/>
            </a:endParaRPr>
          </a:p>
        </p:txBody>
      </p:sp>
      <p:sp>
        <p:nvSpPr>
          <p:cNvPr id="3" name="Content Placeholder 2">
            <a:extLst>
              <a:ext uri="{FF2B5EF4-FFF2-40B4-BE49-F238E27FC236}">
                <a16:creationId xmlns:a16="http://schemas.microsoft.com/office/drawing/2014/main" id="{9C0F45A0-9595-5185-F350-7BE683798099}"/>
              </a:ext>
            </a:extLst>
          </p:cNvPr>
          <p:cNvSpPr>
            <a:spLocks noGrp="1"/>
          </p:cNvSpPr>
          <p:nvPr>
            <p:ph idx="1"/>
          </p:nvPr>
        </p:nvSpPr>
        <p:spPr>
          <a:xfrm>
            <a:off x="838200" y="1536347"/>
            <a:ext cx="10515600" cy="4351338"/>
          </a:xfrm>
        </p:spPr>
        <p:txBody>
          <a:bodyPr vert="horz" lIns="91440" tIns="45720" rIns="91440" bIns="45720" rtlCol="0" anchor="t">
            <a:noAutofit/>
          </a:bodyPr>
          <a:lstStyle/>
          <a:p>
            <a:pPr>
              <a:buNone/>
            </a:pPr>
            <a:r>
              <a:rPr lang="en-US" sz="1600" dirty="0">
                <a:solidFill>
                  <a:srgbClr val="0D0D0D"/>
                </a:solidFill>
                <a:latin typeface="Arial"/>
                <a:ea typeface="+mn-lt"/>
                <a:cs typeface="Arial"/>
              </a:rPr>
              <a:t>•</a:t>
            </a:r>
            <a:r>
              <a:rPr lang="en-US" sz="2000" b="1" dirty="0">
                <a:solidFill>
                  <a:srgbClr val="0D0D0D"/>
                </a:solidFill>
                <a:ea typeface="+mn-lt"/>
                <a:cs typeface="+mn-lt"/>
              </a:rPr>
              <a:t>Definition</a:t>
            </a:r>
            <a:r>
              <a:rPr lang="en-US" sz="2000" dirty="0">
                <a:solidFill>
                  <a:srgbClr val="0D0D0D"/>
                </a:solidFill>
                <a:ea typeface="+mn-lt"/>
                <a:cs typeface="+mn-lt"/>
              </a:rPr>
              <a:t>: Tools that monitor and display live, incoming data.</a:t>
            </a:r>
            <a:endParaRPr lang="en-US" sz="2000" dirty="0">
              <a:ea typeface="+mn-lt"/>
              <a:cs typeface="+mn-lt"/>
            </a:endParaRPr>
          </a:p>
          <a:p>
            <a:pPr>
              <a:buNone/>
            </a:pPr>
            <a:r>
              <a:rPr lang="en-US" sz="1600" dirty="0">
                <a:solidFill>
                  <a:srgbClr val="0D0D0D"/>
                </a:solidFill>
                <a:latin typeface="Arial"/>
                <a:ea typeface="+mn-lt"/>
                <a:cs typeface="Arial"/>
              </a:rPr>
              <a:t>•</a:t>
            </a:r>
            <a:r>
              <a:rPr lang="en-US" sz="2000" dirty="0">
                <a:solidFill>
                  <a:srgbClr val="0D0D0D"/>
                </a:solidFill>
                <a:ea typeface="+mn-lt"/>
                <a:cs typeface="+mn-lt"/>
              </a:rPr>
              <a:t>Dashboards are suited for continuous, detailed data interaction.</a:t>
            </a:r>
            <a:endParaRPr lang="en-US" sz="2000" dirty="0">
              <a:ea typeface="+mn-lt"/>
              <a:cs typeface="+mn-lt"/>
            </a:endParaRPr>
          </a:p>
          <a:p>
            <a:pPr>
              <a:buNone/>
            </a:pPr>
            <a:r>
              <a:rPr lang="en-US" sz="1600" dirty="0">
                <a:solidFill>
                  <a:srgbClr val="0D0D0D"/>
                </a:solidFill>
                <a:latin typeface="Arial"/>
                <a:ea typeface="+mn-lt"/>
                <a:cs typeface="Arial"/>
              </a:rPr>
              <a:t>•</a:t>
            </a:r>
            <a:r>
              <a:rPr lang="en-US" sz="2000" b="1" dirty="0">
                <a:solidFill>
                  <a:srgbClr val="0D0D0D"/>
                </a:solidFill>
                <a:ea typeface="+mn-lt"/>
                <a:cs typeface="+mn-lt"/>
              </a:rPr>
              <a:t>Benefits</a:t>
            </a:r>
            <a:r>
              <a:rPr lang="en-US" sz="2000" dirty="0">
                <a:solidFill>
                  <a:srgbClr val="0D0D0D"/>
                </a:solidFill>
                <a:ea typeface="+mn-lt"/>
                <a:cs typeface="+mn-lt"/>
              </a:rPr>
              <a:t>:</a:t>
            </a:r>
            <a:endParaRPr lang="en-US" sz="2000" dirty="0">
              <a:ea typeface="+mn-lt"/>
              <a:cs typeface="+mn-lt"/>
            </a:endParaRPr>
          </a:p>
          <a:p>
            <a:pPr>
              <a:buNone/>
            </a:pPr>
            <a:r>
              <a:rPr lang="en-US" sz="1500" dirty="0">
                <a:solidFill>
                  <a:srgbClr val="0D0D0D"/>
                </a:solidFill>
                <a:latin typeface="Arial"/>
                <a:ea typeface="+mn-lt"/>
                <a:cs typeface="Arial"/>
              </a:rPr>
              <a:t>•</a:t>
            </a:r>
            <a:r>
              <a:rPr lang="en-US" sz="1900" dirty="0">
                <a:solidFill>
                  <a:srgbClr val="0D0D0D"/>
                </a:solidFill>
                <a:ea typeface="+mn-lt"/>
                <a:cs typeface="+mn-lt"/>
              </a:rPr>
              <a:t>Interactive and dynamic, offering real-time data insights.</a:t>
            </a:r>
            <a:endParaRPr lang="en-US" sz="1900" dirty="0">
              <a:ea typeface="+mn-lt"/>
              <a:cs typeface="+mn-lt"/>
            </a:endParaRPr>
          </a:p>
          <a:p>
            <a:pPr>
              <a:buNone/>
            </a:pPr>
            <a:r>
              <a:rPr lang="en-US" sz="1500" dirty="0">
                <a:solidFill>
                  <a:srgbClr val="0D0D0D"/>
                </a:solidFill>
                <a:latin typeface="Arial"/>
                <a:ea typeface="+mn-lt"/>
                <a:cs typeface="Arial"/>
              </a:rPr>
              <a:t>•</a:t>
            </a:r>
            <a:r>
              <a:rPr lang="en-US" sz="1900" dirty="0">
                <a:solidFill>
                  <a:srgbClr val="0D0D0D"/>
                </a:solidFill>
                <a:ea typeface="+mn-lt"/>
                <a:cs typeface="+mn-lt"/>
              </a:rPr>
              <a:t>Saves time by reducing the need for repetitive report generation.</a:t>
            </a:r>
            <a:endParaRPr lang="en-US" sz="1900" dirty="0">
              <a:ea typeface="+mn-lt"/>
              <a:cs typeface="+mn-lt"/>
            </a:endParaRPr>
          </a:p>
          <a:p>
            <a:pPr>
              <a:buNone/>
            </a:pPr>
            <a:r>
              <a:rPr lang="en-US" sz="1500" dirty="0">
                <a:solidFill>
                  <a:srgbClr val="0D0D0D"/>
                </a:solidFill>
                <a:latin typeface="Arial"/>
                <a:cs typeface="Arial"/>
              </a:rPr>
              <a:t>•</a:t>
            </a:r>
            <a:r>
              <a:rPr lang="en-US" sz="1900" dirty="0">
                <a:solidFill>
                  <a:srgbClr val="0D0D0D"/>
                </a:solidFill>
                <a:ea typeface="+mn-lt"/>
                <a:cs typeface="+mn-lt"/>
              </a:rPr>
              <a:t>Visually appealing and provides extensive data access.</a:t>
            </a:r>
            <a:endParaRPr lang="en-US" sz="1900" dirty="0">
              <a:ea typeface="+mn-lt"/>
              <a:cs typeface="+mn-lt"/>
            </a:endParaRPr>
          </a:p>
          <a:p>
            <a:pPr>
              <a:buNone/>
            </a:pPr>
            <a:r>
              <a:rPr lang="en-US" sz="1600" dirty="0">
                <a:solidFill>
                  <a:srgbClr val="0D0D0D"/>
                </a:solidFill>
                <a:latin typeface="Arial"/>
                <a:cs typeface="Arial"/>
              </a:rPr>
              <a:t>•</a:t>
            </a:r>
            <a:r>
              <a:rPr lang="en-US" sz="2000" b="1" dirty="0">
                <a:solidFill>
                  <a:srgbClr val="0D0D0D"/>
                </a:solidFill>
                <a:ea typeface="+mn-lt"/>
                <a:cs typeface="+mn-lt"/>
              </a:rPr>
              <a:t>Drawbacks</a:t>
            </a:r>
            <a:r>
              <a:rPr lang="en-US" sz="2000" dirty="0">
                <a:solidFill>
                  <a:srgbClr val="0D0D0D"/>
                </a:solidFill>
                <a:ea typeface="+mn-lt"/>
                <a:cs typeface="+mn-lt"/>
              </a:rPr>
              <a:t>:</a:t>
            </a:r>
            <a:endParaRPr lang="en-US" sz="2000" dirty="0">
              <a:ea typeface="+mn-lt"/>
              <a:cs typeface="+mn-lt"/>
            </a:endParaRPr>
          </a:p>
          <a:p>
            <a:pPr>
              <a:buNone/>
            </a:pPr>
            <a:r>
              <a:rPr lang="en-US" sz="1500" dirty="0">
                <a:solidFill>
                  <a:srgbClr val="0D0D0D"/>
                </a:solidFill>
                <a:latin typeface="Arial"/>
                <a:cs typeface="Arial"/>
              </a:rPr>
              <a:t>•</a:t>
            </a:r>
            <a:r>
              <a:rPr lang="en-US" sz="1900" dirty="0">
                <a:solidFill>
                  <a:srgbClr val="0D0D0D"/>
                </a:solidFill>
                <a:ea typeface="+mn-lt"/>
                <a:cs typeface="+mn-lt"/>
              </a:rPr>
              <a:t>Time-consuming to design.</a:t>
            </a:r>
            <a:endParaRPr lang="en-US" dirty="0"/>
          </a:p>
          <a:p>
            <a:pPr>
              <a:buNone/>
            </a:pPr>
            <a:r>
              <a:rPr lang="en-US" sz="1500" dirty="0">
                <a:solidFill>
                  <a:srgbClr val="0D0D0D"/>
                </a:solidFill>
                <a:latin typeface="Arial"/>
                <a:ea typeface="+mn-lt"/>
                <a:cs typeface="Arial"/>
              </a:rPr>
              <a:t>•</a:t>
            </a:r>
            <a:r>
              <a:rPr lang="en-US" sz="1900" dirty="0">
                <a:solidFill>
                  <a:srgbClr val="0D0D0D"/>
                </a:solidFill>
                <a:ea typeface="+mn-lt"/>
                <a:cs typeface="+mn-lt"/>
              </a:rPr>
              <a:t>Requires maintenance if base tables break.</a:t>
            </a:r>
            <a:endParaRPr lang="en-US" sz="1900" dirty="0">
              <a:ea typeface="+mn-lt"/>
              <a:cs typeface="+mn-lt"/>
            </a:endParaRPr>
          </a:p>
          <a:p>
            <a:pPr>
              <a:buNone/>
            </a:pPr>
            <a:r>
              <a:rPr lang="en-US" sz="1500" dirty="0">
                <a:solidFill>
                  <a:srgbClr val="0D0D0D"/>
                </a:solidFill>
                <a:latin typeface="Arial"/>
                <a:ea typeface="+mn-lt"/>
                <a:cs typeface="Arial"/>
              </a:rPr>
              <a:t>•</a:t>
            </a:r>
            <a:r>
              <a:rPr lang="en-US" sz="1900" dirty="0">
                <a:solidFill>
                  <a:srgbClr val="0D0D0D"/>
                </a:solidFill>
                <a:ea typeface="+mn-lt"/>
                <a:cs typeface="+mn-lt"/>
              </a:rPr>
              <a:t>Can overwhelm users with complex data sets.</a:t>
            </a:r>
          </a:p>
          <a:p>
            <a:pPr>
              <a:buNone/>
            </a:pPr>
            <a:endParaRPr lang="en-US" sz="1900" dirty="0">
              <a:solidFill>
                <a:srgbClr val="0D0D0D"/>
              </a:solidFill>
              <a:ea typeface="+mn-lt"/>
              <a:cs typeface="+mn-lt"/>
            </a:endParaRPr>
          </a:p>
          <a:p>
            <a:pPr>
              <a:buNone/>
            </a:pPr>
            <a:r>
              <a:rPr lang="en-US" sz="2100" b="1">
                <a:solidFill>
                  <a:srgbClr val="0D0D0D"/>
                </a:solidFill>
                <a:ea typeface="+mn-lt"/>
                <a:cs typeface="+mn-lt"/>
              </a:rPr>
              <a:t>Example:</a:t>
            </a:r>
          </a:p>
          <a:p>
            <a:pPr>
              <a:buNone/>
            </a:pPr>
            <a:r>
              <a:rPr lang="en-US" sz="2000" dirty="0">
                <a:solidFill>
                  <a:srgbClr val="0D0D0D"/>
                </a:solidFill>
                <a:ea typeface="+mn-lt"/>
                <a:cs typeface="+mn-lt"/>
              </a:rPr>
              <a:t>Live tracking of engagement across multiple platforms.</a:t>
            </a:r>
            <a:endParaRPr lang="en-US" sz="2000" dirty="0"/>
          </a:p>
        </p:txBody>
      </p:sp>
      <p:pic>
        <p:nvPicPr>
          <p:cNvPr id="5" name="Picture 4" descr="A logo of a globe and a graduation cap&#10;&#10;Description automatically generated">
            <a:extLst>
              <a:ext uri="{FF2B5EF4-FFF2-40B4-BE49-F238E27FC236}">
                <a16:creationId xmlns:a16="http://schemas.microsoft.com/office/drawing/2014/main" id="{F894DDC5-48E6-49B0-1FCB-FED43DC7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112375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A8A6-13D7-961F-D0D3-737ABE3CBF75}"/>
              </a:ext>
            </a:extLst>
          </p:cNvPr>
          <p:cNvSpPr>
            <a:spLocks noGrp="1"/>
          </p:cNvSpPr>
          <p:nvPr>
            <p:ph type="title"/>
          </p:nvPr>
        </p:nvSpPr>
        <p:spPr>
          <a:xfrm>
            <a:off x="5894962" y="473721"/>
            <a:ext cx="5135566" cy="1331335"/>
          </a:xfrm>
        </p:spPr>
        <p:txBody>
          <a:bodyPr>
            <a:normAutofit/>
          </a:bodyPr>
          <a:lstStyle/>
          <a:p>
            <a:r>
              <a:rPr lang="en-US" dirty="0">
                <a:solidFill>
                  <a:srgbClr val="0D0D0D"/>
                </a:solidFill>
              </a:rPr>
              <a:t>DMAIC Framework Overview</a:t>
            </a:r>
            <a:endParaRPr lang="en-US" dirty="0"/>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Triangle Ruler with solid fill">
            <a:extLst>
              <a:ext uri="{FF2B5EF4-FFF2-40B4-BE49-F238E27FC236}">
                <a16:creationId xmlns:a16="http://schemas.microsoft.com/office/drawing/2014/main" id="{3FC8AE17-8232-179D-13AF-C742AB3F4D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455" y="476301"/>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E87F1DA-F746-40CC-C1F8-DB6A2452BF6A}"/>
              </a:ext>
            </a:extLst>
          </p:cNvPr>
          <p:cNvSpPr>
            <a:spLocks noGrp="1"/>
          </p:cNvSpPr>
          <p:nvPr>
            <p:ph idx="1"/>
          </p:nvPr>
        </p:nvSpPr>
        <p:spPr>
          <a:xfrm>
            <a:off x="5894962" y="1984443"/>
            <a:ext cx="5458838" cy="4192520"/>
          </a:xfrm>
        </p:spPr>
        <p:txBody>
          <a:bodyPr vert="horz" lIns="91440" tIns="45720" rIns="91440" bIns="45720" rtlCol="0" anchor="t">
            <a:normAutofit/>
          </a:bodyPr>
          <a:lstStyle/>
          <a:p>
            <a:r>
              <a:rPr lang="en-US" sz="1800" dirty="0">
                <a:solidFill>
                  <a:srgbClr val="0D0D0D"/>
                </a:solidFill>
                <a:latin typeface="Arial"/>
                <a:ea typeface="+mn-lt"/>
                <a:cs typeface="Arial"/>
              </a:rPr>
              <a:t>The DMAIC framework is a systematic problem-solving method used for improving, optimizing, and stabilizing business processes and designs. It includes:</a:t>
            </a:r>
            <a:endParaRPr lang="en-US" sz="5400" dirty="0">
              <a:ea typeface="+mn-lt"/>
              <a:cs typeface="+mn-lt"/>
            </a:endParaRPr>
          </a:p>
          <a:p>
            <a:pPr marL="800100" lvl="1" indent="-342900">
              <a:buAutoNum type="arabicPeriod"/>
            </a:pPr>
            <a:r>
              <a:rPr lang="en-US" sz="1800" b="1" dirty="0">
                <a:solidFill>
                  <a:srgbClr val="0D0D0D"/>
                </a:solidFill>
                <a:latin typeface="Arial"/>
                <a:ea typeface="+mn-lt"/>
                <a:cs typeface="Arial"/>
              </a:rPr>
              <a:t>Define:</a:t>
            </a:r>
            <a:r>
              <a:rPr lang="en-US" sz="1800" dirty="0">
                <a:solidFill>
                  <a:srgbClr val="0D0D0D"/>
                </a:solidFill>
                <a:latin typeface="Arial"/>
                <a:ea typeface="+mn-lt"/>
                <a:cs typeface="Arial"/>
              </a:rPr>
              <a:t> Articulate the problem and specify the customer requirements.</a:t>
            </a:r>
            <a:endParaRPr lang="en-US" sz="3600" dirty="0"/>
          </a:p>
          <a:p>
            <a:pPr marL="800100" lvl="1" indent="-342900">
              <a:buAutoNum type="arabicPeriod"/>
            </a:pPr>
            <a:r>
              <a:rPr lang="en-US" sz="1800" b="1" dirty="0">
                <a:solidFill>
                  <a:srgbClr val="0D0D0D"/>
                </a:solidFill>
                <a:latin typeface="Arial"/>
                <a:ea typeface="+mn-lt"/>
                <a:cs typeface="Arial"/>
              </a:rPr>
              <a:t>Measure:</a:t>
            </a:r>
            <a:r>
              <a:rPr lang="en-US" sz="1800" dirty="0">
                <a:solidFill>
                  <a:srgbClr val="0D0D0D"/>
                </a:solidFill>
                <a:latin typeface="Arial"/>
                <a:ea typeface="+mn-lt"/>
                <a:cs typeface="Arial"/>
              </a:rPr>
              <a:t> Quantify the problem and collect relevant data.</a:t>
            </a:r>
            <a:endParaRPr lang="en-US" sz="3600" dirty="0"/>
          </a:p>
          <a:p>
            <a:pPr marL="800100" lvl="1" indent="-342900">
              <a:buAutoNum type="arabicPeriod"/>
            </a:pPr>
            <a:r>
              <a:rPr lang="en-US" sz="1800" b="1" dirty="0">
                <a:solidFill>
                  <a:srgbClr val="0D0D0D"/>
                </a:solidFill>
                <a:latin typeface="Arial"/>
                <a:ea typeface="+mn-lt"/>
                <a:cs typeface="Arial"/>
              </a:rPr>
              <a:t>Analyze:</a:t>
            </a:r>
            <a:r>
              <a:rPr lang="en-US" sz="1800" dirty="0">
                <a:solidFill>
                  <a:srgbClr val="0D0D0D"/>
                </a:solidFill>
                <a:latin typeface="Arial"/>
                <a:ea typeface="+mn-lt"/>
                <a:cs typeface="Arial"/>
              </a:rPr>
              <a:t> Investigate and determine the root cause of the defects.</a:t>
            </a:r>
            <a:endParaRPr lang="en-US" sz="3600" dirty="0"/>
          </a:p>
          <a:p>
            <a:pPr marL="800100" lvl="1" indent="-342900">
              <a:buAutoNum type="arabicPeriod"/>
            </a:pPr>
            <a:r>
              <a:rPr lang="en-US" sz="1800" b="1" dirty="0">
                <a:solidFill>
                  <a:srgbClr val="0D0D0D"/>
                </a:solidFill>
                <a:latin typeface="Arial"/>
                <a:ea typeface="+mn-lt"/>
                <a:cs typeface="Arial"/>
              </a:rPr>
              <a:t>Improve:</a:t>
            </a:r>
            <a:r>
              <a:rPr lang="en-US" sz="1800" dirty="0">
                <a:solidFill>
                  <a:srgbClr val="0D0D0D"/>
                </a:solidFill>
                <a:latin typeface="Arial"/>
                <a:ea typeface="+mn-lt"/>
                <a:cs typeface="Arial"/>
              </a:rPr>
              <a:t> Develop and implement solutions to address the root causes.</a:t>
            </a:r>
            <a:endParaRPr lang="en-US" sz="3600" dirty="0"/>
          </a:p>
          <a:p>
            <a:pPr marL="800100" lvl="1" indent="-342900">
              <a:buAutoNum type="arabicPeriod"/>
            </a:pPr>
            <a:r>
              <a:rPr lang="en-US" sz="1800" b="1" dirty="0">
                <a:solidFill>
                  <a:srgbClr val="0D0D0D"/>
                </a:solidFill>
                <a:latin typeface="Arial"/>
                <a:ea typeface="+mn-lt"/>
                <a:cs typeface="Arial"/>
              </a:rPr>
              <a:t>Control:</a:t>
            </a:r>
            <a:r>
              <a:rPr lang="en-US" sz="1800" dirty="0">
                <a:solidFill>
                  <a:srgbClr val="0D0D0D"/>
                </a:solidFill>
                <a:latin typeface="Arial"/>
                <a:ea typeface="+mn-lt"/>
                <a:cs typeface="Arial"/>
              </a:rPr>
              <a:t> Sustain the improvements through controls and monitoring.</a:t>
            </a:r>
            <a:endParaRPr lang="en-US" sz="3600" dirty="0"/>
          </a:p>
        </p:txBody>
      </p:sp>
      <p:pic>
        <p:nvPicPr>
          <p:cNvPr id="5" name="Picture 4" descr="A logo of a globe and a graduation cap&#10;&#10;Description automatically generated">
            <a:extLst>
              <a:ext uri="{FF2B5EF4-FFF2-40B4-BE49-F238E27FC236}">
                <a16:creationId xmlns:a16="http://schemas.microsoft.com/office/drawing/2014/main" id="{6A667580-3F02-1B3C-A176-0A47133CC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4358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EF29-5340-8D07-49CA-194314C505A7}"/>
              </a:ext>
            </a:extLst>
          </p:cNvPr>
          <p:cNvSpPr>
            <a:spLocks noGrp="1"/>
          </p:cNvSpPr>
          <p:nvPr>
            <p:ph type="title"/>
          </p:nvPr>
        </p:nvSpPr>
        <p:spPr/>
        <p:txBody>
          <a:bodyPr/>
          <a:lstStyle/>
          <a:p>
            <a:r>
              <a:rPr lang="en-US" dirty="0"/>
              <a:t>DMAIC Example</a:t>
            </a:r>
          </a:p>
        </p:txBody>
      </p:sp>
      <p:sp>
        <p:nvSpPr>
          <p:cNvPr id="3" name="Text Placeholder 2">
            <a:extLst>
              <a:ext uri="{FF2B5EF4-FFF2-40B4-BE49-F238E27FC236}">
                <a16:creationId xmlns:a16="http://schemas.microsoft.com/office/drawing/2014/main" id="{216F1D1E-EC1E-DA8F-FCD2-CAEF6674CAE1}"/>
              </a:ext>
            </a:extLst>
          </p:cNvPr>
          <p:cNvSpPr>
            <a:spLocks noGrp="1"/>
          </p:cNvSpPr>
          <p:nvPr>
            <p:ph type="body" idx="1"/>
          </p:nvPr>
        </p:nvSpPr>
        <p:spPr/>
        <p:txBody>
          <a:bodyPr>
            <a:normAutofit/>
          </a:bodyPr>
          <a:lstStyle/>
          <a:p>
            <a:r>
              <a:rPr lang="en-US" dirty="0"/>
              <a:t>Problem 1: High Defect Rates in Manufacturing</a:t>
            </a:r>
          </a:p>
        </p:txBody>
      </p:sp>
      <p:sp>
        <p:nvSpPr>
          <p:cNvPr id="4" name="Content Placeholder 3">
            <a:extLst>
              <a:ext uri="{FF2B5EF4-FFF2-40B4-BE49-F238E27FC236}">
                <a16:creationId xmlns:a16="http://schemas.microsoft.com/office/drawing/2014/main" id="{039BA309-D923-AE7D-A4B5-1A837CC48D76}"/>
              </a:ext>
            </a:extLst>
          </p:cNvPr>
          <p:cNvSpPr>
            <a:spLocks noGrp="1"/>
          </p:cNvSpPr>
          <p:nvPr>
            <p:ph sz="half" idx="2"/>
          </p:nvPr>
        </p:nvSpPr>
        <p:spPr/>
        <p:txBody>
          <a:bodyPr vert="horz" lIns="91440" tIns="45720" rIns="91440" bIns="45720" rtlCol="0" anchor="t">
            <a:normAutofit/>
          </a:bodyPr>
          <a:lstStyle/>
          <a:p>
            <a:r>
              <a:rPr lang="en-US" sz="1200" b="1" dirty="0">
                <a:solidFill>
                  <a:srgbClr val="0D0D0D"/>
                </a:solidFill>
                <a:ea typeface="+mn-lt"/>
                <a:cs typeface="+mn-lt"/>
              </a:rPr>
              <a:t>Define</a:t>
            </a:r>
            <a:r>
              <a:rPr lang="en-US" sz="1200" dirty="0">
                <a:solidFill>
                  <a:srgbClr val="0D0D0D"/>
                </a:solidFill>
                <a:ea typeface="+mn-lt"/>
                <a:cs typeface="+mn-lt"/>
              </a:rPr>
              <a:t>: Clearly state the problem—high defect rates in a specific product line.</a:t>
            </a:r>
            <a:endParaRPr lang="en-US" dirty="0"/>
          </a:p>
          <a:p>
            <a:r>
              <a:rPr lang="en-US" sz="1200" b="1" dirty="0">
                <a:solidFill>
                  <a:srgbClr val="0D0D0D"/>
                </a:solidFill>
                <a:ea typeface="+mn-lt"/>
                <a:cs typeface="+mn-lt"/>
              </a:rPr>
              <a:t>Measure</a:t>
            </a:r>
            <a:r>
              <a:rPr lang="en-US" sz="1200" dirty="0">
                <a:solidFill>
                  <a:srgbClr val="0D0D0D"/>
                </a:solidFill>
                <a:ea typeface="+mn-lt"/>
                <a:cs typeface="+mn-lt"/>
              </a:rPr>
              <a:t>: Collect data on current defect rates and identify when and where defects occur most frequently.</a:t>
            </a:r>
            <a:endParaRPr lang="en-US" dirty="0"/>
          </a:p>
          <a:p>
            <a:r>
              <a:rPr lang="en-US" sz="1200" b="1" dirty="0">
                <a:solidFill>
                  <a:srgbClr val="0D0D0D"/>
                </a:solidFill>
                <a:ea typeface="+mn-lt"/>
                <a:cs typeface="+mn-lt"/>
              </a:rPr>
              <a:t>Analyze</a:t>
            </a:r>
            <a:r>
              <a:rPr lang="en-US" sz="1200" dirty="0">
                <a:solidFill>
                  <a:srgbClr val="0D0D0D"/>
                </a:solidFill>
                <a:ea typeface="+mn-lt"/>
                <a:cs typeface="+mn-lt"/>
              </a:rPr>
              <a:t>: Analyze the collected data to find patterns or common factors in defect occurrences.</a:t>
            </a:r>
            <a:endParaRPr lang="en-US" dirty="0"/>
          </a:p>
          <a:p>
            <a:r>
              <a:rPr lang="en-US" sz="1200" b="1" dirty="0">
                <a:solidFill>
                  <a:srgbClr val="0D0D0D"/>
                </a:solidFill>
                <a:ea typeface="+mn-lt"/>
                <a:cs typeface="+mn-lt"/>
              </a:rPr>
              <a:t>Improve</a:t>
            </a:r>
            <a:r>
              <a:rPr lang="en-US" sz="1200" dirty="0">
                <a:solidFill>
                  <a:srgbClr val="0D0D0D"/>
                </a:solidFill>
                <a:ea typeface="+mn-lt"/>
                <a:cs typeface="+mn-lt"/>
              </a:rPr>
              <a:t>: Develop solutions such as adjusting machine settings, improving worker training, or modifying the material used.</a:t>
            </a:r>
            <a:endParaRPr lang="en-US" dirty="0"/>
          </a:p>
          <a:p>
            <a:r>
              <a:rPr lang="en-US" sz="1200" b="1" dirty="0">
                <a:solidFill>
                  <a:srgbClr val="0D0D0D"/>
                </a:solidFill>
                <a:ea typeface="+mn-lt"/>
                <a:cs typeface="+mn-lt"/>
              </a:rPr>
              <a:t>Control</a:t>
            </a:r>
            <a:r>
              <a:rPr lang="en-US" sz="1200" dirty="0">
                <a:solidFill>
                  <a:srgbClr val="0D0D0D"/>
                </a:solidFill>
                <a:ea typeface="+mn-lt"/>
                <a:cs typeface="+mn-lt"/>
              </a:rPr>
              <a:t>: Implement the changes and continuously monitor defect rates. Establish regular checks and audits to maintain low defect rates.</a:t>
            </a:r>
            <a:endParaRPr lang="en-US" dirty="0"/>
          </a:p>
        </p:txBody>
      </p:sp>
      <p:sp>
        <p:nvSpPr>
          <p:cNvPr id="5" name="Text Placeholder 4">
            <a:extLst>
              <a:ext uri="{FF2B5EF4-FFF2-40B4-BE49-F238E27FC236}">
                <a16:creationId xmlns:a16="http://schemas.microsoft.com/office/drawing/2014/main" id="{B98C37B4-1BA5-E07C-577E-F7F0D9CCEF89}"/>
              </a:ext>
            </a:extLst>
          </p:cNvPr>
          <p:cNvSpPr>
            <a:spLocks noGrp="1"/>
          </p:cNvSpPr>
          <p:nvPr>
            <p:ph type="body" sz="quarter" idx="3"/>
          </p:nvPr>
        </p:nvSpPr>
        <p:spPr/>
        <p:txBody>
          <a:bodyPr>
            <a:normAutofit/>
          </a:bodyPr>
          <a:lstStyle/>
          <a:p>
            <a:r>
              <a:rPr lang="en-US" dirty="0"/>
              <a:t>Problem 2: Customer Complaints About Call Center Efficiency</a:t>
            </a:r>
          </a:p>
        </p:txBody>
      </p:sp>
      <p:sp>
        <p:nvSpPr>
          <p:cNvPr id="6" name="Content Placeholder 5">
            <a:extLst>
              <a:ext uri="{FF2B5EF4-FFF2-40B4-BE49-F238E27FC236}">
                <a16:creationId xmlns:a16="http://schemas.microsoft.com/office/drawing/2014/main" id="{BFEC4FA5-A4F6-AD12-F726-B69613297A2C}"/>
              </a:ext>
            </a:extLst>
          </p:cNvPr>
          <p:cNvSpPr>
            <a:spLocks noGrp="1"/>
          </p:cNvSpPr>
          <p:nvPr>
            <p:ph sz="quarter" idx="4"/>
          </p:nvPr>
        </p:nvSpPr>
        <p:spPr/>
        <p:txBody>
          <a:bodyPr vert="horz" lIns="91440" tIns="45720" rIns="91440" bIns="45720" rtlCol="0" anchor="t">
            <a:normAutofit/>
          </a:bodyPr>
          <a:lstStyle/>
          <a:p>
            <a:r>
              <a:rPr lang="en-US" sz="1200" b="1" dirty="0">
                <a:solidFill>
                  <a:srgbClr val="0D0D0D"/>
                </a:solidFill>
                <a:ea typeface="+mn-lt"/>
                <a:cs typeface="+mn-lt"/>
              </a:rPr>
              <a:t>Define</a:t>
            </a:r>
            <a:r>
              <a:rPr lang="en-US" sz="1200" dirty="0">
                <a:solidFill>
                  <a:srgbClr val="0D0D0D"/>
                </a:solidFill>
                <a:ea typeface="+mn-lt"/>
                <a:cs typeface="+mn-lt"/>
              </a:rPr>
              <a:t>: Identify the main issue—customers are complaining about long waiting times.</a:t>
            </a:r>
            <a:endParaRPr lang="en-US" dirty="0"/>
          </a:p>
          <a:p>
            <a:r>
              <a:rPr lang="en-US" sz="1200" b="1" dirty="0">
                <a:solidFill>
                  <a:srgbClr val="0D0D0D"/>
                </a:solidFill>
                <a:ea typeface="+mn-lt"/>
                <a:cs typeface="+mn-lt"/>
              </a:rPr>
              <a:t>Measure</a:t>
            </a:r>
            <a:r>
              <a:rPr lang="en-US" sz="1200" dirty="0">
                <a:solidFill>
                  <a:srgbClr val="0D0D0D"/>
                </a:solidFill>
                <a:ea typeface="+mn-lt"/>
                <a:cs typeface="+mn-lt"/>
              </a:rPr>
              <a:t>: Measure the average handle time, waiting time, and call drop rates.</a:t>
            </a:r>
            <a:endParaRPr lang="en-US" dirty="0"/>
          </a:p>
          <a:p>
            <a:r>
              <a:rPr lang="en-US" sz="1200" b="1" dirty="0">
                <a:solidFill>
                  <a:srgbClr val="0D0D0D"/>
                </a:solidFill>
                <a:ea typeface="+mn-lt"/>
                <a:cs typeface="+mn-lt"/>
              </a:rPr>
              <a:t>Analyze</a:t>
            </a:r>
            <a:r>
              <a:rPr lang="en-US" sz="1200" dirty="0">
                <a:solidFill>
                  <a:srgbClr val="0D0D0D"/>
                </a:solidFill>
                <a:ea typeface="+mn-lt"/>
                <a:cs typeface="+mn-lt"/>
              </a:rPr>
              <a:t>: Determine the reasons for long waiting times, possibly due to staffing issues, inefficient call routing, or inadequate training.</a:t>
            </a:r>
            <a:endParaRPr lang="en-US" dirty="0"/>
          </a:p>
          <a:p>
            <a:r>
              <a:rPr lang="en-US" sz="1200" b="1" dirty="0">
                <a:solidFill>
                  <a:srgbClr val="0D0D0D"/>
                </a:solidFill>
                <a:ea typeface="+mn-lt"/>
                <a:cs typeface="+mn-lt"/>
              </a:rPr>
              <a:t>Improve</a:t>
            </a:r>
            <a:r>
              <a:rPr lang="en-US" sz="1200" dirty="0">
                <a:solidFill>
                  <a:srgbClr val="0D0D0D"/>
                </a:solidFill>
                <a:ea typeface="+mn-lt"/>
                <a:cs typeface="+mn-lt"/>
              </a:rPr>
              <a:t>: Implement solutions like optimizing staffing schedules, upgrading call routing software, or providing additional training for staff.</a:t>
            </a:r>
            <a:endParaRPr lang="en-US" dirty="0"/>
          </a:p>
          <a:p>
            <a:r>
              <a:rPr lang="en-US" sz="1200" b="1" dirty="0">
                <a:solidFill>
                  <a:srgbClr val="0D0D0D"/>
                </a:solidFill>
                <a:ea typeface="+mn-lt"/>
                <a:cs typeface="+mn-lt"/>
              </a:rPr>
              <a:t>Control</a:t>
            </a:r>
            <a:r>
              <a:rPr lang="en-US" sz="1200" dirty="0">
                <a:solidFill>
                  <a:srgbClr val="0D0D0D"/>
                </a:solidFill>
                <a:ea typeface="+mn-lt"/>
                <a:cs typeface="+mn-lt"/>
              </a:rPr>
              <a:t>: Regularly review call center performance metrics to ensure improvements are sustained. Adjust strategies as needed based on ongoing data analysis.</a:t>
            </a:r>
            <a:endParaRPr lang="en-US" dirty="0"/>
          </a:p>
        </p:txBody>
      </p:sp>
      <p:pic>
        <p:nvPicPr>
          <p:cNvPr id="8" name="Picture 7" descr="A logo of a globe and a graduation cap&#10;&#10;Description automatically generated">
            <a:extLst>
              <a:ext uri="{FF2B5EF4-FFF2-40B4-BE49-F238E27FC236}">
                <a16:creationId xmlns:a16="http://schemas.microsoft.com/office/drawing/2014/main" id="{2BFBB558-67BD-6FE7-C6C3-2D4FC2E52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290123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A8A6-13D7-961F-D0D3-737ABE3CBF75}"/>
              </a:ext>
            </a:extLst>
          </p:cNvPr>
          <p:cNvSpPr>
            <a:spLocks noGrp="1"/>
          </p:cNvSpPr>
          <p:nvPr>
            <p:ph type="title"/>
          </p:nvPr>
        </p:nvSpPr>
        <p:spPr>
          <a:xfrm>
            <a:off x="5894962" y="473721"/>
            <a:ext cx="5135566" cy="1331335"/>
          </a:xfrm>
        </p:spPr>
        <p:txBody>
          <a:bodyPr>
            <a:normAutofit/>
          </a:bodyPr>
          <a:lstStyle/>
          <a:p>
            <a:r>
              <a:rPr lang="en-US" sz="2800" b="1" dirty="0">
                <a:solidFill>
                  <a:srgbClr val="0D0D0D"/>
                </a:solidFill>
                <a:latin typeface="Arial"/>
                <a:cs typeface="Arial"/>
              </a:rPr>
              <a:t>PDCA (Plan-Do-Check-Act)</a:t>
            </a:r>
            <a:endParaRPr lang="en-US" sz="5400" dirty="0"/>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Clipboard Partially Checked with solid fill">
            <a:extLst>
              <a:ext uri="{FF2B5EF4-FFF2-40B4-BE49-F238E27FC236}">
                <a16:creationId xmlns:a16="http://schemas.microsoft.com/office/drawing/2014/main" id="{3FC8AE17-8232-179D-13AF-C742AB3F4D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455" y="476301"/>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E87F1DA-F746-40CC-C1F8-DB6A2452BF6A}"/>
              </a:ext>
            </a:extLst>
          </p:cNvPr>
          <p:cNvSpPr>
            <a:spLocks noGrp="1"/>
          </p:cNvSpPr>
          <p:nvPr>
            <p:ph idx="1"/>
          </p:nvPr>
        </p:nvSpPr>
        <p:spPr>
          <a:xfrm>
            <a:off x="5894962" y="1984443"/>
            <a:ext cx="5458838" cy="4192520"/>
          </a:xfrm>
        </p:spPr>
        <p:txBody>
          <a:bodyPr vert="horz" lIns="91440" tIns="45720" rIns="91440" bIns="45720" rtlCol="0" anchor="t">
            <a:normAutofit/>
          </a:bodyPr>
          <a:lstStyle/>
          <a:p>
            <a:pPr marL="0" indent="0">
              <a:buNone/>
            </a:pPr>
            <a:r>
              <a:rPr lang="en-US" sz="2000" dirty="0">
                <a:solidFill>
                  <a:srgbClr val="0D0D0D"/>
                </a:solidFill>
                <a:latin typeface="Arial"/>
                <a:ea typeface="+mn-lt"/>
                <a:cs typeface="Arial"/>
              </a:rPr>
              <a:t>Emphasizes a cyclical approach to continuous improvement.</a:t>
            </a:r>
            <a:endParaRPr lang="en-US"/>
          </a:p>
          <a:p>
            <a:pPr lvl="1">
              <a:buAutoNum type="arabicPeriod"/>
            </a:pPr>
            <a:endParaRPr lang="en-US" sz="1800" dirty="0">
              <a:solidFill>
                <a:srgbClr val="0D0D0D"/>
              </a:solidFill>
              <a:latin typeface="Arial"/>
              <a:ea typeface="+mn-lt"/>
              <a:cs typeface="Arial"/>
            </a:endParaRPr>
          </a:p>
          <a:p>
            <a:pPr>
              <a:buAutoNum type="arabicPeriod"/>
            </a:pPr>
            <a:r>
              <a:rPr lang="en-US" sz="1200" b="1" dirty="0">
                <a:solidFill>
                  <a:srgbClr val="0D0D0D"/>
                </a:solidFill>
                <a:latin typeface="Arial"/>
                <a:ea typeface="+mn-lt"/>
                <a:cs typeface="Arial"/>
              </a:rPr>
              <a:t>Plan</a:t>
            </a:r>
            <a:r>
              <a:rPr lang="en-US" sz="1200" dirty="0">
                <a:solidFill>
                  <a:srgbClr val="0D0D0D"/>
                </a:solidFill>
                <a:latin typeface="Arial"/>
                <a:ea typeface="+mn-lt"/>
                <a:cs typeface="Arial"/>
              </a:rPr>
              <a:t>: Identify and analyze the problem, develop hypotheses about what the issues may be, and plan potential solutions.</a:t>
            </a:r>
            <a:endParaRPr lang="en-US" sz="1200" dirty="0">
              <a:solidFill>
                <a:srgbClr val="0D0D0D"/>
              </a:solidFill>
              <a:latin typeface="Arial"/>
              <a:cs typeface="Arial"/>
            </a:endParaRPr>
          </a:p>
          <a:p>
            <a:pPr>
              <a:buAutoNum type="arabicPeriod"/>
            </a:pPr>
            <a:r>
              <a:rPr lang="en-US" sz="1200" b="1" dirty="0">
                <a:solidFill>
                  <a:srgbClr val="0D0D0D"/>
                </a:solidFill>
                <a:latin typeface="Arial"/>
                <a:ea typeface="+mn-lt"/>
                <a:cs typeface="Arial"/>
              </a:rPr>
              <a:t>Do</a:t>
            </a:r>
            <a:r>
              <a:rPr lang="en-US" sz="1200" dirty="0">
                <a:solidFill>
                  <a:srgbClr val="0D0D0D"/>
                </a:solidFill>
                <a:latin typeface="Arial"/>
                <a:ea typeface="+mn-lt"/>
                <a:cs typeface="Arial"/>
              </a:rPr>
              <a:t>: Implement the planned solution on a small scale to test its effect.</a:t>
            </a:r>
            <a:endParaRPr lang="en-US" sz="1200" dirty="0">
              <a:solidFill>
                <a:srgbClr val="0D0D0D"/>
              </a:solidFill>
              <a:latin typeface="Arial"/>
              <a:cs typeface="Arial"/>
            </a:endParaRPr>
          </a:p>
          <a:p>
            <a:pPr>
              <a:buAutoNum type="arabicPeriod"/>
            </a:pPr>
            <a:r>
              <a:rPr lang="en-US" sz="1200" b="1" dirty="0">
                <a:solidFill>
                  <a:srgbClr val="0D0D0D"/>
                </a:solidFill>
                <a:latin typeface="Arial"/>
                <a:ea typeface="+mn-lt"/>
                <a:cs typeface="Arial"/>
              </a:rPr>
              <a:t>Check</a:t>
            </a:r>
            <a:r>
              <a:rPr lang="en-US" sz="1200" dirty="0">
                <a:solidFill>
                  <a:srgbClr val="0D0D0D"/>
                </a:solidFill>
                <a:latin typeface="Arial"/>
                <a:ea typeface="+mn-lt"/>
                <a:cs typeface="Arial"/>
              </a:rPr>
              <a:t>: Monitor and evaluate the effectiveness of the solution against the expected results.</a:t>
            </a:r>
            <a:endParaRPr lang="en-US" sz="1200" dirty="0">
              <a:solidFill>
                <a:srgbClr val="0D0D0D"/>
              </a:solidFill>
              <a:latin typeface="Arial"/>
              <a:cs typeface="Arial"/>
            </a:endParaRPr>
          </a:p>
          <a:p>
            <a:pPr>
              <a:buAutoNum type="arabicPeriod"/>
            </a:pPr>
            <a:r>
              <a:rPr lang="en-US" sz="1200" b="1" dirty="0">
                <a:solidFill>
                  <a:srgbClr val="0D0D0D"/>
                </a:solidFill>
                <a:latin typeface="Arial"/>
                <a:ea typeface="+mn-lt"/>
                <a:cs typeface="Arial"/>
              </a:rPr>
              <a:t>Act</a:t>
            </a:r>
            <a:r>
              <a:rPr lang="en-US" sz="1200" dirty="0">
                <a:solidFill>
                  <a:srgbClr val="0D0D0D"/>
                </a:solidFill>
                <a:latin typeface="Arial"/>
                <a:ea typeface="+mn-lt"/>
                <a:cs typeface="Arial"/>
              </a:rPr>
              <a:t>: If the solution was successful, implement it on a wider scale and continuously assess your results; if the solution did not work, begin the cycle again.</a:t>
            </a:r>
            <a:endParaRPr lang="en-US" sz="1200" dirty="0"/>
          </a:p>
        </p:txBody>
      </p:sp>
      <p:pic>
        <p:nvPicPr>
          <p:cNvPr id="5" name="Picture 4" descr="A logo of a globe and a graduation cap&#10;&#10;Description automatically generated">
            <a:extLst>
              <a:ext uri="{FF2B5EF4-FFF2-40B4-BE49-F238E27FC236}">
                <a16:creationId xmlns:a16="http://schemas.microsoft.com/office/drawing/2014/main" id="{6A667580-3F02-1B3C-A176-0A47133CC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85768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EF29-5340-8D07-49CA-194314C505A7}"/>
              </a:ext>
            </a:extLst>
          </p:cNvPr>
          <p:cNvSpPr>
            <a:spLocks noGrp="1"/>
          </p:cNvSpPr>
          <p:nvPr>
            <p:ph type="title"/>
          </p:nvPr>
        </p:nvSpPr>
        <p:spPr/>
        <p:txBody>
          <a:bodyPr/>
          <a:lstStyle/>
          <a:p>
            <a:r>
              <a:rPr lang="en-US" dirty="0"/>
              <a:t>PDCA Example</a:t>
            </a:r>
          </a:p>
        </p:txBody>
      </p:sp>
      <p:sp>
        <p:nvSpPr>
          <p:cNvPr id="3" name="Text Placeholder 2">
            <a:extLst>
              <a:ext uri="{FF2B5EF4-FFF2-40B4-BE49-F238E27FC236}">
                <a16:creationId xmlns:a16="http://schemas.microsoft.com/office/drawing/2014/main" id="{216F1D1E-EC1E-DA8F-FCD2-CAEF6674CAE1}"/>
              </a:ext>
            </a:extLst>
          </p:cNvPr>
          <p:cNvSpPr>
            <a:spLocks noGrp="1"/>
          </p:cNvSpPr>
          <p:nvPr>
            <p:ph type="body" idx="1"/>
          </p:nvPr>
        </p:nvSpPr>
        <p:spPr/>
        <p:txBody>
          <a:bodyPr>
            <a:normAutofit/>
          </a:bodyPr>
          <a:lstStyle/>
          <a:p>
            <a:r>
              <a:rPr lang="en-US" dirty="0"/>
              <a:t>Problem 1: Software Feature Underperformance</a:t>
            </a:r>
          </a:p>
        </p:txBody>
      </p:sp>
      <p:sp>
        <p:nvSpPr>
          <p:cNvPr id="4" name="Content Placeholder 3">
            <a:extLst>
              <a:ext uri="{FF2B5EF4-FFF2-40B4-BE49-F238E27FC236}">
                <a16:creationId xmlns:a16="http://schemas.microsoft.com/office/drawing/2014/main" id="{039BA309-D923-AE7D-A4B5-1A837CC48D76}"/>
              </a:ext>
            </a:extLst>
          </p:cNvPr>
          <p:cNvSpPr>
            <a:spLocks noGrp="1"/>
          </p:cNvSpPr>
          <p:nvPr>
            <p:ph sz="half" idx="2"/>
          </p:nvPr>
        </p:nvSpPr>
        <p:spPr/>
        <p:txBody>
          <a:bodyPr vert="horz" lIns="91440" tIns="45720" rIns="91440" bIns="45720" rtlCol="0" anchor="t">
            <a:normAutofit/>
          </a:bodyPr>
          <a:lstStyle/>
          <a:p>
            <a:endParaRPr lang="en-US" sz="1200" dirty="0">
              <a:solidFill>
                <a:srgbClr val="0D0D0D"/>
              </a:solidFill>
              <a:ea typeface="+mn-lt"/>
              <a:cs typeface="+mn-lt"/>
            </a:endParaRPr>
          </a:p>
          <a:p>
            <a:r>
              <a:rPr lang="en-US" sz="1600" b="1">
                <a:solidFill>
                  <a:srgbClr val="0D0D0D"/>
                </a:solidFill>
                <a:latin typeface="Arial"/>
                <a:ea typeface="+mn-lt"/>
                <a:cs typeface="Arial"/>
              </a:rPr>
              <a:t>Plan</a:t>
            </a:r>
            <a:r>
              <a:rPr lang="en-US" sz="1600">
                <a:solidFill>
                  <a:srgbClr val="0D0D0D"/>
                </a:solidFill>
                <a:latin typeface="Arial"/>
                <a:ea typeface="+mn-lt"/>
                <a:cs typeface="Arial"/>
              </a:rPr>
              <a:t>: Identify the underperforming feature. Hypothesize reasons for underperformance such as user interface complexity or lack of necessary functionality.</a:t>
            </a:r>
            <a:endParaRPr lang="en-US" sz="1600"/>
          </a:p>
          <a:p>
            <a:r>
              <a:rPr lang="en-US" sz="1600" b="1" dirty="0">
                <a:solidFill>
                  <a:srgbClr val="0D0D0D"/>
                </a:solidFill>
                <a:latin typeface="Arial"/>
                <a:ea typeface="+mn-lt"/>
                <a:cs typeface="Arial"/>
              </a:rPr>
              <a:t>Do</a:t>
            </a:r>
            <a:r>
              <a:rPr lang="en-US" sz="1600" dirty="0">
                <a:solidFill>
                  <a:srgbClr val="0D0D0D"/>
                </a:solidFill>
                <a:latin typeface="Arial"/>
                <a:ea typeface="+mn-lt"/>
                <a:cs typeface="Arial"/>
              </a:rPr>
              <a:t>: Implement changes on a small scale—simplify the interface or add requested features.</a:t>
            </a:r>
            <a:endParaRPr lang="en-US" sz="1600" dirty="0"/>
          </a:p>
          <a:p>
            <a:r>
              <a:rPr lang="en-US" sz="1600" b="1">
                <a:solidFill>
                  <a:srgbClr val="0D0D0D"/>
                </a:solidFill>
                <a:latin typeface="Arial"/>
                <a:ea typeface="+mn-lt"/>
                <a:cs typeface="Arial"/>
              </a:rPr>
              <a:t>Check</a:t>
            </a:r>
            <a:r>
              <a:rPr lang="en-US" sz="1600">
                <a:solidFill>
                  <a:srgbClr val="0D0D0D"/>
                </a:solidFill>
                <a:latin typeface="Arial"/>
                <a:ea typeface="+mn-lt"/>
                <a:cs typeface="Arial"/>
              </a:rPr>
              <a:t>: Measure user engagement with the new version of the feature and gather user feedback.</a:t>
            </a:r>
            <a:endParaRPr lang="en-US" sz="1600"/>
          </a:p>
          <a:p>
            <a:r>
              <a:rPr lang="en-US" sz="1600" b="1" dirty="0">
                <a:solidFill>
                  <a:srgbClr val="0D0D0D"/>
                </a:solidFill>
                <a:latin typeface="Arial"/>
                <a:ea typeface="+mn-lt"/>
                <a:cs typeface="Arial"/>
              </a:rPr>
              <a:t>Act</a:t>
            </a:r>
            <a:r>
              <a:rPr lang="en-US" sz="1600">
                <a:solidFill>
                  <a:srgbClr val="0D0D0D"/>
                </a:solidFill>
                <a:latin typeface="Arial"/>
                <a:ea typeface="+mn-lt"/>
                <a:cs typeface="Arial"/>
              </a:rPr>
              <a:t>: If improvements are effective, roll out the changes to all users; if not, analyze feedback and start another PDCA cycle with a different approach.</a:t>
            </a:r>
            <a:endParaRPr lang="en-US" sz="1600"/>
          </a:p>
        </p:txBody>
      </p:sp>
      <p:sp>
        <p:nvSpPr>
          <p:cNvPr id="5" name="Text Placeholder 4">
            <a:extLst>
              <a:ext uri="{FF2B5EF4-FFF2-40B4-BE49-F238E27FC236}">
                <a16:creationId xmlns:a16="http://schemas.microsoft.com/office/drawing/2014/main" id="{B98C37B4-1BA5-E07C-577E-F7F0D9CCEF89}"/>
              </a:ext>
            </a:extLst>
          </p:cNvPr>
          <p:cNvSpPr>
            <a:spLocks noGrp="1"/>
          </p:cNvSpPr>
          <p:nvPr>
            <p:ph type="body" sz="quarter" idx="3"/>
          </p:nvPr>
        </p:nvSpPr>
        <p:spPr/>
        <p:txBody>
          <a:bodyPr>
            <a:normAutofit/>
          </a:bodyPr>
          <a:lstStyle/>
          <a:p>
            <a:r>
              <a:rPr lang="en-US" dirty="0"/>
              <a:t>Problem 2: Inconsistent Sales in Retail</a:t>
            </a:r>
          </a:p>
        </p:txBody>
      </p:sp>
      <p:sp>
        <p:nvSpPr>
          <p:cNvPr id="6" name="Content Placeholder 5">
            <a:extLst>
              <a:ext uri="{FF2B5EF4-FFF2-40B4-BE49-F238E27FC236}">
                <a16:creationId xmlns:a16="http://schemas.microsoft.com/office/drawing/2014/main" id="{BFEC4FA5-A4F6-AD12-F726-B69613297A2C}"/>
              </a:ext>
            </a:extLst>
          </p:cNvPr>
          <p:cNvSpPr>
            <a:spLocks noGrp="1"/>
          </p:cNvSpPr>
          <p:nvPr>
            <p:ph sz="quarter" idx="4"/>
          </p:nvPr>
        </p:nvSpPr>
        <p:spPr/>
        <p:txBody>
          <a:bodyPr vert="horz" lIns="91440" tIns="45720" rIns="91440" bIns="45720" rtlCol="0" anchor="t">
            <a:normAutofit/>
          </a:bodyPr>
          <a:lstStyle/>
          <a:p>
            <a:pPr marL="457200" lvl="1" indent="0">
              <a:buNone/>
            </a:pPr>
            <a:endParaRPr lang="en-US" sz="1600" dirty="0">
              <a:solidFill>
                <a:srgbClr val="0D0D0D"/>
              </a:solidFill>
              <a:latin typeface="Arial"/>
              <a:ea typeface="+mn-lt"/>
              <a:cs typeface="Arial"/>
            </a:endParaRPr>
          </a:p>
          <a:p>
            <a:r>
              <a:rPr lang="en-US" sz="1600" b="1">
                <a:solidFill>
                  <a:srgbClr val="0D0D0D"/>
                </a:solidFill>
                <a:ea typeface="+mn-lt"/>
                <a:cs typeface="+mn-lt"/>
              </a:rPr>
              <a:t>Plan</a:t>
            </a:r>
            <a:r>
              <a:rPr lang="en-US" sz="1600">
                <a:solidFill>
                  <a:srgbClr val="0D0D0D"/>
                </a:solidFill>
                <a:ea typeface="+mn-lt"/>
                <a:cs typeface="+mn-lt"/>
              </a:rPr>
              <a:t>: Plan to enhance staff training and modify store layouts to promote higher-priority products.</a:t>
            </a:r>
            <a:endParaRPr lang="en-US" sz="1600">
              <a:ea typeface="+mn-lt"/>
              <a:cs typeface="+mn-lt"/>
            </a:endParaRPr>
          </a:p>
          <a:p>
            <a:r>
              <a:rPr lang="en-US" sz="1600" b="1">
                <a:solidFill>
                  <a:srgbClr val="0D0D0D"/>
                </a:solidFill>
                <a:ea typeface="+mn-lt"/>
                <a:cs typeface="+mn-lt"/>
              </a:rPr>
              <a:t>Do</a:t>
            </a:r>
            <a:r>
              <a:rPr lang="en-US" sz="1600">
                <a:solidFill>
                  <a:srgbClr val="0D0D0D"/>
                </a:solidFill>
                <a:ea typeface="+mn-lt"/>
                <a:cs typeface="+mn-lt"/>
              </a:rPr>
              <a:t>: Trial the new training program in one store and rearrange the layout as planned.</a:t>
            </a:r>
            <a:endParaRPr lang="en-US" sz="1600">
              <a:ea typeface="+mn-lt"/>
              <a:cs typeface="+mn-lt"/>
            </a:endParaRPr>
          </a:p>
          <a:p>
            <a:r>
              <a:rPr lang="en-US" sz="1600" b="1">
                <a:solidFill>
                  <a:srgbClr val="0D0D0D"/>
                </a:solidFill>
                <a:ea typeface="+mn-lt"/>
                <a:cs typeface="+mn-lt"/>
              </a:rPr>
              <a:t>Check</a:t>
            </a:r>
            <a:r>
              <a:rPr lang="en-US" sz="1600">
                <a:solidFill>
                  <a:srgbClr val="0D0D0D"/>
                </a:solidFill>
                <a:ea typeface="+mn-lt"/>
                <a:cs typeface="+mn-lt"/>
              </a:rPr>
              <a:t>: Monitor sales results in the trial store and compare them to stores that did not change.</a:t>
            </a:r>
            <a:endParaRPr lang="en-US" sz="1600">
              <a:ea typeface="+mn-lt"/>
              <a:cs typeface="+mn-lt"/>
            </a:endParaRPr>
          </a:p>
          <a:p>
            <a:r>
              <a:rPr lang="en-US" sz="1600" b="1" dirty="0">
                <a:solidFill>
                  <a:srgbClr val="0D0D0D"/>
                </a:solidFill>
                <a:ea typeface="+mn-lt"/>
                <a:cs typeface="+mn-lt"/>
              </a:rPr>
              <a:t>Act</a:t>
            </a:r>
            <a:r>
              <a:rPr lang="en-US" sz="1600" dirty="0">
                <a:solidFill>
                  <a:srgbClr val="0D0D0D"/>
                </a:solidFill>
                <a:ea typeface="+mn-lt"/>
                <a:cs typeface="+mn-lt"/>
              </a:rPr>
              <a:t>: If sales improve, implement these changes across all stores. If there is no improvement, reassess and plan a new set of changes.</a:t>
            </a:r>
            <a:endParaRPr lang="en-US" sz="1600" dirty="0">
              <a:ea typeface="+mn-lt"/>
              <a:cs typeface="+mn-lt"/>
            </a:endParaRPr>
          </a:p>
        </p:txBody>
      </p:sp>
      <p:pic>
        <p:nvPicPr>
          <p:cNvPr id="8" name="Picture 7" descr="A logo of a globe and a graduation cap&#10;&#10;Description automatically generated">
            <a:extLst>
              <a:ext uri="{FF2B5EF4-FFF2-40B4-BE49-F238E27FC236}">
                <a16:creationId xmlns:a16="http://schemas.microsoft.com/office/drawing/2014/main" id="{2BFBB558-67BD-6FE7-C6C3-2D4FC2E52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192814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A8A6-13D7-961F-D0D3-737ABE3CBF75}"/>
              </a:ext>
            </a:extLst>
          </p:cNvPr>
          <p:cNvSpPr>
            <a:spLocks noGrp="1"/>
          </p:cNvSpPr>
          <p:nvPr>
            <p:ph type="title"/>
          </p:nvPr>
        </p:nvSpPr>
        <p:spPr>
          <a:xfrm>
            <a:off x="5894962" y="473721"/>
            <a:ext cx="5135566" cy="1331335"/>
          </a:xfrm>
        </p:spPr>
        <p:txBody>
          <a:bodyPr>
            <a:normAutofit/>
          </a:bodyPr>
          <a:lstStyle/>
          <a:p>
            <a:r>
              <a:rPr lang="en-US" dirty="0">
                <a:solidFill>
                  <a:srgbClr val="0D0D0D"/>
                </a:solidFill>
              </a:rPr>
              <a:t>Root Cause Analysis (RCA)</a:t>
            </a:r>
            <a:endParaRPr lang="en-US" dirty="0"/>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Graphic 3" descr="Research outline">
            <a:extLst>
              <a:ext uri="{FF2B5EF4-FFF2-40B4-BE49-F238E27FC236}">
                <a16:creationId xmlns:a16="http://schemas.microsoft.com/office/drawing/2014/main" id="{3FC8AE17-8232-179D-13AF-C742AB3F4D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455" y="476301"/>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E87F1DA-F746-40CC-C1F8-DB6A2452BF6A}"/>
              </a:ext>
            </a:extLst>
          </p:cNvPr>
          <p:cNvSpPr>
            <a:spLocks noGrp="1"/>
          </p:cNvSpPr>
          <p:nvPr>
            <p:ph idx="1"/>
          </p:nvPr>
        </p:nvSpPr>
        <p:spPr>
          <a:xfrm>
            <a:off x="5894962" y="1984443"/>
            <a:ext cx="5458838" cy="4192520"/>
          </a:xfrm>
        </p:spPr>
        <p:txBody>
          <a:bodyPr vert="horz" lIns="91440" tIns="45720" rIns="91440" bIns="45720" rtlCol="0" anchor="t">
            <a:normAutofit lnSpcReduction="10000"/>
          </a:bodyPr>
          <a:lstStyle/>
          <a:p>
            <a:pPr>
              <a:buNone/>
            </a:pPr>
            <a:r>
              <a:rPr lang="en-US" sz="1600" dirty="0">
                <a:solidFill>
                  <a:srgbClr val="0D0D0D"/>
                </a:solidFill>
                <a:ea typeface="+mn-lt"/>
                <a:cs typeface="+mn-lt"/>
              </a:rPr>
              <a:t>A systematic process used to identify the underlying causes of faults or problems.</a:t>
            </a:r>
            <a:endParaRPr lang="en-US" sz="3600">
              <a:ea typeface="+mn-lt"/>
              <a:cs typeface="+mn-lt"/>
            </a:endParaRPr>
          </a:p>
          <a:p>
            <a:pPr lvl="1">
              <a:buAutoNum type="arabicPeriod"/>
            </a:pPr>
            <a:endParaRPr lang="en-US" sz="1800" dirty="0">
              <a:solidFill>
                <a:srgbClr val="0D0D0D"/>
              </a:solidFill>
              <a:latin typeface="Arial"/>
              <a:ea typeface="+mn-lt"/>
              <a:cs typeface="Arial"/>
            </a:endParaRPr>
          </a:p>
          <a:p>
            <a:pPr marL="342900" indent="-342900">
              <a:buAutoNum type="arabicPeriod"/>
            </a:pPr>
            <a:r>
              <a:rPr lang="en-US" sz="1600" b="1" dirty="0">
                <a:solidFill>
                  <a:srgbClr val="0D0D0D"/>
                </a:solidFill>
                <a:latin typeface="Arial"/>
                <a:ea typeface="+mn-lt"/>
                <a:cs typeface="Arial"/>
              </a:rPr>
              <a:t>Identify the Problem</a:t>
            </a:r>
            <a:r>
              <a:rPr lang="en-US" sz="1600" dirty="0">
                <a:solidFill>
                  <a:srgbClr val="0D0D0D"/>
                </a:solidFill>
                <a:latin typeface="Arial"/>
                <a:ea typeface="+mn-lt"/>
                <a:cs typeface="Arial"/>
              </a:rPr>
              <a:t>: Clearly define the problem or fault that occurred.</a:t>
            </a:r>
            <a:endParaRPr lang="en-US"/>
          </a:p>
          <a:p>
            <a:pPr marL="342900" indent="-342900">
              <a:buAutoNum type="arabicPeriod"/>
            </a:pPr>
            <a:r>
              <a:rPr lang="en-US" sz="1600" b="1" dirty="0">
                <a:solidFill>
                  <a:srgbClr val="0D0D0D"/>
                </a:solidFill>
                <a:latin typeface="Arial"/>
                <a:ea typeface="+mn-lt"/>
                <a:cs typeface="Arial"/>
              </a:rPr>
              <a:t>Collect Data</a:t>
            </a:r>
            <a:r>
              <a:rPr lang="en-US" sz="1600" dirty="0">
                <a:solidFill>
                  <a:srgbClr val="0D0D0D"/>
                </a:solidFill>
                <a:latin typeface="Arial"/>
                <a:ea typeface="+mn-lt"/>
                <a:cs typeface="Arial"/>
              </a:rPr>
              <a:t>: Gather data and evidence that pertains to the problem to form a complete picture.</a:t>
            </a:r>
            <a:endParaRPr lang="en-US"/>
          </a:p>
          <a:p>
            <a:pPr marL="342900" indent="-342900">
              <a:buAutoNum type="arabicPeriod"/>
            </a:pPr>
            <a:r>
              <a:rPr lang="en-US" sz="1600" b="1" dirty="0">
                <a:solidFill>
                  <a:srgbClr val="0D0D0D"/>
                </a:solidFill>
                <a:latin typeface="Arial"/>
                <a:ea typeface="+mn-lt"/>
                <a:cs typeface="Arial"/>
              </a:rPr>
              <a:t>Analyze Data</a:t>
            </a:r>
            <a:r>
              <a:rPr lang="en-US" sz="1600" dirty="0">
                <a:solidFill>
                  <a:srgbClr val="0D0D0D"/>
                </a:solidFill>
                <a:latin typeface="Arial"/>
                <a:ea typeface="+mn-lt"/>
                <a:cs typeface="Arial"/>
              </a:rPr>
              <a:t>: Analyze the data to identify patterns or issues that point to potential causes.</a:t>
            </a:r>
            <a:endParaRPr lang="en-US"/>
          </a:p>
          <a:p>
            <a:pPr marL="342900" indent="-342900">
              <a:buAutoNum type="arabicPeriod"/>
            </a:pPr>
            <a:r>
              <a:rPr lang="en-US" sz="1600" b="1" dirty="0">
                <a:solidFill>
                  <a:srgbClr val="0D0D0D"/>
                </a:solidFill>
                <a:latin typeface="Arial"/>
                <a:ea typeface="+mn-lt"/>
                <a:cs typeface="Arial"/>
              </a:rPr>
              <a:t>Identify Root Causes</a:t>
            </a:r>
            <a:r>
              <a:rPr lang="en-US" sz="1600" dirty="0">
                <a:solidFill>
                  <a:srgbClr val="0D0D0D"/>
                </a:solidFill>
                <a:latin typeface="Arial"/>
                <a:ea typeface="+mn-lt"/>
                <a:cs typeface="Arial"/>
              </a:rPr>
              <a:t>: Use tools like the Five Whys or fishbone diagrams to drill down to the root cause(s) of the problem.</a:t>
            </a:r>
            <a:endParaRPr lang="en-US"/>
          </a:p>
          <a:p>
            <a:pPr marL="342900" indent="-342900">
              <a:buAutoNum type="arabicPeriod"/>
            </a:pPr>
            <a:r>
              <a:rPr lang="en-US" sz="1600" b="1" dirty="0">
                <a:solidFill>
                  <a:srgbClr val="0D0D0D"/>
                </a:solidFill>
                <a:latin typeface="Arial"/>
                <a:ea typeface="+mn-lt"/>
                <a:cs typeface="Arial"/>
              </a:rPr>
              <a:t>Develop Solutions</a:t>
            </a:r>
            <a:r>
              <a:rPr lang="en-US" sz="1600" dirty="0">
                <a:solidFill>
                  <a:srgbClr val="0D0D0D"/>
                </a:solidFill>
                <a:latin typeface="Arial"/>
                <a:ea typeface="+mn-lt"/>
                <a:cs typeface="Arial"/>
              </a:rPr>
              <a:t>: Propose solutions to address the root causes.</a:t>
            </a:r>
            <a:endParaRPr lang="en-US"/>
          </a:p>
          <a:p>
            <a:pPr marL="342900" indent="-342900">
              <a:buAutoNum type="arabicPeriod"/>
            </a:pPr>
            <a:r>
              <a:rPr lang="en-US" sz="1600" b="1" dirty="0">
                <a:solidFill>
                  <a:srgbClr val="0D0D0D"/>
                </a:solidFill>
                <a:latin typeface="Arial"/>
                <a:ea typeface="+mn-lt"/>
                <a:cs typeface="Arial"/>
              </a:rPr>
              <a:t>Implement and Monitor</a:t>
            </a:r>
            <a:r>
              <a:rPr lang="en-US" sz="1600" dirty="0">
                <a:solidFill>
                  <a:srgbClr val="0D0D0D"/>
                </a:solidFill>
                <a:latin typeface="Arial"/>
                <a:ea typeface="+mn-lt"/>
                <a:cs typeface="Arial"/>
              </a:rPr>
              <a:t>: Implement the solutions and monitor the results to ensure the problem is resolved.</a:t>
            </a:r>
            <a:endParaRPr lang="en-US"/>
          </a:p>
        </p:txBody>
      </p:sp>
      <p:pic>
        <p:nvPicPr>
          <p:cNvPr id="5" name="Picture 4" descr="A logo of a globe and a graduation cap&#10;&#10;Description automatically generated">
            <a:extLst>
              <a:ext uri="{FF2B5EF4-FFF2-40B4-BE49-F238E27FC236}">
                <a16:creationId xmlns:a16="http://schemas.microsoft.com/office/drawing/2014/main" id="{6A667580-3F02-1B3C-A176-0A47133CC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9852" y="6627"/>
            <a:ext cx="863443" cy="916772"/>
          </a:xfrm>
          <a:prstGeom prst="rect">
            <a:avLst/>
          </a:prstGeom>
        </p:spPr>
      </p:pic>
    </p:spTree>
    <p:extLst>
      <p:ext uri="{BB962C8B-B14F-4D97-AF65-F5344CB8AC3E}">
        <p14:creationId xmlns:p14="http://schemas.microsoft.com/office/powerpoint/2010/main" val="3802891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42</Slides>
  <Notes>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PowerPoint Presentation</vt:lpstr>
      <vt:lpstr>PowerPoint Presentation</vt:lpstr>
      <vt:lpstr>What is Problem Solving</vt:lpstr>
      <vt:lpstr>Step-by-Step Problem-Solving Approach</vt:lpstr>
      <vt:lpstr>DMAIC Framework Overview</vt:lpstr>
      <vt:lpstr>DMAIC Example</vt:lpstr>
      <vt:lpstr>PDCA (Plan-Do-Check-Act)</vt:lpstr>
      <vt:lpstr>PDCA Example</vt:lpstr>
      <vt:lpstr>Root Cause Analysis (RCA)</vt:lpstr>
      <vt:lpstr>RCA Example</vt:lpstr>
      <vt:lpstr>Comparison Summary</vt:lpstr>
      <vt:lpstr>Case Study 1: Improving Restaurant Wait Times (DMAIC Method)</vt:lpstr>
      <vt:lpstr>Case Study 2: Software Upgrade Rollout (PDCA Method)</vt:lpstr>
      <vt:lpstr>Case Study 3: Reducing Employee Turnover (Root Cause Analysis)</vt:lpstr>
      <vt:lpstr>CRAFT EFFECTIVE QUESTIONS </vt:lpstr>
      <vt:lpstr>Things to Avoid When Asking Questions :</vt:lpstr>
      <vt:lpstr>SMART QUESTIONS  </vt:lpstr>
      <vt:lpstr>Crafting SMART Questions for Effective Data Analysis:</vt:lpstr>
      <vt:lpstr>Learn to Ask the Right Questions in Data Analytics:</vt:lpstr>
      <vt:lpstr>Learn to Ask the Right Questions in Data Analytics:</vt:lpstr>
      <vt:lpstr>Understanding Data in Decision-Making</vt:lpstr>
      <vt:lpstr>Understanding Data in Decision-Making</vt:lpstr>
      <vt:lpstr>Types of Decision-Making</vt:lpstr>
      <vt:lpstr>Data-Driven Decisions</vt:lpstr>
      <vt:lpstr>Data-Driven Decisions</vt:lpstr>
      <vt:lpstr>Data-Driven Decisions Example</vt:lpstr>
      <vt:lpstr>Data-Inspired Decisions</vt:lpstr>
      <vt:lpstr>Data-Inspired Decisions</vt:lpstr>
      <vt:lpstr>Data-Inspired Decisions Example</vt:lpstr>
      <vt:lpstr>Challenges in  Data Analytics</vt:lpstr>
      <vt:lpstr>Challenges in Data Analytics</vt:lpstr>
      <vt:lpstr>Challenges in Data Analytics</vt:lpstr>
      <vt:lpstr>Challenges in Data Analytics</vt:lpstr>
      <vt:lpstr>Challenges in Data Analytics</vt:lpstr>
      <vt:lpstr>Challenges in Data Analytics</vt:lpstr>
      <vt:lpstr>QUALITATIVE AND QUANTITATIVE DATA</vt:lpstr>
      <vt:lpstr>Quantitative Data:</vt:lpstr>
      <vt:lpstr>Qualitative Data:</vt:lpstr>
      <vt:lpstr>Combining Data Types in Business:</vt:lpstr>
      <vt:lpstr>IMPORTANCE OF VISUALIZING AND SHARING DATA EFFECTIVELY.</vt:lpstr>
      <vt:lpstr>Understanding Reports: </vt:lpstr>
      <vt:lpstr>Exploring Dashboards: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382</cp:revision>
  <dcterms:created xsi:type="dcterms:W3CDTF">2024-05-08T07:11:24Z</dcterms:created>
  <dcterms:modified xsi:type="dcterms:W3CDTF">2024-05-10T05:04:33Z</dcterms:modified>
</cp:coreProperties>
</file>