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7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7" r:id="rId37"/>
    <p:sldId id="332" r:id="rId38"/>
    <p:sldId id="290" r:id="rId39"/>
    <p:sldId id="291" r:id="rId40"/>
    <p:sldId id="292" r:id="rId41"/>
    <p:sldId id="334" r:id="rId42"/>
    <p:sldId id="293" r:id="rId43"/>
    <p:sldId id="294" r:id="rId44"/>
    <p:sldId id="333" r:id="rId45"/>
    <p:sldId id="295" r:id="rId46"/>
    <p:sldId id="296" r:id="rId47"/>
    <p:sldId id="298" r:id="rId48"/>
    <p:sldId id="299" r:id="rId49"/>
    <p:sldId id="300" r:id="rId50"/>
    <p:sldId id="301" r:id="rId51"/>
    <p:sldId id="335" r:id="rId52"/>
    <p:sldId id="302" r:id="rId53"/>
    <p:sldId id="303" r:id="rId54"/>
    <p:sldId id="304" r:id="rId55"/>
    <p:sldId id="305" r:id="rId56"/>
    <p:sldId id="311" r:id="rId57"/>
    <p:sldId id="312" r:id="rId58"/>
    <p:sldId id="337" r:id="rId59"/>
    <p:sldId id="336" r:id="rId60"/>
    <p:sldId id="313" r:id="rId61"/>
    <p:sldId id="314" r:id="rId62"/>
    <p:sldId id="315" r:id="rId63"/>
    <p:sldId id="317" r:id="rId64"/>
    <p:sldId id="318" r:id="rId65"/>
    <p:sldId id="319" r:id="rId66"/>
    <p:sldId id="320" r:id="rId67"/>
    <p:sldId id="321" r:id="rId68"/>
    <p:sldId id="322" r:id="rId69"/>
    <p:sldId id="323" r:id="rId70"/>
    <p:sldId id="324" r:id="rId71"/>
    <p:sldId id="325" r:id="rId72"/>
    <p:sldId id="331" r:id="rId73"/>
  </p:sldIdLst>
  <p:sldSz cx="9144000" cy="6858000" type="screen4x3"/>
  <p:notesSz cx="6858000" cy="9144000"/>
  <p:embeddedFontLst>
    <p:embeddedFont>
      <p:font typeface="Arimo" panose="020B0604020202020204" charset="0"/>
      <p:regular r:id="rId75"/>
      <p:bold r:id="rId76"/>
      <p:italic r:id="rId77"/>
      <p:boldItalic r:id="rId78"/>
    </p:embeddedFont>
    <p:embeddedFont>
      <p:font typeface="Calibri" panose="020F0502020204030204" pitchFamily="34" charset="0"/>
      <p:regular r:id="rId79"/>
      <p:bold r:id="rId80"/>
      <p:italic r:id="rId81"/>
      <p:boldItalic r:id="rId82"/>
    </p:embeddedFont>
    <p:embeddedFont>
      <p:font typeface="Garamond" panose="02020404030301010803" pitchFamily="18" charset="0"/>
      <p:regular r:id="rId83"/>
      <p:bold r:id="rId84"/>
      <p:italic r:id="rId85"/>
      <p:boldItalic r:id="rId86"/>
    </p:embeddedFont>
    <p:embeddedFont>
      <p:font typeface="Verdana" panose="020B0604030504040204" pitchFamily="34" charset="0"/>
      <p:regular r:id="rId87"/>
      <p:bold r:id="rId88"/>
      <p:italic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6" roundtripDataSignature="AMtx7mgGKeH1oSY2+ZHhd3bUynBUjHrf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972250-6CB9-4BDA-A241-6339530492AA}">
  <a:tblStyle styleId="{A3972250-6CB9-4BDA-A241-6339530492A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739" autoAdjust="0"/>
  </p:normalViewPr>
  <p:slideViewPr>
    <p:cSldViewPr snapToGrid="0">
      <p:cViewPr varScale="1">
        <p:scale>
          <a:sx n="49" d="100"/>
          <a:sy n="49" d="100"/>
        </p:scale>
        <p:origin x="2434"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10.fntdata"/><Relationship Id="rId89" Type="http://schemas.openxmlformats.org/officeDocument/2006/relationships/font" Target="fonts/font15.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3.xml"/><Relationship Id="rId90" Type="http://schemas.openxmlformats.org/officeDocument/2006/relationships/font" Target="fonts/font16.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6.fntdata"/><Relationship Id="rId85" Type="http://schemas.openxmlformats.org/officeDocument/2006/relationships/font" Target="fonts/font11.fntdata"/><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2.fntdata"/><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3.fntdata"/><Relationship Id="rId61" Type="http://schemas.openxmlformats.org/officeDocument/2006/relationships/slide" Target="slides/slide59.xml"/><Relationship Id="rId82" Type="http://schemas.openxmlformats.org/officeDocument/2006/relationships/font" Target="fonts/font8.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3.fntdata"/><Relationship Id="rId10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1"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strike="noStrike" cap="none">
                <a:solidFill>
                  <a:srgbClr val="000000"/>
                </a:solidFill>
                <a:latin typeface="Arial"/>
                <a:ea typeface="Arial"/>
                <a:cs typeface="Arial"/>
                <a:sym typeface="Arial"/>
              </a:rPr>
              <a:t>1</a:t>
            </a:fld>
            <a:endParaR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10</a:t>
            </a:fld>
            <a:endParaRPr/>
          </a:p>
        </p:txBody>
      </p:sp>
      <p:sp>
        <p:nvSpPr>
          <p:cNvPr id="132" name="Google Shape;13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question: Create these tables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11</a:t>
            </a:fld>
            <a:endParaRPr/>
          </a:p>
        </p:txBody>
      </p:sp>
      <p:sp>
        <p:nvSpPr>
          <p:cNvPr id="138" name="Google Shape;13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Question: Drop one of the created tables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12</a:t>
            </a:fld>
            <a:endParaRPr/>
          </a:p>
        </p:txBody>
      </p:sp>
      <p:sp>
        <p:nvSpPr>
          <p:cNvPr id="145" name="Google Shape;14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14</a:t>
            </a:fld>
            <a:endParaRPr/>
          </a:p>
        </p:txBody>
      </p:sp>
      <p:sp>
        <p:nvSpPr>
          <p:cNvPr id="163" name="Google Shape;1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15</a:t>
            </a:fld>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16</a:t>
            </a:fld>
            <a:endParaRPr/>
          </a:p>
        </p:txBody>
      </p:sp>
      <p:sp>
        <p:nvSpPr>
          <p:cNvPr id="179" name="Google Shape;17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17</a:t>
            </a:fld>
            <a:endParaRPr/>
          </a:p>
        </p:txBody>
      </p:sp>
      <p:sp>
        <p:nvSpPr>
          <p:cNvPr id="189" name="Google Shape;18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18</a:t>
            </a:fld>
            <a:endParaRPr/>
          </a:p>
        </p:txBody>
      </p:sp>
      <p:sp>
        <p:nvSpPr>
          <p:cNvPr id="199" name="Google Shape;19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19</a:t>
            </a:fld>
            <a:endParaRPr/>
          </a:p>
        </p:txBody>
      </p:sp>
      <p:sp>
        <p:nvSpPr>
          <p:cNvPr id="206" name="Google Shape;20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a:t>
            </a:fld>
            <a:endParaRPr/>
          </a:p>
        </p:txBody>
      </p:sp>
      <p:sp>
        <p:nvSpPr>
          <p:cNvPr id="77" name="Google Shape;7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20</a:t>
            </a:fld>
            <a:endParaRPr/>
          </a:p>
        </p:txBody>
      </p:sp>
      <p:sp>
        <p:nvSpPr>
          <p:cNvPr id="217" name="Google Shape;21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21</a:t>
            </a:fld>
            <a:endParaRPr/>
          </a:p>
        </p:txBody>
      </p:sp>
      <p:sp>
        <p:nvSpPr>
          <p:cNvPr id="227" name="Google Shape;22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22</a:t>
            </a:fld>
            <a:endParaRPr/>
          </a:p>
        </p:txBody>
      </p:sp>
      <p:sp>
        <p:nvSpPr>
          <p:cNvPr id="234" name="Google Shape;23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TRUNCATE:</a:t>
            </a:r>
            <a:endParaRPr dirty="0"/>
          </a:p>
          <a:p>
            <a:pPr marL="0" lvl="0" indent="0" algn="l" rtl="0">
              <a:spcBef>
                <a:spcPts val="0"/>
              </a:spcBef>
              <a:spcAft>
                <a:spcPts val="0"/>
              </a:spcAft>
              <a:buNone/>
            </a:pPr>
            <a:r>
              <a:rPr lang="en-US" dirty="0"/>
              <a:t>Deletes all data but keeps the structure of the table</a:t>
            </a:r>
            <a:endParaRPr dirty="0"/>
          </a:p>
          <a:p>
            <a:pPr marL="0" lvl="0" indent="0" algn="l" rtl="0">
              <a:spcBef>
                <a:spcPts val="0"/>
              </a:spcBef>
              <a:spcAft>
                <a:spcPts val="0"/>
              </a:spcAft>
              <a:buNone/>
            </a:pPr>
            <a:r>
              <a:rPr lang="en-US" dirty="0"/>
              <a:t>Deletes data unconditionally (doesn’t have WHERE clause)</a:t>
            </a:r>
            <a:endParaRPr dirty="0"/>
          </a:p>
          <a:p>
            <a:pPr marL="0" lvl="0" indent="0" algn="l" rtl="0">
              <a:spcBef>
                <a:spcPts val="0"/>
              </a:spcBef>
              <a:spcAft>
                <a:spcPts val="0"/>
              </a:spcAft>
              <a:buNone/>
            </a:pPr>
            <a:r>
              <a:rPr lang="en-US" dirty="0"/>
              <a:t>Can’t be rolled back because it’s a DDL statement</a:t>
            </a:r>
            <a:endParaRPr dirty="0"/>
          </a:p>
          <a:p>
            <a:pPr marL="0" lvl="0" indent="0" algn="l" rtl="0">
              <a:spcBef>
                <a:spcPts val="0"/>
              </a:spcBef>
              <a:spcAft>
                <a:spcPts val="0"/>
              </a:spcAft>
              <a:buNone/>
            </a:pPr>
            <a:r>
              <a:rPr lang="en-US" dirty="0"/>
              <a:t>De-allocates the physical memory assigned to data.</a:t>
            </a:r>
            <a:endParaRPr dirty="0"/>
          </a:p>
          <a:p>
            <a:pPr marL="0" lvl="0" indent="0" algn="l" rtl="0">
              <a:spcBef>
                <a:spcPts val="0"/>
              </a:spcBef>
              <a:spcAft>
                <a:spcPts val="0"/>
              </a:spcAft>
              <a:buNone/>
            </a:pPr>
            <a:endParaRPr dirty="0"/>
          </a:p>
          <a:p>
            <a:pPr marL="0" lvl="0" indent="0" algn="l" rtl="0">
              <a:spcBef>
                <a:spcPts val="0"/>
              </a:spcBef>
              <a:spcAft>
                <a:spcPts val="0"/>
              </a:spcAft>
              <a:buSzPts val="1800"/>
              <a:buNone/>
            </a:pPr>
            <a:r>
              <a:rPr lang="en-US" dirty="0"/>
              <a:t>DELETE:</a:t>
            </a:r>
            <a:endParaRPr dirty="0"/>
          </a:p>
          <a:p>
            <a:pPr marL="0" lvl="0" indent="0" algn="l" rtl="0">
              <a:spcBef>
                <a:spcPts val="0"/>
              </a:spcBef>
              <a:spcAft>
                <a:spcPts val="0"/>
              </a:spcAft>
              <a:buNone/>
            </a:pPr>
            <a:r>
              <a:rPr lang="en-US" dirty="0"/>
              <a:t>Deletes all data but keeps the structure of the table (if it doesn’t have WHERE clause)</a:t>
            </a:r>
            <a:endParaRPr dirty="0"/>
          </a:p>
          <a:p>
            <a:pPr marL="0" lvl="0" indent="0" algn="l" rtl="0">
              <a:spcBef>
                <a:spcPts val="0"/>
              </a:spcBef>
              <a:spcAft>
                <a:spcPts val="0"/>
              </a:spcAft>
              <a:buNone/>
            </a:pPr>
            <a:r>
              <a:rPr lang="en-US" dirty="0"/>
              <a:t>Can include a WHERE clause to delete data conditionally</a:t>
            </a:r>
            <a:endParaRPr dirty="0"/>
          </a:p>
          <a:p>
            <a:pPr marL="0" lvl="0" indent="0" algn="l" rtl="0">
              <a:spcBef>
                <a:spcPts val="0"/>
              </a:spcBef>
              <a:spcAft>
                <a:spcPts val="0"/>
              </a:spcAft>
              <a:buNone/>
            </a:pPr>
            <a:r>
              <a:rPr lang="en-US" dirty="0"/>
              <a:t>Can be rolled back since it is a DML statement</a:t>
            </a:r>
            <a:endParaRPr dirty="0"/>
          </a:p>
          <a:p>
            <a:pPr marL="0" lvl="0" indent="0" algn="l" rtl="0">
              <a:spcBef>
                <a:spcPts val="0"/>
              </a:spcBef>
              <a:spcAft>
                <a:spcPts val="0"/>
              </a:spcAft>
              <a:buNone/>
            </a:pPr>
            <a:r>
              <a:rPr lang="en-US" dirty="0"/>
              <a:t>Keeps the physical memory assigned to data until a commit or rollback is issued.</a:t>
            </a:r>
            <a:endParaRPr dirty="0"/>
          </a:p>
          <a:p>
            <a:pPr marL="0" lvl="0" indent="0" algn="l" rtl="0">
              <a:spcBef>
                <a:spcPts val="0"/>
              </a:spcBef>
              <a:spcAft>
                <a:spcPts val="0"/>
              </a:spcAft>
              <a:buNone/>
            </a:pPr>
            <a:endParaRPr dirty="0"/>
          </a:p>
        </p:txBody>
      </p:sp>
      <p:sp>
        <p:nvSpPr>
          <p:cNvPr id="246" name="Google Shape;246;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24</a:t>
            </a:fld>
            <a:endParaRPr/>
          </a:p>
        </p:txBody>
      </p:sp>
      <p:sp>
        <p:nvSpPr>
          <p:cNvPr id="252" name="Google Shape;25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25</a:t>
            </a:fld>
            <a:endParaRPr/>
          </a:p>
        </p:txBody>
      </p:sp>
      <p:sp>
        <p:nvSpPr>
          <p:cNvPr id="259" name="Google Shape;25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26</a:t>
            </a:fld>
            <a:endParaRPr/>
          </a:p>
        </p:txBody>
      </p:sp>
      <p:sp>
        <p:nvSpPr>
          <p:cNvPr id="266" name="Google Shape;26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27</a:t>
            </a:fld>
            <a:endParaRPr/>
          </a:p>
        </p:txBody>
      </p:sp>
      <p:sp>
        <p:nvSpPr>
          <p:cNvPr id="277" name="Google Shape;27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28</a:t>
            </a:fld>
            <a:endParaRPr/>
          </a:p>
        </p:txBody>
      </p:sp>
      <p:sp>
        <p:nvSpPr>
          <p:cNvPr id="288" name="Google Shape;28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Those comparison operators c</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29</a:t>
            </a:fld>
            <a:endParaRPr/>
          </a:p>
        </p:txBody>
      </p:sp>
      <p:sp>
        <p:nvSpPr>
          <p:cNvPr id="295" name="Google Shape;29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Example #1 - Numbers</a:t>
            </a:r>
            <a:endParaRPr dirty="0"/>
          </a:p>
          <a:p>
            <a:pPr marL="0" lvl="0" indent="0" algn="l" rtl="0">
              <a:spcBef>
                <a:spcPts val="0"/>
              </a:spcBef>
              <a:spcAft>
                <a:spcPts val="0"/>
              </a:spcAft>
              <a:buSzPts val="1800"/>
              <a:buNone/>
            </a:pPr>
            <a:r>
              <a:rPr lang="en-US" dirty="0"/>
              <a:t>The following is an SQL statement that uses the BETWEEN function:</a:t>
            </a:r>
            <a:endParaRPr dirty="0"/>
          </a:p>
          <a:p>
            <a:pPr marL="0" lvl="0" indent="0" algn="l" rtl="0">
              <a:spcBef>
                <a:spcPts val="0"/>
              </a:spcBef>
              <a:spcAft>
                <a:spcPts val="0"/>
              </a:spcAft>
              <a:buSzPts val="1800"/>
              <a:buNone/>
            </a:pPr>
            <a:r>
              <a:rPr lang="en-US" dirty="0"/>
              <a:t>SELECT *</a:t>
            </a:r>
            <a:br>
              <a:rPr lang="en-US" dirty="0"/>
            </a:br>
            <a:r>
              <a:rPr lang="en-US" dirty="0"/>
              <a:t>FROM suppliers</a:t>
            </a:r>
            <a:br>
              <a:rPr lang="en-US" dirty="0"/>
            </a:br>
            <a:r>
              <a:rPr lang="en-US" dirty="0"/>
              <a:t>WHERE </a:t>
            </a:r>
            <a:r>
              <a:rPr lang="en-US" dirty="0" err="1"/>
              <a:t>supplier_id</a:t>
            </a:r>
            <a:r>
              <a:rPr lang="en-US" dirty="0"/>
              <a:t> between 5000 AND 5010;</a:t>
            </a:r>
            <a:endParaRPr dirty="0"/>
          </a:p>
          <a:p>
            <a:pPr marL="0" lvl="0" indent="0" algn="l" rtl="0">
              <a:spcBef>
                <a:spcPts val="0"/>
              </a:spcBef>
              <a:spcAft>
                <a:spcPts val="0"/>
              </a:spcAft>
              <a:buSzPts val="1800"/>
              <a:buNone/>
            </a:pPr>
            <a:r>
              <a:rPr lang="en-US" dirty="0"/>
              <a:t>This would return all rows where the </a:t>
            </a:r>
            <a:r>
              <a:rPr lang="en-US" i="1" dirty="0" err="1"/>
              <a:t>supplier_id</a:t>
            </a:r>
            <a:r>
              <a:rPr lang="en-US" dirty="0"/>
              <a:t> is between 5000 and 5010, inclusive. It is equivalent to the following SQL statement:</a:t>
            </a:r>
            <a:endParaRPr dirty="0"/>
          </a:p>
          <a:p>
            <a:pPr marL="0" lvl="0" indent="0" algn="l" rtl="0">
              <a:spcBef>
                <a:spcPts val="0"/>
              </a:spcBef>
              <a:spcAft>
                <a:spcPts val="0"/>
              </a:spcAft>
              <a:buSzPts val="1800"/>
              <a:buNone/>
            </a:pPr>
            <a:r>
              <a:rPr lang="en-US" dirty="0"/>
              <a:t>SELECT *</a:t>
            </a:r>
            <a:br>
              <a:rPr lang="en-US" dirty="0"/>
            </a:br>
            <a:r>
              <a:rPr lang="en-US" dirty="0"/>
              <a:t>FROM suppliers</a:t>
            </a:r>
            <a:br>
              <a:rPr lang="en-US" dirty="0"/>
            </a:br>
            <a:r>
              <a:rPr lang="en-US" dirty="0"/>
              <a:t>WHERE </a:t>
            </a:r>
            <a:r>
              <a:rPr lang="en-US" dirty="0" err="1"/>
              <a:t>supplier_id</a:t>
            </a:r>
            <a:r>
              <a:rPr lang="en-US" dirty="0"/>
              <a:t> &gt;= 5000</a:t>
            </a:r>
            <a:br>
              <a:rPr lang="en-US" dirty="0"/>
            </a:br>
            <a:r>
              <a:rPr lang="en-US" dirty="0"/>
              <a:t>AND </a:t>
            </a:r>
            <a:r>
              <a:rPr lang="en-US" dirty="0" err="1"/>
              <a:t>supplier_id</a:t>
            </a:r>
            <a:r>
              <a:rPr lang="en-US" dirty="0"/>
              <a:t> &lt;= 5010;</a:t>
            </a:r>
            <a:endParaRPr dirty="0"/>
          </a:p>
          <a:p>
            <a:pPr marL="0" lvl="0" indent="0" algn="l" rtl="0">
              <a:spcBef>
                <a:spcPts val="0"/>
              </a:spcBef>
              <a:spcAft>
                <a:spcPts val="0"/>
              </a:spcAft>
              <a:buSzPts val="1800"/>
              <a:buNone/>
            </a:pPr>
            <a:br>
              <a:rPr lang="en-US" dirty="0"/>
            </a:br>
            <a:r>
              <a:rPr lang="en-US" dirty="0"/>
              <a:t>Example #2 - Dates</a:t>
            </a:r>
            <a:endParaRPr dirty="0"/>
          </a:p>
          <a:p>
            <a:pPr marL="0" lvl="0" indent="0" algn="l" rtl="0">
              <a:spcBef>
                <a:spcPts val="0"/>
              </a:spcBef>
              <a:spcAft>
                <a:spcPts val="0"/>
              </a:spcAft>
              <a:buSzPts val="1800"/>
              <a:buNone/>
            </a:pPr>
            <a:r>
              <a:rPr lang="en-US" dirty="0"/>
              <a:t>You can also use the BETWEEN function with dates.</a:t>
            </a:r>
            <a:endParaRPr dirty="0"/>
          </a:p>
          <a:p>
            <a:pPr marL="0" lvl="0" indent="0" algn="l" rtl="0">
              <a:spcBef>
                <a:spcPts val="0"/>
              </a:spcBef>
              <a:spcAft>
                <a:spcPts val="0"/>
              </a:spcAft>
              <a:buSzPts val="1800"/>
              <a:buNone/>
            </a:pPr>
            <a:r>
              <a:rPr lang="en-US" dirty="0"/>
              <a:t>SELECT *</a:t>
            </a:r>
            <a:br>
              <a:rPr lang="en-US" dirty="0"/>
            </a:br>
            <a:r>
              <a:rPr lang="en-US" dirty="0"/>
              <a:t>FROM orders</a:t>
            </a:r>
            <a:br>
              <a:rPr lang="en-US" dirty="0"/>
            </a:br>
            <a:r>
              <a:rPr lang="en-US" dirty="0"/>
              <a:t>WHERE </a:t>
            </a:r>
            <a:r>
              <a:rPr lang="en-US" dirty="0" err="1"/>
              <a:t>order_date</a:t>
            </a:r>
            <a:r>
              <a:rPr lang="en-US" dirty="0"/>
              <a:t> between </a:t>
            </a:r>
            <a:r>
              <a:rPr lang="en-US" dirty="0" err="1"/>
              <a:t>to_date</a:t>
            </a:r>
            <a:r>
              <a:rPr lang="en-US" dirty="0"/>
              <a:t> ('2003/01/01', '</a:t>
            </a:r>
            <a:r>
              <a:rPr lang="en-US" dirty="0" err="1"/>
              <a:t>yyyy</a:t>
            </a:r>
            <a:r>
              <a:rPr lang="en-US" dirty="0"/>
              <a:t>/mm/dd')</a:t>
            </a:r>
            <a:br>
              <a:rPr lang="en-US" dirty="0"/>
            </a:br>
            <a:r>
              <a:rPr lang="en-US" dirty="0"/>
              <a:t>AND </a:t>
            </a:r>
            <a:r>
              <a:rPr lang="en-US" dirty="0" err="1"/>
              <a:t>to_date</a:t>
            </a:r>
            <a:r>
              <a:rPr lang="en-US" dirty="0"/>
              <a:t> ('2003/12/31', '</a:t>
            </a:r>
            <a:r>
              <a:rPr lang="en-US" dirty="0" err="1"/>
              <a:t>yyyy</a:t>
            </a:r>
            <a:r>
              <a:rPr lang="en-US" dirty="0"/>
              <a:t>/mm/dd');</a:t>
            </a:r>
            <a:endParaRPr dirty="0"/>
          </a:p>
          <a:p>
            <a:pPr marL="0" lvl="0" indent="0" algn="l" rtl="0">
              <a:spcBef>
                <a:spcPts val="0"/>
              </a:spcBef>
              <a:spcAft>
                <a:spcPts val="0"/>
              </a:spcAft>
              <a:buSzPts val="1800"/>
              <a:buNone/>
            </a:pPr>
            <a:r>
              <a:rPr lang="en-US" dirty="0"/>
              <a:t>This SQL statement would return all orders where the </a:t>
            </a:r>
            <a:r>
              <a:rPr lang="en-US" i="1" dirty="0" err="1"/>
              <a:t>order_date</a:t>
            </a:r>
            <a:r>
              <a:rPr lang="en-US" dirty="0"/>
              <a:t> is between Jan 1, 2003 and Dec 31, 2003 (inclusive).</a:t>
            </a:r>
            <a:endParaRPr dirty="0"/>
          </a:p>
          <a:p>
            <a:pPr marL="0" lvl="0" indent="0" algn="l" rtl="0">
              <a:spcBef>
                <a:spcPts val="0"/>
              </a:spcBef>
              <a:spcAft>
                <a:spcPts val="0"/>
              </a:spcAft>
              <a:buSzPts val="1800"/>
              <a:buNone/>
            </a:pPr>
            <a:r>
              <a:rPr lang="en-US" dirty="0"/>
              <a:t>It would be equivalent to the following SQL statement:</a:t>
            </a:r>
            <a:endParaRPr dirty="0"/>
          </a:p>
          <a:p>
            <a:pPr marL="0" lvl="0" indent="0" algn="l" rtl="0">
              <a:spcBef>
                <a:spcPts val="0"/>
              </a:spcBef>
              <a:spcAft>
                <a:spcPts val="0"/>
              </a:spcAft>
              <a:buSzPts val="1800"/>
              <a:buNone/>
            </a:pPr>
            <a:r>
              <a:rPr lang="en-US" dirty="0"/>
              <a:t>SELECT *</a:t>
            </a:r>
            <a:br>
              <a:rPr lang="en-US" dirty="0"/>
            </a:br>
            <a:r>
              <a:rPr lang="en-US" dirty="0"/>
              <a:t>FROM orders</a:t>
            </a:r>
            <a:br>
              <a:rPr lang="en-US" dirty="0"/>
            </a:br>
            <a:r>
              <a:rPr lang="en-US" dirty="0"/>
              <a:t>WHERE </a:t>
            </a:r>
            <a:r>
              <a:rPr lang="en-US" dirty="0" err="1"/>
              <a:t>order_date</a:t>
            </a:r>
            <a:r>
              <a:rPr lang="en-US" dirty="0"/>
              <a:t> &gt;= </a:t>
            </a:r>
            <a:r>
              <a:rPr lang="en-US" dirty="0" err="1"/>
              <a:t>to_date</a:t>
            </a:r>
            <a:r>
              <a:rPr lang="en-US" dirty="0"/>
              <a:t>('2003/01/01', '</a:t>
            </a:r>
            <a:r>
              <a:rPr lang="en-US" dirty="0" err="1"/>
              <a:t>yyyy</a:t>
            </a:r>
            <a:r>
              <a:rPr lang="en-US" dirty="0"/>
              <a:t>/mm/dd')</a:t>
            </a:r>
            <a:br>
              <a:rPr lang="en-US" dirty="0"/>
            </a:br>
            <a:r>
              <a:rPr lang="en-US" dirty="0"/>
              <a:t>AND </a:t>
            </a:r>
            <a:r>
              <a:rPr lang="en-US" dirty="0" err="1"/>
              <a:t>order_date</a:t>
            </a:r>
            <a:r>
              <a:rPr lang="en-US" dirty="0"/>
              <a:t> &lt;= </a:t>
            </a:r>
            <a:r>
              <a:rPr lang="en-US" dirty="0" err="1"/>
              <a:t>to_date</a:t>
            </a:r>
            <a:r>
              <a:rPr lang="en-US" dirty="0"/>
              <a:t>('2003/12/31','yyyy/mm/dd');</a:t>
            </a:r>
            <a:endParaRPr dirty="0"/>
          </a:p>
          <a:p>
            <a:pPr marL="0" lvl="0" indent="0" algn="l" rtl="0">
              <a:spcBef>
                <a:spcPts val="0"/>
              </a:spcBef>
              <a:spcAft>
                <a:spcPts val="0"/>
              </a:spcAft>
              <a:buSzPts val="1800"/>
              <a:buNone/>
            </a:pPr>
            <a:br>
              <a:rPr lang="en-US" dirty="0"/>
            </a:br>
            <a:r>
              <a:rPr lang="en-US" dirty="0"/>
              <a:t>Example #3 - NOT BETWEEN</a:t>
            </a:r>
            <a:endParaRPr dirty="0"/>
          </a:p>
          <a:p>
            <a:pPr marL="0" lvl="0" indent="0" algn="l" rtl="0">
              <a:spcBef>
                <a:spcPts val="0"/>
              </a:spcBef>
              <a:spcAft>
                <a:spcPts val="0"/>
              </a:spcAft>
              <a:buSzPts val="1800"/>
              <a:buNone/>
            </a:pPr>
            <a:r>
              <a:rPr lang="en-US" dirty="0"/>
              <a:t>The BETWEEN function can also be combined with the NOT operator.</a:t>
            </a:r>
            <a:endParaRPr dirty="0"/>
          </a:p>
          <a:p>
            <a:pPr marL="0" lvl="0" indent="0" algn="l" rtl="0">
              <a:spcBef>
                <a:spcPts val="0"/>
              </a:spcBef>
              <a:spcAft>
                <a:spcPts val="0"/>
              </a:spcAft>
              <a:buSzPts val="1800"/>
              <a:buNone/>
            </a:pPr>
            <a:r>
              <a:rPr lang="en-US" dirty="0"/>
              <a:t>For example,</a:t>
            </a:r>
            <a:endParaRPr dirty="0"/>
          </a:p>
          <a:p>
            <a:pPr marL="0" lvl="0" indent="0" algn="l" rtl="0">
              <a:spcBef>
                <a:spcPts val="0"/>
              </a:spcBef>
              <a:spcAft>
                <a:spcPts val="0"/>
              </a:spcAft>
              <a:buSzPts val="1800"/>
              <a:buNone/>
            </a:pPr>
            <a:r>
              <a:rPr lang="en-US" dirty="0"/>
              <a:t>SELECT *</a:t>
            </a:r>
            <a:br>
              <a:rPr lang="en-US" dirty="0"/>
            </a:br>
            <a:r>
              <a:rPr lang="en-US" dirty="0"/>
              <a:t>FROM suppliers</a:t>
            </a:r>
            <a:br>
              <a:rPr lang="en-US" dirty="0"/>
            </a:br>
            <a:r>
              <a:rPr lang="en-US" dirty="0"/>
              <a:t>WHERE </a:t>
            </a:r>
            <a:r>
              <a:rPr lang="en-US" dirty="0" err="1"/>
              <a:t>supplier_id</a:t>
            </a:r>
            <a:r>
              <a:rPr lang="en-US" dirty="0"/>
              <a:t> not between 5000 and 5500;</a:t>
            </a:r>
            <a:endParaRPr dirty="0"/>
          </a:p>
          <a:p>
            <a:pPr marL="0" lvl="0" indent="0" algn="l" rtl="0">
              <a:spcBef>
                <a:spcPts val="0"/>
              </a:spcBef>
              <a:spcAft>
                <a:spcPts val="0"/>
              </a:spcAft>
              <a:buSzPts val="1800"/>
              <a:buNone/>
            </a:pPr>
            <a:r>
              <a:rPr lang="en-US" dirty="0"/>
              <a:t>This would be equivalent to the following SQL:</a:t>
            </a:r>
            <a:endParaRPr dirty="0"/>
          </a:p>
          <a:p>
            <a:pPr marL="0" lvl="0" indent="0" algn="l" rtl="0">
              <a:spcBef>
                <a:spcPts val="0"/>
              </a:spcBef>
              <a:spcAft>
                <a:spcPts val="0"/>
              </a:spcAft>
              <a:buSzPts val="1800"/>
              <a:buNone/>
            </a:pPr>
            <a:r>
              <a:rPr lang="en-US" dirty="0"/>
              <a:t>SELECT *</a:t>
            </a:r>
            <a:br>
              <a:rPr lang="en-US" dirty="0"/>
            </a:br>
            <a:r>
              <a:rPr lang="en-US" dirty="0"/>
              <a:t>FROM suppliers</a:t>
            </a:r>
            <a:br>
              <a:rPr lang="en-US" dirty="0"/>
            </a:br>
            <a:r>
              <a:rPr lang="en-US" dirty="0"/>
              <a:t>WHERE </a:t>
            </a:r>
            <a:r>
              <a:rPr lang="en-US" dirty="0" err="1"/>
              <a:t>supplier_id</a:t>
            </a:r>
            <a:r>
              <a:rPr lang="en-US" dirty="0"/>
              <a:t> &lt; 5000</a:t>
            </a:r>
            <a:br>
              <a:rPr lang="en-US" dirty="0"/>
            </a:br>
            <a:r>
              <a:rPr lang="en-US" dirty="0"/>
              <a:t>OR </a:t>
            </a:r>
            <a:r>
              <a:rPr lang="en-US" dirty="0" err="1"/>
              <a:t>supplier_id</a:t>
            </a:r>
            <a:r>
              <a:rPr lang="en-US" dirty="0"/>
              <a:t> &gt; 5500;</a:t>
            </a:r>
            <a:endParaRPr dirty="0"/>
          </a:p>
          <a:p>
            <a:pPr marL="0" lvl="0" indent="0" algn="l" rtl="0">
              <a:spcBef>
                <a:spcPts val="0"/>
              </a:spcBef>
              <a:spcAft>
                <a:spcPts val="0"/>
              </a:spcAft>
              <a:buSzPts val="1800"/>
              <a:buNone/>
            </a:pPr>
            <a:r>
              <a:rPr lang="en-US" dirty="0"/>
              <a:t>In this example, the result set would exclude all </a:t>
            </a:r>
            <a:r>
              <a:rPr lang="en-US" i="1" dirty="0" err="1"/>
              <a:t>supplier_id</a:t>
            </a:r>
            <a:r>
              <a:rPr lang="en-US" dirty="0"/>
              <a:t> values between the range of 5000 and 5500 (inclusive).</a:t>
            </a: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3</a:t>
            </a:fld>
            <a:endParaRPr/>
          </a:p>
        </p:txBody>
      </p:sp>
      <p:sp>
        <p:nvSpPr>
          <p:cNvPr id="84" name="Google Shape;8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30</a:t>
            </a:fld>
            <a:endParaRPr/>
          </a:p>
        </p:txBody>
      </p:sp>
      <p:sp>
        <p:nvSpPr>
          <p:cNvPr id="302" name="Google Shape;30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31</a:t>
            </a:fld>
            <a:endParaRPr/>
          </a:p>
        </p:txBody>
      </p:sp>
      <p:sp>
        <p:nvSpPr>
          <p:cNvPr id="309" name="Google Shape;30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 Questions:</a:t>
            </a:r>
          </a:p>
          <a:p>
            <a:pPr marL="0" lvl="0" indent="0" algn="l" rtl="0">
              <a:spcBef>
                <a:spcPts val="0"/>
              </a:spcBef>
              <a:spcAft>
                <a:spcPts val="0"/>
              </a:spcAft>
              <a:buSzPts val="1800"/>
              <a:buNone/>
            </a:pPr>
            <a:endParaRPr lang="en-US" dirty="0"/>
          </a:p>
          <a:p>
            <a:pPr marL="0" lvl="0" indent="0" algn="l" rtl="0">
              <a:spcBef>
                <a:spcPts val="0"/>
              </a:spcBef>
              <a:spcAft>
                <a:spcPts val="0"/>
              </a:spcAft>
              <a:buSzPts val="1800"/>
              <a:buNone/>
            </a:pPr>
            <a:endParaRPr lang="en-US" dirty="0"/>
          </a:p>
          <a:p>
            <a:pPr marL="0" lvl="0" indent="0" algn="l" rtl="0">
              <a:spcBef>
                <a:spcPts val="0"/>
              </a:spcBef>
              <a:spcAft>
                <a:spcPts val="0"/>
              </a:spcAft>
              <a:buSzPts val="1800"/>
              <a:buNone/>
            </a:pPr>
            <a:r>
              <a:rPr lang="en-US" dirty="0"/>
              <a:t>Select ID , Name , Salary </a:t>
            </a:r>
            <a:endParaRPr dirty="0"/>
          </a:p>
          <a:p>
            <a:pPr marL="0" lvl="0" indent="0" algn="l" rtl="0">
              <a:spcBef>
                <a:spcPts val="0"/>
              </a:spcBef>
              <a:spcAft>
                <a:spcPts val="0"/>
              </a:spcAft>
              <a:buSzPts val="1800"/>
              <a:buNone/>
            </a:pPr>
            <a:r>
              <a:rPr lang="en-US" dirty="0"/>
              <a:t>From employees </a:t>
            </a:r>
            <a:endParaRPr dirty="0"/>
          </a:p>
          <a:p>
            <a:pPr marL="0" lvl="0" indent="0" algn="l" rtl="0">
              <a:spcBef>
                <a:spcPts val="0"/>
              </a:spcBef>
              <a:spcAft>
                <a:spcPts val="0"/>
              </a:spcAft>
              <a:buSzPts val="1800"/>
              <a:buNone/>
            </a:pPr>
            <a:r>
              <a:rPr lang="en-US" dirty="0"/>
              <a:t>Where Salary &gt;5000 </a:t>
            </a:r>
            <a:endParaRPr dirty="0"/>
          </a:p>
          <a:p>
            <a:pPr marL="0" lvl="0" indent="0" algn="l" rtl="0">
              <a:spcBef>
                <a:spcPts val="0"/>
              </a:spcBef>
              <a:spcAft>
                <a:spcPts val="0"/>
              </a:spcAft>
              <a:buSzPts val="1800"/>
              <a:buNone/>
            </a:pPr>
            <a:r>
              <a:rPr lang="en-US" dirty="0"/>
              <a:t>And title not like ‘%manager’</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Select ID , Name , Salary </a:t>
            </a:r>
            <a:endParaRPr dirty="0"/>
          </a:p>
          <a:p>
            <a:pPr marL="0" lvl="0" indent="0" algn="l" rtl="0">
              <a:spcBef>
                <a:spcPts val="0"/>
              </a:spcBef>
              <a:spcAft>
                <a:spcPts val="0"/>
              </a:spcAft>
              <a:buSzPts val="1800"/>
              <a:buNone/>
            </a:pPr>
            <a:r>
              <a:rPr lang="en-US" dirty="0"/>
              <a:t>From employees </a:t>
            </a:r>
            <a:endParaRPr dirty="0"/>
          </a:p>
          <a:p>
            <a:pPr marL="0" lvl="0" indent="0" algn="l" rtl="0">
              <a:spcBef>
                <a:spcPts val="0"/>
              </a:spcBef>
              <a:spcAft>
                <a:spcPts val="0"/>
              </a:spcAft>
              <a:buSzPts val="1800"/>
              <a:buNone/>
            </a:pPr>
            <a:r>
              <a:rPr lang="en-US" dirty="0"/>
              <a:t>Where Salary &gt;5000 </a:t>
            </a:r>
            <a:endParaRPr dirty="0"/>
          </a:p>
          <a:p>
            <a:pPr marL="0" lvl="0" indent="0" algn="l" rtl="0">
              <a:spcBef>
                <a:spcPts val="0"/>
              </a:spcBef>
              <a:spcAft>
                <a:spcPts val="0"/>
              </a:spcAft>
              <a:buSzPts val="1800"/>
              <a:buNone/>
            </a:pPr>
            <a:r>
              <a:rPr lang="en-US" dirty="0"/>
              <a:t>or title not like ‘%manager’</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Select ID , Name , Salary </a:t>
            </a:r>
            <a:endParaRPr dirty="0"/>
          </a:p>
          <a:p>
            <a:pPr marL="0" lvl="0" indent="0" algn="l" rtl="0">
              <a:spcBef>
                <a:spcPts val="0"/>
              </a:spcBef>
              <a:spcAft>
                <a:spcPts val="0"/>
              </a:spcAft>
              <a:buSzPts val="1800"/>
              <a:buNone/>
            </a:pPr>
            <a:r>
              <a:rPr lang="en-US" dirty="0"/>
              <a:t>From employees </a:t>
            </a:r>
            <a:endParaRPr dirty="0"/>
          </a:p>
          <a:p>
            <a:pPr marL="0" lvl="0" indent="0" algn="l" rtl="0">
              <a:spcBef>
                <a:spcPts val="0"/>
              </a:spcBef>
              <a:spcAft>
                <a:spcPts val="0"/>
              </a:spcAft>
              <a:buSzPts val="1800"/>
              <a:buNone/>
            </a:pPr>
            <a:r>
              <a:rPr lang="en-US" dirty="0"/>
              <a:t>Where Salary &gt;5000 </a:t>
            </a:r>
            <a:endParaRPr dirty="0"/>
          </a:p>
          <a:p>
            <a:pPr marL="0" lvl="0" indent="0" algn="l" rtl="0">
              <a:spcBef>
                <a:spcPts val="0"/>
              </a:spcBef>
              <a:spcAft>
                <a:spcPts val="0"/>
              </a:spcAft>
              <a:buSzPts val="1800"/>
              <a:buNone/>
            </a:pPr>
            <a:r>
              <a:rPr lang="en-US" dirty="0"/>
              <a:t>And  Salary &lt; 10000</a:t>
            </a:r>
            <a:endParaRPr dirty="0"/>
          </a:p>
          <a:p>
            <a:pPr marL="0" lvl="0" indent="0" algn="l" rtl="0">
              <a:spcBef>
                <a:spcPts val="0"/>
              </a:spcBef>
              <a:spcAft>
                <a:spcPts val="0"/>
              </a:spcAft>
              <a:buSzPts val="1800"/>
              <a:buNone/>
            </a:pPr>
            <a:r>
              <a:rPr lang="en-US" dirty="0"/>
              <a:t>Or title not like ‘%manager’</a:t>
            </a:r>
            <a:endParaRPr dirty="0"/>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32</a:t>
            </a:fld>
            <a:endParaRPr/>
          </a:p>
        </p:txBody>
      </p:sp>
      <p:sp>
        <p:nvSpPr>
          <p:cNvPr id="316" name="Google Shape;31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33</a:t>
            </a:fld>
            <a:endParaRPr/>
          </a:p>
        </p:txBody>
      </p:sp>
      <p:sp>
        <p:nvSpPr>
          <p:cNvPr id="323" name="Google Shape;32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4" name="Google Shape;32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The ORDER BY clause is used in a SELECT statement to sort results either in ascending or descending order. Oracle sorts query results in ascending order by default.</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b="1" dirty="0"/>
              <a:t>Syntax for using SQL ORDER BY clause to sort data is:</a:t>
            </a:r>
            <a:endParaRPr dirty="0"/>
          </a:p>
          <a:p>
            <a:pPr marL="0" lvl="0" indent="0" algn="l" rtl="0">
              <a:spcBef>
                <a:spcPts val="0"/>
              </a:spcBef>
              <a:spcAft>
                <a:spcPts val="0"/>
              </a:spcAft>
              <a:buSzPts val="1800"/>
              <a:buNone/>
            </a:pPr>
            <a:r>
              <a:rPr lang="en-US" dirty="0"/>
              <a:t>SELECT column-list </a:t>
            </a:r>
            <a:br>
              <a:rPr lang="en-US" dirty="0"/>
            </a:br>
            <a:r>
              <a:rPr lang="en-US" dirty="0"/>
              <a:t>FROM </a:t>
            </a:r>
            <a:r>
              <a:rPr lang="en-US" dirty="0" err="1"/>
              <a:t>table_name</a:t>
            </a:r>
            <a:r>
              <a:rPr lang="en-US" dirty="0"/>
              <a:t> [WHERE condition] </a:t>
            </a:r>
            <a:br>
              <a:rPr lang="en-US" dirty="0"/>
            </a:br>
            <a:r>
              <a:rPr lang="en-US" dirty="0"/>
              <a:t>[ORDER BY column1 [, column2, .. </a:t>
            </a:r>
            <a:r>
              <a:rPr lang="en-US" dirty="0" err="1"/>
              <a:t>columnN</a:t>
            </a:r>
            <a:r>
              <a:rPr lang="en-US" dirty="0"/>
              <a:t>] [DESC]];</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Choose between DESC or ASC.</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In some DBMS You can mention ASC , DESC after each column</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SELECT </a:t>
            </a:r>
            <a:r>
              <a:rPr lang="en-US" dirty="0" err="1"/>
              <a:t>EmployeeID</a:t>
            </a:r>
            <a:r>
              <a:rPr lang="en-US" dirty="0"/>
              <a:t>, FirstName, </a:t>
            </a:r>
            <a:r>
              <a:rPr lang="en-US" dirty="0" err="1"/>
              <a:t>LastName</a:t>
            </a:r>
            <a:r>
              <a:rPr lang="en-US" dirty="0"/>
              <a:t>, </a:t>
            </a:r>
            <a:r>
              <a:rPr lang="en-US" dirty="0" err="1"/>
              <a:t>HireDate</a:t>
            </a:r>
            <a:r>
              <a:rPr lang="en-US" dirty="0"/>
              <a:t>, City FROM Employees ORDER BY Country ASC, City DESC </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330" name="Google Shape;33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707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37</a:t>
            </a:fld>
            <a:endParaRPr/>
          </a:p>
        </p:txBody>
      </p:sp>
      <p:sp>
        <p:nvSpPr>
          <p:cNvPr id="336" name="Google Shape;33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What the different between writing the condition on the WHERE clause and ON clause?</a:t>
            </a:r>
          </a:p>
          <a:p>
            <a:pPr marL="0" lvl="0" indent="0" algn="l" rtl="0">
              <a:spcBef>
                <a:spcPts val="0"/>
              </a:spcBef>
              <a:spcAft>
                <a:spcPts val="0"/>
              </a:spcAft>
              <a:buNone/>
            </a:pPr>
            <a:r>
              <a:rPr lang="en-US" dirty="0"/>
              <a:t>Execution Order:</a:t>
            </a:r>
          </a:p>
          <a:p>
            <a:pPr marL="0" lvl="0" indent="0" algn="l" rtl="0">
              <a:spcBef>
                <a:spcPts val="0"/>
              </a:spcBef>
              <a:spcAft>
                <a:spcPts val="0"/>
              </a:spcAft>
              <a:buNone/>
            </a:pPr>
            <a:r>
              <a:rPr lang="en-US" dirty="0"/>
              <a:t>1- FROM</a:t>
            </a:r>
          </a:p>
          <a:p>
            <a:pPr marL="0" lvl="0" indent="0" algn="l" rtl="0">
              <a:spcBef>
                <a:spcPts val="0"/>
              </a:spcBef>
              <a:spcAft>
                <a:spcPts val="0"/>
              </a:spcAft>
              <a:buNone/>
            </a:pPr>
            <a:r>
              <a:rPr lang="en-US" dirty="0"/>
              <a:t>2- WHERE</a:t>
            </a:r>
          </a:p>
          <a:p>
            <a:pPr marL="0" lvl="0" indent="0" algn="l" rtl="0">
              <a:spcBef>
                <a:spcPts val="0"/>
              </a:spcBef>
              <a:spcAft>
                <a:spcPts val="0"/>
              </a:spcAft>
              <a:buNone/>
            </a:pPr>
            <a:r>
              <a:rPr lang="en-US" dirty="0"/>
              <a:t>3- GROUP BY </a:t>
            </a:r>
          </a:p>
          <a:p>
            <a:pPr marL="0" lvl="0" indent="0" algn="l" rtl="0">
              <a:spcBef>
                <a:spcPts val="0"/>
              </a:spcBef>
              <a:spcAft>
                <a:spcPts val="0"/>
              </a:spcAft>
              <a:buNone/>
            </a:pPr>
            <a:r>
              <a:rPr lang="en-US" dirty="0"/>
              <a:t>4- AGGREGATE FUNCTIONS </a:t>
            </a:r>
          </a:p>
          <a:p>
            <a:pPr marL="0" lvl="0" indent="0" algn="l" rtl="0">
              <a:spcBef>
                <a:spcPts val="0"/>
              </a:spcBef>
              <a:spcAft>
                <a:spcPts val="0"/>
              </a:spcAft>
              <a:buNone/>
            </a:pPr>
            <a:r>
              <a:rPr lang="en-US" dirty="0"/>
              <a:t>5- HAVING </a:t>
            </a:r>
          </a:p>
          <a:p>
            <a:pPr marL="0" lvl="0" indent="0" algn="l" rtl="0">
              <a:spcBef>
                <a:spcPts val="0"/>
              </a:spcBef>
              <a:spcAft>
                <a:spcPts val="0"/>
              </a:spcAft>
              <a:buNone/>
            </a:pPr>
            <a:r>
              <a:rPr lang="en-US" dirty="0"/>
              <a:t>6- SELECT </a:t>
            </a:r>
          </a:p>
          <a:p>
            <a:pPr marL="0" lvl="0" indent="0" algn="l" rtl="0">
              <a:spcBef>
                <a:spcPts val="0"/>
              </a:spcBef>
              <a:spcAft>
                <a:spcPts val="0"/>
              </a:spcAft>
              <a:buNone/>
            </a:pPr>
            <a:r>
              <a:rPr lang="en-US" dirty="0"/>
              <a:t>7- ORDER BY</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question:</a:t>
            </a:r>
            <a:endParaRPr dirty="0"/>
          </a:p>
        </p:txBody>
      </p:sp>
      <p:sp>
        <p:nvSpPr>
          <p:cNvPr id="349" name="Google Shape;34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4</a:t>
            </a:fld>
            <a:endParaRPr/>
          </a:p>
        </p:txBody>
      </p:sp>
      <p:sp>
        <p:nvSpPr>
          <p:cNvPr id="91" name="Google Shape;9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7000"/>
              </a:lnSpc>
              <a:spcBef>
                <a:spcPts val="0"/>
              </a:spcBef>
              <a:spcAft>
                <a:spcPts val="0"/>
              </a:spcAft>
              <a:buClr>
                <a:srgbClr val="808080"/>
              </a:buClr>
              <a:buSzPts val="1800"/>
              <a:buFont typeface="Arial"/>
              <a:buNone/>
            </a:pPr>
            <a:r>
              <a:rPr lang="en-US" sz="1800" dirty="0">
                <a:solidFill>
                  <a:srgbClr val="808080"/>
                </a:solidFill>
                <a:latin typeface="Arial"/>
                <a:ea typeface="Arial"/>
                <a:cs typeface="Arial"/>
                <a:sym typeface="Arial"/>
              </a:rPr>
              <a:t>■ </a:t>
            </a:r>
            <a:r>
              <a:rPr lang="en-US" sz="1800" b="1" dirty="0">
                <a:solidFill>
                  <a:srgbClr val="000000"/>
                </a:solidFill>
                <a:latin typeface="Arial"/>
                <a:ea typeface="Arial"/>
                <a:cs typeface="Arial"/>
                <a:sym typeface="Arial"/>
              </a:rPr>
              <a:t>Atomicity. </a:t>
            </a:r>
            <a:r>
              <a:rPr lang="en-US" sz="1800" dirty="0">
                <a:solidFill>
                  <a:srgbClr val="000000"/>
                </a:solidFill>
                <a:latin typeface="Arial"/>
                <a:ea typeface="Arial"/>
                <a:cs typeface="Arial"/>
                <a:sym typeface="Arial"/>
              </a:rPr>
              <a:t>A transaction is an atomic unit of processing; it should either be</a:t>
            </a:r>
            <a:endParaRPr sz="1800" dirty="0">
              <a:latin typeface="Calibri"/>
              <a:ea typeface="Calibri"/>
              <a:cs typeface="Calibri"/>
              <a:sym typeface="Calibri"/>
            </a:endParaRPr>
          </a:p>
          <a:p>
            <a:pPr marL="0" lvl="0" indent="0" algn="l" rtl="0">
              <a:lnSpc>
                <a:spcPct val="107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performed in its entirety or not performed at all.</a:t>
            </a:r>
            <a:endParaRPr sz="1800" dirty="0">
              <a:latin typeface="Calibri"/>
              <a:ea typeface="Calibri"/>
              <a:cs typeface="Calibri"/>
              <a:sym typeface="Calibri"/>
            </a:endParaRPr>
          </a:p>
          <a:p>
            <a:pPr marL="0" lvl="0" indent="0" algn="l" rtl="0">
              <a:lnSpc>
                <a:spcPct val="107000"/>
              </a:lnSpc>
              <a:spcBef>
                <a:spcPts val="0"/>
              </a:spcBef>
              <a:spcAft>
                <a:spcPts val="0"/>
              </a:spcAft>
              <a:buClr>
                <a:srgbClr val="808080"/>
              </a:buClr>
              <a:buSzPts val="1800"/>
              <a:buFont typeface="Arial"/>
              <a:buNone/>
            </a:pPr>
            <a:r>
              <a:rPr lang="en-US" sz="1800" dirty="0">
                <a:solidFill>
                  <a:srgbClr val="808080"/>
                </a:solidFill>
                <a:latin typeface="Arial"/>
                <a:ea typeface="Arial"/>
                <a:cs typeface="Arial"/>
                <a:sym typeface="Arial"/>
              </a:rPr>
              <a:t>■ </a:t>
            </a:r>
            <a:r>
              <a:rPr lang="en-US" sz="1800" b="1" dirty="0">
                <a:solidFill>
                  <a:srgbClr val="000000"/>
                </a:solidFill>
                <a:latin typeface="Arial"/>
                <a:ea typeface="Arial"/>
                <a:cs typeface="Arial"/>
                <a:sym typeface="Arial"/>
              </a:rPr>
              <a:t>Consistency preservation. </a:t>
            </a:r>
            <a:r>
              <a:rPr lang="en-US" sz="1800" dirty="0">
                <a:solidFill>
                  <a:srgbClr val="000000"/>
                </a:solidFill>
                <a:latin typeface="Arial"/>
                <a:ea typeface="Arial"/>
                <a:cs typeface="Arial"/>
                <a:sym typeface="Arial"/>
              </a:rPr>
              <a:t>A transaction should be consistency preserving,</a:t>
            </a:r>
            <a:endParaRPr sz="1800" dirty="0">
              <a:latin typeface="Calibri"/>
              <a:ea typeface="Calibri"/>
              <a:cs typeface="Calibri"/>
              <a:sym typeface="Calibri"/>
            </a:endParaRPr>
          </a:p>
          <a:p>
            <a:pPr marL="0" lvl="0" indent="0" algn="l" rtl="0">
              <a:lnSpc>
                <a:spcPct val="107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meaning that if it is completely executed from beginning to end without</a:t>
            </a:r>
            <a:endParaRPr sz="1800" dirty="0">
              <a:latin typeface="Calibri"/>
              <a:ea typeface="Calibri"/>
              <a:cs typeface="Calibri"/>
              <a:sym typeface="Calibri"/>
            </a:endParaRPr>
          </a:p>
          <a:p>
            <a:pPr marL="0" lvl="0" indent="0" algn="l" rtl="0">
              <a:lnSpc>
                <a:spcPct val="107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interference from other transactions, it should take the database from one</a:t>
            </a:r>
            <a:endParaRPr sz="1800" dirty="0">
              <a:latin typeface="Calibri"/>
              <a:ea typeface="Calibri"/>
              <a:cs typeface="Calibri"/>
              <a:sym typeface="Calibri"/>
            </a:endParaRPr>
          </a:p>
          <a:p>
            <a:pPr marL="0" lvl="0" indent="0" algn="l" rtl="0">
              <a:lnSpc>
                <a:spcPct val="107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consistent state to another.</a:t>
            </a:r>
            <a:endParaRPr sz="1800" dirty="0">
              <a:latin typeface="Calibri"/>
              <a:ea typeface="Calibri"/>
              <a:cs typeface="Calibri"/>
              <a:sym typeface="Calibri"/>
            </a:endParaRPr>
          </a:p>
          <a:p>
            <a:pPr marL="0" lvl="0" indent="0" algn="l" rtl="0">
              <a:lnSpc>
                <a:spcPct val="107000"/>
              </a:lnSpc>
              <a:spcBef>
                <a:spcPts val="0"/>
              </a:spcBef>
              <a:spcAft>
                <a:spcPts val="0"/>
              </a:spcAft>
              <a:buClr>
                <a:srgbClr val="808080"/>
              </a:buClr>
              <a:buSzPts val="1800"/>
              <a:buFont typeface="Arial"/>
              <a:buNone/>
            </a:pPr>
            <a:r>
              <a:rPr lang="en-US" sz="1800" dirty="0">
                <a:solidFill>
                  <a:srgbClr val="808080"/>
                </a:solidFill>
                <a:latin typeface="Arial"/>
                <a:ea typeface="Arial"/>
                <a:cs typeface="Arial"/>
                <a:sym typeface="Arial"/>
              </a:rPr>
              <a:t>■ </a:t>
            </a:r>
            <a:r>
              <a:rPr lang="en-US" sz="1800" b="1" dirty="0">
                <a:solidFill>
                  <a:srgbClr val="000000"/>
                </a:solidFill>
                <a:latin typeface="Arial"/>
                <a:ea typeface="Arial"/>
                <a:cs typeface="Arial"/>
                <a:sym typeface="Arial"/>
              </a:rPr>
              <a:t>Isolation. </a:t>
            </a:r>
            <a:r>
              <a:rPr lang="en-US" sz="1800" dirty="0">
                <a:solidFill>
                  <a:srgbClr val="000000"/>
                </a:solidFill>
                <a:latin typeface="Arial"/>
                <a:ea typeface="Arial"/>
                <a:cs typeface="Arial"/>
                <a:sym typeface="Arial"/>
              </a:rPr>
              <a:t>A transaction should appear as though it is being executed in isolation</a:t>
            </a:r>
            <a:endParaRPr sz="1800" dirty="0">
              <a:latin typeface="Calibri"/>
              <a:ea typeface="Calibri"/>
              <a:cs typeface="Calibri"/>
              <a:sym typeface="Calibri"/>
            </a:endParaRPr>
          </a:p>
          <a:p>
            <a:pPr marL="0" lvl="0" indent="0" algn="l" rtl="0">
              <a:lnSpc>
                <a:spcPct val="107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from other transactions, even though many transactions are executing concurrently. That is, the execution of a transaction should not be interfered</a:t>
            </a:r>
            <a:endParaRPr sz="1800" dirty="0">
              <a:latin typeface="Calibri"/>
              <a:ea typeface="Calibri"/>
              <a:cs typeface="Calibri"/>
              <a:sym typeface="Calibri"/>
            </a:endParaRPr>
          </a:p>
          <a:p>
            <a:pPr marL="0" lvl="0" indent="0" algn="l" rtl="0">
              <a:lnSpc>
                <a:spcPct val="107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with by any other transactions executing concurrently.</a:t>
            </a:r>
            <a:endParaRPr sz="1800" dirty="0">
              <a:latin typeface="Calibri"/>
              <a:ea typeface="Calibri"/>
              <a:cs typeface="Calibri"/>
              <a:sym typeface="Calibri"/>
            </a:endParaRPr>
          </a:p>
          <a:p>
            <a:pPr marL="0" lvl="0" indent="0" algn="l" rtl="0">
              <a:lnSpc>
                <a:spcPct val="107000"/>
              </a:lnSpc>
              <a:spcBef>
                <a:spcPts val="0"/>
              </a:spcBef>
              <a:spcAft>
                <a:spcPts val="0"/>
              </a:spcAft>
              <a:buClr>
                <a:srgbClr val="808080"/>
              </a:buClr>
              <a:buSzPts val="1800"/>
              <a:buFont typeface="Arial"/>
              <a:buNone/>
            </a:pPr>
            <a:r>
              <a:rPr lang="en-US" sz="1800" dirty="0">
                <a:solidFill>
                  <a:srgbClr val="808080"/>
                </a:solidFill>
                <a:latin typeface="Arial"/>
                <a:ea typeface="Arial"/>
                <a:cs typeface="Arial"/>
                <a:sym typeface="Arial"/>
              </a:rPr>
              <a:t>■ </a:t>
            </a:r>
            <a:r>
              <a:rPr lang="en-US" sz="1800" b="1" dirty="0">
                <a:solidFill>
                  <a:srgbClr val="000000"/>
                </a:solidFill>
                <a:latin typeface="Arial"/>
                <a:ea typeface="Arial"/>
                <a:cs typeface="Arial"/>
                <a:sym typeface="Arial"/>
              </a:rPr>
              <a:t>Durability or permanency. </a:t>
            </a:r>
            <a:r>
              <a:rPr lang="en-US" sz="1800" dirty="0">
                <a:solidFill>
                  <a:srgbClr val="000000"/>
                </a:solidFill>
                <a:latin typeface="Arial"/>
                <a:ea typeface="Arial"/>
                <a:cs typeface="Arial"/>
                <a:sym typeface="Arial"/>
              </a:rPr>
              <a:t>The changes applied to the database by a committed</a:t>
            </a:r>
            <a:endParaRPr sz="1800" dirty="0">
              <a:latin typeface="Calibri"/>
              <a:ea typeface="Calibri"/>
              <a:cs typeface="Calibri"/>
              <a:sym typeface="Calibri"/>
            </a:endParaRPr>
          </a:p>
          <a:p>
            <a:pPr marL="0" lvl="0" indent="0" algn="l" rtl="0">
              <a:lnSpc>
                <a:spcPct val="107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transaction must persist in the database. These changes must not be</a:t>
            </a:r>
            <a:endParaRPr sz="1800" dirty="0">
              <a:latin typeface="Calibri"/>
              <a:ea typeface="Calibri"/>
              <a:cs typeface="Calibri"/>
              <a:sym typeface="Calibri"/>
            </a:endParaRPr>
          </a:p>
          <a:p>
            <a:pPr marL="0" lvl="0" indent="0" algn="l" rtl="0">
              <a:lnSpc>
                <a:spcPct val="107000"/>
              </a:lnSpc>
              <a:spcBef>
                <a:spcPts val="0"/>
              </a:spcBef>
              <a:spcAft>
                <a:spcPts val="0"/>
              </a:spcAft>
              <a:buClr>
                <a:srgbClr val="000000"/>
              </a:buClr>
              <a:buSzPts val="1800"/>
              <a:buFont typeface="Arial"/>
              <a:buNone/>
            </a:pPr>
            <a:r>
              <a:rPr lang="en-US" sz="1800" dirty="0">
                <a:solidFill>
                  <a:srgbClr val="000000"/>
                </a:solidFill>
                <a:latin typeface="Arial"/>
                <a:ea typeface="Arial"/>
                <a:cs typeface="Arial"/>
                <a:sym typeface="Arial"/>
              </a:rPr>
              <a:t>lost because of any failure</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question:</a:t>
            </a:r>
            <a:endParaRPr dirty="0"/>
          </a:p>
        </p:txBody>
      </p:sp>
      <p:sp>
        <p:nvSpPr>
          <p:cNvPr id="349" name="Google Shape;34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510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Select e.ID , d.name , e.name , Salary </a:t>
            </a:r>
            <a:endParaRPr/>
          </a:p>
          <a:p>
            <a:pPr marL="0" lvl="0" indent="0" algn="l" rtl="0">
              <a:spcBef>
                <a:spcPts val="0"/>
              </a:spcBef>
              <a:spcAft>
                <a:spcPts val="0"/>
              </a:spcAft>
              <a:buSzPts val="1800"/>
              <a:buNone/>
            </a:pPr>
            <a:r>
              <a:rPr lang="en-US"/>
              <a:t>From department d , employee e </a:t>
            </a:r>
            <a:endParaRPr/>
          </a:p>
          <a:p>
            <a:pPr marL="0" lvl="0" indent="0" algn="l" rtl="0">
              <a:spcBef>
                <a:spcPts val="0"/>
              </a:spcBef>
              <a:spcAft>
                <a:spcPts val="0"/>
              </a:spcAft>
              <a:buSzPts val="1800"/>
              <a:buNone/>
            </a:pPr>
            <a:r>
              <a:rPr lang="en-US"/>
              <a:t>Where d.id = e.deptid </a:t>
            </a:r>
            <a:endParaRPr/>
          </a:p>
          <a:p>
            <a:pPr marL="0" lvl="0" indent="0" algn="l" rtl="0">
              <a:spcBef>
                <a:spcPts val="0"/>
              </a:spcBef>
              <a:spcAft>
                <a:spcPts val="0"/>
              </a:spcAft>
              <a:buSzPts val="1800"/>
              <a:buNone/>
            </a:pPr>
            <a:r>
              <a:rPr lang="en-US"/>
              <a:t>Order by d.name</a:t>
            </a:r>
            <a:endParaRPr/>
          </a:p>
        </p:txBody>
      </p:sp>
      <p:sp>
        <p:nvSpPr>
          <p:cNvPr id="356" name="Google Shape;356;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Select e.name </a:t>
            </a:r>
            <a:r>
              <a:rPr lang="en-US" dirty="0" err="1"/>
              <a:t>Employee_name</a:t>
            </a:r>
            <a:r>
              <a:rPr lang="en-US" dirty="0"/>
              <a:t> , s.name Supervisor</a:t>
            </a:r>
            <a:endParaRPr dirty="0"/>
          </a:p>
          <a:p>
            <a:pPr marL="0" lvl="0" indent="0" algn="l" rtl="0">
              <a:spcBef>
                <a:spcPts val="0"/>
              </a:spcBef>
              <a:spcAft>
                <a:spcPts val="0"/>
              </a:spcAft>
              <a:buSzPts val="1800"/>
              <a:buNone/>
            </a:pPr>
            <a:r>
              <a:rPr lang="en-US" dirty="0"/>
              <a:t>From employees e , employees s</a:t>
            </a:r>
            <a:endParaRPr dirty="0"/>
          </a:p>
          <a:p>
            <a:pPr marL="0" lvl="0" indent="0" algn="l" rtl="0">
              <a:spcBef>
                <a:spcPts val="0"/>
              </a:spcBef>
              <a:spcAft>
                <a:spcPts val="0"/>
              </a:spcAft>
              <a:buSzPts val="1800"/>
              <a:buNone/>
            </a:pPr>
            <a:r>
              <a:rPr lang="en-US" dirty="0"/>
              <a:t>Where </a:t>
            </a:r>
            <a:r>
              <a:rPr lang="en-US" dirty="0" err="1"/>
              <a:t>e.supervisorID</a:t>
            </a:r>
            <a:r>
              <a:rPr lang="en-US" dirty="0"/>
              <a:t>  = s.ID</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a:t>
            </a:r>
            <a:endParaRPr dirty="0"/>
          </a:p>
          <a:p>
            <a:pPr marL="0" lvl="0" indent="0" algn="l" rtl="0">
              <a:spcBef>
                <a:spcPts val="0"/>
              </a:spcBef>
              <a:spcAft>
                <a:spcPts val="0"/>
              </a:spcAft>
              <a:buSzPts val="1800"/>
              <a:buNone/>
            </a:pPr>
            <a:r>
              <a:rPr lang="en-US" dirty="0"/>
              <a:t>Select </a:t>
            </a:r>
            <a:r>
              <a:rPr lang="en-US" dirty="0" err="1"/>
              <a:t>e.Fname</a:t>
            </a:r>
            <a:r>
              <a:rPr lang="en-US" dirty="0"/>
              <a:t> + </a:t>
            </a:r>
            <a:r>
              <a:rPr lang="en-US" dirty="0" err="1"/>
              <a:t>e.Lname</a:t>
            </a:r>
            <a:r>
              <a:rPr lang="en-US" dirty="0"/>
              <a:t> as </a:t>
            </a:r>
            <a:r>
              <a:rPr lang="en-US" dirty="0" err="1"/>
              <a:t>Employee_name</a:t>
            </a:r>
            <a:r>
              <a:rPr lang="en-US" dirty="0"/>
              <a:t> , </a:t>
            </a:r>
            <a:r>
              <a:rPr lang="en-US" dirty="0" err="1"/>
              <a:t>s.Fname</a:t>
            </a:r>
            <a:r>
              <a:rPr lang="en-US" dirty="0"/>
              <a:t> + </a:t>
            </a:r>
            <a:r>
              <a:rPr lang="en-US" dirty="0" err="1"/>
              <a:t>s.lname</a:t>
            </a:r>
            <a:r>
              <a:rPr lang="en-US" dirty="0"/>
              <a:t> as Supervisor</a:t>
            </a:r>
            <a:endParaRPr dirty="0"/>
          </a:p>
          <a:p>
            <a:pPr marL="0" lvl="0" indent="0" algn="l" rtl="0">
              <a:spcBef>
                <a:spcPts val="0"/>
              </a:spcBef>
              <a:spcAft>
                <a:spcPts val="0"/>
              </a:spcAft>
              <a:buSzPts val="1800"/>
              <a:buNone/>
            </a:pPr>
            <a:r>
              <a:rPr lang="en-US" dirty="0"/>
              <a:t>From employee e , employee s</a:t>
            </a:r>
            <a:endParaRPr dirty="0"/>
          </a:p>
          <a:p>
            <a:pPr marL="0" lvl="0" indent="0" algn="l" rtl="0">
              <a:spcBef>
                <a:spcPts val="0"/>
              </a:spcBef>
              <a:spcAft>
                <a:spcPts val="0"/>
              </a:spcAft>
              <a:buSzPts val="1800"/>
              <a:buNone/>
            </a:pPr>
            <a:r>
              <a:rPr lang="en-US" dirty="0"/>
              <a:t>Where </a:t>
            </a:r>
            <a:r>
              <a:rPr lang="en-US" dirty="0" err="1"/>
              <a:t>e.SuperSSN</a:t>
            </a:r>
            <a:r>
              <a:rPr lang="en-US" dirty="0"/>
              <a:t>  = </a:t>
            </a:r>
            <a:r>
              <a:rPr lang="en-US" dirty="0" err="1"/>
              <a:t>s.SSN</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a:t>
            </a:r>
            <a:endParaRPr dirty="0"/>
          </a:p>
          <a:p>
            <a:pPr marL="0" lvl="0" indent="0" algn="l" rtl="0">
              <a:spcBef>
                <a:spcPts val="0"/>
              </a:spcBef>
              <a:spcAft>
                <a:spcPts val="0"/>
              </a:spcAft>
              <a:buSzPts val="1800"/>
              <a:buNone/>
            </a:pPr>
            <a:r>
              <a:rPr lang="en-US" dirty="0"/>
              <a:t>If we replace table names/aliases in where like example below the result will be supervisors in employees list and employees will appear as supervisors</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Select </a:t>
            </a:r>
            <a:r>
              <a:rPr lang="en-US" dirty="0" err="1"/>
              <a:t>e.Fname</a:t>
            </a:r>
            <a:r>
              <a:rPr lang="en-US" dirty="0"/>
              <a:t> + </a:t>
            </a:r>
            <a:r>
              <a:rPr lang="en-US" dirty="0" err="1"/>
              <a:t>e.Lname</a:t>
            </a:r>
            <a:r>
              <a:rPr lang="en-US" dirty="0"/>
              <a:t> as </a:t>
            </a:r>
            <a:r>
              <a:rPr lang="en-US" dirty="0" err="1"/>
              <a:t>Employee_name</a:t>
            </a:r>
            <a:r>
              <a:rPr lang="en-US" dirty="0"/>
              <a:t> , </a:t>
            </a:r>
            <a:r>
              <a:rPr lang="en-US" dirty="0" err="1"/>
              <a:t>s.Fname</a:t>
            </a:r>
            <a:r>
              <a:rPr lang="en-US" dirty="0"/>
              <a:t> + </a:t>
            </a:r>
            <a:r>
              <a:rPr lang="en-US" dirty="0" err="1"/>
              <a:t>s.lname</a:t>
            </a:r>
            <a:r>
              <a:rPr lang="en-US" dirty="0"/>
              <a:t> as Supervisor</a:t>
            </a:r>
            <a:endParaRPr dirty="0"/>
          </a:p>
          <a:p>
            <a:pPr marL="0" lvl="0" indent="0" algn="l" rtl="0">
              <a:spcBef>
                <a:spcPts val="0"/>
              </a:spcBef>
              <a:spcAft>
                <a:spcPts val="0"/>
              </a:spcAft>
              <a:buSzPts val="1800"/>
              <a:buNone/>
            </a:pPr>
            <a:r>
              <a:rPr lang="en-US" dirty="0"/>
              <a:t>From employee e , employee s</a:t>
            </a:r>
            <a:endParaRPr dirty="0"/>
          </a:p>
          <a:p>
            <a:pPr marL="0" lvl="0" indent="0" algn="l" rtl="0">
              <a:spcBef>
                <a:spcPts val="0"/>
              </a:spcBef>
              <a:spcAft>
                <a:spcPts val="0"/>
              </a:spcAft>
              <a:buSzPts val="1800"/>
              <a:buNone/>
            </a:pPr>
            <a:r>
              <a:rPr lang="en-US" dirty="0"/>
              <a:t>Where </a:t>
            </a:r>
            <a:r>
              <a:rPr lang="en-US" dirty="0" err="1"/>
              <a:t>s.SuperSSN</a:t>
            </a:r>
            <a:r>
              <a:rPr lang="en-US" dirty="0"/>
              <a:t>  = </a:t>
            </a:r>
            <a:r>
              <a:rPr lang="en-US" dirty="0" err="1"/>
              <a:t>e.SSN</a:t>
            </a:r>
            <a:endParaRPr dirty="0"/>
          </a:p>
        </p:txBody>
      </p:sp>
      <p:sp>
        <p:nvSpPr>
          <p:cNvPr id="363" name="Google Shape;363;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Select e.name </a:t>
            </a:r>
            <a:r>
              <a:rPr lang="en-US" dirty="0" err="1"/>
              <a:t>Employee_name</a:t>
            </a:r>
            <a:r>
              <a:rPr lang="en-US" dirty="0"/>
              <a:t> , s.name Supervisor</a:t>
            </a:r>
            <a:endParaRPr dirty="0"/>
          </a:p>
          <a:p>
            <a:pPr marL="0" lvl="0" indent="0" algn="l" rtl="0">
              <a:spcBef>
                <a:spcPts val="0"/>
              </a:spcBef>
              <a:spcAft>
                <a:spcPts val="0"/>
              </a:spcAft>
              <a:buSzPts val="1800"/>
              <a:buNone/>
            </a:pPr>
            <a:r>
              <a:rPr lang="en-US" dirty="0"/>
              <a:t>From employees e , employees s</a:t>
            </a:r>
            <a:endParaRPr dirty="0"/>
          </a:p>
          <a:p>
            <a:pPr marL="0" lvl="0" indent="0" algn="l" rtl="0">
              <a:spcBef>
                <a:spcPts val="0"/>
              </a:spcBef>
              <a:spcAft>
                <a:spcPts val="0"/>
              </a:spcAft>
              <a:buSzPts val="1800"/>
              <a:buNone/>
            </a:pPr>
            <a:r>
              <a:rPr lang="en-US" dirty="0"/>
              <a:t>Where </a:t>
            </a:r>
            <a:r>
              <a:rPr lang="en-US" dirty="0" err="1"/>
              <a:t>e.supervisorID</a:t>
            </a:r>
            <a:r>
              <a:rPr lang="en-US" dirty="0"/>
              <a:t>  = s.ID</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a:t>
            </a:r>
            <a:endParaRPr dirty="0"/>
          </a:p>
          <a:p>
            <a:pPr marL="0" lvl="0" indent="0" algn="l" rtl="0">
              <a:spcBef>
                <a:spcPts val="0"/>
              </a:spcBef>
              <a:spcAft>
                <a:spcPts val="0"/>
              </a:spcAft>
              <a:buSzPts val="1800"/>
              <a:buNone/>
            </a:pPr>
            <a:r>
              <a:rPr lang="en-US" dirty="0"/>
              <a:t>Select </a:t>
            </a:r>
            <a:r>
              <a:rPr lang="en-US" dirty="0" err="1"/>
              <a:t>e.Fname</a:t>
            </a:r>
            <a:r>
              <a:rPr lang="en-US" dirty="0"/>
              <a:t> + </a:t>
            </a:r>
            <a:r>
              <a:rPr lang="en-US" dirty="0" err="1"/>
              <a:t>e.Lname</a:t>
            </a:r>
            <a:r>
              <a:rPr lang="en-US" dirty="0"/>
              <a:t> as </a:t>
            </a:r>
            <a:r>
              <a:rPr lang="en-US" dirty="0" err="1"/>
              <a:t>Employee_name</a:t>
            </a:r>
            <a:r>
              <a:rPr lang="en-US" dirty="0"/>
              <a:t> , </a:t>
            </a:r>
            <a:r>
              <a:rPr lang="en-US" dirty="0" err="1"/>
              <a:t>s.Fname</a:t>
            </a:r>
            <a:r>
              <a:rPr lang="en-US" dirty="0"/>
              <a:t> + </a:t>
            </a:r>
            <a:r>
              <a:rPr lang="en-US" dirty="0" err="1"/>
              <a:t>s.lname</a:t>
            </a:r>
            <a:r>
              <a:rPr lang="en-US" dirty="0"/>
              <a:t> as Supervisor</a:t>
            </a:r>
            <a:endParaRPr dirty="0"/>
          </a:p>
          <a:p>
            <a:pPr marL="0" lvl="0" indent="0" algn="l" rtl="0">
              <a:spcBef>
                <a:spcPts val="0"/>
              </a:spcBef>
              <a:spcAft>
                <a:spcPts val="0"/>
              </a:spcAft>
              <a:buSzPts val="1800"/>
              <a:buNone/>
            </a:pPr>
            <a:r>
              <a:rPr lang="en-US" dirty="0"/>
              <a:t>From employee e , employee s</a:t>
            </a:r>
            <a:endParaRPr dirty="0"/>
          </a:p>
          <a:p>
            <a:pPr marL="0" lvl="0" indent="0" algn="l" rtl="0">
              <a:spcBef>
                <a:spcPts val="0"/>
              </a:spcBef>
              <a:spcAft>
                <a:spcPts val="0"/>
              </a:spcAft>
              <a:buSzPts val="1800"/>
              <a:buNone/>
            </a:pPr>
            <a:r>
              <a:rPr lang="en-US" dirty="0"/>
              <a:t>Where </a:t>
            </a:r>
            <a:r>
              <a:rPr lang="en-US" dirty="0" err="1"/>
              <a:t>e.SuperSSN</a:t>
            </a:r>
            <a:r>
              <a:rPr lang="en-US" dirty="0"/>
              <a:t>  = </a:t>
            </a:r>
            <a:r>
              <a:rPr lang="en-US" dirty="0" err="1"/>
              <a:t>s.SSN</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a:t>
            </a:r>
            <a:endParaRPr dirty="0"/>
          </a:p>
          <a:p>
            <a:pPr marL="0" lvl="0" indent="0" algn="l" rtl="0">
              <a:spcBef>
                <a:spcPts val="0"/>
              </a:spcBef>
              <a:spcAft>
                <a:spcPts val="0"/>
              </a:spcAft>
              <a:buSzPts val="1800"/>
              <a:buNone/>
            </a:pPr>
            <a:r>
              <a:rPr lang="en-US" dirty="0"/>
              <a:t>If we replace table names/aliases in where like example below the result will be supervisors in employees list and employees will appear as supervisors</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Select </a:t>
            </a:r>
            <a:r>
              <a:rPr lang="en-US" dirty="0" err="1"/>
              <a:t>e.Fname</a:t>
            </a:r>
            <a:r>
              <a:rPr lang="en-US" dirty="0"/>
              <a:t> + </a:t>
            </a:r>
            <a:r>
              <a:rPr lang="en-US" dirty="0" err="1"/>
              <a:t>e.Lname</a:t>
            </a:r>
            <a:r>
              <a:rPr lang="en-US" dirty="0"/>
              <a:t> as </a:t>
            </a:r>
            <a:r>
              <a:rPr lang="en-US" dirty="0" err="1"/>
              <a:t>Employee_name</a:t>
            </a:r>
            <a:r>
              <a:rPr lang="en-US" dirty="0"/>
              <a:t> , </a:t>
            </a:r>
            <a:r>
              <a:rPr lang="en-US" dirty="0" err="1"/>
              <a:t>s.Fname</a:t>
            </a:r>
            <a:r>
              <a:rPr lang="en-US" dirty="0"/>
              <a:t> + </a:t>
            </a:r>
            <a:r>
              <a:rPr lang="en-US" dirty="0" err="1"/>
              <a:t>s.lname</a:t>
            </a:r>
            <a:r>
              <a:rPr lang="en-US" dirty="0"/>
              <a:t> as Supervisor</a:t>
            </a:r>
            <a:endParaRPr dirty="0"/>
          </a:p>
          <a:p>
            <a:pPr marL="0" lvl="0" indent="0" algn="l" rtl="0">
              <a:spcBef>
                <a:spcPts val="0"/>
              </a:spcBef>
              <a:spcAft>
                <a:spcPts val="0"/>
              </a:spcAft>
              <a:buSzPts val="1800"/>
              <a:buNone/>
            </a:pPr>
            <a:r>
              <a:rPr lang="en-US" dirty="0"/>
              <a:t>From employee e , employee s</a:t>
            </a:r>
            <a:endParaRPr dirty="0"/>
          </a:p>
          <a:p>
            <a:pPr marL="0" lvl="0" indent="0" algn="l" rtl="0">
              <a:spcBef>
                <a:spcPts val="0"/>
              </a:spcBef>
              <a:spcAft>
                <a:spcPts val="0"/>
              </a:spcAft>
              <a:buSzPts val="1800"/>
              <a:buNone/>
            </a:pPr>
            <a:r>
              <a:rPr lang="en-US" dirty="0"/>
              <a:t>Where </a:t>
            </a:r>
            <a:r>
              <a:rPr lang="en-US" dirty="0" err="1"/>
              <a:t>s.SuperSSN</a:t>
            </a:r>
            <a:r>
              <a:rPr lang="en-US" dirty="0"/>
              <a:t>  = </a:t>
            </a:r>
            <a:r>
              <a:rPr lang="en-US" dirty="0" err="1"/>
              <a:t>e.SSN</a:t>
            </a:r>
            <a:endParaRPr dirty="0"/>
          </a:p>
        </p:txBody>
      </p:sp>
      <p:sp>
        <p:nvSpPr>
          <p:cNvPr id="363" name="Google Shape;363;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43</a:t>
            </a:fld>
            <a:endParaRPr/>
          </a:p>
        </p:txBody>
      </p:sp>
    </p:spTree>
    <p:extLst>
      <p:ext uri="{BB962C8B-B14F-4D97-AF65-F5344CB8AC3E}">
        <p14:creationId xmlns:p14="http://schemas.microsoft.com/office/powerpoint/2010/main" val="22600722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Some DBMSs use the (+) notation to represent left or right outer join like Oracle</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SELECT 	e.name AS Employee, </a:t>
            </a:r>
            <a:r>
              <a:rPr lang="en-US" dirty="0" err="1"/>
              <a:t>e.dept</a:t>
            </a:r>
            <a:r>
              <a:rPr lang="en-US" dirty="0"/>
              <a:t>_ id, d.name AS Department</a:t>
            </a:r>
            <a:endParaRPr dirty="0"/>
          </a:p>
          <a:p>
            <a:pPr marL="0" lvl="0" indent="0" algn="l" rtl="0">
              <a:spcBef>
                <a:spcPts val="0"/>
              </a:spcBef>
              <a:spcAft>
                <a:spcPts val="0"/>
              </a:spcAft>
              <a:buSzPts val="1800"/>
              <a:buNone/>
            </a:pPr>
            <a:r>
              <a:rPr lang="en-US" dirty="0"/>
              <a:t>FROM 	employees e, departments d</a:t>
            </a:r>
            <a:endParaRPr dirty="0"/>
          </a:p>
          <a:p>
            <a:pPr marL="0" lvl="0" indent="0" algn="l" rtl="0">
              <a:spcBef>
                <a:spcPts val="0"/>
              </a:spcBef>
              <a:spcAft>
                <a:spcPts val="0"/>
              </a:spcAft>
              <a:buSzPts val="1800"/>
              <a:buNone/>
            </a:pPr>
            <a:r>
              <a:rPr lang="en-US" dirty="0"/>
              <a:t>WHERE 	e. dept_ id(+) = d. id ;</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The above syntax is equivalent to the right outer join syntax in the slides.</a:t>
            </a:r>
            <a:endParaRPr dirty="0"/>
          </a:p>
        </p:txBody>
      </p:sp>
      <p:sp>
        <p:nvSpPr>
          <p:cNvPr id="376" name="Google Shape;376;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47</a:t>
            </a:fld>
            <a:endParaRPr/>
          </a:p>
        </p:txBody>
      </p:sp>
      <p:sp>
        <p:nvSpPr>
          <p:cNvPr id="399" name="Google Shape;39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48</a:t>
            </a:fld>
            <a:endParaRPr/>
          </a:p>
        </p:txBody>
      </p:sp>
      <p:sp>
        <p:nvSpPr>
          <p:cNvPr id="406" name="Google Shape;40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3" name="Google Shape;413;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 question:</a:t>
            </a:r>
          </a:p>
          <a:p>
            <a:pPr marL="0" lvl="0" indent="0" algn="l" rtl="0">
              <a:spcBef>
                <a:spcPts val="0"/>
              </a:spcBef>
              <a:spcAft>
                <a:spcPts val="0"/>
              </a:spcAft>
              <a:buSzPts val="1800"/>
              <a:buNone/>
            </a:pPr>
            <a:endParaRPr lang="en-US" dirty="0"/>
          </a:p>
          <a:p>
            <a:pPr marL="0" lvl="0" indent="0" algn="l" rtl="0">
              <a:spcBef>
                <a:spcPts val="0"/>
              </a:spcBef>
              <a:spcAft>
                <a:spcPts val="0"/>
              </a:spcAft>
              <a:buSzPts val="1800"/>
              <a:buNone/>
            </a:pPr>
            <a:r>
              <a:rPr lang="en-US" dirty="0"/>
              <a:t>SELECT </a:t>
            </a:r>
            <a:r>
              <a:rPr lang="en-US" dirty="0" err="1"/>
              <a:t>dname</a:t>
            </a:r>
            <a:r>
              <a:rPr lang="en-US" dirty="0"/>
              <a:t> FROM dept</a:t>
            </a:r>
            <a:endParaRPr dirty="0"/>
          </a:p>
          <a:p>
            <a:pPr marL="0" lvl="0" indent="0" algn="l" rtl="0">
              <a:spcBef>
                <a:spcPts val="0"/>
              </a:spcBef>
              <a:spcAft>
                <a:spcPts val="0"/>
              </a:spcAft>
              <a:buSzPts val="1800"/>
              <a:buNone/>
            </a:pPr>
            <a:r>
              <a:rPr lang="en-US" dirty="0"/>
              <a:t>WHERE </a:t>
            </a:r>
            <a:r>
              <a:rPr lang="en-US" dirty="0" err="1"/>
              <a:t>deptno</a:t>
            </a:r>
            <a:r>
              <a:rPr lang="en-US" dirty="0"/>
              <a:t> = (SELECT </a:t>
            </a:r>
            <a:r>
              <a:rPr lang="en-US" dirty="0" err="1"/>
              <a:t>deptno</a:t>
            </a:r>
            <a:r>
              <a:rPr lang="en-US" dirty="0"/>
              <a:t> FROM emp </a:t>
            </a:r>
            <a:endParaRPr dirty="0"/>
          </a:p>
          <a:p>
            <a:pPr marL="0" lvl="0" indent="0" algn="l" rtl="0">
              <a:spcBef>
                <a:spcPts val="0"/>
              </a:spcBef>
              <a:spcAft>
                <a:spcPts val="0"/>
              </a:spcAft>
              <a:buSzPts val="1800"/>
              <a:buNone/>
            </a:pPr>
            <a:r>
              <a:rPr lang="en-US" dirty="0"/>
              <a:t>WHERE </a:t>
            </a:r>
            <a:r>
              <a:rPr lang="en-US" dirty="0" err="1"/>
              <a:t>sal</a:t>
            </a:r>
            <a:r>
              <a:rPr lang="en-US" dirty="0"/>
              <a:t> = (SELECT MAX(</a:t>
            </a:r>
            <a:r>
              <a:rPr lang="en-US" dirty="0" err="1"/>
              <a:t>sal</a:t>
            </a:r>
            <a:r>
              <a:rPr lang="en-US" dirty="0"/>
              <a:t>) FROM EMP));</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 </a:t>
            </a:r>
            <a:endParaRPr dirty="0"/>
          </a:p>
          <a:p>
            <a:pPr marL="0" lvl="0" indent="0" algn="l" rtl="0">
              <a:spcBef>
                <a:spcPts val="0"/>
              </a:spcBef>
              <a:spcAft>
                <a:spcPts val="0"/>
              </a:spcAft>
              <a:buNone/>
            </a:pPr>
            <a:endParaRPr dirty="0"/>
          </a:p>
        </p:txBody>
      </p:sp>
      <p:sp>
        <p:nvSpPr>
          <p:cNvPr id="414" name="Google Shape;414;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5</a:t>
            </a:fld>
            <a:endParaRPr/>
          </a:p>
        </p:txBody>
      </p:sp>
      <p:sp>
        <p:nvSpPr>
          <p:cNvPr id="98" name="Google Shape;9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Schema Definition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3" name="Google Shape;413;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 question:</a:t>
            </a:r>
          </a:p>
          <a:p>
            <a:pPr marL="0" lvl="0" indent="0" algn="l" rtl="0">
              <a:spcBef>
                <a:spcPts val="0"/>
              </a:spcBef>
              <a:spcAft>
                <a:spcPts val="0"/>
              </a:spcAft>
              <a:buSzPts val="1800"/>
              <a:buNone/>
            </a:pPr>
            <a:endParaRPr lang="en-US" dirty="0"/>
          </a:p>
          <a:p>
            <a:pPr marL="0" lvl="0" indent="0" algn="l" rtl="0">
              <a:spcBef>
                <a:spcPts val="0"/>
              </a:spcBef>
              <a:spcAft>
                <a:spcPts val="0"/>
              </a:spcAft>
              <a:buSzPts val="1800"/>
              <a:buNone/>
            </a:pPr>
            <a:r>
              <a:rPr lang="en-US" dirty="0"/>
              <a:t>SELECT </a:t>
            </a:r>
            <a:r>
              <a:rPr lang="en-US" dirty="0" err="1"/>
              <a:t>dname</a:t>
            </a:r>
            <a:r>
              <a:rPr lang="en-US" dirty="0"/>
              <a:t> FROM dept</a:t>
            </a:r>
            <a:endParaRPr dirty="0"/>
          </a:p>
          <a:p>
            <a:pPr marL="0" lvl="0" indent="0" algn="l" rtl="0">
              <a:spcBef>
                <a:spcPts val="0"/>
              </a:spcBef>
              <a:spcAft>
                <a:spcPts val="0"/>
              </a:spcAft>
              <a:buSzPts val="1800"/>
              <a:buNone/>
            </a:pPr>
            <a:r>
              <a:rPr lang="en-US" dirty="0"/>
              <a:t>WHERE </a:t>
            </a:r>
            <a:r>
              <a:rPr lang="en-US" dirty="0" err="1"/>
              <a:t>deptno</a:t>
            </a:r>
            <a:r>
              <a:rPr lang="en-US" dirty="0"/>
              <a:t> = (SELECT </a:t>
            </a:r>
            <a:r>
              <a:rPr lang="en-US" dirty="0" err="1"/>
              <a:t>deptno</a:t>
            </a:r>
            <a:r>
              <a:rPr lang="en-US" dirty="0"/>
              <a:t> FROM emp </a:t>
            </a:r>
            <a:endParaRPr dirty="0"/>
          </a:p>
          <a:p>
            <a:pPr marL="0" lvl="0" indent="0" algn="l" rtl="0">
              <a:spcBef>
                <a:spcPts val="0"/>
              </a:spcBef>
              <a:spcAft>
                <a:spcPts val="0"/>
              </a:spcAft>
              <a:buSzPts val="1800"/>
              <a:buNone/>
            </a:pPr>
            <a:r>
              <a:rPr lang="en-US" dirty="0"/>
              <a:t>WHERE </a:t>
            </a:r>
            <a:r>
              <a:rPr lang="en-US" dirty="0" err="1"/>
              <a:t>sal</a:t>
            </a:r>
            <a:r>
              <a:rPr lang="en-US" dirty="0"/>
              <a:t> = (SELECT MAX(</a:t>
            </a:r>
            <a:r>
              <a:rPr lang="en-US" dirty="0" err="1"/>
              <a:t>sal</a:t>
            </a:r>
            <a:r>
              <a:rPr lang="en-US" dirty="0"/>
              <a:t>) FROM EMP));</a:t>
            </a: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 </a:t>
            </a:r>
            <a:endParaRPr dirty="0"/>
          </a:p>
          <a:p>
            <a:pPr marL="0" lvl="0" indent="0" algn="l" rtl="0">
              <a:spcBef>
                <a:spcPts val="0"/>
              </a:spcBef>
              <a:spcAft>
                <a:spcPts val="0"/>
              </a:spcAft>
              <a:buNone/>
            </a:pPr>
            <a:endParaRPr dirty="0"/>
          </a:p>
        </p:txBody>
      </p:sp>
      <p:sp>
        <p:nvSpPr>
          <p:cNvPr id="414" name="Google Shape;414;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50</a:t>
            </a:fld>
            <a:endParaRPr/>
          </a:p>
        </p:txBody>
      </p:sp>
    </p:spTree>
    <p:extLst>
      <p:ext uri="{BB962C8B-B14F-4D97-AF65-F5344CB8AC3E}">
        <p14:creationId xmlns:p14="http://schemas.microsoft.com/office/powerpoint/2010/main" val="2489158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51</a:t>
            </a:fld>
            <a:endParaRPr/>
          </a:p>
        </p:txBody>
      </p:sp>
      <p:sp>
        <p:nvSpPr>
          <p:cNvPr id="420" name="Google Shape;42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All operator Example : </a:t>
            </a:r>
            <a:endParaRPr/>
          </a:p>
          <a:p>
            <a:pPr marL="0" lvl="0" indent="0" algn="l" rtl="0">
              <a:spcBef>
                <a:spcPts val="0"/>
              </a:spcBef>
              <a:spcAft>
                <a:spcPts val="0"/>
              </a:spcAft>
              <a:buSzPts val="1800"/>
              <a:buNone/>
            </a:pPr>
            <a:r>
              <a:rPr lang="en-US"/>
              <a:t>We don’t know the values in list </a:t>
            </a:r>
            <a:endParaRPr/>
          </a:p>
          <a:p>
            <a:pPr marL="0" lvl="0" indent="0" algn="l" rtl="0">
              <a:spcBef>
                <a:spcPts val="0"/>
              </a:spcBef>
              <a:spcAft>
                <a:spcPts val="0"/>
              </a:spcAft>
              <a:buSzPts val="1800"/>
              <a:buNone/>
            </a:pPr>
            <a:r>
              <a:rPr lang="en-US"/>
              <a:t>We can replace ALL by max aggregate function</a:t>
            </a:r>
            <a:endParaRPr/>
          </a:p>
          <a:p>
            <a:pPr marL="0" lvl="0" indent="0" algn="l" rtl="0">
              <a:spcBef>
                <a:spcPts val="0"/>
              </a:spcBef>
              <a:spcAft>
                <a:spcPts val="0"/>
              </a:spcAft>
              <a:buSzPts val="1800"/>
              <a:buNone/>
            </a:pPr>
            <a:endParaRPr/>
          </a:p>
          <a:p>
            <a:pPr marL="0" lvl="0" indent="0" algn="l" rtl="0">
              <a:lnSpc>
                <a:spcPct val="80000"/>
              </a:lnSpc>
              <a:spcBef>
                <a:spcPts val="0"/>
              </a:spcBef>
              <a:spcAft>
                <a:spcPts val="0"/>
              </a:spcAft>
              <a:buSzPts val="1800"/>
              <a:buNone/>
            </a:pPr>
            <a:r>
              <a:rPr lang="en-US"/>
              <a:t>- Select last_name, salary</a:t>
            </a:r>
            <a:endParaRPr/>
          </a:p>
          <a:p>
            <a:pPr marL="0" lvl="0" indent="0" algn="l" rtl="0">
              <a:lnSpc>
                <a:spcPct val="80000"/>
              </a:lnSpc>
              <a:spcBef>
                <a:spcPts val="0"/>
              </a:spcBef>
              <a:spcAft>
                <a:spcPts val="0"/>
              </a:spcAft>
              <a:buSzPts val="1800"/>
              <a:buNone/>
            </a:pPr>
            <a:r>
              <a:rPr lang="en-US"/>
              <a:t>from employees</a:t>
            </a:r>
            <a:endParaRPr/>
          </a:p>
          <a:p>
            <a:pPr marL="0" lvl="0" indent="0" algn="l" rtl="0">
              <a:lnSpc>
                <a:spcPct val="80000"/>
              </a:lnSpc>
              <a:spcBef>
                <a:spcPts val="0"/>
              </a:spcBef>
              <a:spcAft>
                <a:spcPts val="0"/>
              </a:spcAft>
              <a:buSzPts val="1800"/>
              <a:buNone/>
            </a:pPr>
            <a:r>
              <a:rPr lang="en-US"/>
              <a:t>where salary &gt; (select max ( salary ) from employee where dno=5);</a:t>
            </a: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53</a:t>
            </a:fld>
            <a:endParaRPr/>
          </a:p>
        </p:txBody>
      </p:sp>
      <p:sp>
        <p:nvSpPr>
          <p:cNvPr id="433" name="Google Shape;43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b="1"/>
              <a:t>Note:</a:t>
            </a:r>
            <a:r>
              <a:rPr lang="en-US"/>
              <a:t> The UNION operator selects only distinct values by default. To allow duplicate values, use UNION ALL.</a:t>
            </a:r>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55</a:t>
            </a:fld>
            <a:endParaRPr/>
          </a:p>
        </p:txBody>
      </p:sp>
      <p:sp>
        <p:nvSpPr>
          <p:cNvPr id="487" name="Google Shape;48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Find the total number of employees in the company?</a:t>
            </a:r>
            <a:endParaRPr/>
          </a:p>
          <a:p>
            <a:pPr marL="0" lvl="0" indent="0" algn="l" rtl="0">
              <a:spcBef>
                <a:spcPts val="0"/>
              </a:spcBef>
              <a:spcAft>
                <a:spcPts val="0"/>
              </a:spcAft>
              <a:buSzPts val="1800"/>
              <a:buNone/>
            </a:pPr>
            <a:r>
              <a:rPr lang="en-US"/>
              <a:t>Find the number of employees in the research department?</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Select count(*) from employees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Find the number of employees in the research department ?</a:t>
            </a:r>
            <a:endParaRPr/>
          </a:p>
          <a:p>
            <a:pPr marL="0" lvl="0" indent="0" algn="l" rtl="0">
              <a:spcBef>
                <a:spcPts val="0"/>
              </a:spcBef>
              <a:spcAft>
                <a:spcPts val="0"/>
              </a:spcAft>
              <a:buSzPts val="1800"/>
              <a:buNone/>
            </a:pPr>
            <a:r>
              <a:rPr lang="en-US"/>
              <a:t>Select count(*) from employee , department </a:t>
            </a:r>
            <a:endParaRPr/>
          </a:p>
          <a:p>
            <a:pPr marL="0" lvl="0" indent="0" algn="l" rtl="0">
              <a:spcBef>
                <a:spcPts val="0"/>
              </a:spcBef>
              <a:spcAft>
                <a:spcPts val="0"/>
              </a:spcAft>
              <a:buSzPts val="1800"/>
              <a:buNone/>
            </a:pPr>
            <a:r>
              <a:rPr lang="en-US"/>
              <a:t>Where dno=dnumber and dname =‘Research’</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56</a:t>
            </a:fld>
            <a:endParaRPr/>
          </a:p>
        </p:txBody>
      </p:sp>
      <p:sp>
        <p:nvSpPr>
          <p:cNvPr id="494" name="Google Shape;49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5" name="Google Shape;49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Find the total number of employees in the company?</a:t>
            </a:r>
            <a:endParaRPr/>
          </a:p>
          <a:p>
            <a:pPr marL="0" lvl="0" indent="0" algn="l" rtl="0">
              <a:spcBef>
                <a:spcPts val="0"/>
              </a:spcBef>
              <a:spcAft>
                <a:spcPts val="0"/>
              </a:spcAft>
              <a:buSzPts val="1800"/>
              <a:buNone/>
            </a:pPr>
            <a:r>
              <a:rPr lang="en-US"/>
              <a:t>Find the number of employees in the research department?</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Select count(*) from employees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Find the number of employees in the research department ?</a:t>
            </a:r>
            <a:endParaRPr/>
          </a:p>
          <a:p>
            <a:pPr marL="0" lvl="0" indent="0" algn="l" rtl="0">
              <a:spcBef>
                <a:spcPts val="0"/>
              </a:spcBef>
              <a:spcAft>
                <a:spcPts val="0"/>
              </a:spcAft>
              <a:buSzPts val="1800"/>
              <a:buNone/>
            </a:pPr>
            <a:r>
              <a:rPr lang="en-US"/>
              <a:t>Select count(*) from employee , department </a:t>
            </a:r>
            <a:endParaRPr/>
          </a:p>
          <a:p>
            <a:pPr marL="0" lvl="0" indent="0" algn="l" rtl="0">
              <a:spcBef>
                <a:spcPts val="0"/>
              </a:spcBef>
              <a:spcAft>
                <a:spcPts val="0"/>
              </a:spcAft>
              <a:buSzPts val="1800"/>
              <a:buNone/>
            </a:pPr>
            <a:r>
              <a:rPr lang="en-US"/>
              <a:t>Where dno=dnumber and dname =‘Research’</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57</a:t>
            </a:fld>
            <a:endParaRPr/>
          </a:p>
        </p:txBody>
      </p:sp>
      <p:sp>
        <p:nvSpPr>
          <p:cNvPr id="494" name="Google Shape;49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5" name="Google Shape;49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Find the total number of employees in the company?</a:t>
            </a:r>
            <a:endParaRPr/>
          </a:p>
          <a:p>
            <a:pPr marL="0" lvl="0" indent="0" algn="l" rtl="0">
              <a:spcBef>
                <a:spcPts val="0"/>
              </a:spcBef>
              <a:spcAft>
                <a:spcPts val="0"/>
              </a:spcAft>
              <a:buSzPts val="1800"/>
              <a:buNone/>
            </a:pPr>
            <a:r>
              <a:rPr lang="en-US"/>
              <a:t>Find the number of employees in the research department?</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Select count(*) from employees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Find the number of employees in the research department ?</a:t>
            </a:r>
            <a:endParaRPr/>
          </a:p>
          <a:p>
            <a:pPr marL="0" lvl="0" indent="0" algn="l" rtl="0">
              <a:spcBef>
                <a:spcPts val="0"/>
              </a:spcBef>
              <a:spcAft>
                <a:spcPts val="0"/>
              </a:spcAft>
              <a:buSzPts val="1800"/>
              <a:buNone/>
            </a:pPr>
            <a:r>
              <a:rPr lang="en-US"/>
              <a:t>Select count(*) from employee , department </a:t>
            </a:r>
            <a:endParaRPr/>
          </a:p>
          <a:p>
            <a:pPr marL="0" lvl="0" indent="0" algn="l" rtl="0">
              <a:spcBef>
                <a:spcPts val="0"/>
              </a:spcBef>
              <a:spcAft>
                <a:spcPts val="0"/>
              </a:spcAft>
              <a:buSzPts val="1800"/>
              <a:buNone/>
            </a:pPr>
            <a:r>
              <a:rPr lang="en-US"/>
              <a:t>Where dno=dnumber and dname =‘Research’</a:t>
            </a:r>
            <a:endParaRPr/>
          </a:p>
        </p:txBody>
      </p:sp>
    </p:spTree>
    <p:extLst>
      <p:ext uri="{BB962C8B-B14F-4D97-AF65-F5344CB8AC3E}">
        <p14:creationId xmlns:p14="http://schemas.microsoft.com/office/powerpoint/2010/main" val="19722361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58</a:t>
            </a:fld>
            <a:endParaRPr/>
          </a:p>
        </p:txBody>
      </p:sp>
      <p:sp>
        <p:nvSpPr>
          <p:cNvPr id="494" name="Google Shape;49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5" name="Google Shape;49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Find the total number of employees in the company?</a:t>
            </a:r>
            <a:endParaRPr/>
          </a:p>
          <a:p>
            <a:pPr marL="0" lvl="0" indent="0" algn="l" rtl="0">
              <a:spcBef>
                <a:spcPts val="0"/>
              </a:spcBef>
              <a:spcAft>
                <a:spcPts val="0"/>
              </a:spcAft>
              <a:buSzPts val="1800"/>
              <a:buNone/>
            </a:pPr>
            <a:r>
              <a:rPr lang="en-US"/>
              <a:t>Find the number of employees in the research department?</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Select count(*) from employees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Find the number of employees in the research department ?</a:t>
            </a:r>
            <a:endParaRPr/>
          </a:p>
          <a:p>
            <a:pPr marL="0" lvl="0" indent="0" algn="l" rtl="0">
              <a:spcBef>
                <a:spcPts val="0"/>
              </a:spcBef>
              <a:spcAft>
                <a:spcPts val="0"/>
              </a:spcAft>
              <a:buSzPts val="1800"/>
              <a:buNone/>
            </a:pPr>
            <a:r>
              <a:rPr lang="en-US"/>
              <a:t>Select count(*) from employee , department </a:t>
            </a:r>
            <a:endParaRPr/>
          </a:p>
          <a:p>
            <a:pPr marL="0" lvl="0" indent="0" algn="l" rtl="0">
              <a:spcBef>
                <a:spcPts val="0"/>
              </a:spcBef>
              <a:spcAft>
                <a:spcPts val="0"/>
              </a:spcAft>
              <a:buSzPts val="1800"/>
              <a:buNone/>
            </a:pPr>
            <a:r>
              <a:rPr lang="en-US"/>
              <a:t>Where dno=dnumber and dname =‘Research’</a:t>
            </a:r>
            <a:endParaRPr/>
          </a:p>
        </p:txBody>
      </p:sp>
    </p:spTree>
    <p:extLst>
      <p:ext uri="{BB962C8B-B14F-4D97-AF65-F5344CB8AC3E}">
        <p14:creationId xmlns:p14="http://schemas.microsoft.com/office/powerpoint/2010/main" val="26778358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59</a:t>
            </a:fld>
            <a:endParaRPr/>
          </a:p>
        </p:txBody>
      </p:sp>
      <p:sp>
        <p:nvSpPr>
          <p:cNvPr id="501" name="Google Shape;50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2" name="Google Shape;50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6</a:t>
            </a:fld>
            <a:endParaR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60</a:t>
            </a:fld>
            <a:endParaRPr/>
          </a:p>
        </p:txBody>
      </p:sp>
      <p:sp>
        <p:nvSpPr>
          <p:cNvPr id="508" name="Google Shape;50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9" name="Google Shape;509;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61</a:t>
            </a:fld>
            <a:endParaRPr/>
          </a:p>
        </p:txBody>
      </p:sp>
      <p:sp>
        <p:nvSpPr>
          <p:cNvPr id="515" name="Google Shape;515;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62</a:t>
            </a:fld>
            <a:endParaRPr/>
          </a:p>
        </p:txBody>
      </p:sp>
      <p:sp>
        <p:nvSpPr>
          <p:cNvPr id="536" name="Google Shape;53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7" name="Google Shape;537;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6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63</a:t>
            </a:fld>
            <a:endParaRPr/>
          </a:p>
        </p:txBody>
      </p:sp>
      <p:sp>
        <p:nvSpPr>
          <p:cNvPr id="543" name="Google Shape;54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4" name="Google Shape;54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Advantages of Views</a:t>
            </a:r>
            <a:endParaRPr/>
          </a:p>
          <a:p>
            <a:pPr marL="1085850" lvl="2" indent="0" algn="l" rtl="0">
              <a:spcBef>
                <a:spcPts val="450"/>
              </a:spcBef>
              <a:spcAft>
                <a:spcPts val="0"/>
              </a:spcAft>
              <a:buNone/>
            </a:pPr>
            <a:r>
              <a:rPr lang="en-US"/>
              <a:t>Views restrict access to the data because it displays selected columns from the table.</a:t>
            </a:r>
            <a:endParaRPr/>
          </a:p>
          <a:p>
            <a:pPr marL="1085850" lvl="2" indent="0" algn="l" rtl="0">
              <a:spcBef>
                <a:spcPts val="0"/>
              </a:spcBef>
              <a:spcAft>
                <a:spcPts val="0"/>
              </a:spcAft>
              <a:buNone/>
            </a:pPr>
            <a:r>
              <a:rPr lang="en-US"/>
              <a:t>Views can be used to make simple queries to retrieve the results of complicated queries. For example, views can be used to query information from multiple tables without the user knowing how to write a join statement.</a:t>
            </a:r>
            <a:endParaRPr/>
          </a:p>
          <a:p>
            <a:pPr marL="1085850" lvl="2" indent="0" algn="l" rtl="0">
              <a:spcBef>
                <a:spcPts val="0"/>
              </a:spcBef>
              <a:spcAft>
                <a:spcPts val="0"/>
              </a:spcAft>
              <a:buNone/>
            </a:pPr>
            <a:r>
              <a:rPr lang="en-US"/>
              <a:t>Views provide data independence for ad hoc users and application programs. One view can be used to retrieve data from several tables.</a:t>
            </a:r>
            <a:endParaRPr/>
          </a:p>
          <a:p>
            <a:pPr marL="1085850" lvl="2" indent="0" algn="l" rtl="0">
              <a:spcBef>
                <a:spcPts val="0"/>
              </a:spcBef>
              <a:spcAft>
                <a:spcPts val="0"/>
              </a:spcAft>
              <a:buNone/>
            </a:pPr>
            <a:r>
              <a:rPr lang="en-US"/>
              <a:t>Views provide groups of users access to data according to their particular criteria.</a:t>
            </a:r>
            <a:endParaRPr/>
          </a:p>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 name="Google Shape;55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Simple Views and Complex Views</a:t>
            </a:r>
            <a:endParaRPr/>
          </a:p>
          <a:p>
            <a:pPr marL="0" lvl="1" indent="0" algn="l" rtl="0">
              <a:spcBef>
                <a:spcPts val="0"/>
              </a:spcBef>
              <a:spcAft>
                <a:spcPts val="0"/>
              </a:spcAft>
              <a:buSzPts val="1800"/>
              <a:buNone/>
            </a:pPr>
            <a:r>
              <a:rPr lang="en-US"/>
              <a:t>There are two classifications for views: simple and complex. The basic difference is related to the DML (</a:t>
            </a:r>
            <a:r>
              <a:rPr lang="en-US">
                <a:latin typeface="Courier New"/>
                <a:ea typeface="Courier New"/>
                <a:cs typeface="Courier New"/>
                <a:sym typeface="Courier New"/>
              </a:rPr>
              <a:t>INSERT</a:t>
            </a:r>
            <a:r>
              <a:rPr lang="en-US"/>
              <a:t>, </a:t>
            </a:r>
            <a:r>
              <a:rPr lang="en-US">
                <a:latin typeface="Courier New"/>
                <a:ea typeface="Courier New"/>
                <a:cs typeface="Courier New"/>
                <a:sym typeface="Courier New"/>
              </a:rPr>
              <a:t>UPDATE</a:t>
            </a:r>
            <a:r>
              <a:rPr lang="en-US"/>
              <a:t>, and </a:t>
            </a:r>
            <a:r>
              <a:rPr lang="en-US">
                <a:latin typeface="Courier New"/>
                <a:ea typeface="Courier New"/>
                <a:cs typeface="Courier New"/>
                <a:sym typeface="Courier New"/>
              </a:rPr>
              <a:t>DELETE</a:t>
            </a:r>
            <a:r>
              <a:rPr lang="en-US"/>
              <a:t>) operations.</a:t>
            </a:r>
            <a:endParaRPr/>
          </a:p>
          <a:p>
            <a:pPr marL="0" lvl="2" indent="0" algn="l" rtl="0">
              <a:spcBef>
                <a:spcPts val="0"/>
              </a:spcBef>
              <a:spcAft>
                <a:spcPts val="0"/>
              </a:spcAft>
              <a:buSzPts val="1800"/>
              <a:buNone/>
            </a:pPr>
            <a:r>
              <a:rPr lang="en-US"/>
              <a:t>A simple view is one that:</a:t>
            </a:r>
            <a:endParaRPr/>
          </a:p>
          <a:p>
            <a:pPr marL="1543050" lvl="3" indent="0" algn="l" rtl="0">
              <a:spcBef>
                <a:spcPts val="0"/>
              </a:spcBef>
              <a:spcAft>
                <a:spcPts val="0"/>
              </a:spcAft>
              <a:buNone/>
            </a:pPr>
            <a:r>
              <a:rPr lang="en-US"/>
              <a:t>Derives data from only one table</a:t>
            </a:r>
            <a:endParaRPr/>
          </a:p>
          <a:p>
            <a:pPr marL="1543050" lvl="3" indent="0" algn="l" rtl="0">
              <a:spcBef>
                <a:spcPts val="0"/>
              </a:spcBef>
              <a:spcAft>
                <a:spcPts val="0"/>
              </a:spcAft>
              <a:buNone/>
            </a:pPr>
            <a:r>
              <a:rPr lang="en-US"/>
              <a:t>Contains no functions or groups of data</a:t>
            </a:r>
            <a:endParaRPr/>
          </a:p>
          <a:p>
            <a:pPr marL="1543050" lvl="3" indent="0" algn="l" rtl="0">
              <a:spcBef>
                <a:spcPts val="0"/>
              </a:spcBef>
              <a:spcAft>
                <a:spcPts val="0"/>
              </a:spcAft>
              <a:buNone/>
            </a:pPr>
            <a:r>
              <a:rPr lang="en-US"/>
              <a:t>Can perform DML operations through the view</a:t>
            </a:r>
            <a:endParaRPr/>
          </a:p>
          <a:p>
            <a:pPr marL="0" lvl="2" indent="0" algn="l" rtl="0">
              <a:spcBef>
                <a:spcPts val="0"/>
              </a:spcBef>
              <a:spcAft>
                <a:spcPts val="0"/>
              </a:spcAft>
              <a:buSzPts val="1800"/>
              <a:buNone/>
            </a:pPr>
            <a:r>
              <a:rPr lang="en-US"/>
              <a:t>A complex view is one that:</a:t>
            </a:r>
            <a:endParaRPr/>
          </a:p>
          <a:p>
            <a:pPr marL="1543050" lvl="3" indent="0" algn="l" rtl="0">
              <a:spcBef>
                <a:spcPts val="0"/>
              </a:spcBef>
              <a:spcAft>
                <a:spcPts val="0"/>
              </a:spcAft>
              <a:buNone/>
            </a:pPr>
            <a:r>
              <a:rPr lang="en-US"/>
              <a:t>Derives data from many tables</a:t>
            </a:r>
            <a:endParaRPr/>
          </a:p>
          <a:p>
            <a:pPr marL="1543050" lvl="3" indent="0" algn="l" rtl="0">
              <a:spcBef>
                <a:spcPts val="0"/>
              </a:spcBef>
              <a:spcAft>
                <a:spcPts val="0"/>
              </a:spcAft>
              <a:buNone/>
            </a:pPr>
            <a:r>
              <a:rPr lang="en-US"/>
              <a:t>Contains functions or groups of data</a:t>
            </a:r>
            <a:endParaRPr/>
          </a:p>
          <a:p>
            <a:pPr marL="1543050" lvl="3" indent="0" algn="l" rtl="0">
              <a:spcBef>
                <a:spcPts val="0"/>
              </a:spcBef>
              <a:spcAft>
                <a:spcPts val="0"/>
              </a:spcAft>
              <a:buNone/>
            </a:pPr>
            <a:r>
              <a:rPr lang="en-US"/>
              <a:t>Does not always allow DML operations through the view</a:t>
            </a:r>
            <a:endParaRPr/>
          </a:p>
          <a:p>
            <a:pPr marL="0" lvl="0" indent="0" algn="l" rtl="0">
              <a:spcBef>
                <a:spcPts val="0"/>
              </a:spcBef>
              <a:spcAft>
                <a:spcPts val="0"/>
              </a:spcAft>
              <a:buNone/>
            </a:pPr>
            <a:endParaRPr/>
          </a:p>
        </p:txBody>
      </p:sp>
      <p:sp>
        <p:nvSpPr>
          <p:cNvPr id="551" name="Google Shape;551;p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6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65</a:t>
            </a:fld>
            <a:endParaRPr/>
          </a:p>
        </p:txBody>
      </p:sp>
      <p:sp>
        <p:nvSpPr>
          <p:cNvPr id="584" name="Google Shape;58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5" name="Google Shape;585;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6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66</a:t>
            </a:fld>
            <a:endParaRPr/>
          </a:p>
        </p:txBody>
      </p:sp>
      <p:sp>
        <p:nvSpPr>
          <p:cNvPr id="591" name="Google Shape;59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2" name="Google Shape;59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6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68</a:t>
            </a:fld>
            <a:endParaRPr/>
          </a:p>
        </p:txBody>
      </p:sp>
      <p:sp>
        <p:nvSpPr>
          <p:cNvPr id="604" name="Google Shape;60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5" name="Google Shape;605;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With check options indicates that UPDATE and INSERT operations against the view are to be checked to ensure that every updated or inserted row still satisfies the view defining condition ( Status &gt; 15 )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1" i="0" u="none">
                <a:solidFill>
                  <a:srgbClr val="000000"/>
                </a:solidFill>
                <a:latin typeface="Arial"/>
                <a:ea typeface="Arial"/>
                <a:cs typeface="Arial"/>
                <a:sym typeface="Arial"/>
              </a:rPr>
              <a:t>9</a:t>
            </a:fld>
            <a:endParaRPr/>
          </a:p>
        </p:txBody>
      </p:sp>
      <p:sp>
        <p:nvSpPr>
          <p:cNvPr id="125" name="Google Shape;1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2E95D3"/>
                </a:solidFill>
                <a:effectLst/>
                <a:latin typeface="Söhne Mono"/>
              </a:rPr>
              <a:t>-- Question: Create the Students table with default values:</a:t>
            </a:r>
          </a:p>
          <a:p>
            <a:pPr marL="0" lvl="0" indent="0" algn="l" rtl="0">
              <a:spcBef>
                <a:spcPts val="0"/>
              </a:spcBef>
              <a:spcAft>
                <a:spcPts val="0"/>
              </a:spcAft>
              <a:buNone/>
            </a:pPr>
            <a:endParaRPr lang="en-US" b="0" i="0" dirty="0">
              <a:solidFill>
                <a:srgbClr val="2E95D3"/>
              </a:solidFill>
              <a:effectLst/>
              <a:latin typeface="Söhne Mono"/>
            </a:endParaRPr>
          </a:p>
          <a:p>
            <a:pPr marL="0" lvl="0" indent="0" algn="l" rtl="0">
              <a:spcBef>
                <a:spcPts val="0"/>
              </a:spcBef>
              <a:spcAft>
                <a:spcPts val="0"/>
              </a:spcAft>
              <a:buNone/>
            </a:pPr>
            <a:r>
              <a:rPr lang="en-US" b="0" i="0" dirty="0">
                <a:solidFill>
                  <a:srgbClr val="2E95D3"/>
                </a:solidFill>
                <a:effectLst/>
                <a:latin typeface="Söhne Mono"/>
              </a:rPr>
              <a:t>CREATE</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FFFFFF"/>
                </a:solidFill>
                <a:effectLst/>
                <a:latin typeface="Söhne Mono"/>
              </a:rPr>
              <a:t> Students ( ID NUMBER(</a:t>
            </a:r>
            <a:r>
              <a:rPr lang="en-US" b="0" i="0" dirty="0">
                <a:solidFill>
                  <a:srgbClr val="DF3079"/>
                </a:solidFill>
                <a:effectLst/>
                <a:latin typeface="Söhne Mono"/>
              </a:rPr>
              <a:t>15</a:t>
            </a:r>
            <a:r>
              <a:rPr lang="en-US" b="0" i="0" dirty="0">
                <a:solidFill>
                  <a:srgbClr val="FFFFFF"/>
                </a:solidFill>
                <a:effectLst/>
                <a:latin typeface="Söhne Mono"/>
              </a:rPr>
              <a:t>) </a:t>
            </a:r>
            <a:r>
              <a:rPr lang="en-US" b="0" i="0" dirty="0">
                <a:solidFill>
                  <a:srgbClr val="2E95D3"/>
                </a:solidFill>
                <a:effectLst/>
                <a:latin typeface="Söhne Mono"/>
              </a:rPr>
              <a:t>PRIMARY</a:t>
            </a:r>
            <a:r>
              <a:rPr lang="en-US" b="0" i="0" dirty="0">
                <a:solidFill>
                  <a:srgbClr val="FFFFFF"/>
                </a:solidFill>
                <a:effectLst/>
                <a:latin typeface="Söhne Mono"/>
              </a:rPr>
              <a:t> KEY, </a:t>
            </a:r>
            <a:br>
              <a:rPr lang="en-US" b="0" i="0" dirty="0">
                <a:solidFill>
                  <a:srgbClr val="FFFFFF"/>
                </a:solidFill>
                <a:effectLst/>
                <a:latin typeface="Söhne Mono"/>
              </a:rPr>
            </a:br>
            <a:r>
              <a:rPr lang="en-US" b="0" i="0" dirty="0" err="1">
                <a:solidFill>
                  <a:srgbClr val="FFFFFF"/>
                </a:solidFill>
                <a:effectLst/>
                <a:latin typeface="Söhne Mono"/>
              </a:rPr>
              <a:t>First_Name</a:t>
            </a:r>
            <a:r>
              <a:rPr lang="en-US" b="0" i="0" dirty="0">
                <a:solidFill>
                  <a:srgbClr val="FFFFFF"/>
                </a:solidFill>
                <a:effectLst/>
                <a:latin typeface="Söhne Mono"/>
              </a:rPr>
              <a:t> </a:t>
            </a:r>
            <a:r>
              <a:rPr lang="en-US" b="0" i="0" dirty="0">
                <a:solidFill>
                  <a:srgbClr val="DF3079"/>
                </a:solidFill>
                <a:effectLst/>
                <a:latin typeface="Söhne Mono"/>
              </a:rPr>
              <a:t>CHAR</a:t>
            </a:r>
            <a:r>
              <a:rPr lang="en-US" b="0" i="0" dirty="0">
                <a:solidFill>
                  <a:srgbClr val="FFFFFF"/>
                </a:solidFill>
                <a:effectLst/>
                <a:latin typeface="Söhne Mono"/>
              </a:rPr>
              <a:t>(</a:t>
            </a:r>
            <a:r>
              <a:rPr lang="en-US" b="0" i="0" dirty="0">
                <a:solidFill>
                  <a:srgbClr val="DF3079"/>
                </a:solidFill>
                <a:effectLst/>
                <a:latin typeface="Söhne Mono"/>
              </a:rPr>
              <a:t>50</a:t>
            </a:r>
            <a:r>
              <a:rPr lang="en-US" b="0" i="0" dirty="0">
                <a:solidFill>
                  <a:srgbClr val="FFFFFF"/>
                </a:solidFill>
                <a:effectLst/>
                <a:latin typeface="Söhne Mono"/>
              </a:rPr>
              <a:t>)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NULL</a:t>
            </a:r>
            <a:r>
              <a:rPr lang="en-US" b="0" i="0" dirty="0">
                <a:solidFill>
                  <a:srgbClr val="FFFFFF"/>
                </a:solidFill>
                <a:effectLst/>
                <a:latin typeface="Söhne Mono"/>
              </a:rPr>
              <a:t>, </a:t>
            </a:r>
            <a:br>
              <a:rPr lang="en-US" b="0" i="0" dirty="0">
                <a:solidFill>
                  <a:srgbClr val="FFFFFF"/>
                </a:solidFill>
                <a:effectLst/>
                <a:latin typeface="Söhne Mono"/>
              </a:rPr>
            </a:br>
            <a:r>
              <a:rPr lang="en-US" b="0" i="0" dirty="0" err="1">
                <a:solidFill>
                  <a:srgbClr val="FFFFFF"/>
                </a:solidFill>
                <a:effectLst/>
                <a:latin typeface="Söhne Mono"/>
              </a:rPr>
              <a:t>Last_Name</a:t>
            </a:r>
            <a:r>
              <a:rPr lang="en-US" b="0" i="0" dirty="0">
                <a:solidFill>
                  <a:srgbClr val="FFFFFF"/>
                </a:solidFill>
                <a:effectLst/>
                <a:latin typeface="Söhne Mono"/>
              </a:rPr>
              <a:t> </a:t>
            </a:r>
            <a:r>
              <a:rPr lang="en-US" b="0" i="0" dirty="0">
                <a:solidFill>
                  <a:srgbClr val="DF3079"/>
                </a:solidFill>
                <a:effectLst/>
                <a:latin typeface="Söhne Mono"/>
              </a:rPr>
              <a:t>CHAR</a:t>
            </a:r>
            <a:r>
              <a:rPr lang="en-US" b="0" i="0" dirty="0">
                <a:solidFill>
                  <a:srgbClr val="FFFFFF"/>
                </a:solidFill>
                <a:effectLst/>
                <a:latin typeface="Söhne Mono"/>
              </a:rPr>
              <a:t>(</a:t>
            </a:r>
            <a:r>
              <a:rPr lang="en-US" b="0" i="0" dirty="0">
                <a:solidFill>
                  <a:srgbClr val="DF3079"/>
                </a:solidFill>
                <a:effectLst/>
                <a:latin typeface="Söhne Mono"/>
              </a:rPr>
              <a:t>50</a:t>
            </a:r>
            <a:r>
              <a:rPr lang="en-US" b="0" i="0" dirty="0">
                <a:solidFill>
                  <a:srgbClr val="FFFFFF"/>
                </a:solidFill>
                <a:effectLst/>
                <a:latin typeface="Söhne Mono"/>
              </a:rPr>
              <a:t>) </a:t>
            </a:r>
            <a:r>
              <a:rPr lang="en-US" b="0" i="0" dirty="0">
                <a:solidFill>
                  <a:srgbClr val="2E95D3"/>
                </a:solidFill>
                <a:effectLst/>
                <a:latin typeface="Söhne Mono"/>
              </a:rPr>
              <a:t>DEFAULT</a:t>
            </a:r>
            <a:r>
              <a:rPr lang="en-US" b="0" i="0" dirty="0">
                <a:solidFill>
                  <a:srgbClr val="FFFFFF"/>
                </a:solidFill>
                <a:effectLst/>
                <a:latin typeface="Söhne Mono"/>
              </a:rPr>
              <a:t> </a:t>
            </a:r>
            <a:r>
              <a:rPr lang="en-US" b="0" i="0" dirty="0">
                <a:solidFill>
                  <a:srgbClr val="00A67D"/>
                </a:solidFill>
                <a:effectLst/>
                <a:latin typeface="Söhne Mono"/>
              </a:rPr>
              <a:t>'Unknown'</a:t>
            </a:r>
            <a:r>
              <a:rPr lang="en-US" b="0" i="0" dirty="0">
                <a:solidFill>
                  <a:srgbClr val="FFFFFF"/>
                </a:solidFill>
                <a:effectLst/>
                <a:latin typeface="Söhne Mono"/>
              </a:rPr>
              <a:t>, </a:t>
            </a:r>
            <a:r>
              <a:rPr lang="en-US" b="0" i="0" dirty="0">
                <a:effectLst/>
                <a:latin typeface="Söhne Mono"/>
              </a:rPr>
              <a:t>-- Default value for </a:t>
            </a:r>
            <a:r>
              <a:rPr lang="en-US" b="0" i="0" dirty="0" err="1">
                <a:effectLst/>
                <a:latin typeface="Söhne Mono"/>
              </a:rPr>
              <a:t>Last_Name</a:t>
            </a:r>
            <a:br>
              <a:rPr lang="en-US" b="0" i="0" dirty="0">
                <a:effectLst/>
                <a:latin typeface="Söhne Mono"/>
              </a:rPr>
            </a:br>
            <a:r>
              <a:rPr lang="en-US" b="0" i="0" dirty="0">
                <a:solidFill>
                  <a:srgbClr val="FFFFFF"/>
                </a:solidFill>
                <a:effectLst/>
                <a:latin typeface="Söhne Mono"/>
              </a:rPr>
              <a:t>Address </a:t>
            </a:r>
            <a:r>
              <a:rPr lang="en-US" b="0" i="0" dirty="0">
                <a:solidFill>
                  <a:srgbClr val="DF3079"/>
                </a:solidFill>
                <a:effectLst/>
                <a:latin typeface="Söhne Mono"/>
              </a:rPr>
              <a:t>CHAR</a:t>
            </a:r>
            <a:r>
              <a:rPr lang="en-US" b="0" i="0" dirty="0">
                <a:solidFill>
                  <a:srgbClr val="FFFFFF"/>
                </a:solidFill>
                <a:effectLst/>
                <a:latin typeface="Söhne Mono"/>
              </a:rPr>
              <a:t>(</a:t>
            </a:r>
            <a:r>
              <a:rPr lang="en-US" b="0" i="0" dirty="0">
                <a:solidFill>
                  <a:srgbClr val="DF3079"/>
                </a:solidFill>
                <a:effectLst/>
                <a:latin typeface="Söhne Mono"/>
              </a:rPr>
              <a:t>50</a:t>
            </a:r>
            <a:r>
              <a:rPr lang="en-US" b="0" i="0" dirty="0">
                <a:solidFill>
                  <a:srgbClr val="FFFFFF"/>
                </a:solidFill>
                <a:effectLst/>
                <a:latin typeface="Söhne Mono"/>
              </a:rPr>
              <a:t>) </a:t>
            </a:r>
            <a:r>
              <a:rPr lang="en-US" b="0" i="0" dirty="0">
                <a:solidFill>
                  <a:srgbClr val="2E95D3"/>
                </a:solidFill>
                <a:effectLst/>
                <a:latin typeface="Söhne Mono"/>
              </a:rPr>
              <a:t>DEFAULT</a:t>
            </a:r>
            <a:r>
              <a:rPr lang="en-US" b="0" i="0" dirty="0">
                <a:solidFill>
                  <a:srgbClr val="FFFFFF"/>
                </a:solidFill>
                <a:effectLst/>
                <a:latin typeface="Söhne Mono"/>
              </a:rPr>
              <a:t> </a:t>
            </a:r>
            <a:r>
              <a:rPr lang="en-US" b="0" i="0" dirty="0">
                <a:solidFill>
                  <a:srgbClr val="00A67D"/>
                </a:solidFill>
                <a:effectLst/>
                <a:latin typeface="Söhne Mono"/>
              </a:rPr>
              <a:t>'N/A'</a:t>
            </a:r>
            <a:r>
              <a:rPr lang="en-US" b="0" i="0" dirty="0">
                <a:solidFill>
                  <a:srgbClr val="FFFFFF"/>
                </a:solidFill>
                <a:effectLst/>
                <a:latin typeface="Söhne Mono"/>
              </a:rPr>
              <a:t>, </a:t>
            </a:r>
            <a:r>
              <a:rPr lang="en-US" b="0" i="0" dirty="0">
                <a:effectLst/>
                <a:latin typeface="Söhne Mono"/>
              </a:rPr>
              <a:t>-- Default value for Address</a:t>
            </a:r>
            <a:br>
              <a:rPr lang="en-US" b="0" i="0" dirty="0">
                <a:effectLst/>
                <a:latin typeface="Söhne Mono"/>
              </a:rPr>
            </a:br>
            <a:r>
              <a:rPr lang="en-US" b="0" i="0" dirty="0">
                <a:solidFill>
                  <a:srgbClr val="FFFFFF"/>
                </a:solidFill>
                <a:effectLst/>
                <a:latin typeface="Söhne Mono"/>
              </a:rPr>
              <a:t>City </a:t>
            </a:r>
            <a:r>
              <a:rPr lang="en-US" b="0" i="0" dirty="0">
                <a:solidFill>
                  <a:srgbClr val="DF3079"/>
                </a:solidFill>
                <a:effectLst/>
                <a:latin typeface="Söhne Mono"/>
              </a:rPr>
              <a:t>CHAR</a:t>
            </a:r>
            <a:r>
              <a:rPr lang="en-US" b="0" i="0" dirty="0">
                <a:solidFill>
                  <a:srgbClr val="FFFFFF"/>
                </a:solidFill>
                <a:effectLst/>
                <a:latin typeface="Söhne Mono"/>
              </a:rPr>
              <a:t>(</a:t>
            </a:r>
            <a:r>
              <a:rPr lang="en-US" b="0" i="0" dirty="0">
                <a:solidFill>
                  <a:srgbClr val="DF3079"/>
                </a:solidFill>
                <a:effectLst/>
                <a:latin typeface="Söhne Mono"/>
              </a:rPr>
              <a:t>50</a:t>
            </a:r>
            <a:r>
              <a:rPr lang="en-US" b="0" i="0" dirty="0">
                <a:solidFill>
                  <a:srgbClr val="FFFFFF"/>
                </a:solidFill>
                <a:effectLst/>
                <a:latin typeface="Söhne Mono"/>
              </a:rPr>
              <a:t>) </a:t>
            </a:r>
            <a:r>
              <a:rPr lang="en-US" b="0" i="0" dirty="0">
                <a:solidFill>
                  <a:srgbClr val="2E95D3"/>
                </a:solidFill>
                <a:effectLst/>
                <a:latin typeface="Söhne Mono"/>
              </a:rPr>
              <a:t>DEFAULT</a:t>
            </a:r>
            <a:r>
              <a:rPr lang="en-US" b="0" i="0" dirty="0">
                <a:solidFill>
                  <a:srgbClr val="FFFFFF"/>
                </a:solidFill>
                <a:effectLst/>
                <a:latin typeface="Söhne Mono"/>
              </a:rPr>
              <a:t> </a:t>
            </a:r>
            <a:r>
              <a:rPr lang="en-US" b="0" i="0" dirty="0">
                <a:solidFill>
                  <a:srgbClr val="00A67D"/>
                </a:solidFill>
                <a:effectLst/>
                <a:latin typeface="Söhne Mono"/>
              </a:rPr>
              <a:t>'N/A'</a:t>
            </a:r>
            <a:r>
              <a:rPr lang="en-US" b="0" i="0" dirty="0">
                <a:solidFill>
                  <a:srgbClr val="FFFFFF"/>
                </a:solidFill>
                <a:effectLst/>
                <a:latin typeface="Söhne Mono"/>
              </a:rPr>
              <a:t>, </a:t>
            </a:r>
            <a:r>
              <a:rPr lang="en-US" b="0" i="0" dirty="0">
                <a:effectLst/>
                <a:latin typeface="Söhne Mono"/>
              </a:rPr>
              <a:t>-- Default value for City</a:t>
            </a:r>
            <a:r>
              <a:rPr lang="en-US" b="0" i="0" dirty="0">
                <a:solidFill>
                  <a:srgbClr val="FFFFFF"/>
                </a:solidFill>
                <a:effectLst/>
                <a:latin typeface="Söhne Mono"/>
              </a:rPr>
              <a:t> </a:t>
            </a:r>
            <a:br>
              <a:rPr lang="en-US" b="0" i="0" dirty="0">
                <a:solidFill>
                  <a:srgbClr val="FFFFFF"/>
                </a:solidFill>
                <a:effectLst/>
                <a:latin typeface="Söhne Mono"/>
              </a:rPr>
            </a:br>
            <a:r>
              <a:rPr lang="en-US" b="0" i="0" dirty="0">
                <a:solidFill>
                  <a:srgbClr val="FFFFFF"/>
                </a:solidFill>
                <a:effectLst/>
                <a:latin typeface="Söhne Mono"/>
              </a:rPr>
              <a:t>Country </a:t>
            </a:r>
            <a:r>
              <a:rPr lang="en-US" b="0" i="0" dirty="0">
                <a:solidFill>
                  <a:srgbClr val="DF3079"/>
                </a:solidFill>
                <a:effectLst/>
                <a:latin typeface="Söhne Mono"/>
              </a:rPr>
              <a:t>CHAR</a:t>
            </a:r>
            <a:r>
              <a:rPr lang="en-US" b="0" i="0" dirty="0">
                <a:solidFill>
                  <a:srgbClr val="FFFFFF"/>
                </a:solidFill>
                <a:effectLst/>
                <a:latin typeface="Söhne Mono"/>
              </a:rPr>
              <a:t>(</a:t>
            </a:r>
            <a:r>
              <a:rPr lang="en-US" b="0" i="0" dirty="0">
                <a:solidFill>
                  <a:srgbClr val="DF3079"/>
                </a:solidFill>
                <a:effectLst/>
                <a:latin typeface="Söhne Mono"/>
              </a:rPr>
              <a:t>25</a:t>
            </a:r>
            <a:r>
              <a:rPr lang="en-US" b="0" i="0" dirty="0">
                <a:solidFill>
                  <a:srgbClr val="FFFFFF"/>
                </a:solidFill>
                <a:effectLst/>
                <a:latin typeface="Söhne Mono"/>
              </a:rPr>
              <a:t>) </a:t>
            </a:r>
            <a:r>
              <a:rPr lang="en-US" b="0" i="0" dirty="0">
                <a:solidFill>
                  <a:srgbClr val="2E95D3"/>
                </a:solidFill>
                <a:effectLst/>
                <a:latin typeface="Söhne Mono"/>
              </a:rPr>
              <a:t>DEFAULT</a:t>
            </a:r>
            <a:r>
              <a:rPr lang="en-US" b="0" i="0" dirty="0">
                <a:solidFill>
                  <a:srgbClr val="FFFFFF"/>
                </a:solidFill>
                <a:effectLst/>
                <a:latin typeface="Söhne Mono"/>
              </a:rPr>
              <a:t> </a:t>
            </a:r>
            <a:r>
              <a:rPr lang="en-US" b="0" i="0" dirty="0">
                <a:solidFill>
                  <a:srgbClr val="00A67D"/>
                </a:solidFill>
                <a:effectLst/>
                <a:latin typeface="Söhne Mono"/>
              </a:rPr>
              <a:t>'Unknown'</a:t>
            </a:r>
            <a:r>
              <a:rPr lang="en-US" b="0" i="0" dirty="0">
                <a:solidFill>
                  <a:srgbClr val="FFFFFF"/>
                </a:solidFill>
                <a:effectLst/>
                <a:latin typeface="Söhne Mono"/>
              </a:rPr>
              <a:t>, </a:t>
            </a:r>
            <a:r>
              <a:rPr lang="en-US" b="0" i="0" dirty="0">
                <a:effectLst/>
                <a:latin typeface="Söhne Mono"/>
              </a:rPr>
              <a:t>-- Default value for Country</a:t>
            </a:r>
            <a:r>
              <a:rPr lang="en-US" b="0" i="0" dirty="0">
                <a:solidFill>
                  <a:srgbClr val="FFFFFF"/>
                </a:solidFill>
                <a:effectLst/>
                <a:latin typeface="Söhne Mono"/>
              </a:rPr>
              <a:t> </a:t>
            </a:r>
            <a:br>
              <a:rPr lang="en-US" b="0" i="0" dirty="0">
                <a:solidFill>
                  <a:srgbClr val="FFFFFF"/>
                </a:solidFill>
                <a:effectLst/>
                <a:latin typeface="Söhne Mono"/>
              </a:rPr>
            </a:br>
            <a:r>
              <a:rPr lang="en-US" b="0" i="0" dirty="0" err="1">
                <a:solidFill>
                  <a:srgbClr val="FFFFFF"/>
                </a:solidFill>
                <a:effectLst/>
                <a:latin typeface="Söhne Mono"/>
              </a:rPr>
              <a:t>Birth_Date</a:t>
            </a:r>
            <a:r>
              <a:rPr lang="en-US" b="0" i="0" dirty="0">
                <a:solidFill>
                  <a:srgbClr val="FFFFFF"/>
                </a:solidFill>
                <a:effectLst/>
                <a:latin typeface="Söhne Mono"/>
              </a:rPr>
              <a:t> </a:t>
            </a:r>
            <a:r>
              <a:rPr lang="en-US" b="0" i="0" dirty="0">
                <a:solidFill>
                  <a:srgbClr val="DF3079"/>
                </a:solidFill>
                <a:effectLst/>
                <a:latin typeface="Söhne Mono"/>
              </a:rPr>
              <a:t>DATE</a:t>
            </a:r>
            <a:r>
              <a:rPr lang="en-US" b="0" i="0" dirty="0">
                <a:solidFill>
                  <a:srgbClr val="FFFFFF"/>
                </a:solidFill>
                <a:effectLst/>
                <a:latin typeface="Söhne Mono"/>
              </a:rPr>
              <a:t> </a:t>
            </a:r>
            <a:r>
              <a:rPr lang="en-US" b="0" i="0" dirty="0">
                <a:solidFill>
                  <a:srgbClr val="2E95D3"/>
                </a:solidFill>
                <a:effectLst/>
                <a:latin typeface="Söhne Mono"/>
              </a:rPr>
              <a:t>DEFAULT</a:t>
            </a:r>
            <a:r>
              <a:rPr lang="en-US" b="0" i="0" dirty="0">
                <a:solidFill>
                  <a:srgbClr val="FFFFFF"/>
                </a:solidFill>
                <a:effectLst/>
                <a:latin typeface="Söhne Mono"/>
              </a:rPr>
              <a:t> </a:t>
            </a:r>
            <a:r>
              <a:rPr lang="en-US" b="0" i="0" dirty="0">
                <a:solidFill>
                  <a:srgbClr val="2E95D3"/>
                </a:solidFill>
                <a:effectLst/>
                <a:latin typeface="Söhne Mono"/>
              </a:rPr>
              <a:t>NULL</a:t>
            </a:r>
            <a:r>
              <a:rPr lang="en-US" b="0" i="0" dirty="0">
                <a:solidFill>
                  <a:srgbClr val="FFFFFF"/>
                </a:solidFill>
                <a:effectLst/>
                <a:latin typeface="Söhne Mono"/>
              </a:rPr>
              <a:t> </a:t>
            </a:r>
            <a:r>
              <a:rPr lang="en-US" b="0" i="0" dirty="0">
                <a:effectLst/>
                <a:latin typeface="Söhne Mono"/>
              </a:rPr>
              <a:t>-- Default value for </a:t>
            </a:r>
            <a:r>
              <a:rPr lang="en-US" b="0" i="0" dirty="0" err="1">
                <a:effectLst/>
                <a:latin typeface="Söhne Mono"/>
              </a:rPr>
              <a:t>Birth_Date</a:t>
            </a:r>
            <a:r>
              <a:rPr lang="en-US" b="0" i="0" dirty="0">
                <a:effectLst/>
                <a:latin typeface="Söhne Mono"/>
              </a:rPr>
              <a:t> (NULL means no default)</a:t>
            </a:r>
            <a:r>
              <a:rPr lang="en-US" b="0" i="0" dirty="0">
                <a:solidFill>
                  <a:srgbClr val="FFFFFF"/>
                </a:solidFill>
                <a:effectLst/>
                <a:latin typeface="Söhne Mono"/>
              </a:rPr>
              <a:t>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8"/>
          <p:cNvSpPr txBox="1">
            <a:spLocks noGrp="1"/>
          </p:cNvSpPr>
          <p:nvPr>
            <p:ph type="ctrTitle"/>
          </p:nvPr>
        </p:nvSpPr>
        <p:spPr>
          <a:xfrm>
            <a:off x="457200" y="2819400"/>
            <a:ext cx="7772400" cy="228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78"/>
          <p:cNvSpPr txBox="1">
            <a:spLocks noGrp="1"/>
          </p:cNvSpPr>
          <p:nvPr>
            <p:ph type="subTitle" idx="1"/>
          </p:nvPr>
        </p:nvSpPr>
        <p:spPr>
          <a:xfrm>
            <a:off x="762000" y="4724400"/>
            <a:ext cx="80772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2400"/>
              <a:buFont typeface="Garamond"/>
              <a:buNone/>
              <a:defRPr b="1">
                <a:latin typeface="Garamond"/>
                <a:ea typeface="Garamond"/>
                <a:cs typeface="Garamond"/>
                <a:sym typeface="Garamond"/>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89"/>
          <p:cNvSpPr txBox="1">
            <a:spLocks noGrp="1"/>
          </p:cNvSpPr>
          <p:nvPr>
            <p:ph type="title"/>
          </p:nvPr>
        </p:nvSpPr>
        <p:spPr>
          <a:xfrm>
            <a:off x="722313" y="4406900"/>
            <a:ext cx="7772400" cy="13620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9"/>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spcBef>
                <a:spcPts val="400"/>
              </a:spcBef>
              <a:spcAft>
                <a:spcPts val="0"/>
              </a:spcAft>
              <a:buSzPts val="2000"/>
              <a:buFont typeface="Arial"/>
              <a:buNone/>
              <a:defRPr sz="2000"/>
            </a:lvl1pPr>
            <a:lvl2pPr marL="914400" lvl="1" indent="-228600" algn="l">
              <a:spcBef>
                <a:spcPts val="360"/>
              </a:spcBef>
              <a:spcAft>
                <a:spcPts val="0"/>
              </a:spcAft>
              <a:buSzPts val="1800"/>
              <a:buFont typeface="Arial"/>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SzPts val="1400"/>
              <a:buFont typeface="Arial"/>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67" name="Google Shape;67;p89"/>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80"/>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0"/>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80"/>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81"/>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
        <p:cNvGrpSpPr/>
        <p:nvPr/>
      </p:nvGrpSpPr>
      <p:grpSpPr>
        <a:xfrm>
          <a:off x="0" y="0"/>
          <a:ext cx="0" cy="0"/>
          <a:chOff x="0" y="0"/>
          <a:chExt cx="0" cy="0"/>
        </a:xfrm>
      </p:grpSpPr>
      <p:sp>
        <p:nvSpPr>
          <p:cNvPr id="35" name="Google Shape;35;p83"/>
          <p:cNvSpPr txBox="1">
            <a:spLocks noGrp="1"/>
          </p:cNvSpPr>
          <p:nvPr>
            <p:ph type="title"/>
          </p:nvPr>
        </p:nvSpPr>
        <p:spPr>
          <a:xfrm rot="5400000">
            <a:off x="4462463" y="2176463"/>
            <a:ext cx="5638800" cy="18954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3"/>
          <p:cNvSpPr txBox="1">
            <a:spLocks noGrp="1"/>
          </p:cNvSpPr>
          <p:nvPr>
            <p:ph type="body" idx="1"/>
          </p:nvPr>
        </p:nvSpPr>
        <p:spPr>
          <a:xfrm rot="5400000">
            <a:off x="595313" y="357188"/>
            <a:ext cx="5638800" cy="5534025"/>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83"/>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84"/>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84"/>
          <p:cNvSpPr txBox="1">
            <a:spLocks noGrp="1"/>
          </p:cNvSpPr>
          <p:nvPr>
            <p:ph type="body" idx="1"/>
          </p:nvPr>
        </p:nvSpPr>
        <p:spPr>
          <a:xfrm rot="5400000">
            <a:off x="2282825" y="3175"/>
            <a:ext cx="4343400" cy="7537450"/>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1" name="Google Shape;41;p84"/>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85"/>
          <p:cNvSpPr txBox="1">
            <a:spLocks noGrp="1"/>
          </p:cNvSpPr>
          <p:nvPr>
            <p:ph type="title"/>
          </p:nvPr>
        </p:nvSpPr>
        <p:spPr>
          <a:xfrm>
            <a:off x="1792288" y="4800600"/>
            <a:ext cx="5486400" cy="56673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5"/>
          <p:cNvSpPr>
            <a:spLocks noGrp="1"/>
          </p:cNvSpPr>
          <p:nvPr>
            <p:ph type="pic" idx="2"/>
          </p:nvPr>
        </p:nvSpPr>
        <p:spPr>
          <a:xfrm>
            <a:off x="1792288" y="612775"/>
            <a:ext cx="5486400" cy="4114800"/>
          </a:xfrm>
          <a:prstGeom prst="rect">
            <a:avLst/>
          </a:prstGeom>
          <a:noFill/>
          <a:ln>
            <a:noFill/>
          </a:ln>
        </p:spPr>
      </p:sp>
      <p:sp>
        <p:nvSpPr>
          <p:cNvPr id="45" name="Google Shape;45;p85"/>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1400"/>
              <a:buFont typeface="Arial"/>
              <a:buNone/>
              <a:defRPr sz="1400"/>
            </a:lvl1pPr>
            <a:lvl2pPr marL="914400" lvl="1" indent="-228600" algn="l">
              <a:spcBef>
                <a:spcPts val="240"/>
              </a:spcBef>
              <a:spcAft>
                <a:spcPts val="0"/>
              </a:spcAft>
              <a:buSzPts val="1200"/>
              <a:buFont typeface="Arial"/>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SzPts val="900"/>
              <a:buFont typeface="Arial"/>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46" name="Google Shape;46;p85"/>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86"/>
          <p:cNvSpPr txBox="1">
            <a:spLocks noGrp="1"/>
          </p:cNvSpPr>
          <p:nvPr>
            <p:ph type="title"/>
          </p:nvPr>
        </p:nvSpPr>
        <p:spPr>
          <a:xfrm>
            <a:off x="457200" y="273050"/>
            <a:ext cx="3008313" cy="116205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6"/>
          <p:cNvSpPr txBox="1">
            <a:spLocks noGrp="1"/>
          </p:cNvSpPr>
          <p:nvPr>
            <p:ph type="body" idx="1"/>
          </p:nvPr>
        </p:nvSpPr>
        <p:spPr>
          <a:xfrm>
            <a:off x="3575050" y="273050"/>
            <a:ext cx="5111750" cy="5853113"/>
          </a:xfrm>
          <a:prstGeom prst="rect">
            <a:avLst/>
          </a:prstGeom>
          <a:noFill/>
          <a:ln>
            <a:noFill/>
          </a:ln>
        </p:spPr>
        <p:txBody>
          <a:bodyPr spcFirstLastPara="1" wrap="square" lIns="0" tIns="0" rIns="0" bIns="0" anchor="t" anchorCtr="0">
            <a:noAutofit/>
          </a:bodyPr>
          <a:lstStyle>
            <a:lvl1pPr marL="457200" lvl="0" indent="-431800" algn="l">
              <a:spcBef>
                <a:spcPts val="640"/>
              </a:spcBef>
              <a:spcAft>
                <a:spcPts val="0"/>
              </a:spcAft>
              <a:buSzPts val="3200"/>
              <a:buFont typeface="Arial"/>
              <a:buChar char="•"/>
              <a:defRPr sz="3200"/>
            </a:lvl1pPr>
            <a:lvl2pPr marL="914400" lvl="1" indent="-406400" algn="l">
              <a:spcBef>
                <a:spcPts val="560"/>
              </a:spcBef>
              <a:spcAft>
                <a:spcPts val="0"/>
              </a:spcAft>
              <a:buSzPts val="2800"/>
              <a:buFont typeface="Arial"/>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SzPts val="2000"/>
              <a:buFont typeface="Arial"/>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50" name="Google Shape;50;p86"/>
          <p:cNvSpPr txBox="1">
            <a:spLocks noGrp="1"/>
          </p:cNvSpPr>
          <p:nvPr>
            <p:ph type="body" idx="2"/>
          </p:nvPr>
        </p:nvSpPr>
        <p:spPr>
          <a:xfrm>
            <a:off x="457200" y="1435100"/>
            <a:ext cx="3008313" cy="4691063"/>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1400"/>
              <a:buFont typeface="Arial"/>
              <a:buNone/>
              <a:defRPr sz="1400"/>
            </a:lvl1pPr>
            <a:lvl2pPr marL="914400" lvl="1" indent="-228600" algn="l">
              <a:spcBef>
                <a:spcPts val="240"/>
              </a:spcBef>
              <a:spcAft>
                <a:spcPts val="0"/>
              </a:spcAft>
              <a:buSzPts val="1200"/>
              <a:buFont typeface="Arial"/>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SzPts val="900"/>
              <a:buFont typeface="Arial"/>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51" name="Google Shape;51;p86"/>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7"/>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7"/>
          <p:cNvSpPr txBox="1">
            <a:spLocks noGrp="1"/>
          </p:cNvSpPr>
          <p:nvPr>
            <p:ph type="body" idx="1"/>
          </p:nvPr>
        </p:nvSpPr>
        <p:spPr>
          <a:xfrm>
            <a:off x="457200" y="1535113"/>
            <a:ext cx="4040188" cy="639762"/>
          </a:xfrm>
          <a:prstGeom prst="rect">
            <a:avLst/>
          </a:prstGeom>
          <a:noFill/>
          <a:ln>
            <a:noFill/>
          </a:ln>
        </p:spPr>
        <p:txBody>
          <a:bodyPr spcFirstLastPara="1" wrap="square" lIns="0" tIns="0" rIns="0" bIns="0" anchor="b" anchorCtr="0">
            <a:noAutofit/>
          </a:bodyPr>
          <a:lstStyle>
            <a:lvl1pPr marL="457200" lvl="0" indent="-228600" algn="l">
              <a:spcBef>
                <a:spcPts val="480"/>
              </a:spcBef>
              <a:spcAft>
                <a:spcPts val="0"/>
              </a:spcAft>
              <a:buSzPts val="2400"/>
              <a:buFont typeface="Arial"/>
              <a:buNone/>
              <a:defRPr sz="2400" b="1"/>
            </a:lvl1pPr>
            <a:lvl2pPr marL="914400" lvl="1" indent="-228600" algn="l">
              <a:spcBef>
                <a:spcPts val="400"/>
              </a:spcBef>
              <a:spcAft>
                <a:spcPts val="0"/>
              </a:spcAft>
              <a:buSzPts val="2000"/>
              <a:buFont typeface="Arial"/>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1600"/>
              <a:buFont typeface="Arial"/>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5" name="Google Shape;55;p87"/>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381000" algn="l">
              <a:spcBef>
                <a:spcPts val="480"/>
              </a:spcBef>
              <a:spcAft>
                <a:spcPts val="0"/>
              </a:spcAft>
              <a:buSzPts val="2400"/>
              <a:buFont typeface="Arial"/>
              <a:buChar char="•"/>
              <a:defRPr sz="2400"/>
            </a:lvl1pPr>
            <a:lvl2pPr marL="914400" lvl="1" indent="-355600" algn="l">
              <a:spcBef>
                <a:spcPts val="400"/>
              </a:spcBef>
              <a:spcAft>
                <a:spcPts val="0"/>
              </a:spcAft>
              <a:buSzPts val="2000"/>
              <a:buFont typeface="Arial"/>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6" name="Google Shape;56;p87"/>
          <p:cNvSpPr txBox="1">
            <a:spLocks noGrp="1"/>
          </p:cNvSpPr>
          <p:nvPr>
            <p:ph type="body" idx="3"/>
          </p:nvPr>
        </p:nvSpPr>
        <p:spPr>
          <a:xfrm>
            <a:off x="4645025" y="1535113"/>
            <a:ext cx="4041775" cy="639762"/>
          </a:xfrm>
          <a:prstGeom prst="rect">
            <a:avLst/>
          </a:prstGeom>
          <a:noFill/>
          <a:ln>
            <a:noFill/>
          </a:ln>
        </p:spPr>
        <p:txBody>
          <a:bodyPr spcFirstLastPara="1" wrap="square" lIns="0" tIns="0" rIns="0" bIns="0" anchor="b" anchorCtr="0">
            <a:noAutofit/>
          </a:bodyPr>
          <a:lstStyle>
            <a:lvl1pPr marL="457200" lvl="0" indent="-228600" algn="l">
              <a:spcBef>
                <a:spcPts val="480"/>
              </a:spcBef>
              <a:spcAft>
                <a:spcPts val="0"/>
              </a:spcAft>
              <a:buSzPts val="2400"/>
              <a:buFont typeface="Arial"/>
              <a:buNone/>
              <a:defRPr sz="2400" b="1"/>
            </a:lvl1pPr>
            <a:lvl2pPr marL="914400" lvl="1" indent="-228600" algn="l">
              <a:spcBef>
                <a:spcPts val="400"/>
              </a:spcBef>
              <a:spcAft>
                <a:spcPts val="0"/>
              </a:spcAft>
              <a:buSzPts val="2000"/>
              <a:buFont typeface="Arial"/>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1600"/>
              <a:buFont typeface="Arial"/>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7" name="Google Shape;57;p87"/>
          <p:cNvSpPr txBox="1">
            <a:spLocks noGrp="1"/>
          </p:cNvSpPr>
          <p:nvPr>
            <p:ph type="body" idx="4"/>
          </p:nvPr>
        </p:nvSpPr>
        <p:spPr>
          <a:xfrm>
            <a:off x="4645025" y="2174875"/>
            <a:ext cx="4041775" cy="3951288"/>
          </a:xfrm>
          <a:prstGeom prst="rect">
            <a:avLst/>
          </a:prstGeom>
          <a:noFill/>
          <a:ln>
            <a:noFill/>
          </a:ln>
        </p:spPr>
        <p:txBody>
          <a:bodyPr spcFirstLastPara="1" wrap="square" lIns="0" tIns="0" rIns="0" bIns="0" anchor="t" anchorCtr="0">
            <a:noAutofit/>
          </a:bodyPr>
          <a:lstStyle>
            <a:lvl1pPr marL="457200" lvl="0" indent="-381000" algn="l">
              <a:spcBef>
                <a:spcPts val="480"/>
              </a:spcBef>
              <a:spcAft>
                <a:spcPts val="0"/>
              </a:spcAft>
              <a:buSzPts val="2400"/>
              <a:buFont typeface="Arial"/>
              <a:buChar char="•"/>
              <a:defRPr sz="2400"/>
            </a:lvl1pPr>
            <a:lvl2pPr marL="914400" lvl="1" indent="-355600" algn="l">
              <a:spcBef>
                <a:spcPts val="400"/>
              </a:spcBef>
              <a:spcAft>
                <a:spcPts val="0"/>
              </a:spcAft>
              <a:buSzPts val="2000"/>
              <a:buFont typeface="Arial"/>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8" name="Google Shape;58;p87"/>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88"/>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8"/>
          <p:cNvSpPr txBox="1">
            <a:spLocks noGrp="1"/>
          </p:cNvSpPr>
          <p:nvPr>
            <p:ph type="body" idx="1"/>
          </p:nvPr>
        </p:nvSpPr>
        <p:spPr>
          <a:xfrm>
            <a:off x="685800" y="1600200"/>
            <a:ext cx="3692525" cy="4343400"/>
          </a:xfrm>
          <a:prstGeom prst="rect">
            <a:avLst/>
          </a:prstGeom>
          <a:noFill/>
          <a:ln>
            <a:noFill/>
          </a:ln>
        </p:spPr>
        <p:txBody>
          <a:bodyPr spcFirstLastPara="1" wrap="square" lIns="0" tIns="0" rIns="0" bIns="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Font typeface="Arial"/>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SzPts val="1800"/>
              <a:buFont typeface="Arial"/>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62" name="Google Shape;62;p88"/>
          <p:cNvSpPr txBox="1">
            <a:spLocks noGrp="1"/>
          </p:cNvSpPr>
          <p:nvPr>
            <p:ph type="body" idx="2"/>
          </p:nvPr>
        </p:nvSpPr>
        <p:spPr>
          <a:xfrm>
            <a:off x="4530725" y="1600200"/>
            <a:ext cx="3692525" cy="4343400"/>
          </a:xfrm>
          <a:prstGeom prst="rect">
            <a:avLst/>
          </a:prstGeom>
          <a:noFill/>
          <a:ln>
            <a:noFill/>
          </a:ln>
        </p:spPr>
        <p:txBody>
          <a:bodyPr spcFirstLastPara="1" wrap="square" lIns="0" tIns="0" rIns="0" bIns="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Font typeface="Arial"/>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SzPts val="1800"/>
              <a:buFont typeface="Arial"/>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63" name="Google Shape;63;p88"/>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1.jp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77" descr="Red Bar"/>
          <p:cNvPicPr preferRelativeResize="0"/>
          <p:nvPr/>
        </p:nvPicPr>
        <p:blipFill rotWithShape="1">
          <a:blip r:embed="rId3">
            <a:alphaModFix/>
          </a:blip>
          <a:srcRect/>
          <a:stretch/>
        </p:blipFill>
        <p:spPr>
          <a:xfrm>
            <a:off x="0" y="6022975"/>
            <a:ext cx="9144000" cy="225425"/>
          </a:xfrm>
          <a:prstGeom prst="rect">
            <a:avLst/>
          </a:prstGeom>
          <a:noFill/>
          <a:ln>
            <a:noFill/>
          </a:ln>
        </p:spPr>
      </p:pic>
      <p:pic>
        <p:nvPicPr>
          <p:cNvPr id="11" name="Google Shape;11;p77" descr="Red Bar"/>
          <p:cNvPicPr preferRelativeResize="0"/>
          <p:nvPr/>
        </p:nvPicPr>
        <p:blipFill rotWithShape="1">
          <a:blip r:embed="rId3">
            <a:alphaModFix/>
          </a:blip>
          <a:srcRect/>
          <a:stretch/>
        </p:blipFill>
        <p:spPr>
          <a:xfrm>
            <a:off x="5334000" y="2514600"/>
            <a:ext cx="3505200" cy="2667000"/>
          </a:xfrm>
          <a:prstGeom prst="rect">
            <a:avLst/>
          </a:prstGeom>
          <a:noFill/>
          <a:ln>
            <a:noFill/>
          </a:ln>
        </p:spPr>
      </p:pic>
      <p:pic>
        <p:nvPicPr>
          <p:cNvPr id="12" name="Google Shape;12;p77" descr="2801057463"/>
          <p:cNvPicPr preferRelativeResize="0"/>
          <p:nvPr/>
        </p:nvPicPr>
        <p:blipFill rotWithShape="1">
          <a:blip r:embed="rId4">
            <a:alphaModFix/>
          </a:blip>
          <a:srcRect/>
          <a:stretch/>
        </p:blipFill>
        <p:spPr>
          <a:xfrm>
            <a:off x="5410200" y="2590800"/>
            <a:ext cx="3352800" cy="2441575"/>
          </a:xfrm>
          <a:prstGeom prst="rect">
            <a:avLst/>
          </a:prstGeom>
          <a:noFill/>
          <a:ln>
            <a:noFill/>
          </a:ln>
        </p:spPr>
      </p:pic>
      <p:sp>
        <p:nvSpPr>
          <p:cNvPr id="13" name="Google Shape;13;p77"/>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 name="Google Shape;14;p7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pic>
        <p:nvPicPr>
          <p:cNvPr id="19" name="Google Shape;19;p79" descr="Red Bar"/>
          <p:cNvPicPr preferRelativeResize="0"/>
          <p:nvPr/>
        </p:nvPicPr>
        <p:blipFill rotWithShape="1">
          <a:blip r:embed="rId11">
            <a:alphaModFix/>
          </a:blip>
          <a:srcRect/>
          <a:stretch/>
        </p:blipFill>
        <p:spPr>
          <a:xfrm>
            <a:off x="0" y="6251575"/>
            <a:ext cx="9144000" cy="225425"/>
          </a:xfrm>
          <a:prstGeom prst="rect">
            <a:avLst/>
          </a:prstGeom>
          <a:noFill/>
          <a:ln>
            <a:noFill/>
          </a:ln>
        </p:spPr>
      </p:pic>
      <p:sp>
        <p:nvSpPr>
          <p:cNvPr id="20" name="Google Shape;20;p79"/>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Google Shape;21;p79"/>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3200" b="1" i="0" u="none" strike="noStrike" cap="none">
                <a:solidFill>
                  <a:schemeClr val="dk1"/>
                </a:solidFill>
                <a:latin typeface="Garamond"/>
                <a:ea typeface="Garamond"/>
                <a:cs typeface="Garamond"/>
                <a:sym typeface="Garamond"/>
              </a:defRPr>
            </a:lvl9pPr>
          </a:lstStyle>
          <a:p>
            <a:endParaRPr/>
          </a:p>
        </p:txBody>
      </p:sp>
      <p:sp>
        <p:nvSpPr>
          <p:cNvPr id="22" name="Google Shape;22;p79"/>
          <p:cNvSpPr txBox="1"/>
          <p:nvPr/>
        </p:nvSpPr>
        <p:spPr>
          <a:xfrm>
            <a:off x="0" y="6172200"/>
            <a:ext cx="9144000" cy="30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1" i="0" u="none">
              <a:solidFill>
                <a:schemeClr val="dk1"/>
              </a:solidFill>
              <a:latin typeface="Arial"/>
              <a:ea typeface="Arial"/>
              <a:cs typeface="Arial"/>
              <a:sym typeface="Arial"/>
            </a:endParaRPr>
          </a:p>
        </p:txBody>
      </p:sp>
      <p:sp>
        <p:nvSpPr>
          <p:cNvPr id="23" name="Google Shape;23;p79"/>
          <p:cNvSpPr txBox="1">
            <a:spLocks noGrp="1"/>
          </p:cNvSpPr>
          <p:nvPr>
            <p:ph type="ftr" idx="11"/>
          </p:nvPr>
        </p:nvSpPr>
        <p:spPr>
          <a:xfrm>
            <a:off x="152400" y="6553200"/>
            <a:ext cx="8839200" cy="1524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2000" b="1"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24" name="Google Shape;24;p79"/>
          <p:cNvSpPr txBox="1"/>
          <p:nvPr/>
        </p:nvSpPr>
        <p:spPr>
          <a:xfrm>
            <a:off x="8545512" y="6489700"/>
            <a:ext cx="457200" cy="257175"/>
          </a:xfrm>
          <a:prstGeom prst="rect">
            <a:avLst/>
          </a:prstGeom>
          <a:noFill/>
          <a:ln>
            <a:noFill/>
          </a:ln>
        </p:spPr>
        <p:txBody>
          <a:bodyPr spcFirstLastPara="1" wrap="square" lIns="92075" tIns="46025" rIns="92075" bIns="46025" anchor="t" anchorCtr="0">
            <a:spAutoFit/>
          </a:bodyPr>
          <a:lstStyle/>
          <a:p>
            <a:pPr marL="0" marR="0" lvl="0" indent="0" algn="ctr" rtl="0">
              <a:lnSpc>
                <a:spcPct val="90000"/>
              </a:lnSpc>
              <a:spcBef>
                <a:spcPts val="0"/>
              </a:spcBef>
              <a:spcAft>
                <a:spcPts val="0"/>
              </a:spcAft>
              <a:buClr>
                <a:schemeClr val="dk1"/>
              </a:buClr>
              <a:buSzPts val="1200"/>
              <a:buFont typeface="Arial"/>
              <a:buNone/>
            </a:pPr>
            <a:fld id="{00000000-1234-1234-1234-123412341234}" type="slidenum">
              <a:rPr lang="en-US" sz="1200" b="1" i="0" u="none">
                <a:solidFill>
                  <a:schemeClr val="dk1"/>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ctrTitle"/>
          </p:nvPr>
        </p:nvSpPr>
        <p:spPr>
          <a:xfrm>
            <a:off x="1524000" y="762000"/>
            <a:ext cx="5867400" cy="1524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4000"/>
              <a:buFont typeface="Garamond"/>
              <a:buNone/>
            </a:pPr>
            <a:r>
              <a:rPr lang="en-US" sz="4000" b="1" i="0" u="none">
                <a:solidFill>
                  <a:schemeClr val="dk1"/>
                </a:solidFill>
                <a:latin typeface="Garamond"/>
                <a:ea typeface="Garamond"/>
                <a:cs typeface="Garamond"/>
                <a:sym typeface="Garamond"/>
              </a:rPr>
              <a:t>Structured Query Language(SQL) </a:t>
            </a:r>
            <a:br>
              <a:rPr lang="en-US" sz="3200" b="1" i="0" u="none">
                <a:solidFill>
                  <a:schemeClr val="dk1"/>
                </a:solidFill>
                <a:latin typeface="Garamond"/>
                <a:ea typeface="Garamond"/>
                <a:cs typeface="Garamond"/>
                <a:sym typeface="Garamond"/>
              </a:rPr>
            </a:br>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0" descr="Fig 7_5"/>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p:nvPr/>
        </p:nvSpPr>
        <p:spPr>
          <a:xfrm>
            <a:off x="222250" y="1600200"/>
            <a:ext cx="7778750" cy="3527425"/>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9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Syntax</a:t>
            </a:r>
            <a:endParaRPr/>
          </a:p>
          <a:p>
            <a:pPr marL="742950" marR="0" lvl="1" indent="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DROP TABLE table_name</a:t>
            </a:r>
            <a:endParaRPr/>
          </a:p>
          <a:p>
            <a:pPr marL="342900" marR="0" lvl="0" indent="-190500" algn="l" rtl="0">
              <a:lnSpc>
                <a:spcPct val="90000"/>
              </a:lnSpc>
              <a:spcBef>
                <a:spcPts val="120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342900" marR="0" lvl="0" indent="-342900" algn="l" rtl="0">
              <a:lnSpc>
                <a:spcPct val="90000"/>
              </a:lnSpc>
              <a:spcBef>
                <a:spcPts val="120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Example</a:t>
            </a:r>
            <a:endParaRPr/>
          </a:p>
          <a:p>
            <a:pPr marL="342900" marR="0" lvl="0" indent="-342900" algn="l" rtl="0">
              <a:lnSpc>
                <a:spcPct val="90000"/>
              </a:lnSpc>
              <a:spcBef>
                <a:spcPts val="120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DROP TABLE Students</a:t>
            </a:r>
            <a:endParaRPr/>
          </a:p>
          <a:p>
            <a:pPr marL="342900" marR="0" lvl="0" indent="-190500" algn="l" rtl="0">
              <a:lnSpc>
                <a:spcPct val="90000"/>
              </a:lnSpc>
              <a:spcBef>
                <a:spcPts val="120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2" name="Google Shape;142;p11"/>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DROP Command</a:t>
            </a:r>
            <a:endParaRP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txBox="1"/>
          <p:nvPr/>
        </p:nvSpPr>
        <p:spPr>
          <a:xfrm>
            <a:off x="-76200" y="-179387"/>
            <a:ext cx="8763000" cy="166211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chemeClr val="dk1"/>
              </a:buClr>
              <a:buSzPts val="2000"/>
              <a:buFont typeface="Arial"/>
              <a:buNone/>
            </a:pPr>
            <a:endParaRPr sz="2000" b="1" i="0" u="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b="1" i="0" u="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1" i="0" u="none">
              <a:solidFill>
                <a:schemeClr val="dk1"/>
              </a:solidFill>
              <a:latin typeface="Arial"/>
              <a:ea typeface="Arial"/>
              <a:cs typeface="Arial"/>
              <a:sym typeface="Arial"/>
            </a:endParaRPr>
          </a:p>
        </p:txBody>
      </p:sp>
      <p:sp>
        <p:nvSpPr>
          <p:cNvPr id="149" name="Google Shape;149;p12"/>
          <p:cNvSpPr txBox="1"/>
          <p:nvPr/>
        </p:nvSpPr>
        <p:spPr>
          <a:xfrm>
            <a:off x="282575" y="1219200"/>
            <a:ext cx="8099425" cy="3492500"/>
          </a:xfrm>
          <a:prstGeom prst="rect">
            <a:avLst/>
          </a:prstGeom>
          <a:noFill/>
          <a:ln>
            <a:noFill/>
          </a:ln>
        </p:spPr>
        <p:txBody>
          <a:bodyPr spcFirstLastPara="1" wrap="square" lIns="0" tIns="45700" rIns="91425" bIns="0" anchor="ctr" anchorCtr="0">
            <a:spAutoFit/>
          </a:bodyPr>
          <a:lstStyle/>
          <a:p>
            <a:pPr marL="342900" marR="0" lvl="0" indent="-165100" algn="l" rtl="0">
              <a:lnSpc>
                <a:spcPct val="90000"/>
              </a:lnSpc>
              <a:spcBef>
                <a:spcPts val="0"/>
              </a:spcBef>
              <a:spcAft>
                <a:spcPts val="0"/>
              </a:spcAft>
              <a:buClr>
                <a:schemeClr val="accent1"/>
              </a:buClr>
              <a:buSzPts val="2800"/>
              <a:buFont typeface="Arial"/>
              <a:buNone/>
            </a:pPr>
            <a:endParaRPr sz="2800" b="0" i="0" u="none" dirty="0">
              <a:solidFill>
                <a:schemeClr val="dk1"/>
              </a:solidFill>
              <a:latin typeface="Arial"/>
              <a:ea typeface="Arial"/>
              <a:cs typeface="Arial"/>
              <a:sym typeface="Arial"/>
            </a:endParaRPr>
          </a:p>
          <a:p>
            <a:pPr marL="342900" marR="0" lvl="0" indent="-342900" algn="l" rtl="0">
              <a:lnSpc>
                <a:spcPct val="90000"/>
              </a:lnSpc>
              <a:spcBef>
                <a:spcPts val="1400"/>
              </a:spcBef>
              <a:spcAft>
                <a:spcPts val="0"/>
              </a:spcAft>
              <a:buClr>
                <a:schemeClr val="accent1"/>
              </a:buClr>
              <a:buSzPts val="2800"/>
              <a:buFont typeface="Arial"/>
              <a:buChar char="•"/>
            </a:pPr>
            <a:r>
              <a:rPr lang="en-US" sz="2800" b="0" i="0" u="none" dirty="0">
                <a:solidFill>
                  <a:schemeClr val="dk1"/>
                </a:solidFill>
                <a:latin typeface="Arial"/>
                <a:ea typeface="Arial"/>
                <a:cs typeface="Arial"/>
                <a:sym typeface="Arial"/>
              </a:rPr>
              <a:t>ALTER TABLE statement is used to add or drop columns in an existing table.</a:t>
            </a:r>
            <a:endParaRPr dirty="0"/>
          </a:p>
          <a:p>
            <a:pPr marL="342900" marR="0" lvl="0" indent="-165100" algn="l" rtl="0">
              <a:lnSpc>
                <a:spcPct val="90000"/>
              </a:lnSpc>
              <a:spcBef>
                <a:spcPts val="1400"/>
              </a:spcBef>
              <a:spcAft>
                <a:spcPts val="0"/>
              </a:spcAft>
              <a:buClr>
                <a:schemeClr val="accent1"/>
              </a:buClr>
              <a:buSzPts val="2800"/>
              <a:buFont typeface="Arial"/>
              <a:buNone/>
            </a:pPr>
            <a:endParaRPr sz="2800" b="0" i="0" u="none" dirty="0">
              <a:solidFill>
                <a:schemeClr val="dk1"/>
              </a:solidFill>
              <a:latin typeface="Arial"/>
              <a:ea typeface="Arial"/>
              <a:cs typeface="Arial"/>
              <a:sym typeface="Arial"/>
            </a:endParaRPr>
          </a:p>
          <a:p>
            <a:pPr marL="342900" marR="0" lvl="0" indent="-342900" algn="l" rtl="0">
              <a:lnSpc>
                <a:spcPct val="90000"/>
              </a:lnSpc>
              <a:spcBef>
                <a:spcPts val="1400"/>
              </a:spcBef>
              <a:spcAft>
                <a:spcPts val="0"/>
              </a:spcAft>
              <a:buClr>
                <a:schemeClr val="accent1"/>
              </a:buClr>
              <a:buSzPts val="2800"/>
              <a:buFont typeface="Arial"/>
              <a:buChar char="•"/>
            </a:pPr>
            <a:r>
              <a:rPr lang="en-US" sz="2800" b="0" i="0" u="none" dirty="0">
                <a:solidFill>
                  <a:schemeClr val="dk1"/>
                </a:solidFill>
                <a:latin typeface="Arial"/>
                <a:ea typeface="Arial"/>
                <a:cs typeface="Arial"/>
                <a:sym typeface="Arial"/>
              </a:rPr>
              <a:t>Syntax</a:t>
            </a:r>
            <a:endParaRPr dirty="0"/>
          </a:p>
          <a:p>
            <a:pPr marL="742950" marR="0" lvl="1" indent="-285750" algn="l" rtl="0">
              <a:lnSpc>
                <a:spcPct val="90000"/>
              </a:lnSpc>
              <a:spcBef>
                <a:spcPts val="100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 ALTER TABLE </a:t>
            </a:r>
            <a:r>
              <a:rPr lang="en-US" sz="2000" b="0" i="0" u="none" strike="noStrike" cap="none" dirty="0" err="1">
                <a:solidFill>
                  <a:schemeClr val="dk1"/>
                </a:solidFill>
                <a:latin typeface="Arial"/>
                <a:ea typeface="Arial"/>
                <a:cs typeface="Arial"/>
                <a:sym typeface="Arial"/>
              </a:rPr>
              <a:t>table_name</a:t>
            </a:r>
            <a:r>
              <a:rPr lang="en-US" sz="2000" b="0" i="0" u="none" strike="noStrike" cap="none" dirty="0">
                <a:solidFill>
                  <a:schemeClr val="dk1"/>
                </a:solidFill>
                <a:latin typeface="Arial"/>
                <a:ea typeface="Arial"/>
                <a:cs typeface="Arial"/>
                <a:sym typeface="Arial"/>
              </a:rPr>
              <a:t> ADD </a:t>
            </a:r>
            <a:r>
              <a:rPr lang="en-US" sz="2000" b="0" i="0" u="none" strike="noStrike" cap="none" dirty="0" err="1">
                <a:solidFill>
                  <a:schemeClr val="dk1"/>
                </a:solidFill>
                <a:latin typeface="Arial"/>
                <a:ea typeface="Arial"/>
                <a:cs typeface="Arial"/>
                <a:sym typeface="Arial"/>
              </a:rPr>
              <a:t>column_name</a:t>
            </a:r>
            <a:r>
              <a:rPr lang="en-US" sz="2000" b="0" i="0" u="none" strike="noStrike" cap="none" dirty="0">
                <a:solidFill>
                  <a:schemeClr val="dk1"/>
                </a:solidFill>
                <a:latin typeface="Arial"/>
                <a:ea typeface="Arial"/>
                <a:cs typeface="Arial"/>
                <a:sym typeface="Arial"/>
              </a:rPr>
              <a:t> datatype</a:t>
            </a:r>
            <a:endParaRPr dirty="0"/>
          </a:p>
          <a:p>
            <a:pPr marL="742950" marR="0" lvl="1" indent="-285750" algn="l" rtl="0">
              <a:lnSpc>
                <a:spcPct val="90000"/>
              </a:lnSpc>
              <a:spcBef>
                <a:spcPts val="100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 ALTER TABLE </a:t>
            </a:r>
            <a:r>
              <a:rPr lang="en-US" sz="2000" b="0" i="0" u="none" strike="noStrike" cap="none" dirty="0" err="1">
                <a:solidFill>
                  <a:schemeClr val="dk1"/>
                </a:solidFill>
                <a:latin typeface="Arial"/>
                <a:ea typeface="Arial"/>
                <a:cs typeface="Arial"/>
                <a:sym typeface="Arial"/>
              </a:rPr>
              <a:t>table_name</a:t>
            </a:r>
            <a:r>
              <a:rPr lang="en-US" sz="2000" b="0" i="0" u="none" strike="noStrike" cap="none" dirty="0">
                <a:solidFill>
                  <a:schemeClr val="dk1"/>
                </a:solidFill>
                <a:latin typeface="Arial"/>
                <a:ea typeface="Arial"/>
                <a:cs typeface="Arial"/>
                <a:sym typeface="Arial"/>
              </a:rPr>
              <a:t> DROP COLUMN </a:t>
            </a:r>
            <a:r>
              <a:rPr lang="en-US" sz="2000" b="0" i="0" u="none" strike="noStrike" cap="none" dirty="0" err="1">
                <a:solidFill>
                  <a:schemeClr val="dk1"/>
                </a:solidFill>
                <a:latin typeface="Arial"/>
                <a:ea typeface="Arial"/>
                <a:cs typeface="Arial"/>
                <a:sym typeface="Arial"/>
              </a:rPr>
              <a:t>column_name</a:t>
            </a:r>
            <a:r>
              <a:rPr lang="en-US" sz="2000" b="0" i="0" u="none" strike="noStrike" cap="none" dirty="0">
                <a:solidFill>
                  <a:schemeClr val="dk1"/>
                </a:solidFill>
                <a:latin typeface="Arial"/>
                <a:ea typeface="Arial"/>
                <a:cs typeface="Arial"/>
                <a:sym typeface="Arial"/>
              </a:rPr>
              <a:t> </a:t>
            </a:r>
            <a:endParaRPr dirty="0"/>
          </a:p>
        </p:txBody>
      </p:sp>
      <p:sp>
        <p:nvSpPr>
          <p:cNvPr id="150" name="Google Shape;150;p12"/>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ALTER Command</a:t>
            </a:r>
            <a:endParaRPr/>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155" name="Google Shape;155;p13"/>
          <p:cNvGraphicFramePr/>
          <p:nvPr/>
        </p:nvGraphicFramePr>
        <p:xfrm>
          <a:off x="296862" y="1600200"/>
          <a:ext cx="7848575" cy="813345"/>
        </p:xfrm>
        <a:graphic>
          <a:graphicData uri="http://schemas.openxmlformats.org/drawingml/2006/table">
            <a:tbl>
              <a:tblPr>
                <a:noFill/>
                <a:tableStyleId>{A3972250-6CB9-4BDA-A241-6339530492AA}</a:tableStyleId>
              </a:tblPr>
              <a:tblGrid>
                <a:gridCol w="14716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4344975">
                  <a:extLst>
                    <a:ext uri="{9D8B030D-6E8A-4147-A177-3AD203B41FA5}">
                      <a16:colId xmlns:a16="http://schemas.microsoft.com/office/drawing/2014/main" val="20002"/>
                    </a:ext>
                  </a:extLst>
                </a:gridCol>
              </a:tblGrid>
              <a:tr h="447675">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LastName</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FirstName</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Address</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125">
                <a:tc>
                  <a:txBody>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dirty="0">
                          <a:solidFill>
                            <a:schemeClr val="dk1"/>
                          </a:solidFill>
                          <a:latin typeface="Verdana"/>
                          <a:ea typeface="Verdana"/>
                          <a:cs typeface="Verdana"/>
                          <a:sym typeface="Verdana"/>
                        </a:rPr>
                        <a:t>Pettersen</a:t>
                      </a:r>
                      <a:endParaRPr dirty="0"/>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Kari</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dirty="0" err="1">
                          <a:solidFill>
                            <a:schemeClr val="dk1"/>
                          </a:solidFill>
                          <a:latin typeface="Verdana"/>
                          <a:ea typeface="Verdana"/>
                          <a:cs typeface="Verdana"/>
                          <a:sym typeface="Verdana"/>
                        </a:rPr>
                        <a:t>Storgt</a:t>
                      </a:r>
                      <a:r>
                        <a:rPr lang="en-US" sz="1800" b="0" i="0" u="none" strike="noStrike" cap="none" dirty="0">
                          <a:solidFill>
                            <a:schemeClr val="dk1"/>
                          </a:solidFill>
                          <a:latin typeface="Verdana"/>
                          <a:ea typeface="Verdana"/>
                          <a:cs typeface="Verdana"/>
                          <a:sym typeface="Verdana"/>
                        </a:rPr>
                        <a:t> 20</a:t>
                      </a:r>
                      <a:endParaRPr dirty="0"/>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56" name="Google Shape;156;p13"/>
          <p:cNvGraphicFramePr/>
          <p:nvPr/>
        </p:nvGraphicFramePr>
        <p:xfrm>
          <a:off x="762000" y="3294062"/>
          <a:ext cx="5791200" cy="715950"/>
        </p:xfrm>
        <a:graphic>
          <a:graphicData uri="http://schemas.openxmlformats.org/drawingml/2006/table">
            <a:tbl>
              <a:tblPr>
                <a:noFill/>
                <a:tableStyleId>{A3972250-6CB9-4BDA-A241-6339530492AA}</a:tableStyleId>
              </a:tblPr>
              <a:tblGrid>
                <a:gridCol w="5791200">
                  <a:extLst>
                    <a:ext uri="{9D8B030D-6E8A-4147-A177-3AD203B41FA5}">
                      <a16:colId xmlns:a16="http://schemas.microsoft.com/office/drawing/2014/main" val="20000"/>
                    </a:ext>
                  </a:extLst>
                </a:gridCol>
              </a:tblGrid>
              <a:tr h="715950">
                <a:tc>
                  <a:txBody>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2000"/>
                        <a:buFont typeface="Arimo"/>
                        <a:buNone/>
                      </a:pPr>
                      <a:r>
                        <a:rPr lang="en-US" sz="2000" b="0" i="0" u="none" strike="noStrike" cap="none" dirty="0">
                          <a:solidFill>
                            <a:schemeClr val="dk1"/>
                          </a:solidFill>
                          <a:latin typeface="Arimo"/>
                          <a:ea typeface="Arimo"/>
                          <a:cs typeface="Arimo"/>
                          <a:sym typeface="Arimo"/>
                        </a:rPr>
                        <a:t>ALTER TABLE Students ADD City varchar(30)</a:t>
                      </a:r>
                      <a:endParaRPr dirty="0"/>
                    </a:p>
                  </a:txBody>
                  <a:tcPr marL="91450" marR="91450" marT="45650" marB="45650" anchor="ctr"/>
                </a:tc>
                <a:extLst>
                  <a:ext uri="{0D108BD9-81ED-4DB2-BD59-A6C34878D82A}">
                    <a16:rowId xmlns:a16="http://schemas.microsoft.com/office/drawing/2014/main" val="10000"/>
                  </a:ext>
                </a:extLst>
              </a:tr>
            </a:tbl>
          </a:graphicData>
        </a:graphic>
      </p:graphicFrame>
      <p:graphicFrame>
        <p:nvGraphicFramePr>
          <p:cNvPr id="157" name="Google Shape;157;p13"/>
          <p:cNvGraphicFramePr/>
          <p:nvPr/>
        </p:nvGraphicFramePr>
        <p:xfrm>
          <a:off x="304800" y="4832350"/>
          <a:ext cx="6553175" cy="883195"/>
        </p:xfrm>
        <a:graphic>
          <a:graphicData uri="http://schemas.openxmlformats.org/drawingml/2006/table">
            <a:tbl>
              <a:tblPr>
                <a:noFill/>
                <a:tableStyleId>{A3972250-6CB9-4BDA-A241-6339530492AA}</a:tableStyleId>
              </a:tblPr>
              <a:tblGrid>
                <a:gridCol w="1935150">
                  <a:extLst>
                    <a:ext uri="{9D8B030D-6E8A-4147-A177-3AD203B41FA5}">
                      <a16:colId xmlns:a16="http://schemas.microsoft.com/office/drawing/2014/main" val="20000"/>
                    </a:ext>
                  </a:extLst>
                </a:gridCol>
                <a:gridCol w="1990725">
                  <a:extLst>
                    <a:ext uri="{9D8B030D-6E8A-4147-A177-3AD203B41FA5}">
                      <a16:colId xmlns:a16="http://schemas.microsoft.com/office/drawing/2014/main" val="20001"/>
                    </a:ext>
                  </a:extLst>
                </a:gridCol>
                <a:gridCol w="1690675">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tblGrid>
              <a:tr h="517525">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LastName</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FirstName</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Address</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City</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125">
                <a:tc>
                  <a:txBody>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Pettersen</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Kari</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Storgt 20</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8" name="Google Shape;158;p13"/>
          <p:cNvSpPr txBox="1"/>
          <p:nvPr/>
        </p:nvSpPr>
        <p:spPr>
          <a:xfrm>
            <a:off x="282575" y="4313237"/>
            <a:ext cx="1089025"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Result:</a:t>
            </a:r>
            <a:endParaRPr/>
          </a:p>
        </p:txBody>
      </p:sp>
      <p:sp>
        <p:nvSpPr>
          <p:cNvPr id="159" name="Google Shape;159;p13"/>
          <p:cNvSpPr txBox="1"/>
          <p:nvPr/>
        </p:nvSpPr>
        <p:spPr>
          <a:xfrm>
            <a:off x="142875" y="2714625"/>
            <a:ext cx="8070850" cy="938212"/>
          </a:xfrm>
          <a:prstGeom prst="rect">
            <a:avLst/>
          </a:prstGeom>
          <a:noFill/>
          <a:ln>
            <a:noFill/>
          </a:ln>
        </p:spPr>
        <p:txBody>
          <a:bodyPr spcFirstLastPara="1" wrap="square" lIns="91425" tIns="114250" rIns="91425" bIns="114250" anchor="ctr" anchorCtr="0">
            <a:spAutoFit/>
          </a:bodyPr>
          <a:lstStyle/>
          <a:p>
            <a:pPr marL="0" marR="0" lvl="0" indent="0" algn="ctr" rtl="0">
              <a:lnSpc>
                <a:spcPct val="9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To add a column named "City" in the “Students" table:</a:t>
            </a:r>
            <a:endParaRPr sz="20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1" i="0" u="none">
              <a:solidFill>
                <a:schemeClr val="dk1"/>
              </a:solidFill>
              <a:latin typeface="Arial"/>
              <a:ea typeface="Arial"/>
              <a:cs typeface="Arial"/>
              <a:sym typeface="Arial"/>
            </a:endParaRPr>
          </a:p>
        </p:txBody>
      </p:sp>
      <p:sp>
        <p:nvSpPr>
          <p:cNvPr id="160" name="Google Shape;160;p13"/>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ALTER Example</a:t>
            </a:r>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 calcmode="lin" valueType="num">
                                      <p:cBhvr additive="base">
                                        <p:cTn id="12" dur="500" fill="hold"/>
                                        <p:tgtEl>
                                          <p:spTgt spid="157"/>
                                        </p:tgtEl>
                                        <p:attrNameLst>
                                          <p:attrName>ppt_x</p:attrName>
                                        </p:attrNameLst>
                                      </p:cBhvr>
                                      <p:tavLst>
                                        <p:tav tm="0">
                                          <p:val>
                                            <p:strVal val="#ppt_x"/>
                                          </p:val>
                                        </p:tav>
                                        <p:tav tm="100000">
                                          <p:val>
                                            <p:strVal val="#ppt_x"/>
                                          </p:val>
                                        </p:tav>
                                      </p:tavLst>
                                    </p:anim>
                                    <p:anim calcmode="lin" valueType="num">
                                      <p:cBhvr additive="base">
                                        <p:cTn id="13" dur="500" fill="hold"/>
                                        <p:tgtEl>
                                          <p:spTgt spid="15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58"/>
                                        </p:tgtEl>
                                        <p:attrNameLst>
                                          <p:attrName>style.visibility</p:attrName>
                                        </p:attrNameLst>
                                      </p:cBhvr>
                                      <p:to>
                                        <p:strVal val="visible"/>
                                      </p:to>
                                    </p:set>
                                    <p:anim calcmode="lin" valueType="num">
                                      <p:cBhvr additive="base">
                                        <p:cTn id="16" dur="500" fill="hold"/>
                                        <p:tgtEl>
                                          <p:spTgt spid="158"/>
                                        </p:tgtEl>
                                        <p:attrNameLst>
                                          <p:attrName>ppt_x</p:attrName>
                                        </p:attrNameLst>
                                      </p:cBhvr>
                                      <p:tavLst>
                                        <p:tav tm="0">
                                          <p:val>
                                            <p:strVal val="#ppt_x"/>
                                          </p:val>
                                        </p:tav>
                                        <p:tav tm="100000">
                                          <p:val>
                                            <p:strVal val="#ppt_x"/>
                                          </p:val>
                                        </p:tav>
                                      </p:tavLst>
                                    </p:anim>
                                    <p:anim calcmode="lin" valueType="num">
                                      <p:cBhvr additive="base">
                                        <p:cTn id="17"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Data Manipulation Language (DML)</a:t>
            </a:r>
            <a:br>
              <a:rPr lang="en-US" sz="3200" b="1" i="0" u="none">
                <a:solidFill>
                  <a:schemeClr val="dk1"/>
                </a:solidFill>
                <a:latin typeface="Garamond"/>
                <a:ea typeface="Garamond"/>
                <a:cs typeface="Garamond"/>
                <a:sym typeface="Garamond"/>
              </a:rPr>
            </a:br>
            <a:endParaRPr/>
          </a:p>
        </p:txBody>
      </p:sp>
      <p:sp>
        <p:nvSpPr>
          <p:cNvPr id="167" name="Google Shape;167;p14"/>
          <p:cNvSpPr txBox="1"/>
          <p:nvPr/>
        </p:nvSpPr>
        <p:spPr>
          <a:xfrm>
            <a:off x="282575" y="1676400"/>
            <a:ext cx="8099425" cy="1930400"/>
          </a:xfrm>
          <a:prstGeom prst="rect">
            <a:avLst/>
          </a:prstGeom>
          <a:noFill/>
          <a:ln>
            <a:noFill/>
          </a:ln>
        </p:spPr>
        <p:txBody>
          <a:bodyPr spcFirstLastPara="1" wrap="square" lIns="0" tIns="45700" rIns="91425" bIns="0" anchor="ctr" anchorCtr="0">
            <a:spAutoFit/>
          </a:bodyPr>
          <a:lstStyle/>
          <a:p>
            <a:pPr marL="342900" marR="0" lvl="0" indent="-342900" algn="l" rtl="0">
              <a:lnSpc>
                <a:spcPct val="9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INSERT Command</a:t>
            </a:r>
            <a:endParaRPr/>
          </a:p>
          <a:p>
            <a:pPr marL="342900" marR="0" lvl="0" indent="-342900" algn="l" rtl="0">
              <a:lnSpc>
                <a:spcPct val="90000"/>
              </a:lnSpc>
              <a:spcBef>
                <a:spcPts val="120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UPDATE Command</a:t>
            </a:r>
            <a:endParaRPr/>
          </a:p>
          <a:p>
            <a:pPr marL="342900" marR="0" lvl="0" indent="-342900" algn="l" rtl="0">
              <a:lnSpc>
                <a:spcPct val="90000"/>
              </a:lnSpc>
              <a:spcBef>
                <a:spcPts val="120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DELETE Command</a:t>
            </a:r>
            <a:endParaRPr/>
          </a:p>
          <a:p>
            <a:pPr marL="342900" marR="0" lvl="0" indent="-342900" algn="l" rtl="0">
              <a:lnSpc>
                <a:spcPct val="90000"/>
              </a:lnSpc>
              <a:spcBef>
                <a:spcPts val="120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Command</a:t>
            </a:r>
            <a:endParaRP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INSERT Command</a:t>
            </a:r>
            <a:br>
              <a:rPr lang="en-US" sz="3200" b="1" i="0" u="none">
                <a:solidFill>
                  <a:schemeClr val="dk1"/>
                </a:solidFill>
                <a:latin typeface="Garamond"/>
                <a:ea typeface="Garamond"/>
                <a:cs typeface="Garamond"/>
                <a:sym typeface="Garamond"/>
              </a:rPr>
            </a:br>
            <a:endParaRPr/>
          </a:p>
        </p:txBody>
      </p:sp>
      <p:sp>
        <p:nvSpPr>
          <p:cNvPr id="174" name="Google Shape;174;p15"/>
          <p:cNvSpPr txBox="1"/>
          <p:nvPr/>
        </p:nvSpPr>
        <p:spPr>
          <a:xfrm>
            <a:off x="228600" y="1670050"/>
            <a:ext cx="8305800" cy="4425950"/>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9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Syntax</a:t>
            </a:r>
            <a:endParaRPr/>
          </a:p>
          <a:p>
            <a:pPr marL="342900" marR="0" lvl="0" indent="-3429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INSERT INTO table_name (column1, column2,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VALUES (value1, value2, ...)</a:t>
            </a:r>
            <a:endParaRPr/>
          </a:p>
          <a:p>
            <a:pPr marL="342900" marR="0" lvl="0" indent="-215900" algn="l" rtl="0">
              <a:lnSpc>
                <a:spcPct val="90000"/>
              </a:lnSpc>
              <a:spcBef>
                <a:spcPts val="1000"/>
              </a:spcBef>
              <a:spcAft>
                <a:spcPts val="0"/>
              </a:spcAft>
              <a:buClr>
                <a:schemeClr val="accent1"/>
              </a:buClr>
              <a:buSzPts val="2000"/>
              <a:buFont typeface="Arial"/>
              <a:buNone/>
            </a:pPr>
            <a:endParaRPr sz="2000" b="0" i="0" u="none">
              <a:solidFill>
                <a:schemeClr val="dk1"/>
              </a:solidFill>
              <a:latin typeface="Arial"/>
              <a:ea typeface="Arial"/>
              <a:cs typeface="Arial"/>
              <a:sym typeface="Arial"/>
            </a:endParaRPr>
          </a:p>
          <a:p>
            <a:pPr marL="342900" marR="0" lvl="0" indent="-215900" algn="l" rtl="0">
              <a:lnSpc>
                <a:spcPct val="90000"/>
              </a:lnSpc>
              <a:spcBef>
                <a:spcPts val="1000"/>
              </a:spcBef>
              <a:spcAft>
                <a:spcPts val="0"/>
              </a:spcAft>
              <a:buClr>
                <a:schemeClr val="accent1"/>
              </a:buClr>
              <a:buSzPts val="2000"/>
              <a:buFont typeface="Arial"/>
              <a:buNone/>
            </a:pPr>
            <a:endParaRPr sz="2000" b="0" i="0" u="none">
              <a:solidFill>
                <a:schemeClr val="dk1"/>
              </a:solidFill>
              <a:latin typeface="Arial"/>
              <a:ea typeface="Arial"/>
              <a:cs typeface="Arial"/>
              <a:sym typeface="Arial"/>
            </a:endParaRPr>
          </a:p>
          <a:p>
            <a:pPr marL="342900" marR="0" lvl="0" indent="-215900" algn="l" rtl="0">
              <a:lnSpc>
                <a:spcPct val="90000"/>
              </a:lnSpc>
              <a:spcBef>
                <a:spcPts val="1000"/>
              </a:spcBef>
              <a:spcAft>
                <a:spcPts val="0"/>
              </a:spcAft>
              <a:buClr>
                <a:schemeClr val="accent1"/>
              </a:buClr>
              <a:buSzPts val="2000"/>
              <a:buFont typeface="Arial"/>
              <a:buNone/>
            </a:pPr>
            <a:endParaRPr sz="2000" b="0" i="0" u="none">
              <a:solidFill>
                <a:schemeClr val="dk1"/>
              </a:solidFill>
              <a:latin typeface="Arial"/>
              <a:ea typeface="Arial"/>
              <a:cs typeface="Arial"/>
              <a:sym typeface="Arial"/>
            </a:endParaRPr>
          </a:p>
          <a:p>
            <a:pPr marL="342900" marR="0" lvl="0" indent="-215900" algn="l" rtl="0">
              <a:lnSpc>
                <a:spcPct val="90000"/>
              </a:lnSpc>
              <a:spcBef>
                <a:spcPts val="1000"/>
              </a:spcBef>
              <a:spcAft>
                <a:spcPts val="0"/>
              </a:spcAft>
              <a:buClr>
                <a:schemeClr val="accent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90000"/>
              </a:lnSpc>
              <a:spcBef>
                <a:spcPts val="1000"/>
              </a:spcBef>
              <a:spcAft>
                <a:spcPts val="0"/>
              </a:spcAft>
              <a:buClr>
                <a:schemeClr val="accent1"/>
              </a:buClr>
              <a:buSzPts val="2000"/>
              <a:buFont typeface="Arial"/>
              <a:buChar char="•"/>
            </a:pPr>
            <a:r>
              <a:rPr lang="en-US" sz="2000" b="0" i="0" u="none">
                <a:solidFill>
                  <a:schemeClr val="dk1"/>
                </a:solidFill>
                <a:latin typeface="Arial"/>
                <a:ea typeface="Arial"/>
                <a:cs typeface="Arial"/>
                <a:sym typeface="Arial"/>
              </a:rPr>
              <a:t>Example</a:t>
            </a:r>
            <a:endParaRPr/>
          </a:p>
          <a:p>
            <a:pPr marL="342900" marR="0" lvl="0" indent="-3429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INSERT INTO Store_Information (store_name, Sales, Date)</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VALUES ('Los Angeles', 900, 'Jan-10-1999') </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5" name="Google Shape;175;p15"/>
          <p:cNvSpPr txBox="1"/>
          <p:nvPr/>
        </p:nvSpPr>
        <p:spPr>
          <a:xfrm>
            <a:off x="1905000" y="3292475"/>
            <a:ext cx="3656012" cy="701675"/>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Table </a:t>
            </a:r>
            <a:r>
              <a:rPr lang="en-US" sz="2000" b="1" i="1" u="none">
                <a:solidFill>
                  <a:schemeClr val="dk1"/>
                </a:solidFill>
                <a:latin typeface="Arial"/>
                <a:ea typeface="Arial"/>
                <a:cs typeface="Arial"/>
                <a:sym typeface="Arial"/>
              </a:rPr>
              <a:t>Store_Information</a:t>
            </a:r>
            <a:br>
              <a:rPr lang="en-US" sz="2000" b="1" i="1" u="none">
                <a:solidFill>
                  <a:schemeClr val="dk1"/>
                </a:solidFill>
                <a:latin typeface="Arial"/>
                <a:ea typeface="Arial"/>
                <a:cs typeface="Arial"/>
                <a:sym typeface="Arial"/>
              </a:rPr>
            </a:br>
            <a:endParaRPr/>
          </a:p>
        </p:txBody>
      </p:sp>
      <p:graphicFrame>
        <p:nvGraphicFramePr>
          <p:cNvPr id="176" name="Google Shape;176;p15"/>
          <p:cNvGraphicFramePr/>
          <p:nvPr/>
        </p:nvGraphicFramePr>
        <p:xfrm>
          <a:off x="5562600" y="3094037"/>
          <a:ext cx="3222625" cy="1342420"/>
        </p:xfrm>
        <a:graphic>
          <a:graphicData uri="http://schemas.openxmlformats.org/drawingml/2006/table">
            <a:tbl>
              <a:tblPr>
                <a:noFill/>
                <a:tableStyleId>{A3972250-6CB9-4BDA-A241-6339530492AA}</a:tableStyleId>
              </a:tblPr>
              <a:tblGrid>
                <a:gridCol w="1708150">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tblGrid>
              <a:tr h="334950">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Column Name</a:t>
                      </a:r>
                      <a:r>
                        <a:rPr lang="en-US" sz="16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Data Type</a:t>
                      </a:r>
                      <a:r>
                        <a:rPr lang="en-US" sz="16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4950">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store_name</a:t>
                      </a:r>
                      <a:r>
                        <a:rPr lang="en-US" sz="16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char(50)</a:t>
                      </a:r>
                      <a:r>
                        <a:rPr lang="en-US" sz="16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6550">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Sales</a:t>
                      </a:r>
                      <a:r>
                        <a:rPr lang="en-US" sz="16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float</a:t>
                      </a:r>
                      <a:r>
                        <a:rPr lang="en-US" sz="16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4950">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Date</a:t>
                      </a:r>
                      <a:r>
                        <a:rPr lang="en-US" sz="16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datetime</a:t>
                      </a:r>
                      <a:r>
                        <a:rPr lang="en-US" sz="16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aphicFrame>
        <p:nvGraphicFramePr>
          <p:cNvPr id="182" name="Google Shape;182;p16"/>
          <p:cNvGraphicFramePr/>
          <p:nvPr/>
        </p:nvGraphicFramePr>
        <p:xfrm>
          <a:off x="228600" y="2011362"/>
          <a:ext cx="8001000" cy="1036965"/>
        </p:xfrm>
        <a:graphic>
          <a:graphicData uri="http://schemas.openxmlformats.org/drawingml/2006/table">
            <a:tbl>
              <a:tblPr>
                <a:noFill/>
                <a:tableStyleId>{A3972250-6CB9-4BDA-A241-6339530492AA}</a:tableStyleId>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tblGrid>
              <a:tr h="639750">
                <a:tc>
                  <a:txBody>
                    <a:bodyPr/>
                    <a:lstStyle/>
                    <a:p>
                      <a:pPr marL="342900" marR="0" lvl="0" indent="-3429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LastName</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FirstName</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Address</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City</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68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El-Sayed</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Mohamed</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Nasr City</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Cairo</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83" name="Google Shape;183;p16"/>
          <p:cNvGraphicFramePr/>
          <p:nvPr/>
        </p:nvGraphicFramePr>
        <p:xfrm>
          <a:off x="152400" y="3276600"/>
          <a:ext cx="8229600" cy="517570"/>
        </p:xfrm>
        <a:graphic>
          <a:graphicData uri="http://schemas.openxmlformats.org/drawingml/2006/table">
            <a:tbl>
              <a:tblPr>
                <a:noFill/>
                <a:tableStyleId>{A3972250-6CB9-4BDA-A241-6339530492AA}</a:tableStyleId>
              </a:tblPr>
              <a:tblGrid>
                <a:gridCol w="8229600">
                  <a:extLst>
                    <a:ext uri="{9D8B030D-6E8A-4147-A177-3AD203B41FA5}">
                      <a16:colId xmlns:a16="http://schemas.microsoft.com/office/drawing/2014/main" val="20000"/>
                    </a:ext>
                  </a:extLst>
                </a:gridCol>
              </a:tblGrid>
              <a:tr h="517525">
                <a:tc>
                  <a:txBody>
                    <a:bodyPr/>
                    <a:lstStyle/>
                    <a:p>
                      <a:pPr marL="342900" marR="0" lvl="0" indent="-342900" algn="l" rtl="0">
                        <a:lnSpc>
                          <a:spcPct val="100000"/>
                        </a:lnSpc>
                        <a:spcBef>
                          <a:spcPts val="0"/>
                        </a:spcBef>
                        <a:spcAft>
                          <a:spcPts val="0"/>
                        </a:spcAft>
                        <a:buClr>
                          <a:schemeClr val="dk1"/>
                        </a:buClr>
                        <a:buSzPts val="1000"/>
                        <a:buFont typeface="Arial"/>
                        <a:buNone/>
                      </a:pPr>
                      <a:endParaRPr sz="1000" b="0" i="0" u="none" strike="noStrike" cap="none" dirty="0">
                        <a:solidFill>
                          <a:schemeClr val="dk1"/>
                        </a:solidFill>
                        <a:latin typeface="Arimo"/>
                        <a:ea typeface="Arimo"/>
                        <a:cs typeface="Arimo"/>
                        <a:sym typeface="Arimo"/>
                      </a:endParaRPr>
                    </a:p>
                    <a:p>
                      <a:pPr marL="342900" marR="0" lvl="0" indent="-342900" algn="l" rtl="0">
                        <a:lnSpc>
                          <a:spcPct val="100000"/>
                        </a:lnSpc>
                        <a:spcBef>
                          <a:spcPts val="0"/>
                        </a:spcBef>
                        <a:spcAft>
                          <a:spcPts val="0"/>
                        </a:spcAft>
                        <a:buClr>
                          <a:schemeClr val="dk1"/>
                        </a:buClr>
                        <a:buSzPts val="1800"/>
                        <a:buFont typeface="Arimo"/>
                        <a:buNone/>
                      </a:pPr>
                      <a:r>
                        <a:rPr lang="en-US" sz="1800" b="0" i="0" u="none" strike="noStrike" cap="none" dirty="0">
                          <a:solidFill>
                            <a:schemeClr val="dk1"/>
                          </a:solidFill>
                          <a:latin typeface="Arimo"/>
                          <a:ea typeface="Arimo"/>
                          <a:cs typeface="Arimo"/>
                          <a:sym typeface="Arimo"/>
                        </a:rPr>
                        <a:t>INSERT INTO Students  VALUES (</a:t>
                      </a:r>
                      <a:r>
                        <a:rPr lang="en-US" sz="1800" b="0" i="0" u="none" strike="noStrike" cap="none" dirty="0">
                          <a:solidFill>
                            <a:schemeClr val="dk1"/>
                          </a:solidFill>
                          <a:latin typeface="Arial"/>
                          <a:ea typeface="Arial"/>
                          <a:cs typeface="Arial"/>
                          <a:sym typeface="Arial"/>
                        </a:rPr>
                        <a:t>'</a:t>
                      </a:r>
                      <a:r>
                        <a:rPr lang="en-US" sz="1800" b="0" i="0" u="none" strike="noStrike" cap="none" dirty="0">
                          <a:solidFill>
                            <a:schemeClr val="dk1"/>
                          </a:solidFill>
                          <a:latin typeface="Arimo"/>
                          <a:ea typeface="Arimo"/>
                          <a:cs typeface="Arimo"/>
                          <a:sym typeface="Arimo"/>
                        </a:rPr>
                        <a:t>Saleh</a:t>
                      </a:r>
                      <a:r>
                        <a:rPr lang="en-US" sz="1800" b="0" i="0" u="none" strike="noStrike" cap="none" dirty="0">
                          <a:solidFill>
                            <a:schemeClr val="dk1"/>
                          </a:solidFill>
                          <a:latin typeface="Arial"/>
                          <a:ea typeface="Arial"/>
                          <a:cs typeface="Arial"/>
                          <a:sym typeface="Arial"/>
                        </a:rPr>
                        <a:t>'</a:t>
                      </a:r>
                      <a:r>
                        <a:rPr lang="en-US" sz="1800" b="0" i="0" u="none" strike="noStrike" cap="none" dirty="0">
                          <a:solidFill>
                            <a:schemeClr val="dk1"/>
                          </a:solidFill>
                          <a:latin typeface="Arimo"/>
                          <a:ea typeface="Arimo"/>
                          <a:cs typeface="Arimo"/>
                          <a:sym typeface="Arimo"/>
                        </a:rPr>
                        <a:t>, </a:t>
                      </a:r>
                      <a:r>
                        <a:rPr lang="en-US" sz="1800" b="0" i="0" u="none" strike="noStrike" cap="none" dirty="0">
                          <a:solidFill>
                            <a:schemeClr val="dk1"/>
                          </a:solidFill>
                          <a:latin typeface="Arial"/>
                          <a:ea typeface="Arial"/>
                          <a:cs typeface="Arial"/>
                          <a:sym typeface="Arial"/>
                        </a:rPr>
                        <a:t>'</a:t>
                      </a:r>
                      <a:r>
                        <a:rPr lang="en-US" sz="1800" b="0" i="0" u="none" strike="noStrike" cap="none" dirty="0">
                          <a:solidFill>
                            <a:schemeClr val="dk1"/>
                          </a:solidFill>
                          <a:latin typeface="Arimo"/>
                          <a:ea typeface="Arimo"/>
                          <a:cs typeface="Arimo"/>
                          <a:sym typeface="Arimo"/>
                        </a:rPr>
                        <a:t>Ahmed', </a:t>
                      </a:r>
                      <a:r>
                        <a:rPr lang="en-US" sz="1800" b="0" i="0" u="none" strike="noStrike" cap="none" dirty="0">
                          <a:solidFill>
                            <a:schemeClr val="dk1"/>
                          </a:solidFill>
                          <a:latin typeface="Arial"/>
                          <a:ea typeface="Arial"/>
                          <a:cs typeface="Arial"/>
                          <a:sym typeface="Arial"/>
                        </a:rPr>
                        <a:t>'</a:t>
                      </a:r>
                      <a:r>
                        <a:rPr lang="en-US" sz="1800" b="0" i="0" u="none" strike="noStrike" cap="none" dirty="0" err="1">
                          <a:solidFill>
                            <a:schemeClr val="dk1"/>
                          </a:solidFill>
                          <a:latin typeface="Arimo"/>
                          <a:ea typeface="Arimo"/>
                          <a:cs typeface="Arimo"/>
                          <a:sym typeface="Arimo"/>
                        </a:rPr>
                        <a:t>Moharam</a:t>
                      </a:r>
                      <a:r>
                        <a:rPr lang="en-US" sz="1800" b="0" i="0" u="none" strike="noStrike" cap="none" dirty="0">
                          <a:solidFill>
                            <a:schemeClr val="dk1"/>
                          </a:solidFill>
                          <a:latin typeface="Arimo"/>
                          <a:ea typeface="Arimo"/>
                          <a:cs typeface="Arimo"/>
                          <a:sym typeface="Arimo"/>
                        </a:rPr>
                        <a:t> </a:t>
                      </a:r>
                      <a:r>
                        <a:rPr lang="en-US" sz="1800" b="0" i="0" u="none" strike="noStrike" cap="none" dirty="0" err="1">
                          <a:solidFill>
                            <a:schemeClr val="dk1"/>
                          </a:solidFill>
                          <a:latin typeface="Arimo"/>
                          <a:ea typeface="Arimo"/>
                          <a:cs typeface="Arimo"/>
                          <a:sym typeface="Arimo"/>
                        </a:rPr>
                        <a:t>bak</a:t>
                      </a:r>
                      <a:r>
                        <a:rPr lang="en-US" sz="1800" b="0" i="0" u="none" strike="noStrike" cap="none" dirty="0">
                          <a:solidFill>
                            <a:schemeClr val="dk1"/>
                          </a:solidFill>
                          <a:latin typeface="Arimo"/>
                          <a:ea typeface="Arimo"/>
                          <a:cs typeface="Arimo"/>
                          <a:sym typeface="Arimo"/>
                        </a:rPr>
                        <a:t>', </a:t>
                      </a:r>
                      <a:r>
                        <a:rPr lang="en-US" sz="1800" b="0" i="0" u="none" strike="noStrike" cap="none" dirty="0">
                          <a:solidFill>
                            <a:schemeClr val="dk1"/>
                          </a:solidFill>
                          <a:latin typeface="Arial"/>
                          <a:ea typeface="Arial"/>
                          <a:cs typeface="Arial"/>
                          <a:sym typeface="Arial"/>
                        </a:rPr>
                        <a:t>'</a:t>
                      </a:r>
                      <a:r>
                        <a:rPr lang="en-US" sz="1800" b="0" i="0" u="none" strike="noStrike" cap="none" dirty="0">
                          <a:solidFill>
                            <a:schemeClr val="dk1"/>
                          </a:solidFill>
                          <a:latin typeface="Arimo"/>
                          <a:ea typeface="Arimo"/>
                          <a:cs typeface="Arimo"/>
                          <a:sym typeface="Arimo"/>
                        </a:rPr>
                        <a:t>Alex.')</a:t>
                      </a:r>
                      <a:endParaRPr dirty="0"/>
                    </a:p>
                  </a:txBody>
                  <a:tcPr marL="91450" marR="91450" marT="45425" marB="45425" anchor="ctr"/>
                </a:tc>
                <a:extLst>
                  <a:ext uri="{0D108BD9-81ED-4DB2-BD59-A6C34878D82A}">
                    <a16:rowId xmlns:a16="http://schemas.microsoft.com/office/drawing/2014/main" val="10000"/>
                  </a:ext>
                </a:extLst>
              </a:tr>
            </a:tbl>
          </a:graphicData>
        </a:graphic>
      </p:graphicFrame>
      <p:sp>
        <p:nvSpPr>
          <p:cNvPr id="184" name="Google Shape;184;p16"/>
          <p:cNvSpPr txBox="1"/>
          <p:nvPr/>
        </p:nvSpPr>
        <p:spPr>
          <a:xfrm>
            <a:off x="381000" y="4114800"/>
            <a:ext cx="1095375" cy="369887"/>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Result</a:t>
            </a:r>
            <a:endParaRPr/>
          </a:p>
        </p:txBody>
      </p:sp>
      <p:graphicFrame>
        <p:nvGraphicFramePr>
          <p:cNvPr id="185" name="Google Shape;185;p16"/>
          <p:cNvGraphicFramePr/>
          <p:nvPr/>
        </p:nvGraphicFramePr>
        <p:xfrm>
          <a:off x="381000" y="4648200"/>
          <a:ext cx="8381975" cy="1326475"/>
        </p:xfrm>
        <a:graphic>
          <a:graphicData uri="http://schemas.openxmlformats.org/drawingml/2006/table">
            <a:tbl>
              <a:tblPr>
                <a:noFill/>
                <a:tableStyleId>{A3972250-6CB9-4BDA-A241-6339530492AA}</a:tableStyleId>
              </a:tblPr>
              <a:tblGrid>
                <a:gridCol w="1993900">
                  <a:extLst>
                    <a:ext uri="{9D8B030D-6E8A-4147-A177-3AD203B41FA5}">
                      <a16:colId xmlns:a16="http://schemas.microsoft.com/office/drawing/2014/main" val="20000"/>
                    </a:ext>
                  </a:extLst>
                </a:gridCol>
                <a:gridCol w="2051050">
                  <a:extLst>
                    <a:ext uri="{9D8B030D-6E8A-4147-A177-3AD203B41FA5}">
                      <a16:colId xmlns:a16="http://schemas.microsoft.com/office/drawing/2014/main" val="20001"/>
                    </a:ext>
                  </a:extLst>
                </a:gridCol>
                <a:gridCol w="2474900">
                  <a:extLst>
                    <a:ext uri="{9D8B030D-6E8A-4147-A177-3AD203B41FA5}">
                      <a16:colId xmlns:a16="http://schemas.microsoft.com/office/drawing/2014/main" val="20002"/>
                    </a:ext>
                  </a:extLst>
                </a:gridCol>
                <a:gridCol w="1862125">
                  <a:extLst>
                    <a:ext uri="{9D8B030D-6E8A-4147-A177-3AD203B41FA5}">
                      <a16:colId xmlns:a16="http://schemas.microsoft.com/office/drawing/2014/main" val="20003"/>
                    </a:ext>
                  </a:extLst>
                </a:gridCol>
              </a:tblGrid>
              <a:tr h="533400">
                <a:tc>
                  <a:txBody>
                    <a:bodyPr/>
                    <a:lstStyle/>
                    <a:p>
                      <a:pPr marL="342900" marR="0" lvl="0" indent="-34290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LastName</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FirstName</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Address</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City</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El-Sayed</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Mohamed</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Nasr City</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Cairo</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Saleh</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Ahmed</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Moharam bak</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Alex.</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86" name="Google Shape;186;p16"/>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INSERT Example 2</a:t>
            </a:r>
            <a:br>
              <a:rPr lang="en-US" sz="3200" b="1" i="0" u="none">
                <a:solidFill>
                  <a:schemeClr val="dk1"/>
                </a:solidFill>
                <a:latin typeface="Garamond"/>
                <a:ea typeface="Garamond"/>
                <a:cs typeface="Garamond"/>
                <a:sym typeface="Garamond"/>
              </a:rPr>
            </a:br>
            <a:endParaRP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aphicFrame>
        <p:nvGraphicFramePr>
          <p:cNvPr id="192" name="Google Shape;192;p17"/>
          <p:cNvGraphicFramePr/>
          <p:nvPr/>
        </p:nvGraphicFramePr>
        <p:xfrm>
          <a:off x="152400" y="2911475"/>
          <a:ext cx="8229600" cy="517525"/>
        </p:xfrm>
        <a:graphic>
          <a:graphicData uri="http://schemas.openxmlformats.org/drawingml/2006/table">
            <a:tbl>
              <a:tblPr>
                <a:noFill/>
                <a:tableStyleId>{A3972250-6CB9-4BDA-A241-6339530492AA}</a:tableStyleId>
              </a:tblPr>
              <a:tblGrid>
                <a:gridCol w="8229600">
                  <a:extLst>
                    <a:ext uri="{9D8B030D-6E8A-4147-A177-3AD203B41FA5}">
                      <a16:colId xmlns:a16="http://schemas.microsoft.com/office/drawing/2014/main" val="20000"/>
                    </a:ext>
                  </a:extLst>
                </a:gridCol>
              </a:tblGrid>
              <a:tr h="517525">
                <a:tc>
                  <a:txBody>
                    <a:bodyPr/>
                    <a:lstStyle/>
                    <a:p>
                      <a:pPr marL="0" marR="0" lvl="0" indent="0" algn="l" rtl="0">
                        <a:lnSpc>
                          <a:spcPct val="100000"/>
                        </a:lnSpc>
                        <a:spcBef>
                          <a:spcPts val="0"/>
                        </a:spcBef>
                        <a:spcAft>
                          <a:spcPts val="0"/>
                        </a:spcAft>
                        <a:buClr>
                          <a:srgbClr val="000000"/>
                        </a:buClr>
                        <a:buSzPts val="2000"/>
                        <a:buFont typeface="Arimo"/>
                        <a:buNone/>
                      </a:pPr>
                      <a:r>
                        <a:rPr lang="en-US" sz="2000" b="0" i="0" u="none" strike="noStrike" cap="none">
                          <a:solidFill>
                            <a:srgbClr val="000000"/>
                          </a:solidFill>
                          <a:latin typeface="Arimo"/>
                          <a:ea typeface="Arimo"/>
                          <a:cs typeface="Arimo"/>
                          <a:sym typeface="Arimo"/>
                        </a:rPr>
                        <a:t>INSERT INTO Students (LastName, City) VALUES (</a:t>
                      </a:r>
                      <a:r>
                        <a:rPr lang="en-US" sz="2000" b="0" i="0" u="none" strike="noStrike" cap="none">
                          <a:solidFill>
                            <a:schemeClr val="dk1"/>
                          </a:solidFill>
                          <a:latin typeface="Arial"/>
                          <a:ea typeface="Arial"/>
                          <a:cs typeface="Arial"/>
                          <a:sym typeface="Arial"/>
                        </a:rPr>
                        <a:t>'</a:t>
                      </a:r>
                      <a:r>
                        <a:rPr lang="en-US" sz="2000" b="0" i="0" u="none" strike="noStrike" cap="none">
                          <a:solidFill>
                            <a:srgbClr val="000000"/>
                          </a:solidFill>
                          <a:latin typeface="Arimo"/>
                          <a:ea typeface="Arimo"/>
                          <a:cs typeface="Arimo"/>
                          <a:sym typeface="Arimo"/>
                        </a:rPr>
                        <a:t>Hassan', </a:t>
                      </a:r>
                      <a:r>
                        <a:rPr lang="en-US" sz="2000" b="0" i="0" u="none" strike="noStrike" cap="none">
                          <a:solidFill>
                            <a:schemeClr val="dk1"/>
                          </a:solidFill>
                          <a:latin typeface="Arial"/>
                          <a:ea typeface="Arial"/>
                          <a:cs typeface="Arial"/>
                          <a:sym typeface="Arial"/>
                        </a:rPr>
                        <a:t>'</a:t>
                      </a:r>
                      <a:r>
                        <a:rPr lang="en-US" sz="2000" b="0" i="0" u="none" strike="noStrike" cap="none">
                          <a:solidFill>
                            <a:srgbClr val="000000"/>
                          </a:solidFill>
                          <a:latin typeface="Arimo"/>
                          <a:ea typeface="Arimo"/>
                          <a:cs typeface="Arimo"/>
                          <a:sym typeface="Arimo"/>
                        </a:rPr>
                        <a:t>Assuit')</a:t>
                      </a:r>
                      <a:endParaRPr/>
                    </a:p>
                  </a:txBody>
                  <a:tcPr marL="91450" marR="91450" marT="45575" marB="45575" anchor="ctr"/>
                </a:tc>
                <a:extLst>
                  <a:ext uri="{0D108BD9-81ED-4DB2-BD59-A6C34878D82A}">
                    <a16:rowId xmlns:a16="http://schemas.microsoft.com/office/drawing/2014/main" val="10000"/>
                  </a:ext>
                </a:extLst>
              </a:tr>
            </a:tbl>
          </a:graphicData>
        </a:graphic>
      </p:graphicFrame>
      <p:sp>
        <p:nvSpPr>
          <p:cNvPr id="193" name="Google Shape;193;p17"/>
          <p:cNvSpPr txBox="1"/>
          <p:nvPr/>
        </p:nvSpPr>
        <p:spPr>
          <a:xfrm>
            <a:off x="381000" y="3733800"/>
            <a:ext cx="1095375" cy="369887"/>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Result</a:t>
            </a:r>
            <a:endParaRPr/>
          </a:p>
        </p:txBody>
      </p:sp>
      <p:sp>
        <p:nvSpPr>
          <p:cNvPr id="194" name="Google Shape;194;p17"/>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INSERT Example 3</a:t>
            </a:r>
            <a:br>
              <a:rPr lang="en-US" sz="3200" b="1" i="0" u="none">
                <a:solidFill>
                  <a:schemeClr val="dk1"/>
                </a:solidFill>
                <a:latin typeface="Garamond"/>
                <a:ea typeface="Garamond"/>
                <a:cs typeface="Garamond"/>
                <a:sym typeface="Garamond"/>
              </a:rPr>
            </a:br>
            <a:endParaRPr/>
          </a:p>
        </p:txBody>
      </p:sp>
      <p:graphicFrame>
        <p:nvGraphicFramePr>
          <p:cNvPr id="195" name="Google Shape;195;p17"/>
          <p:cNvGraphicFramePr/>
          <p:nvPr/>
        </p:nvGraphicFramePr>
        <p:xfrm>
          <a:off x="228600" y="1219200"/>
          <a:ext cx="8305800" cy="1432815"/>
        </p:xfrm>
        <a:graphic>
          <a:graphicData uri="http://schemas.openxmlformats.org/drawingml/2006/table">
            <a:tbl>
              <a:tblPr>
                <a:noFill/>
                <a:tableStyleId>{A3972250-6CB9-4BDA-A241-6339530492AA}</a:tableStyleId>
              </a:tblPr>
              <a:tblGrid>
                <a:gridCol w="2076450">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6450">
                  <a:extLst>
                    <a:ext uri="{9D8B030D-6E8A-4147-A177-3AD203B41FA5}">
                      <a16:colId xmlns:a16="http://schemas.microsoft.com/office/drawing/2014/main" val="20002"/>
                    </a:ext>
                  </a:extLst>
                </a:gridCol>
                <a:gridCol w="2076450">
                  <a:extLst>
                    <a:ext uri="{9D8B030D-6E8A-4147-A177-3AD203B41FA5}">
                      <a16:colId xmlns:a16="http://schemas.microsoft.com/office/drawing/2014/main" val="20003"/>
                    </a:ext>
                  </a:extLst>
                </a:gridCol>
              </a:tblGrid>
              <a:tr h="639750">
                <a:tc>
                  <a:txBody>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LastName</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FirstName</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Address</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City</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68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El-Sayed</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Mohamed</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Nasr City</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Cairo</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52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Saleh</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Ahmed</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Moharam bak</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Alex.</a:t>
                      </a:r>
                      <a:endParaRPr/>
                    </a:p>
                  </a:txBody>
                  <a:tcPr marL="91450" marR="91450" marT="45625" marB="456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96" name="Google Shape;196;p17"/>
          <p:cNvGraphicFramePr/>
          <p:nvPr/>
        </p:nvGraphicFramePr>
        <p:xfrm>
          <a:off x="928687" y="4267200"/>
          <a:ext cx="7373900" cy="1890750"/>
        </p:xfrm>
        <a:graphic>
          <a:graphicData uri="http://schemas.openxmlformats.org/drawingml/2006/table">
            <a:tbl>
              <a:tblPr>
                <a:noFill/>
                <a:tableStyleId>{A3972250-6CB9-4BDA-A241-6339530492AA}</a:tableStyleId>
              </a:tblPr>
              <a:tblGrid>
                <a:gridCol w="1906575">
                  <a:extLst>
                    <a:ext uri="{9D8B030D-6E8A-4147-A177-3AD203B41FA5}">
                      <a16:colId xmlns:a16="http://schemas.microsoft.com/office/drawing/2014/main" val="20000"/>
                    </a:ext>
                  </a:extLst>
                </a:gridCol>
                <a:gridCol w="1824025">
                  <a:extLst>
                    <a:ext uri="{9D8B030D-6E8A-4147-A177-3AD203B41FA5}">
                      <a16:colId xmlns:a16="http://schemas.microsoft.com/office/drawing/2014/main" val="20001"/>
                    </a:ext>
                  </a:extLst>
                </a:gridCol>
                <a:gridCol w="2320925">
                  <a:extLst>
                    <a:ext uri="{9D8B030D-6E8A-4147-A177-3AD203B41FA5}">
                      <a16:colId xmlns:a16="http://schemas.microsoft.com/office/drawing/2014/main" val="20002"/>
                    </a:ext>
                  </a:extLst>
                </a:gridCol>
                <a:gridCol w="1322375">
                  <a:extLst>
                    <a:ext uri="{9D8B030D-6E8A-4147-A177-3AD203B41FA5}">
                      <a16:colId xmlns:a16="http://schemas.microsoft.com/office/drawing/2014/main" val="20003"/>
                    </a:ext>
                  </a:extLst>
                </a:gridCol>
              </a:tblGrid>
              <a:tr h="701675">
                <a:tc>
                  <a:txBody>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LastName</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FirstName</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Address</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City</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El-Sayed</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Mohamed</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Nasr City</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Cairo</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Saleh</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Ahmed</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Moharam bak</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Alex.</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Hassan</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 </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 Assuit</a:t>
                      </a:r>
                      <a:endParaRPr/>
                    </a:p>
                  </a:txBody>
                  <a:tcPr marL="91425" marR="91425" marT="45650" marB="456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UPDATE Command</a:t>
            </a:r>
            <a:br>
              <a:rPr lang="en-US" sz="3200" b="1" i="0" u="none">
                <a:solidFill>
                  <a:schemeClr val="dk1"/>
                </a:solidFill>
                <a:latin typeface="Garamond"/>
                <a:ea typeface="Garamond"/>
                <a:cs typeface="Garamond"/>
                <a:sym typeface="Garamond"/>
              </a:rPr>
            </a:br>
            <a:endParaRPr/>
          </a:p>
        </p:txBody>
      </p:sp>
      <p:sp>
        <p:nvSpPr>
          <p:cNvPr id="203" name="Google Shape;203;p18"/>
          <p:cNvSpPr txBox="1"/>
          <p:nvPr/>
        </p:nvSpPr>
        <p:spPr>
          <a:xfrm>
            <a:off x="533400" y="1285875"/>
            <a:ext cx="7162800" cy="15081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accent1"/>
              </a:buClr>
              <a:buSzPts val="2000"/>
              <a:buFont typeface="Arial"/>
              <a:buChar char="•"/>
            </a:pPr>
            <a:r>
              <a:rPr lang="en-US" sz="2000" b="0" i="0" u="none" dirty="0">
                <a:solidFill>
                  <a:schemeClr val="dk1"/>
                </a:solidFill>
                <a:latin typeface="Arial"/>
                <a:ea typeface="Arial"/>
                <a:cs typeface="Arial"/>
                <a:sym typeface="Arial"/>
              </a:rPr>
              <a:t>Syntax</a:t>
            </a:r>
            <a:endParaRPr dirty="0"/>
          </a:p>
          <a:p>
            <a:pPr marL="342900" marR="0" lvl="0" indent="-342900" algn="l" rtl="0">
              <a:lnSpc>
                <a:spcPct val="90000"/>
              </a:lnSpc>
              <a:spcBef>
                <a:spcPts val="1000"/>
              </a:spcBef>
              <a:spcAft>
                <a:spcPts val="0"/>
              </a:spcAft>
              <a:buClr>
                <a:schemeClr val="dk1"/>
              </a:buClr>
              <a:buSzPts val="2000"/>
              <a:buFont typeface="Arial"/>
              <a:buNone/>
            </a:pPr>
            <a:r>
              <a:rPr lang="en-US" sz="2000" b="0" i="0" u="none" dirty="0">
                <a:solidFill>
                  <a:schemeClr val="dk1"/>
                </a:solidFill>
                <a:latin typeface="Arial"/>
                <a:ea typeface="Arial"/>
                <a:cs typeface="Arial"/>
                <a:sym typeface="Arial"/>
              </a:rPr>
              <a:t>	UPDATE  </a:t>
            </a:r>
            <a:r>
              <a:rPr lang="en-US" sz="2000" b="0" i="0" u="none" dirty="0" err="1">
                <a:solidFill>
                  <a:schemeClr val="dk1"/>
                </a:solidFill>
                <a:latin typeface="Arial"/>
                <a:ea typeface="Arial"/>
                <a:cs typeface="Arial"/>
                <a:sym typeface="Arial"/>
              </a:rPr>
              <a:t>table_name</a:t>
            </a:r>
            <a:endParaRPr dirty="0"/>
          </a:p>
          <a:p>
            <a:pPr marL="342900" marR="0" lvl="0" indent="-342900" algn="l" rtl="0">
              <a:lnSpc>
                <a:spcPct val="90000"/>
              </a:lnSpc>
              <a:spcBef>
                <a:spcPts val="1000"/>
              </a:spcBef>
              <a:spcAft>
                <a:spcPts val="0"/>
              </a:spcAft>
              <a:buClr>
                <a:schemeClr val="dk1"/>
              </a:buClr>
              <a:buSzPts val="2000"/>
              <a:buFont typeface="Arial"/>
              <a:buNone/>
            </a:pPr>
            <a:r>
              <a:rPr lang="en-US" sz="2000" b="0" i="0" u="none" dirty="0">
                <a:solidFill>
                  <a:schemeClr val="dk1"/>
                </a:solidFill>
                <a:latin typeface="Arial"/>
                <a:ea typeface="Arial"/>
                <a:cs typeface="Arial"/>
                <a:sym typeface="Arial"/>
              </a:rPr>
              <a:t>	SET  column_1=  new value, column_2= new value</a:t>
            </a:r>
            <a:br>
              <a:rPr lang="en-US" sz="2000" b="0" i="0" u="none" dirty="0">
                <a:solidFill>
                  <a:schemeClr val="dk1"/>
                </a:solidFill>
                <a:latin typeface="Arial"/>
                <a:ea typeface="Arial"/>
                <a:cs typeface="Arial"/>
                <a:sym typeface="Arial"/>
              </a:rPr>
            </a:br>
            <a:r>
              <a:rPr lang="en-US" sz="2000" b="0" i="0" u="none" dirty="0">
                <a:solidFill>
                  <a:schemeClr val="dk1"/>
                </a:solidFill>
                <a:latin typeface="Arial"/>
                <a:ea typeface="Arial"/>
                <a:cs typeface="Arial"/>
                <a:sym typeface="Arial"/>
              </a:rPr>
              <a:t>	WHERE  condition</a:t>
            </a:r>
            <a:endParaRPr dirty="0"/>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aphicFrame>
        <p:nvGraphicFramePr>
          <p:cNvPr id="209" name="Google Shape;209;p19"/>
          <p:cNvGraphicFramePr/>
          <p:nvPr/>
        </p:nvGraphicFramePr>
        <p:xfrm>
          <a:off x="152400" y="1219200"/>
          <a:ext cx="8229600" cy="914400"/>
        </p:xfrm>
        <a:graphic>
          <a:graphicData uri="http://schemas.openxmlformats.org/drawingml/2006/table">
            <a:tbl>
              <a:tblPr>
                <a:noFill/>
                <a:tableStyleId>{A3972250-6CB9-4BDA-A241-6339530492AA}</a:tableStyleId>
              </a:tblPr>
              <a:tblGrid>
                <a:gridCol w="8229600">
                  <a:extLst>
                    <a:ext uri="{9D8B030D-6E8A-4147-A177-3AD203B41FA5}">
                      <a16:colId xmlns:a16="http://schemas.microsoft.com/office/drawing/2014/main" val="20000"/>
                    </a:ext>
                  </a:extLst>
                </a:gridCol>
              </a:tblGrid>
              <a:tr h="914400">
                <a:tc>
                  <a:txBody>
                    <a:bodyPr/>
                    <a:lstStyle/>
                    <a:p>
                      <a:pPr marL="0" marR="0" lvl="0" indent="0" algn="l"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UPDATE Store_Information</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SET Sales = 500</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WHERE store_name = 'Los Angeles'  AND Date = 'Jan-08-1999'</a:t>
                      </a:r>
                      <a:endParaRPr/>
                    </a:p>
                  </a:txBody>
                  <a:tcPr marL="91450" marR="91450" marT="45600" marB="45600" anchor="ctr"/>
                </a:tc>
                <a:extLst>
                  <a:ext uri="{0D108BD9-81ED-4DB2-BD59-A6C34878D82A}">
                    <a16:rowId xmlns:a16="http://schemas.microsoft.com/office/drawing/2014/main" val="10000"/>
                  </a:ext>
                </a:extLst>
              </a:tr>
            </a:tbl>
          </a:graphicData>
        </a:graphic>
      </p:graphicFrame>
      <p:sp>
        <p:nvSpPr>
          <p:cNvPr id="210" name="Google Shape;210;p19"/>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UPDATE Example </a:t>
            </a:r>
            <a:br>
              <a:rPr lang="en-US" sz="3200" b="1" i="0" u="none">
                <a:solidFill>
                  <a:schemeClr val="dk1"/>
                </a:solidFill>
                <a:latin typeface="Garamond"/>
                <a:ea typeface="Garamond"/>
                <a:cs typeface="Garamond"/>
                <a:sym typeface="Garamond"/>
              </a:rPr>
            </a:br>
            <a:endParaRPr/>
          </a:p>
        </p:txBody>
      </p:sp>
      <p:graphicFrame>
        <p:nvGraphicFramePr>
          <p:cNvPr id="211" name="Google Shape;211;p19"/>
          <p:cNvGraphicFramePr/>
          <p:nvPr/>
        </p:nvGraphicFramePr>
        <p:xfrm>
          <a:off x="4953000" y="2971800"/>
          <a:ext cx="3825875" cy="3064845"/>
        </p:xfrm>
        <a:graphic>
          <a:graphicData uri="http://schemas.openxmlformats.org/drawingml/2006/table">
            <a:tbl>
              <a:tblPr>
                <a:noFill/>
                <a:tableStyleId>{A3972250-6CB9-4BDA-A241-6339530492AA}</a:tableStyleId>
              </a:tblPr>
              <a:tblGrid>
                <a:gridCol w="1676400">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tblGrid>
              <a:tr h="503225">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store_name</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Sales</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Date</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Los Angeles</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$1500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Jan-05-1999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13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San Diego</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$250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Jan-07-1999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Los Angeles</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$500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Jan-08-1999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Boston</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$700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Jan-08-1999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12" name="Google Shape;212;p19"/>
          <p:cNvGraphicFramePr/>
          <p:nvPr/>
        </p:nvGraphicFramePr>
        <p:xfrm>
          <a:off x="381000" y="2971800"/>
          <a:ext cx="3962400" cy="3050570"/>
        </p:xfrm>
        <a:graphic>
          <a:graphicData uri="http://schemas.openxmlformats.org/drawingml/2006/table">
            <a:tbl>
              <a:tblPr>
                <a:noFill/>
                <a:tableStyleId>{A3972250-6CB9-4BDA-A241-6339530492AA}</a:tableStyleId>
              </a:tblPr>
              <a:tblGrid>
                <a:gridCol w="1828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889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store_name</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Sales</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Date</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Los Angeles</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$1500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Jan-05-1999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13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San Diego</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$250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Jan-07-1999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Los Angeles</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$300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Jan-08-1999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Boston</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$700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Jan-08-1999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13" name="Google Shape;213;p19"/>
          <p:cNvSpPr txBox="1"/>
          <p:nvPr/>
        </p:nvSpPr>
        <p:spPr>
          <a:xfrm>
            <a:off x="1600200" y="2590800"/>
            <a:ext cx="137160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Before</a:t>
            </a:r>
            <a:endParaRPr/>
          </a:p>
        </p:txBody>
      </p:sp>
      <p:sp>
        <p:nvSpPr>
          <p:cNvPr id="214" name="Google Shape;214;p19"/>
          <p:cNvSpPr txBox="1"/>
          <p:nvPr/>
        </p:nvSpPr>
        <p:spPr>
          <a:xfrm>
            <a:off x="6477000" y="2590800"/>
            <a:ext cx="137160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After</a:t>
            </a:r>
            <a:endParaRP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title"/>
          </p:nvPr>
        </p:nvSpPr>
        <p:spPr>
          <a:xfrm>
            <a:off x="304800" y="533400"/>
            <a:ext cx="8610600" cy="1143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000"/>
              <a:buFont typeface="Garamond"/>
              <a:buNone/>
            </a:pPr>
            <a:r>
              <a:rPr lang="en-US" sz="4000" b="1" i="0" u="none">
                <a:solidFill>
                  <a:schemeClr val="dk1"/>
                </a:solidFill>
                <a:latin typeface="Garamond"/>
                <a:ea typeface="Garamond"/>
                <a:cs typeface="Garamond"/>
                <a:sym typeface="Garamond"/>
              </a:rPr>
              <a:t>Structured Query Language  (SQL)</a:t>
            </a:r>
            <a:br>
              <a:rPr lang="en-US" sz="4000" b="1" i="0" u="none">
                <a:solidFill>
                  <a:schemeClr val="dk1"/>
                </a:solidFill>
                <a:latin typeface="Garamond"/>
                <a:ea typeface="Garamond"/>
                <a:cs typeface="Garamond"/>
                <a:sym typeface="Garamond"/>
              </a:rPr>
            </a:br>
            <a:endParaRPr/>
          </a:p>
        </p:txBody>
      </p:sp>
      <p:sp>
        <p:nvSpPr>
          <p:cNvPr id="81" name="Google Shape;81;p2"/>
          <p:cNvSpPr txBox="1">
            <a:spLocks noGrp="1"/>
          </p:cNvSpPr>
          <p:nvPr>
            <p:ph type="body" idx="1"/>
          </p:nvPr>
        </p:nvSpPr>
        <p:spPr>
          <a:xfrm>
            <a:off x="457200" y="1714500"/>
            <a:ext cx="8229600" cy="45339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Data Definition Language (DDL)</a:t>
            </a:r>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Data Manipulation Language (DML)</a:t>
            </a:r>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Data Control Language (DCL)</a:t>
            </a:r>
            <a:endParaRP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UPDATE Example 2 </a:t>
            </a:r>
            <a:br>
              <a:rPr lang="en-US" sz="3200" b="1" i="0" u="none">
                <a:solidFill>
                  <a:schemeClr val="dk1"/>
                </a:solidFill>
                <a:latin typeface="Garamond"/>
                <a:ea typeface="Garamond"/>
                <a:cs typeface="Garamond"/>
                <a:sym typeface="Garamond"/>
              </a:rPr>
            </a:br>
            <a:endParaRPr/>
          </a:p>
        </p:txBody>
      </p:sp>
      <p:graphicFrame>
        <p:nvGraphicFramePr>
          <p:cNvPr id="221" name="Google Shape;221;p20"/>
          <p:cNvGraphicFramePr/>
          <p:nvPr/>
        </p:nvGraphicFramePr>
        <p:xfrm>
          <a:off x="609600" y="2743200"/>
          <a:ext cx="7467600" cy="990600"/>
        </p:xfrm>
        <a:graphic>
          <a:graphicData uri="http://schemas.openxmlformats.org/drawingml/2006/table">
            <a:tbl>
              <a:tblPr>
                <a:noFill/>
                <a:tableStyleId>{A3972250-6CB9-4BDA-A241-6339530492AA}</a:tableStyleId>
              </a:tblPr>
              <a:tblGrid>
                <a:gridCol w="7467600">
                  <a:extLst>
                    <a:ext uri="{9D8B030D-6E8A-4147-A177-3AD203B41FA5}">
                      <a16:colId xmlns:a16="http://schemas.microsoft.com/office/drawing/2014/main" val="20000"/>
                    </a:ext>
                  </a:extLst>
                </a:gridCol>
              </a:tblGrid>
              <a:tr h="990600">
                <a:tc>
                  <a:txBody>
                    <a:bodyPr/>
                    <a:lstStyle/>
                    <a:p>
                      <a:pPr marL="0" marR="0" lvl="0" indent="0" algn="l" rtl="0">
                        <a:lnSpc>
                          <a:spcPct val="100000"/>
                        </a:lnSpc>
                        <a:spcBef>
                          <a:spcPts val="0"/>
                        </a:spcBef>
                        <a:spcAft>
                          <a:spcPts val="0"/>
                        </a:spcAft>
                        <a:buClr>
                          <a:schemeClr val="dk1"/>
                        </a:buClr>
                        <a:buSzPts val="1800"/>
                        <a:buFont typeface="Arimo"/>
                        <a:buNone/>
                      </a:pPr>
                      <a:r>
                        <a:rPr lang="en-US" sz="1800" b="0" i="0" u="none">
                          <a:solidFill>
                            <a:schemeClr val="dk1"/>
                          </a:solidFill>
                          <a:latin typeface="Arimo"/>
                          <a:ea typeface="Arimo"/>
                          <a:cs typeface="Arimo"/>
                          <a:sym typeface="Arimo"/>
                        </a:rPr>
                        <a:t>UPDATE Students SET Address = </a:t>
                      </a:r>
                      <a:r>
                        <a:rPr lang="en-US" sz="1800" b="0" i="0" u="none">
                          <a:solidFill>
                            <a:schemeClr val="dk1"/>
                          </a:solidFill>
                          <a:latin typeface="Arial"/>
                          <a:ea typeface="Arial"/>
                          <a:cs typeface="Arial"/>
                          <a:sym typeface="Arial"/>
                        </a:rPr>
                        <a:t>'</a:t>
                      </a:r>
                      <a:r>
                        <a:rPr lang="en-US" sz="1800" b="0" i="0" u="none">
                          <a:solidFill>
                            <a:schemeClr val="dk1"/>
                          </a:solidFill>
                          <a:latin typeface="Arimo"/>
                          <a:ea typeface="Arimo"/>
                          <a:cs typeface="Arimo"/>
                          <a:sym typeface="Arimo"/>
                        </a:rPr>
                        <a:t>241 El-haram', City = </a:t>
                      </a:r>
                      <a:r>
                        <a:rPr lang="en-US" sz="1800" b="0" i="0" u="none">
                          <a:solidFill>
                            <a:schemeClr val="dk1"/>
                          </a:solidFill>
                          <a:latin typeface="Arial"/>
                          <a:ea typeface="Arial"/>
                          <a:cs typeface="Arial"/>
                          <a:sym typeface="Arial"/>
                        </a:rPr>
                        <a:t>'</a:t>
                      </a:r>
                      <a:r>
                        <a:rPr lang="en-US" sz="1800" b="0" i="0" u="none">
                          <a:solidFill>
                            <a:schemeClr val="dk1"/>
                          </a:solidFill>
                          <a:latin typeface="Arimo"/>
                          <a:ea typeface="Arimo"/>
                          <a:cs typeface="Arimo"/>
                          <a:sym typeface="Arimo"/>
                        </a:rPr>
                        <a:t>Giza’  WHERE LastName = </a:t>
                      </a:r>
                      <a:r>
                        <a:rPr lang="en-US" sz="1800" b="0" i="0" u="none">
                          <a:solidFill>
                            <a:schemeClr val="dk1"/>
                          </a:solidFill>
                          <a:latin typeface="Arial"/>
                          <a:ea typeface="Arial"/>
                          <a:cs typeface="Arial"/>
                          <a:sym typeface="Arial"/>
                        </a:rPr>
                        <a:t>'</a:t>
                      </a:r>
                      <a:r>
                        <a:rPr lang="en-US" sz="1800" b="0" i="0" u="none">
                          <a:solidFill>
                            <a:schemeClr val="dk1"/>
                          </a:solidFill>
                          <a:latin typeface="Arimo"/>
                          <a:ea typeface="Arimo"/>
                          <a:cs typeface="Arimo"/>
                          <a:sym typeface="Arimo"/>
                        </a:rPr>
                        <a:t>El-Sayed'</a:t>
                      </a:r>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222" name="Google Shape;222;p20"/>
          <p:cNvSpPr txBox="1"/>
          <p:nvPr/>
        </p:nvSpPr>
        <p:spPr>
          <a:xfrm>
            <a:off x="282575" y="3900487"/>
            <a:ext cx="1089025"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Result:</a:t>
            </a:r>
            <a:endParaRPr/>
          </a:p>
        </p:txBody>
      </p:sp>
      <p:graphicFrame>
        <p:nvGraphicFramePr>
          <p:cNvPr id="223" name="Google Shape;223;p20"/>
          <p:cNvGraphicFramePr/>
          <p:nvPr/>
        </p:nvGraphicFramePr>
        <p:xfrm>
          <a:off x="533400" y="4373562"/>
          <a:ext cx="7238950" cy="1494800"/>
        </p:xfrm>
        <a:graphic>
          <a:graphicData uri="http://schemas.openxmlformats.org/drawingml/2006/table">
            <a:tbl>
              <a:tblPr>
                <a:noFill/>
                <a:tableStyleId>{A3972250-6CB9-4BDA-A241-6339530492AA}</a:tableStyleId>
              </a:tblPr>
              <a:tblGrid>
                <a:gridCol w="1789100">
                  <a:extLst>
                    <a:ext uri="{9D8B030D-6E8A-4147-A177-3AD203B41FA5}">
                      <a16:colId xmlns:a16="http://schemas.microsoft.com/office/drawing/2014/main" val="20000"/>
                    </a:ext>
                  </a:extLst>
                </a:gridCol>
                <a:gridCol w="1789100">
                  <a:extLst>
                    <a:ext uri="{9D8B030D-6E8A-4147-A177-3AD203B41FA5}">
                      <a16:colId xmlns:a16="http://schemas.microsoft.com/office/drawing/2014/main" val="20001"/>
                    </a:ext>
                  </a:extLst>
                </a:gridCol>
                <a:gridCol w="2033575">
                  <a:extLst>
                    <a:ext uri="{9D8B030D-6E8A-4147-A177-3AD203B41FA5}">
                      <a16:colId xmlns:a16="http://schemas.microsoft.com/office/drawing/2014/main" val="20002"/>
                    </a:ext>
                  </a:extLst>
                </a:gridCol>
                <a:gridCol w="1627175">
                  <a:extLst>
                    <a:ext uri="{9D8B030D-6E8A-4147-A177-3AD203B41FA5}">
                      <a16:colId xmlns:a16="http://schemas.microsoft.com/office/drawing/2014/main" val="20003"/>
                    </a:ext>
                  </a:extLst>
                </a:gridCol>
              </a:tblGrid>
              <a:tr h="701675">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LastName</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FirstName</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Address</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City</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El-Sayed</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Mohamed</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241 El-haram</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Giza</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Saleh</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Ahmed</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Moharam bak</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Alex.</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24" name="Google Shape;224;p20"/>
          <p:cNvGraphicFramePr/>
          <p:nvPr/>
        </p:nvGraphicFramePr>
        <p:xfrm>
          <a:off x="304800" y="1219200"/>
          <a:ext cx="8001000" cy="1570025"/>
        </p:xfrm>
        <a:graphic>
          <a:graphicData uri="http://schemas.openxmlformats.org/drawingml/2006/table">
            <a:tbl>
              <a:tblPr>
                <a:noFill/>
                <a:tableStyleId>{A3972250-6CB9-4BDA-A241-6339530492AA}</a:tableStyleId>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7813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609600">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LastName</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FirstName</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Address</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a:solidFill>
                            <a:schemeClr val="dk1"/>
                          </a:solidFill>
                          <a:latin typeface="Verdana"/>
                          <a:ea typeface="Verdana"/>
                          <a:cs typeface="Verdana"/>
                          <a:sym typeface="Verdana"/>
                        </a:rPr>
                        <a:t>City</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68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El-Sayed</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Mohamed</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Nasr City</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Cairo</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3550">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Saleh</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Ahmed</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Moharam bak</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Alex.</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1"/>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DELETE Command</a:t>
            </a:r>
            <a:br>
              <a:rPr lang="en-US" sz="3200" b="1" i="0" u="none">
                <a:solidFill>
                  <a:schemeClr val="dk1"/>
                </a:solidFill>
                <a:latin typeface="Garamond"/>
                <a:ea typeface="Garamond"/>
                <a:cs typeface="Garamond"/>
                <a:sym typeface="Garamond"/>
              </a:rPr>
            </a:br>
            <a:endParaRPr/>
          </a:p>
        </p:txBody>
      </p:sp>
      <p:sp>
        <p:nvSpPr>
          <p:cNvPr id="231" name="Google Shape;231;p21"/>
          <p:cNvSpPr txBox="1"/>
          <p:nvPr/>
        </p:nvSpPr>
        <p:spPr>
          <a:xfrm>
            <a:off x="533400" y="1285875"/>
            <a:ext cx="7162800" cy="13414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accent1"/>
              </a:buClr>
              <a:buSzPts val="2800"/>
              <a:buFont typeface="Arial"/>
              <a:buChar char="•"/>
            </a:pPr>
            <a:r>
              <a:rPr lang="en-US" sz="2800" b="0" i="0" u="none">
                <a:solidFill>
                  <a:schemeClr val="dk1"/>
                </a:solidFill>
                <a:latin typeface="Arial"/>
                <a:ea typeface="Arial"/>
                <a:cs typeface="Arial"/>
                <a:sym typeface="Arial"/>
              </a:rPr>
              <a:t>Syntax</a:t>
            </a:r>
            <a:endParaRPr/>
          </a:p>
          <a:p>
            <a:pPr marL="742950" marR="0" lvl="1" indent="-28575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DELETE FROM table_name</a:t>
            </a:r>
            <a:endParaRPr/>
          </a:p>
          <a:p>
            <a:pPr marL="742950" marR="0" lvl="1" indent="-28575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WHERE condition</a:t>
            </a:r>
            <a:endParaRPr/>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aphicFrame>
        <p:nvGraphicFramePr>
          <p:cNvPr id="237" name="Google Shape;237;p22"/>
          <p:cNvGraphicFramePr/>
          <p:nvPr/>
        </p:nvGraphicFramePr>
        <p:xfrm>
          <a:off x="152400" y="1570037"/>
          <a:ext cx="8229600" cy="700200"/>
        </p:xfrm>
        <a:graphic>
          <a:graphicData uri="http://schemas.openxmlformats.org/drawingml/2006/table">
            <a:tbl>
              <a:tblPr>
                <a:noFill/>
                <a:tableStyleId>{A3972250-6CB9-4BDA-A241-6339530492AA}</a:tableStyleId>
              </a:tblPr>
              <a:tblGrid>
                <a:gridCol w="8229600">
                  <a:extLst>
                    <a:ext uri="{9D8B030D-6E8A-4147-A177-3AD203B41FA5}">
                      <a16:colId xmlns:a16="http://schemas.microsoft.com/office/drawing/2014/main" val="20000"/>
                    </a:ext>
                  </a:extLst>
                </a:gridCol>
              </a:tblGrid>
              <a:tr h="7000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DELETE FROM  Store_Information</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WHERE store_name = 'Los Angeles'</a:t>
                      </a:r>
                      <a:endParaRPr/>
                    </a:p>
                  </a:txBody>
                  <a:tcPr marL="91450" marR="91450" marT="45300" marB="45300" anchor="ctr"/>
                </a:tc>
                <a:extLst>
                  <a:ext uri="{0D108BD9-81ED-4DB2-BD59-A6C34878D82A}">
                    <a16:rowId xmlns:a16="http://schemas.microsoft.com/office/drawing/2014/main" val="10000"/>
                  </a:ext>
                </a:extLst>
              </a:tr>
            </a:tbl>
          </a:graphicData>
        </a:graphic>
      </p:graphicFrame>
      <p:sp>
        <p:nvSpPr>
          <p:cNvPr id="238" name="Google Shape;238;p22"/>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DELETE Example </a:t>
            </a:r>
            <a:br>
              <a:rPr lang="en-US" sz="3200" b="1" i="0" u="none">
                <a:solidFill>
                  <a:schemeClr val="dk1"/>
                </a:solidFill>
                <a:latin typeface="Garamond"/>
                <a:ea typeface="Garamond"/>
                <a:cs typeface="Garamond"/>
                <a:sym typeface="Garamond"/>
              </a:rPr>
            </a:br>
            <a:endParaRPr/>
          </a:p>
        </p:txBody>
      </p:sp>
      <p:sp>
        <p:nvSpPr>
          <p:cNvPr id="239" name="Google Shape;239;p22"/>
          <p:cNvSpPr txBox="1"/>
          <p:nvPr/>
        </p:nvSpPr>
        <p:spPr>
          <a:xfrm>
            <a:off x="1600200" y="2590800"/>
            <a:ext cx="137160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Before</a:t>
            </a:r>
            <a:endParaRPr/>
          </a:p>
        </p:txBody>
      </p:sp>
      <p:sp>
        <p:nvSpPr>
          <p:cNvPr id="240" name="Google Shape;240;p22"/>
          <p:cNvSpPr txBox="1"/>
          <p:nvPr/>
        </p:nvSpPr>
        <p:spPr>
          <a:xfrm>
            <a:off x="6477000" y="2590800"/>
            <a:ext cx="137160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After</a:t>
            </a:r>
            <a:endParaRPr/>
          </a:p>
        </p:txBody>
      </p:sp>
      <p:graphicFrame>
        <p:nvGraphicFramePr>
          <p:cNvPr id="241" name="Google Shape;241;p22"/>
          <p:cNvGraphicFramePr/>
          <p:nvPr/>
        </p:nvGraphicFramePr>
        <p:xfrm>
          <a:off x="228600" y="3124200"/>
          <a:ext cx="4191000" cy="3032795"/>
        </p:xfrm>
        <a:graphic>
          <a:graphicData uri="http://schemas.openxmlformats.org/drawingml/2006/table">
            <a:tbl>
              <a:tblPr>
                <a:noFill/>
                <a:tableStyleId>{A3972250-6CB9-4BDA-A241-6339530492AA}</a:tableStyleId>
              </a:tblPr>
              <a:tblGrid>
                <a:gridCol w="1920875">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222375">
                  <a:extLst>
                    <a:ext uri="{9D8B030D-6E8A-4147-A177-3AD203B41FA5}">
                      <a16:colId xmlns:a16="http://schemas.microsoft.com/office/drawing/2014/main" val="20002"/>
                    </a:ext>
                  </a:extLst>
                </a:gridCol>
              </a:tblGrid>
              <a:tr h="471475">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store_name</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Sales</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Date</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413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Los Angeles</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$1500</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Jan-05-1999</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San Diego</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$250</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Jan-07-1999</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Los Angeles</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$300</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Jan-08-1999</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Boston</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$700</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Jan-08-1999</a:t>
                      </a:r>
                      <a:r>
                        <a:rPr lang="en-US" sz="1800" b="0" i="1" u="none">
                          <a:solidFill>
                            <a:schemeClr val="dk1"/>
                          </a:solidFill>
                          <a:latin typeface="Arial"/>
                          <a:ea typeface="Arial"/>
                          <a:cs typeface="Arial"/>
                          <a:sym typeface="Arial"/>
                        </a:rPr>
                        <a:t> </a:t>
                      </a:r>
                      <a:endParaRPr/>
                    </a:p>
                  </a:txBody>
                  <a:tcPr marL="91450" marR="91450" marT="45675" marB="45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242" name="Google Shape;242;p22"/>
          <p:cNvGraphicFramePr/>
          <p:nvPr/>
        </p:nvGraphicFramePr>
        <p:xfrm>
          <a:off x="4572000" y="3154362"/>
          <a:ext cx="4267200" cy="1647210"/>
        </p:xfrm>
        <a:graphic>
          <a:graphicData uri="http://schemas.openxmlformats.org/drawingml/2006/table">
            <a:tbl>
              <a:tblPr>
                <a:noFill/>
                <a:tableStyleId>{A3972250-6CB9-4BDA-A241-6339530492AA}</a:tableStyleId>
              </a:tblPr>
              <a:tblGrid>
                <a:gridCol w="1600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365125">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store_name</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Sales</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Date</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413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San Diego</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$250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Jan-07-1999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39750">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Boston</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$700</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Verdana"/>
                        <a:buNone/>
                      </a:pPr>
                      <a:r>
                        <a:rPr lang="en-US" sz="1800" b="0" i="1" u="none">
                          <a:solidFill>
                            <a:schemeClr val="dk1"/>
                          </a:solidFill>
                          <a:latin typeface="Verdana"/>
                          <a:ea typeface="Verdana"/>
                          <a:cs typeface="Verdana"/>
                          <a:sym typeface="Verdana"/>
                        </a:rPr>
                        <a:t>Jan-08-1999</a:t>
                      </a:r>
                      <a:r>
                        <a:rPr lang="en-US" sz="1800" b="0" i="1" u="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3"/>
          <p:cNvSpPr txBox="1"/>
          <p:nvPr/>
        </p:nvSpPr>
        <p:spPr>
          <a:xfrm>
            <a:off x="152400" y="609600"/>
            <a:ext cx="8839200" cy="534987"/>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TRUNCATE Vs DELETE</a:t>
            </a:r>
            <a:endParaRPr/>
          </a:p>
        </p:txBody>
      </p:sp>
      <p:sp>
        <p:nvSpPr>
          <p:cNvPr id="249" name="Google Shape;249;p23"/>
          <p:cNvSpPr txBox="1"/>
          <p:nvPr/>
        </p:nvSpPr>
        <p:spPr>
          <a:xfrm>
            <a:off x="685800" y="1600200"/>
            <a:ext cx="7537450" cy="4343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1" u="none" dirty="0">
                <a:solidFill>
                  <a:schemeClr val="dk1"/>
                </a:solidFill>
                <a:latin typeface="Arial"/>
                <a:ea typeface="Arial"/>
                <a:cs typeface="Arial"/>
                <a:sym typeface="Arial"/>
              </a:rPr>
              <a:t>TRUNCATE TABLE</a:t>
            </a:r>
            <a:r>
              <a:rPr lang="en-US" sz="2400" b="0" i="0" u="none" dirty="0">
                <a:solidFill>
                  <a:schemeClr val="dk1"/>
                </a:solidFill>
                <a:latin typeface="Arial"/>
                <a:ea typeface="Arial"/>
                <a:cs typeface="Arial"/>
                <a:sym typeface="Arial"/>
              </a:rPr>
              <a:t> is functionally identical to DELETE statement  with no WHERE clause</a:t>
            </a:r>
            <a:endParaRPr dirty="0"/>
          </a:p>
          <a:p>
            <a:pPr marL="0" marR="0" lvl="0" indent="0"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0" marR="0" lvl="0" indent="-152400" algn="l" rtl="0">
              <a:lnSpc>
                <a:spcPct val="100000"/>
              </a:lnSpc>
              <a:spcBef>
                <a:spcPts val="48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TRUNCATE TABLE </a:t>
            </a:r>
            <a:r>
              <a:rPr lang="en-US" sz="2400" b="0" i="0" u="none" dirty="0" err="1">
                <a:solidFill>
                  <a:schemeClr val="dk1"/>
                </a:solidFill>
                <a:latin typeface="Arial"/>
                <a:ea typeface="Arial"/>
                <a:cs typeface="Arial"/>
                <a:sym typeface="Arial"/>
              </a:rPr>
              <a:t>table_name</a:t>
            </a:r>
            <a:endParaRPr dirty="0"/>
          </a:p>
          <a:p>
            <a:pPr marL="0" marR="0" lvl="0" indent="0"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0" marR="0" lvl="0" indent="-152400" algn="l" rtl="0">
              <a:lnSpc>
                <a:spcPct val="100000"/>
              </a:lnSpc>
              <a:spcBef>
                <a:spcPts val="48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TRUNCATE TABLE customer</a:t>
            </a:r>
            <a:br>
              <a:rPr lang="en-US" sz="2400" b="0" i="0" u="none" dirty="0">
                <a:solidFill>
                  <a:schemeClr val="dk1"/>
                </a:solidFill>
                <a:latin typeface="Arial"/>
                <a:ea typeface="Arial"/>
                <a:cs typeface="Arial"/>
                <a:sym typeface="Arial"/>
              </a:rPr>
            </a:br>
            <a:endParaRPr dirty="0"/>
          </a:p>
          <a:p>
            <a:pPr marL="0" marR="0" lvl="0" indent="0" algn="l" rtl="0">
              <a:lnSpc>
                <a:spcPct val="100000"/>
              </a:lnSpc>
              <a:spcBef>
                <a:spcPts val="0"/>
              </a:spcBef>
              <a:spcAft>
                <a:spcPts val="0"/>
              </a:spcAft>
              <a:buNone/>
            </a:pPr>
            <a:endParaRPr sz="2400" b="0" i="0" u="none" dirty="0">
              <a:solidFill>
                <a:schemeClr val="dk1"/>
              </a:solidFill>
              <a:latin typeface="Arial"/>
              <a:ea typeface="Arial"/>
              <a:cs typeface="Arial"/>
              <a:sym typeface="Arial"/>
            </a:endParaRPr>
          </a:p>
        </p:txBody>
      </p:sp>
    </p:spTree>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4"/>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Simple Queries</a:t>
            </a:r>
            <a:endParaRPr/>
          </a:p>
        </p:txBody>
      </p:sp>
      <p:sp>
        <p:nvSpPr>
          <p:cNvPr id="256" name="Google Shape;256;p24"/>
          <p:cNvSpPr txBox="1">
            <a:spLocks noGrp="1"/>
          </p:cNvSpPr>
          <p:nvPr>
            <p:ph type="body" idx="1"/>
          </p:nvPr>
        </p:nvSpPr>
        <p:spPr>
          <a:xfrm>
            <a:off x="457200" y="1600200"/>
            <a:ext cx="8229600" cy="40005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Syntax</a:t>
            </a:r>
            <a:endParaRPr/>
          </a:p>
          <a:p>
            <a:pPr marL="342900" lvl="1" indent="0" algn="l" rtl="0">
              <a:lnSpc>
                <a:spcPct val="10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342900" lvl="1" indent="0"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SELECT	  &lt;attribute list &gt;</a:t>
            </a:r>
            <a:endParaRPr/>
          </a:p>
          <a:p>
            <a:pPr marL="342900" lvl="1" indent="0"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FROM 	  &lt;table list&gt;</a:t>
            </a:r>
            <a:endParaRPr/>
          </a:p>
          <a:p>
            <a:pPr marL="342900" lvl="1" indent="0"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WHERE 	  &lt;condition&gt;</a:t>
            </a:r>
            <a:endParaRPr/>
          </a:p>
          <a:p>
            <a:pPr marL="342900" lvl="1" indent="0"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ORDER BY &lt;attribute list &gt;</a:t>
            </a:r>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5"/>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a:t>
            </a:r>
            <a:endParaRPr/>
          </a:p>
        </p:txBody>
      </p:sp>
      <p:sp>
        <p:nvSpPr>
          <p:cNvPr id="263" name="Google Shape;263;p25"/>
          <p:cNvSpPr txBox="1">
            <a:spLocks noGrp="1"/>
          </p:cNvSpPr>
          <p:nvPr>
            <p:ph type="body" idx="1"/>
          </p:nvPr>
        </p:nvSpPr>
        <p:spPr>
          <a:xfrm>
            <a:off x="457200" y="1447800"/>
            <a:ext cx="8229600" cy="45339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departments;</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emp_id, emp_name, dept_id</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dept_id, dept_name</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departments</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WHERE location = 'Cairo';</a:t>
            </a:r>
            <a:endParaRPr sz="2400" b="0" i="0" u="none">
              <a:solidFill>
                <a:schemeClr val="dk1"/>
              </a:solidFill>
              <a:latin typeface="Arial"/>
              <a:ea typeface="Arial"/>
              <a:cs typeface="Arial"/>
              <a:sym typeface="Arial"/>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DISTINCT Keyword</a:t>
            </a:r>
            <a:endParaRPr/>
          </a:p>
        </p:txBody>
      </p:sp>
      <p:sp>
        <p:nvSpPr>
          <p:cNvPr id="270" name="Google Shape;270;p26"/>
          <p:cNvSpPr txBox="1">
            <a:spLocks noGrp="1"/>
          </p:cNvSpPr>
          <p:nvPr>
            <p:ph type="body" idx="1"/>
          </p:nvPr>
        </p:nvSpPr>
        <p:spPr>
          <a:xfrm>
            <a:off x="685800" y="1143000"/>
            <a:ext cx="7537450" cy="4800600"/>
          </a:xfrm>
          <a:prstGeom prst="rect">
            <a:avLst/>
          </a:prstGeom>
          <a:noFill/>
          <a:ln>
            <a:noFill/>
          </a:ln>
        </p:spPr>
        <p:txBody>
          <a:bodyPr spcFirstLastPara="1" wrap="square" lIns="0" tIns="0" rIns="0" bIns="0" anchor="t" anchorCtr="0">
            <a:noAutofit/>
          </a:bodyPr>
          <a:lstStyle/>
          <a:p>
            <a:pPr marL="227011" lvl="0" indent="-227011" algn="l" rtl="0">
              <a:lnSpc>
                <a:spcPct val="15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It’s a </a:t>
            </a:r>
            <a:r>
              <a:rPr lang="en-US" sz="2400" b="1" i="0" u="none">
                <a:solidFill>
                  <a:schemeClr val="dk1"/>
                </a:solidFill>
                <a:latin typeface="Arial"/>
                <a:ea typeface="Arial"/>
                <a:cs typeface="Arial"/>
                <a:sym typeface="Arial"/>
              </a:rPr>
              <a:t>row</a:t>
            </a:r>
            <a:r>
              <a:rPr lang="en-US" sz="2400" b="0" i="0" u="none">
                <a:solidFill>
                  <a:schemeClr val="dk1"/>
                </a:solidFill>
                <a:latin typeface="Arial"/>
                <a:ea typeface="Arial"/>
                <a:cs typeface="Arial"/>
                <a:sym typeface="Arial"/>
              </a:rPr>
              <a:t> keyword that displays unique rows</a:t>
            </a:r>
            <a:endParaRPr/>
          </a:p>
          <a:p>
            <a:pPr marL="227011" lvl="0" indent="-227011" algn="l" rtl="0">
              <a:lnSpc>
                <a:spcPct val="15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Example</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a:t>
            </a:r>
            <a:r>
              <a:rPr lang="en-US" sz="2400" b="0" i="0" u="none">
                <a:solidFill>
                  <a:srgbClr val="FF0000"/>
                </a:solidFill>
                <a:latin typeface="Arial"/>
                <a:ea typeface="Arial"/>
                <a:cs typeface="Arial"/>
                <a:sym typeface="Arial"/>
              </a:rPr>
              <a:t>DISTINCT</a:t>
            </a:r>
            <a:r>
              <a:rPr lang="en-US" sz="2400" b="0" i="0" u="none">
                <a:solidFill>
                  <a:schemeClr val="dk1"/>
                </a:solidFill>
                <a:latin typeface="Arial"/>
                <a:ea typeface="Arial"/>
                <a:cs typeface="Arial"/>
                <a:sym typeface="Arial"/>
              </a:rPr>
              <a:t> DNo</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
        <p:nvSpPr>
          <p:cNvPr id="271" name="Google Shape;271;p26"/>
          <p:cNvSpPr txBox="1"/>
          <p:nvPr/>
        </p:nvSpPr>
        <p:spPr>
          <a:xfrm>
            <a:off x="3429000" y="2057400"/>
            <a:ext cx="22860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Employees table</a:t>
            </a:r>
            <a:endParaRPr/>
          </a:p>
        </p:txBody>
      </p:sp>
      <p:graphicFrame>
        <p:nvGraphicFramePr>
          <p:cNvPr id="272" name="Google Shape;272;p26"/>
          <p:cNvGraphicFramePr/>
          <p:nvPr/>
        </p:nvGraphicFramePr>
        <p:xfrm>
          <a:off x="6781800" y="4876800"/>
          <a:ext cx="838200" cy="1098040"/>
        </p:xfrm>
        <a:graphic>
          <a:graphicData uri="http://schemas.openxmlformats.org/drawingml/2006/table">
            <a:tbl>
              <a:tblPr>
                <a:noFill/>
                <a:tableStyleId>{A3972250-6CB9-4BDA-A241-6339530492AA}</a:tableStyleId>
              </a:tblPr>
              <a:tblGrid>
                <a:gridCol w="838200">
                  <a:extLst>
                    <a:ext uri="{9D8B030D-6E8A-4147-A177-3AD203B41FA5}">
                      <a16:colId xmlns:a16="http://schemas.microsoft.com/office/drawing/2014/main" val="20000"/>
                    </a:ext>
                  </a:extLst>
                </a:gridCol>
              </a:tblGrid>
              <a:tr h="365125">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DNo</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66700">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extLst>
                  <a:ext uri="{0D108BD9-81ED-4DB2-BD59-A6C34878D82A}">
                    <a16:rowId xmlns:a16="http://schemas.microsoft.com/office/drawing/2014/main" val="10001"/>
                  </a:ext>
                </a:extLst>
              </a:tr>
              <a:tr h="36512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extLst>
                  <a:ext uri="{0D108BD9-81ED-4DB2-BD59-A6C34878D82A}">
                    <a16:rowId xmlns:a16="http://schemas.microsoft.com/office/drawing/2014/main" val="10002"/>
                  </a:ext>
                </a:extLst>
              </a:tr>
            </a:tbl>
          </a:graphicData>
        </a:graphic>
      </p:graphicFrame>
      <p:sp>
        <p:nvSpPr>
          <p:cNvPr id="273" name="Google Shape;273;p26"/>
          <p:cNvSpPr txBox="1"/>
          <p:nvPr/>
        </p:nvSpPr>
        <p:spPr>
          <a:xfrm>
            <a:off x="6743700" y="4495800"/>
            <a:ext cx="9525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Output</a:t>
            </a:r>
            <a:endParaRPr/>
          </a:p>
        </p:txBody>
      </p:sp>
      <p:graphicFrame>
        <p:nvGraphicFramePr>
          <p:cNvPr id="274" name="Google Shape;274;p26"/>
          <p:cNvGraphicFramePr/>
          <p:nvPr/>
        </p:nvGraphicFramePr>
        <p:xfrm>
          <a:off x="1600200" y="2489200"/>
          <a:ext cx="6096000" cy="1854175"/>
        </p:xfrm>
        <a:graphic>
          <a:graphicData uri="http://schemas.openxmlformats.org/drawingml/2006/table">
            <a:tbl>
              <a:tblPr>
                <a:noFill/>
                <a:tableStyleId>{A3972250-6CB9-4BDA-A241-6339530492AA}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EmpNo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Name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DNo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JobID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100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Ahmed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Sales_Rep</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Mai</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IT_PROG</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extLst>
                  <a:ext uri="{0D108BD9-81ED-4DB2-BD59-A6C34878D82A}">
                    <a16:rowId xmlns:a16="http://schemas.microsoft.com/office/drawing/2014/main" val="10002"/>
                  </a:ext>
                </a:extLst>
              </a:tr>
              <a:tr h="3698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Ali</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Sales_Rep</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400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Mahmoud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Sales_Rep</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extLst>
                  <a:ext uri="{0D108BD9-81ED-4DB2-BD59-A6C34878D82A}">
                    <a16:rowId xmlns:a16="http://schemas.microsoft.com/office/drawing/2014/main" val="10004"/>
                  </a:ext>
                </a:extLst>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DISTINCT Keyword (cont.)</a:t>
            </a:r>
            <a:endParaRPr/>
          </a:p>
        </p:txBody>
      </p:sp>
      <p:sp>
        <p:nvSpPr>
          <p:cNvPr id="281" name="Google Shape;281;p27"/>
          <p:cNvSpPr txBox="1">
            <a:spLocks noGrp="1"/>
          </p:cNvSpPr>
          <p:nvPr>
            <p:ph type="body" idx="1"/>
          </p:nvPr>
        </p:nvSpPr>
        <p:spPr>
          <a:xfrm>
            <a:off x="685800" y="1143000"/>
            <a:ext cx="7537450" cy="48006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Example</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a:t>
            </a:r>
            <a:r>
              <a:rPr lang="en-US" sz="2400" b="0" i="0" u="none">
                <a:solidFill>
                  <a:srgbClr val="FF0000"/>
                </a:solidFill>
                <a:latin typeface="Arial"/>
                <a:ea typeface="Arial"/>
                <a:cs typeface="Arial"/>
                <a:sym typeface="Arial"/>
              </a:rPr>
              <a:t>DISTINCT</a:t>
            </a:r>
            <a:r>
              <a:rPr lang="en-US" sz="2400" b="0" i="0" u="none">
                <a:solidFill>
                  <a:schemeClr val="dk1"/>
                </a:solidFill>
                <a:latin typeface="Arial"/>
                <a:ea typeface="Arial"/>
                <a:cs typeface="Arial"/>
                <a:sym typeface="Arial"/>
              </a:rPr>
              <a:t> DNo,JobID</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graphicFrame>
        <p:nvGraphicFramePr>
          <p:cNvPr id="282" name="Google Shape;282;p27"/>
          <p:cNvGraphicFramePr/>
          <p:nvPr/>
        </p:nvGraphicFramePr>
        <p:xfrm>
          <a:off x="1981200" y="1955800"/>
          <a:ext cx="6096000" cy="1854175"/>
        </p:xfrm>
        <a:graphic>
          <a:graphicData uri="http://schemas.openxmlformats.org/drawingml/2006/table">
            <a:tbl>
              <a:tblPr>
                <a:noFill/>
                <a:tableStyleId>{A3972250-6CB9-4BDA-A241-6339530492AA}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EmpNo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Name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DNo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JobID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100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Ahmed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Sales_Rep</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Mai</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IT_PROG</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extLst>
                  <a:ext uri="{0D108BD9-81ED-4DB2-BD59-A6C34878D82A}">
                    <a16:rowId xmlns:a16="http://schemas.microsoft.com/office/drawing/2014/main" val="10002"/>
                  </a:ext>
                </a:extLst>
              </a:tr>
              <a:tr h="3698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Ali</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Sales_Rep</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400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Mahmoud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Sales_Rep</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extLst>
                  <a:ext uri="{0D108BD9-81ED-4DB2-BD59-A6C34878D82A}">
                    <a16:rowId xmlns:a16="http://schemas.microsoft.com/office/drawing/2014/main" val="10004"/>
                  </a:ext>
                </a:extLst>
              </a:tr>
            </a:tbl>
          </a:graphicData>
        </a:graphic>
      </p:graphicFrame>
      <p:sp>
        <p:nvSpPr>
          <p:cNvPr id="283" name="Google Shape;283;p27"/>
          <p:cNvSpPr txBox="1"/>
          <p:nvPr/>
        </p:nvSpPr>
        <p:spPr>
          <a:xfrm>
            <a:off x="3810000" y="1574800"/>
            <a:ext cx="22860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Employees table</a:t>
            </a:r>
            <a:endParaRPr/>
          </a:p>
        </p:txBody>
      </p:sp>
      <p:graphicFrame>
        <p:nvGraphicFramePr>
          <p:cNvPr id="284" name="Google Shape;284;p27"/>
          <p:cNvGraphicFramePr/>
          <p:nvPr/>
        </p:nvGraphicFramePr>
        <p:xfrm>
          <a:off x="5334000" y="4724400"/>
          <a:ext cx="2819375" cy="1465040"/>
        </p:xfrm>
        <a:graphic>
          <a:graphicData uri="http://schemas.openxmlformats.org/drawingml/2006/table">
            <a:tbl>
              <a:tblPr>
                <a:noFill/>
                <a:tableStyleId>{A3972250-6CB9-4BDA-A241-6339530492AA}</a:tableStyleId>
              </a:tblPr>
              <a:tblGrid>
                <a:gridCol w="788975">
                  <a:extLst>
                    <a:ext uri="{9D8B030D-6E8A-4147-A177-3AD203B41FA5}">
                      <a16:colId xmlns:a16="http://schemas.microsoft.com/office/drawing/2014/main" val="20000"/>
                    </a:ext>
                  </a:extLst>
                </a:gridCol>
                <a:gridCol w="2030400">
                  <a:extLst>
                    <a:ext uri="{9D8B030D-6E8A-4147-A177-3AD203B41FA5}">
                      <a16:colId xmlns:a16="http://schemas.microsoft.com/office/drawing/2014/main" val="20001"/>
                    </a:ext>
                  </a:extLst>
                </a:gridCol>
              </a:tblGrid>
              <a:tr h="366700">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DNo</a:t>
                      </a:r>
                      <a:endParaRPr/>
                    </a:p>
                  </a:txBody>
                  <a:tcPr marL="91450" marR="91450" marT="45750" marB="45750">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JobID</a:t>
                      </a:r>
                      <a:endParaRPr/>
                    </a:p>
                  </a:txBody>
                  <a:tcPr marL="91450" marR="91450" marT="45750" marB="45750">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6512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a:txBody>
                  <a:tcPr marL="91450" marR="91450" marT="45750" marB="45750">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Sales_Rep</a:t>
                      </a:r>
                      <a:endParaRPr/>
                    </a:p>
                  </a:txBody>
                  <a:tcPr marL="91450" marR="91450" marT="45750" marB="45750">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4F4F4"/>
                    </a:solidFill>
                  </a:tcPr>
                </a:tc>
                <a:extLst>
                  <a:ext uri="{0D108BD9-81ED-4DB2-BD59-A6C34878D82A}">
                    <a16:rowId xmlns:a16="http://schemas.microsoft.com/office/drawing/2014/main" val="10001"/>
                  </a:ext>
                </a:extLst>
              </a:tr>
              <a:tr h="366700">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a:t>
                      </a:r>
                      <a:endParaRPr/>
                    </a:p>
                  </a:txBody>
                  <a:tcPr marL="91450" marR="91450" marT="45750" marB="45750">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IT_PROG</a:t>
                      </a:r>
                      <a:endParaRPr/>
                    </a:p>
                  </a:txBody>
                  <a:tcPr marL="91450" marR="91450" marT="45750" marB="45750">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12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a:t>
                      </a:r>
                      <a:endParaRPr/>
                    </a:p>
                  </a:txBody>
                  <a:tcPr marL="91450" marR="91450" marT="45750" marB="45750">
                    <a:lnL w="12700" cap="flat" cmpd="sng">
                      <a:solidFill>
                        <a:schemeClr val="accent2"/>
                      </a:solidFill>
                      <a:prstDash val="solid"/>
                      <a:round/>
                      <a:headEnd type="none" w="sm" len="sm"/>
                      <a:tailEnd type="none" w="sm" len="sm"/>
                    </a:lnL>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Sales_Rep</a:t>
                      </a:r>
                      <a:endParaRPr/>
                    </a:p>
                  </a:txBody>
                  <a:tcPr marL="91450" marR="91450" marT="45750" marB="45750">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4F4F4"/>
                    </a:solidFill>
                  </a:tcPr>
                </a:tc>
                <a:extLst>
                  <a:ext uri="{0D108BD9-81ED-4DB2-BD59-A6C34878D82A}">
                    <a16:rowId xmlns:a16="http://schemas.microsoft.com/office/drawing/2014/main" val="10003"/>
                  </a:ext>
                </a:extLst>
              </a:tr>
            </a:tbl>
          </a:graphicData>
        </a:graphic>
      </p:graphicFrame>
      <p:sp>
        <p:nvSpPr>
          <p:cNvPr id="285" name="Google Shape;285;p27"/>
          <p:cNvSpPr txBox="1"/>
          <p:nvPr/>
        </p:nvSpPr>
        <p:spPr>
          <a:xfrm>
            <a:off x="5905500" y="4343400"/>
            <a:ext cx="9525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Output</a:t>
            </a:r>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Comparison Conditions</a:t>
            </a:r>
            <a:endParaRPr/>
          </a:p>
        </p:txBody>
      </p:sp>
      <p:sp>
        <p:nvSpPr>
          <p:cNvPr id="292" name="Google Shape;292;p28"/>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80000"/>
              </a:lnSpc>
              <a:spcBef>
                <a:spcPts val="0"/>
              </a:spcBef>
              <a:spcAft>
                <a:spcPts val="0"/>
              </a:spcAft>
              <a:buSzPts val="2800"/>
              <a:buFont typeface="Arial"/>
              <a:buNone/>
            </a:pPr>
            <a:r>
              <a:rPr lang="en-US" sz="2800" b="0" i="0" u="none">
                <a:solidFill>
                  <a:schemeClr val="dk1"/>
                </a:solidFill>
                <a:latin typeface="Arial"/>
                <a:ea typeface="Arial"/>
                <a:cs typeface="Arial"/>
                <a:sym typeface="Arial"/>
              </a:rPr>
              <a:t>= Equal</a:t>
            </a:r>
            <a:endParaRPr/>
          </a:p>
          <a:p>
            <a:pPr marL="227011" lvl="0" indent="-227011" algn="l" rtl="0">
              <a:lnSpc>
                <a:spcPct val="8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&gt; greater than</a:t>
            </a:r>
            <a:endParaRPr/>
          </a:p>
          <a:p>
            <a:pPr marL="227011" lvl="0" indent="-227011" algn="l" rtl="0">
              <a:lnSpc>
                <a:spcPct val="8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&gt;= greater than or equal</a:t>
            </a:r>
            <a:endParaRPr/>
          </a:p>
          <a:p>
            <a:pPr marL="227011" lvl="0" indent="-227011" algn="l" rtl="0">
              <a:lnSpc>
                <a:spcPct val="8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&lt; less than</a:t>
            </a:r>
            <a:endParaRPr/>
          </a:p>
          <a:p>
            <a:pPr marL="227011" lvl="0" indent="-227011" algn="l" rtl="0">
              <a:lnSpc>
                <a:spcPct val="8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&lt;= less than or equal</a:t>
            </a:r>
            <a:endParaRPr/>
          </a:p>
          <a:p>
            <a:pPr marL="227011" lvl="0" indent="-227011" algn="l" rtl="0">
              <a:lnSpc>
                <a:spcPct val="8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&lt;&gt;not equal</a:t>
            </a:r>
            <a:endParaRPr/>
          </a:p>
          <a:p>
            <a:pPr marL="227011" lvl="0" indent="-227011" algn="l" rtl="0">
              <a:lnSpc>
                <a:spcPct val="80000"/>
              </a:lnSpc>
              <a:spcBef>
                <a:spcPts val="560"/>
              </a:spcBef>
              <a:spcAft>
                <a:spcPts val="0"/>
              </a:spcAft>
              <a:buSzPts val="2800"/>
              <a:buFont typeface="Arial"/>
              <a:buNone/>
            </a:pPr>
            <a:endParaRPr sz="2800" b="0" i="0" u="none">
              <a:solidFill>
                <a:schemeClr val="dk1"/>
              </a:solidFill>
              <a:latin typeface="Arial"/>
              <a:ea typeface="Arial"/>
              <a:cs typeface="Arial"/>
              <a:sym typeface="Arial"/>
            </a:endParaRPr>
          </a:p>
          <a:p>
            <a:pPr marL="227011" lvl="0" indent="-227011" algn="l" rtl="0">
              <a:lnSpc>
                <a:spcPct val="8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SELECT last_name, salary</a:t>
            </a:r>
            <a:endParaRPr/>
          </a:p>
          <a:p>
            <a:pPr marL="227011" lvl="0" indent="-227011" algn="l" rtl="0">
              <a:lnSpc>
                <a:spcPct val="8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FROM employees</a:t>
            </a:r>
            <a:endParaRPr/>
          </a:p>
          <a:p>
            <a:pPr marL="227011" lvl="0" indent="-227011" algn="l" rtl="0">
              <a:lnSpc>
                <a:spcPct val="8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WHERE salary &gt;1000</a:t>
            </a:r>
            <a:endParaRPr/>
          </a:p>
          <a:p>
            <a:pPr marL="227013" lvl="0" indent="-49213" algn="l" rtl="0">
              <a:spcBef>
                <a:spcPts val="560"/>
              </a:spcBef>
              <a:spcAft>
                <a:spcPts val="0"/>
              </a:spcAft>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Other Comparison Conditions </a:t>
            </a:r>
            <a:endParaRPr/>
          </a:p>
        </p:txBody>
      </p:sp>
      <p:sp>
        <p:nvSpPr>
          <p:cNvPr id="299" name="Google Shape;299;p29"/>
          <p:cNvSpPr txBox="1">
            <a:spLocks noGrp="1"/>
          </p:cNvSpPr>
          <p:nvPr>
            <p:ph type="body" idx="1"/>
          </p:nvPr>
        </p:nvSpPr>
        <p:spPr>
          <a:xfrm>
            <a:off x="152400" y="1533550"/>
            <a:ext cx="807720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BETWEEN …… AND ….. (between two values inclusive)</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IN (set) (Match any of a list of values) </a:t>
            </a:r>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ALL (set) (Match all values in the list)</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LIKE (Match a character Pattern) </a:t>
            </a:r>
            <a:r>
              <a:rPr lang="en-US" sz="2000" b="0" i="0" u="none">
                <a:solidFill>
                  <a:schemeClr val="dk1"/>
                </a:solidFill>
                <a:latin typeface="Arial"/>
                <a:ea typeface="Arial"/>
                <a:cs typeface="Arial"/>
                <a:sym typeface="Arial"/>
              </a:rPr>
              <a:t>( _ under score stands for any single character , % Percent stands for any sequence of n character where n &gt;= 0) ANSI </a:t>
            </a:r>
            <a:endParaRPr/>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5334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Database Transaction</a:t>
            </a:r>
            <a:endParaRPr/>
          </a:p>
        </p:txBody>
      </p:sp>
      <p:sp>
        <p:nvSpPr>
          <p:cNvPr id="88" name="Google Shape;88;p3"/>
          <p:cNvSpPr txBox="1">
            <a:spLocks noGrp="1"/>
          </p:cNvSpPr>
          <p:nvPr>
            <p:ph type="body" idx="1"/>
          </p:nvPr>
        </p:nvSpPr>
        <p:spPr>
          <a:xfrm>
            <a:off x="304800" y="1676400"/>
            <a:ext cx="8839200" cy="38862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A transaction is an executing program that forms a logical unit of database actions.</a:t>
            </a:r>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It includes one or more database access operations such as  insert, delete and update.</a:t>
            </a:r>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The database operations that form a transaction can either be embedded within an application program or they can be specified interactively via a high-level query language such as SQL.</a:t>
            </a:r>
            <a:endParaRPr/>
          </a:p>
        </p:txBody>
      </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457200" y="76200"/>
            <a:ext cx="8534400" cy="1143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000"/>
              <a:buFont typeface="Garamond"/>
              <a:buNone/>
            </a:pPr>
            <a:r>
              <a:rPr lang="en-US" sz="4000" b="1" i="0" u="none">
                <a:solidFill>
                  <a:schemeClr val="dk1"/>
                </a:solidFill>
                <a:latin typeface="Garamond"/>
                <a:ea typeface="Garamond"/>
                <a:cs typeface="Garamond"/>
                <a:sym typeface="Garamond"/>
              </a:rPr>
              <a:t>Examples</a:t>
            </a:r>
            <a:endParaRPr/>
          </a:p>
        </p:txBody>
      </p:sp>
      <p:sp>
        <p:nvSpPr>
          <p:cNvPr id="306" name="Google Shape;306;p30"/>
          <p:cNvSpPr txBox="1">
            <a:spLocks noGrp="1"/>
          </p:cNvSpPr>
          <p:nvPr>
            <p:ph type="body" idx="1"/>
          </p:nvPr>
        </p:nvSpPr>
        <p:spPr>
          <a:xfrm>
            <a:off x="228600" y="1447800"/>
            <a:ext cx="8229600" cy="4533900"/>
          </a:xfrm>
          <a:prstGeom prst="rect">
            <a:avLst/>
          </a:prstGeom>
          <a:noFill/>
          <a:ln>
            <a:noFill/>
          </a:ln>
        </p:spPr>
        <p:txBody>
          <a:bodyPr spcFirstLastPara="1" wrap="square" lIns="0" tIns="0" rIns="0" bIns="0" anchor="t" anchorCtr="0">
            <a:noAutofit/>
          </a:bodyPr>
          <a:lstStyle/>
          <a:p>
            <a:pPr marL="227011" lvl="0" indent="-227011" algn="l" rtl="0">
              <a:lnSpc>
                <a:spcPct val="8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last_name, salary</a:t>
            </a:r>
            <a:endParaRPr/>
          </a:p>
          <a:p>
            <a:pPr marL="227011" lvl="0" indent="-227011" algn="l" rtl="0">
              <a:lnSpc>
                <a:spcPct val="8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a:t>
            </a:r>
            <a:endParaRPr/>
          </a:p>
          <a:p>
            <a:pPr marL="227011" lvl="0" indent="-227011" algn="l" rtl="0">
              <a:lnSpc>
                <a:spcPct val="8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WHERE salary BETWEEN 1000 AND 3000;</a:t>
            </a:r>
            <a:endParaRPr/>
          </a:p>
          <a:p>
            <a:pPr marL="227011" lvl="0" indent="-227011" algn="l" rtl="0">
              <a:lnSpc>
                <a:spcPct val="8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8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emp_id, last_name, salary, manager_id</a:t>
            </a:r>
            <a:endParaRPr/>
          </a:p>
          <a:p>
            <a:pPr marL="227011" lvl="0" indent="-227011" algn="l" rtl="0">
              <a:lnSpc>
                <a:spcPct val="8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a:t>
            </a:r>
            <a:endParaRPr/>
          </a:p>
          <a:p>
            <a:pPr marL="227011" lvl="0" indent="-227011" algn="l" rtl="0">
              <a:lnSpc>
                <a:spcPct val="8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WHERE manager_id IN (100, 101, 200);</a:t>
            </a:r>
            <a:endParaRPr/>
          </a:p>
          <a:p>
            <a:pPr marL="227011" lvl="0" indent="-227011" algn="l" rtl="0">
              <a:lnSpc>
                <a:spcPct val="8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8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first_name</a:t>
            </a:r>
            <a:endParaRPr/>
          </a:p>
          <a:p>
            <a:pPr marL="227011" lvl="0" indent="-227011" algn="l" rtl="0">
              <a:lnSpc>
                <a:spcPct val="8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 </a:t>
            </a:r>
            <a:endParaRPr/>
          </a:p>
          <a:p>
            <a:pPr marL="227011" lvl="0" indent="-227011" algn="l" rtl="0">
              <a:lnSpc>
                <a:spcPct val="8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WHERE first_name LIKE '_s%';</a:t>
            </a:r>
            <a:endParaRPr/>
          </a:p>
        </p:txBody>
      </p:sp>
    </p:spTree>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Logical Conditions</a:t>
            </a:r>
            <a:endParaRPr/>
          </a:p>
        </p:txBody>
      </p:sp>
      <p:sp>
        <p:nvSpPr>
          <p:cNvPr id="313" name="Google Shape;313;p31"/>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AND</a:t>
            </a:r>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OR</a:t>
            </a:r>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NOT</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SELECT emp_id, last_name, salary, manager_id</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FROM employees</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WHERE manager_id NOT IN (100, 101, 200)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AND salary &gt;1000;</a:t>
            </a:r>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2"/>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Arithmetic Expressions</a:t>
            </a:r>
            <a:endParaRPr/>
          </a:p>
        </p:txBody>
      </p:sp>
      <p:sp>
        <p:nvSpPr>
          <p:cNvPr id="320" name="Google Shape;320;p32"/>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last_name, salary, salary + 300</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a:t>
            </a:r>
            <a:endParaRPr/>
          </a:p>
          <a:p>
            <a:pPr marL="227011" lvl="0" indent="-227011" algn="l" rtl="0">
              <a:lnSpc>
                <a:spcPct val="10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Order of precedence: * , / , +,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You can enforce priority by adding parentheses </a:t>
            </a:r>
            <a:endParaRPr/>
          </a:p>
          <a:p>
            <a:pPr marL="227011" lvl="0" indent="-227011" algn="l" rtl="0">
              <a:lnSpc>
                <a:spcPct val="10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last_name, salary, 10 * (salary + 300) AS “Proposed salary”</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a:t>
            </a:r>
            <a:endParaRPr/>
          </a:p>
          <a:p>
            <a:pPr marL="227011" lvl="0" indent="-227011" algn="l" rtl="0">
              <a:lnSpc>
                <a:spcPct val="10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3"/>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000"/>
              <a:buFont typeface="Garamond"/>
              <a:buNone/>
            </a:pPr>
            <a:r>
              <a:rPr lang="en-US" sz="4000" b="1" i="0" u="none">
                <a:solidFill>
                  <a:schemeClr val="dk1"/>
                </a:solidFill>
                <a:latin typeface="Garamond"/>
                <a:ea typeface="Garamond"/>
                <a:cs typeface="Garamond"/>
                <a:sym typeface="Garamond"/>
              </a:rPr>
              <a:t>Order by Clause</a:t>
            </a:r>
            <a:br>
              <a:rPr lang="en-US" sz="4000" b="1" i="0" u="none">
                <a:solidFill>
                  <a:schemeClr val="dk1"/>
                </a:solidFill>
                <a:latin typeface="Garamond"/>
                <a:ea typeface="Garamond"/>
                <a:cs typeface="Garamond"/>
                <a:sym typeface="Garamond"/>
              </a:rPr>
            </a:br>
            <a:r>
              <a:rPr lang="en-US" sz="2400" b="1" i="0" u="none">
                <a:solidFill>
                  <a:schemeClr val="dk1"/>
                </a:solidFill>
                <a:latin typeface="Garamond"/>
                <a:ea typeface="Garamond"/>
                <a:cs typeface="Garamond"/>
                <a:sym typeface="Garamond"/>
              </a:rPr>
              <a:t>(ASC, DESC)</a:t>
            </a:r>
            <a:endParaRPr/>
          </a:p>
        </p:txBody>
      </p:sp>
      <p:sp>
        <p:nvSpPr>
          <p:cNvPr id="327" name="Google Shape;327;p33"/>
          <p:cNvSpPr txBox="1">
            <a:spLocks noGrp="1"/>
          </p:cNvSpPr>
          <p:nvPr>
            <p:ph type="body" idx="1"/>
          </p:nvPr>
        </p:nvSpPr>
        <p:spPr>
          <a:xfrm>
            <a:off x="685800" y="19050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fname, dept_id, hire_date</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ORDER BY hire_date  DESC;  </a:t>
            </a:r>
            <a:endParaRPr/>
          </a:p>
          <a:p>
            <a:pPr marL="227011" lvl="0" indent="-227011" algn="l" rtl="0">
              <a:lnSpc>
                <a:spcPct val="10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fname, dept_id, salary</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employees</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ORDER BY dept_id ASC, Salary  DESC;  </a:t>
            </a:r>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4"/>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Types of Join</a:t>
            </a:r>
            <a:endParaRPr/>
          </a:p>
        </p:txBody>
      </p:sp>
      <p:sp>
        <p:nvSpPr>
          <p:cNvPr id="333" name="Google Shape;333;p34"/>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b="1" dirty="0" err="1"/>
              <a:t>Equi</a:t>
            </a:r>
            <a:r>
              <a:rPr lang="en-US" sz="2400" b="1" i="0" u="none" dirty="0">
                <a:solidFill>
                  <a:schemeClr val="dk1"/>
                </a:solidFill>
                <a:latin typeface="Arial"/>
                <a:ea typeface="Arial"/>
                <a:cs typeface="Arial"/>
                <a:sym typeface="Arial"/>
              </a:rPr>
              <a:t> JOIN</a:t>
            </a:r>
            <a:r>
              <a:rPr lang="en-US" dirty="0"/>
              <a:t>:</a:t>
            </a:r>
            <a:r>
              <a:rPr lang="en-US" sz="2400" b="0" i="0" u="none" dirty="0">
                <a:solidFill>
                  <a:schemeClr val="dk1"/>
                </a:solidFill>
                <a:latin typeface="Arial"/>
                <a:ea typeface="Arial"/>
                <a:cs typeface="Arial"/>
                <a:sym typeface="Arial"/>
              </a:rPr>
              <a:t> Primary key and Foreign key equality.</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b="1" dirty="0"/>
              <a:t>Non-</a:t>
            </a:r>
            <a:r>
              <a:rPr lang="en-US" b="1" dirty="0" err="1"/>
              <a:t>Equi</a:t>
            </a:r>
            <a:r>
              <a:rPr lang="en-US" sz="2400" b="1" i="0" u="none" dirty="0">
                <a:solidFill>
                  <a:schemeClr val="dk1"/>
                </a:solidFill>
                <a:latin typeface="Arial"/>
                <a:ea typeface="Arial"/>
                <a:cs typeface="Arial"/>
                <a:sym typeface="Arial"/>
              </a:rPr>
              <a:t> JOIN: </a:t>
            </a:r>
            <a:r>
              <a:rPr lang="en-US" sz="2400" b="0" i="0" u="none" dirty="0">
                <a:solidFill>
                  <a:schemeClr val="dk1"/>
                </a:solidFill>
                <a:latin typeface="Arial"/>
                <a:ea typeface="Arial"/>
                <a:cs typeface="Arial"/>
                <a:sym typeface="Arial"/>
              </a:rPr>
              <a:t>When there’s a relation between two or more tables but there’s no PK and FK relation between them.</a:t>
            </a:r>
            <a:endParaRPr sz="2400" b="1" i="0" u="none" dirty="0">
              <a:solidFill>
                <a:schemeClr val="dk1"/>
              </a:solidFill>
              <a:latin typeface="Arial"/>
              <a:ea typeface="Arial"/>
              <a:cs typeface="Arial"/>
              <a:sym typeface="Arial"/>
            </a:endParaRPr>
          </a:p>
        </p:txBody>
      </p:sp>
    </p:spTree>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2"/>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Equijoins and Non-Equijoins</a:t>
            </a:r>
            <a:endParaRPr/>
          </a:p>
        </p:txBody>
      </p:sp>
      <p:sp>
        <p:nvSpPr>
          <p:cNvPr id="386" name="Google Shape;386;p42"/>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Equijoin: when the join condition is based on the equality operator (Ex. D.dno=e.deptno)</a:t>
            </a:r>
            <a:endParaRPr/>
          </a:p>
          <a:p>
            <a:pPr marL="227011" marR="0"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Non-Equijoin: when the join condition is based on any operator rather than the equality operator</a:t>
            </a:r>
            <a:endParaRPr/>
          </a:p>
          <a:p>
            <a:pPr marL="227013" marR="0" lvl="0" indent="-74613" algn="l" rtl="0">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4"/>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dirty="0">
                <a:solidFill>
                  <a:schemeClr val="dk1"/>
                </a:solidFill>
                <a:latin typeface="Garamond"/>
                <a:ea typeface="Garamond"/>
                <a:cs typeface="Garamond"/>
                <a:sym typeface="Garamond"/>
              </a:rPr>
              <a:t>Types of </a:t>
            </a:r>
            <a:r>
              <a:rPr lang="en-US" sz="3200" b="1" i="0" u="none" dirty="0" err="1">
                <a:solidFill>
                  <a:schemeClr val="dk1"/>
                </a:solidFill>
                <a:latin typeface="Garamond"/>
                <a:ea typeface="Garamond"/>
                <a:cs typeface="Garamond"/>
                <a:sym typeface="Garamond"/>
              </a:rPr>
              <a:t>Equi</a:t>
            </a:r>
            <a:r>
              <a:rPr lang="en-US" sz="3200" b="1" i="0" u="none" dirty="0">
                <a:solidFill>
                  <a:schemeClr val="dk1"/>
                </a:solidFill>
                <a:latin typeface="Garamond"/>
                <a:ea typeface="Garamond"/>
                <a:cs typeface="Garamond"/>
                <a:sym typeface="Garamond"/>
              </a:rPr>
              <a:t> Join</a:t>
            </a:r>
            <a:endParaRPr dirty="0"/>
          </a:p>
        </p:txBody>
      </p:sp>
      <p:sp>
        <p:nvSpPr>
          <p:cNvPr id="333" name="Google Shape;333;p34"/>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1" i="0" u="none" dirty="0">
                <a:solidFill>
                  <a:schemeClr val="dk1"/>
                </a:solidFill>
                <a:latin typeface="Arial"/>
                <a:ea typeface="Arial"/>
                <a:cs typeface="Arial"/>
                <a:sym typeface="Arial"/>
              </a:rPr>
              <a:t>INNER JOIN</a:t>
            </a:r>
            <a:r>
              <a:rPr lang="en-US" sz="2400" b="0" i="0" u="none" dirty="0">
                <a:solidFill>
                  <a:schemeClr val="dk1"/>
                </a:solidFill>
                <a:latin typeface="Arial"/>
                <a:ea typeface="Arial"/>
                <a:cs typeface="Arial"/>
                <a:sym typeface="Arial"/>
              </a:rPr>
              <a:t>: Returns rows when there is at least one match in both tables </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1" i="0" u="none" dirty="0">
                <a:solidFill>
                  <a:schemeClr val="dk1"/>
                </a:solidFill>
                <a:latin typeface="Arial"/>
                <a:ea typeface="Arial"/>
                <a:cs typeface="Arial"/>
                <a:sym typeface="Arial"/>
              </a:rPr>
              <a:t>Outer JOIN: </a:t>
            </a:r>
            <a:r>
              <a:rPr lang="en-US" sz="2400" b="0" i="0" u="none" dirty="0">
                <a:solidFill>
                  <a:schemeClr val="dk1"/>
                </a:solidFill>
                <a:latin typeface="Arial"/>
                <a:ea typeface="Arial"/>
                <a:cs typeface="Arial"/>
                <a:sym typeface="Arial"/>
              </a:rPr>
              <a:t>Returns matched rows as well as rows when there is no  match in one of the tables</a:t>
            </a:r>
          </a:p>
          <a:p>
            <a:pPr marL="227011" marR="0" lvl="0" indent="-227011" algn="l" rtl="0">
              <a:lnSpc>
                <a:spcPct val="100000"/>
              </a:lnSpc>
              <a:spcBef>
                <a:spcPts val="480"/>
              </a:spcBef>
              <a:spcAft>
                <a:spcPts val="0"/>
              </a:spcAft>
              <a:buClr>
                <a:schemeClr val="accent1"/>
              </a:buClr>
              <a:buSzPts val="2400"/>
              <a:buFont typeface="Arial"/>
              <a:buChar char="•"/>
            </a:pPr>
            <a:endParaRPr lang="en-US" dirty="0"/>
          </a:p>
          <a:p>
            <a:pPr marL="227011" indent="-227011">
              <a:spcBef>
                <a:spcPts val="480"/>
              </a:spcBef>
              <a:buSzPts val="2400"/>
            </a:pPr>
            <a:r>
              <a:rPr lang="en-US" b="1" dirty="0"/>
              <a:t>Self</a:t>
            </a:r>
            <a:r>
              <a:rPr lang="en-US" sz="2400" b="1" i="0" u="none" dirty="0">
                <a:solidFill>
                  <a:schemeClr val="dk1"/>
                </a:solidFill>
                <a:latin typeface="Arial"/>
                <a:ea typeface="Arial"/>
                <a:cs typeface="Arial"/>
                <a:sym typeface="Arial"/>
              </a:rPr>
              <a:t> JOIN: </a:t>
            </a:r>
            <a:r>
              <a:rPr lang="en-US" sz="2400" b="0" i="0" u="none" dirty="0">
                <a:solidFill>
                  <a:schemeClr val="dk1"/>
                </a:solidFill>
                <a:latin typeface="Arial"/>
                <a:ea typeface="Arial"/>
                <a:cs typeface="Arial"/>
                <a:sym typeface="Arial"/>
              </a:rPr>
              <a:t>Write the same table many times in the FROM and join itself</a:t>
            </a:r>
            <a:endParaRPr sz="2400" b="1" i="0" u="none" dirty="0">
              <a:solidFill>
                <a:schemeClr val="dk1"/>
              </a:solidFill>
              <a:latin typeface="Arial"/>
              <a:ea typeface="Arial"/>
              <a:cs typeface="Arial"/>
              <a:sym typeface="Arial"/>
            </a:endParaRPr>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1" i="0" u="none" dirty="0">
                <a:solidFill>
                  <a:schemeClr val="dk1"/>
                </a:solidFill>
                <a:latin typeface="Arial"/>
                <a:ea typeface="Arial"/>
                <a:cs typeface="Arial"/>
                <a:sym typeface="Arial"/>
              </a:rPr>
              <a:t>Cartesian Product: </a:t>
            </a:r>
            <a:r>
              <a:rPr lang="en-US" sz="2400" b="0" i="0" u="none" dirty="0">
                <a:solidFill>
                  <a:schemeClr val="dk1"/>
                </a:solidFill>
                <a:latin typeface="Arial"/>
                <a:ea typeface="Arial"/>
                <a:cs typeface="Arial"/>
                <a:sym typeface="Arial"/>
              </a:rPr>
              <a:t>Returns all possible combinations of rows</a:t>
            </a:r>
            <a:endParaRPr dirty="0"/>
          </a:p>
          <a:p>
            <a:pPr marL="227013" marR="0" lvl="0" indent="-74613" algn="l" rtl="0">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0731855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5"/>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Join Queries (Inner Join)</a:t>
            </a:r>
            <a:endParaRPr/>
          </a:p>
        </p:txBody>
      </p:sp>
      <p:sp>
        <p:nvSpPr>
          <p:cNvPr id="340" name="Google Shape;340;p35"/>
          <p:cNvSpPr txBox="1">
            <a:spLocks noGrp="1"/>
          </p:cNvSpPr>
          <p:nvPr>
            <p:ph type="body" idx="1"/>
          </p:nvPr>
        </p:nvSpPr>
        <p:spPr>
          <a:xfrm>
            <a:off x="685800" y="14478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90000"/>
              </a:lnSpc>
              <a:spcBef>
                <a:spcPts val="0"/>
              </a:spcBef>
              <a:spcAft>
                <a:spcPts val="0"/>
              </a:spcAft>
              <a:buSzPts val="2400"/>
              <a:buFont typeface="Arial"/>
              <a:buNone/>
            </a:pPr>
            <a:r>
              <a:rPr lang="en-US" sz="2400" b="0" i="0" u="none">
                <a:solidFill>
                  <a:srgbClr val="FF0000"/>
                </a:solidFill>
                <a:latin typeface="Arial"/>
                <a:ea typeface="Arial"/>
                <a:cs typeface="Arial"/>
                <a:sym typeface="Arial"/>
              </a:rPr>
              <a:t>Retrieve the name , address of all employees who work for Research Department </a:t>
            </a:r>
            <a:br>
              <a:rPr lang="en-US" sz="2400" b="0" i="0" u="none">
                <a:solidFill>
                  <a:srgbClr val="FF9933"/>
                </a:solidFill>
                <a:latin typeface="Arial"/>
                <a:ea typeface="Arial"/>
                <a:cs typeface="Arial"/>
                <a:sym typeface="Arial"/>
              </a:rPr>
            </a:br>
            <a:endParaRPr/>
          </a:p>
          <a:p>
            <a:pPr marL="227011" lvl="0" indent="-227011"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SELECT	fname , Lname, address</a:t>
            </a:r>
            <a:endParaRPr/>
          </a:p>
          <a:p>
            <a:pPr marL="227011" lvl="0" indent="-227011"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 , Department </a:t>
            </a:r>
            <a:endParaRPr/>
          </a:p>
          <a:p>
            <a:pPr marL="227011" lvl="0" indent="-227011" algn="l" rtl="0">
              <a:lnSpc>
                <a:spcPct val="90000"/>
              </a:lnSpc>
              <a:spcBef>
                <a:spcPts val="480"/>
              </a:spcBef>
              <a:spcAft>
                <a:spcPts val="0"/>
              </a:spcAft>
              <a:buSzPts val="2400"/>
              <a:buFont typeface="Arial"/>
              <a:buNone/>
            </a:pPr>
            <a:r>
              <a:rPr lang="en-US" sz="2400" b="0" i="0" u="none">
                <a:solidFill>
                  <a:srgbClr val="FFFF00"/>
                </a:solidFill>
                <a:latin typeface="Arial"/>
                <a:ea typeface="Arial"/>
                <a:cs typeface="Arial"/>
                <a:sym typeface="Arial"/>
              </a:rPr>
              <a:t>	</a:t>
            </a:r>
            <a:r>
              <a:rPr lang="en-US" sz="2400" b="0" i="0" u="none">
                <a:solidFill>
                  <a:schemeClr val="dk1"/>
                </a:solidFill>
                <a:latin typeface="Arial"/>
                <a:ea typeface="Arial"/>
                <a:cs typeface="Arial"/>
                <a:sym typeface="Arial"/>
              </a:rPr>
              <a:t>WHERE 	Dname='research' AND</a:t>
            </a:r>
            <a:endParaRPr/>
          </a:p>
          <a:p>
            <a:pPr marL="227011" lvl="0" indent="-227011"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a:t>
            </a:r>
            <a:r>
              <a:rPr lang="en-US" sz="2400" b="0" i="0" u="none">
                <a:solidFill>
                  <a:schemeClr val="accent1"/>
                </a:solidFill>
                <a:latin typeface="Arial"/>
                <a:ea typeface="Arial"/>
                <a:cs typeface="Arial"/>
                <a:sym typeface="Arial"/>
              </a:rPr>
              <a:t>Department.number=employee.Dno</a:t>
            </a:r>
            <a:endParaRPr/>
          </a:p>
          <a:p>
            <a:pPr marL="227013" lvl="0" indent="-74613" algn="l" rtl="0">
              <a:spcBef>
                <a:spcPts val="480"/>
              </a:spcBef>
              <a:spcAft>
                <a:spcPts val="0"/>
              </a:spcAft>
              <a:buSzPts val="2400"/>
              <a:buFont typeface="Arial"/>
              <a:buNone/>
            </a:pPr>
            <a:endParaRPr sz="2400" b="0" i="0" u="none">
              <a:solidFill>
                <a:schemeClr val="accent1"/>
              </a:solidFill>
              <a:latin typeface="Arial"/>
              <a:ea typeface="Arial"/>
              <a:cs typeface="Arial"/>
              <a:sym typeface="Arial"/>
            </a:endParaRPr>
          </a:p>
        </p:txBody>
      </p:sp>
    </p:spTree>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Ambiguous Column Names</a:t>
            </a:r>
            <a:endParaRPr/>
          </a:p>
        </p:txBody>
      </p:sp>
      <p:sp>
        <p:nvSpPr>
          <p:cNvPr id="346" name="Google Shape;346;p36"/>
          <p:cNvSpPr txBox="1">
            <a:spLocks noGrp="1"/>
          </p:cNvSpPr>
          <p:nvPr>
            <p:ph type="body" idx="1"/>
          </p:nvPr>
        </p:nvSpPr>
        <p:spPr>
          <a:xfrm>
            <a:off x="685800" y="1600200"/>
            <a:ext cx="784860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When you query two tables with the same column name</a:t>
            </a:r>
            <a:endParaRPr dirty="0"/>
          </a:p>
          <a:p>
            <a:pPr marL="569912" marR="0" lvl="1" indent="-228599" algn="l" rtl="0">
              <a:lnSpc>
                <a:spcPct val="100000"/>
              </a:lnSpc>
              <a:spcBef>
                <a:spcPts val="400"/>
              </a:spcBef>
              <a:spcAft>
                <a:spcPts val="0"/>
              </a:spcAft>
              <a:buClr>
                <a:schemeClr val="accent1"/>
              </a:buClr>
              <a:buSzPts val="2000"/>
              <a:buFont typeface="Noto Sans Symbols"/>
              <a:buChar char="⮚"/>
            </a:pPr>
            <a:r>
              <a:rPr lang="en-US" sz="2000" b="0" i="0" u="none" strike="noStrike" cap="none" dirty="0">
                <a:solidFill>
                  <a:schemeClr val="dk1"/>
                </a:solidFill>
                <a:latin typeface="Arial"/>
                <a:ea typeface="Arial"/>
                <a:cs typeface="Arial"/>
                <a:sym typeface="Arial"/>
              </a:rPr>
              <a:t>There is a column called  “ name “ in both tables.</a:t>
            </a:r>
            <a:endParaRPr dirty="0"/>
          </a:p>
          <a:p>
            <a:pPr marL="569912" marR="0" lvl="1" indent="-228599" algn="l" rtl="0">
              <a:lnSpc>
                <a:spcPct val="100000"/>
              </a:lnSpc>
              <a:spcBef>
                <a:spcPts val="400"/>
              </a:spcBef>
              <a:spcAft>
                <a:spcPts val="0"/>
              </a:spcAft>
              <a:buClr>
                <a:schemeClr val="accent1"/>
              </a:buClr>
              <a:buSzPts val="2000"/>
              <a:buFont typeface="Noto Sans Symbols"/>
              <a:buChar char="⮚"/>
            </a:pPr>
            <a:r>
              <a:rPr lang="en-US" sz="2000" b="0" i="0" u="none" strike="noStrike" cap="none" dirty="0">
                <a:solidFill>
                  <a:schemeClr val="dk1"/>
                </a:solidFill>
                <a:latin typeface="Arial"/>
                <a:ea typeface="Arial"/>
                <a:cs typeface="Arial"/>
                <a:sym typeface="Arial"/>
              </a:rPr>
              <a:t>There is a column called  “ ID “ in both tables.</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You should prefix the ambiguous column names with table name</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It’s generally recommended that you prefix all column names with table name for better performance</a:t>
            </a:r>
            <a:endParaRPr dirty="0"/>
          </a:p>
          <a:p>
            <a:pPr marL="227013" marR="0" lvl="0" indent="-74613" algn="l" rtl="0">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p:txBody>
      </p:sp>
    </p:spTree>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a:t>
            </a:r>
            <a:endParaRPr/>
          </a:p>
        </p:txBody>
      </p:sp>
      <p:sp>
        <p:nvSpPr>
          <p:cNvPr id="352" name="Google Shape;352;p37"/>
          <p:cNvSpPr txBox="1">
            <a:spLocks noGrp="1"/>
          </p:cNvSpPr>
          <p:nvPr>
            <p:ph type="body" idx="1"/>
          </p:nvPr>
        </p:nvSpPr>
        <p:spPr>
          <a:xfrm>
            <a:off x="679231" y="953814"/>
            <a:ext cx="784860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Query  All employees working  for  any department.</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3" marR="0" lvl="0" indent="-74613" algn="l" rtl="0">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p:txBody>
      </p:sp>
      <p:pic>
        <p:nvPicPr>
          <p:cNvPr id="3" name="Google Shape;135;p10" descr="Fig 7_5">
            <a:extLst>
              <a:ext uri="{FF2B5EF4-FFF2-40B4-BE49-F238E27FC236}">
                <a16:creationId xmlns:a16="http://schemas.microsoft.com/office/drawing/2014/main" id="{02172EE4-644A-5260-ABEB-E4ACF593CDC0}"/>
              </a:ext>
            </a:extLst>
          </p:cNvPr>
          <p:cNvPicPr preferRelativeResize="0"/>
          <p:nvPr/>
        </p:nvPicPr>
        <p:blipFill rotWithShape="1">
          <a:blip r:embed="rId3">
            <a:alphaModFix/>
          </a:blip>
          <a:srcRect/>
          <a:stretch/>
        </p:blipFill>
        <p:spPr>
          <a:xfrm>
            <a:off x="1151539" y="1560786"/>
            <a:ext cx="6605095" cy="4658709"/>
          </a:xfrm>
          <a:prstGeom prst="rect">
            <a:avLst/>
          </a:prstGeom>
          <a:noFill/>
          <a:ln>
            <a:noFill/>
          </a:ln>
        </p:spPr>
      </p:pic>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5334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Database Transaction Properties</a:t>
            </a:r>
            <a:endParaRPr/>
          </a:p>
        </p:txBody>
      </p:sp>
      <p:sp>
        <p:nvSpPr>
          <p:cNvPr id="95" name="Google Shape;95;p4"/>
          <p:cNvSpPr txBox="1">
            <a:spLocks noGrp="1"/>
          </p:cNvSpPr>
          <p:nvPr>
            <p:ph type="body" idx="1"/>
          </p:nvPr>
        </p:nvSpPr>
        <p:spPr>
          <a:xfrm>
            <a:off x="304800" y="1524000"/>
            <a:ext cx="8839200" cy="38862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Transactions should possess several properties, often called the ACID properties:</a:t>
            </a:r>
            <a:endParaRPr/>
          </a:p>
          <a:p>
            <a:pPr marL="227011" lvl="0" indent="-227011" algn="l" rtl="0">
              <a:lnSpc>
                <a:spcPct val="10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798512" lvl="1" indent="-457199" algn="l" rtl="0">
              <a:lnSpc>
                <a:spcPct val="100000"/>
              </a:lnSpc>
              <a:spcBef>
                <a:spcPts val="400"/>
              </a:spcBef>
              <a:spcAft>
                <a:spcPts val="0"/>
              </a:spcAft>
              <a:buClr>
                <a:schemeClr val="accent1"/>
              </a:buClr>
              <a:buSzPts val="2000"/>
              <a:buFont typeface="Garamond"/>
              <a:buAutoNum type="arabicPeriod"/>
            </a:pPr>
            <a:r>
              <a:rPr lang="en-US" sz="2000" b="0" i="0" u="none">
                <a:solidFill>
                  <a:schemeClr val="dk1"/>
                </a:solidFill>
                <a:latin typeface="Arial"/>
                <a:ea typeface="Arial"/>
                <a:cs typeface="Arial"/>
                <a:sym typeface="Arial"/>
              </a:rPr>
              <a:t>Atomicity</a:t>
            </a:r>
            <a:endParaRPr sz="2000" b="0" i="0" u="none">
              <a:solidFill>
                <a:schemeClr val="dk1"/>
              </a:solidFill>
              <a:latin typeface="Arial"/>
              <a:ea typeface="Arial"/>
              <a:cs typeface="Arial"/>
              <a:sym typeface="Arial"/>
            </a:endParaRPr>
          </a:p>
          <a:p>
            <a:pPr marL="798512" lvl="1" indent="-457199" algn="l" rtl="0">
              <a:lnSpc>
                <a:spcPct val="100000"/>
              </a:lnSpc>
              <a:spcBef>
                <a:spcPts val="400"/>
              </a:spcBef>
              <a:spcAft>
                <a:spcPts val="0"/>
              </a:spcAft>
              <a:buClr>
                <a:schemeClr val="accent1"/>
              </a:buClr>
              <a:buSzPts val="2000"/>
              <a:buFont typeface="Garamond"/>
              <a:buAutoNum type="arabicPeriod"/>
            </a:pPr>
            <a:r>
              <a:rPr lang="en-US" sz="2000" b="0" i="0" u="none">
                <a:solidFill>
                  <a:schemeClr val="dk1"/>
                </a:solidFill>
                <a:latin typeface="Arial"/>
                <a:ea typeface="Arial"/>
                <a:cs typeface="Arial"/>
                <a:sym typeface="Arial"/>
              </a:rPr>
              <a:t>Consistency</a:t>
            </a:r>
            <a:endParaRPr/>
          </a:p>
          <a:p>
            <a:pPr marL="798512" lvl="1" indent="-457199" algn="l" rtl="0">
              <a:lnSpc>
                <a:spcPct val="100000"/>
              </a:lnSpc>
              <a:spcBef>
                <a:spcPts val="400"/>
              </a:spcBef>
              <a:spcAft>
                <a:spcPts val="0"/>
              </a:spcAft>
              <a:buClr>
                <a:schemeClr val="accent1"/>
              </a:buClr>
              <a:buSzPts val="2000"/>
              <a:buFont typeface="Garamond"/>
              <a:buAutoNum type="arabicPeriod"/>
            </a:pPr>
            <a:r>
              <a:rPr lang="en-US" sz="2000" b="0" i="0" u="none">
                <a:solidFill>
                  <a:schemeClr val="dk1"/>
                </a:solidFill>
                <a:latin typeface="Arial"/>
                <a:ea typeface="Arial"/>
                <a:cs typeface="Arial"/>
                <a:sym typeface="Arial"/>
              </a:rPr>
              <a:t>Isolation</a:t>
            </a:r>
            <a:endParaRPr/>
          </a:p>
          <a:p>
            <a:pPr marL="798512" lvl="1" indent="-457199" algn="l" rtl="0">
              <a:lnSpc>
                <a:spcPct val="100000"/>
              </a:lnSpc>
              <a:spcBef>
                <a:spcPts val="400"/>
              </a:spcBef>
              <a:spcAft>
                <a:spcPts val="0"/>
              </a:spcAft>
              <a:buClr>
                <a:schemeClr val="accent1"/>
              </a:buClr>
              <a:buSzPts val="2000"/>
              <a:buFont typeface="Garamond"/>
              <a:buAutoNum type="arabicPeriod"/>
            </a:pPr>
            <a:r>
              <a:rPr lang="en-US" sz="2000" b="0" i="0" u="none">
                <a:solidFill>
                  <a:schemeClr val="dk1"/>
                </a:solidFill>
                <a:latin typeface="Arial"/>
                <a:ea typeface="Arial"/>
                <a:cs typeface="Arial"/>
                <a:sym typeface="Arial"/>
              </a:rPr>
              <a:t>Durability</a:t>
            </a:r>
            <a:endParaRPr/>
          </a:p>
        </p:txBody>
      </p:sp>
    </p:spTree>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a:t>
            </a:r>
            <a:endParaRPr/>
          </a:p>
        </p:txBody>
      </p:sp>
      <p:sp>
        <p:nvSpPr>
          <p:cNvPr id="352" name="Google Shape;352;p37"/>
          <p:cNvSpPr txBox="1">
            <a:spLocks noGrp="1"/>
          </p:cNvSpPr>
          <p:nvPr>
            <p:ph type="body" idx="1"/>
          </p:nvPr>
        </p:nvSpPr>
        <p:spPr>
          <a:xfrm>
            <a:off x="685800" y="1600200"/>
            <a:ext cx="784860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Query  All employees working  for  any department.</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SELECT department.name, employee.ID, 			    employee.name, Salary </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FROM    department, employee </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WHERE department.id = </a:t>
            </a:r>
            <a:r>
              <a:rPr lang="en-US" sz="2400" b="0" i="0" u="none" dirty="0" err="1">
                <a:solidFill>
                  <a:schemeClr val="dk1"/>
                </a:solidFill>
                <a:latin typeface="Arial"/>
                <a:ea typeface="Arial"/>
                <a:cs typeface="Arial"/>
                <a:sym typeface="Arial"/>
              </a:rPr>
              <a:t>employee.deptid</a:t>
            </a:r>
            <a:r>
              <a:rPr lang="en-US" sz="2400" b="0" i="0" u="none" dirty="0">
                <a:solidFill>
                  <a:schemeClr val="dk1"/>
                </a:solidFill>
                <a:latin typeface="Arial"/>
                <a:ea typeface="Arial"/>
                <a:cs typeface="Arial"/>
                <a:sym typeface="Arial"/>
              </a:rPr>
              <a:t> </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ORDER BY department.name</a:t>
            </a:r>
            <a:endParaRPr dirty="0"/>
          </a:p>
          <a:p>
            <a:pPr marL="227013" marR="0" lvl="0" indent="-74613" algn="l" rtl="0">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18911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2">
                                            <p:txEl>
                                              <p:pRg st="2" end="2"/>
                                            </p:txEl>
                                          </p:spTgt>
                                        </p:tgtEl>
                                        <p:attrNameLst>
                                          <p:attrName>style.visibility</p:attrName>
                                        </p:attrNameLst>
                                      </p:cBhvr>
                                      <p:to>
                                        <p:strVal val="visible"/>
                                      </p:to>
                                    </p:set>
                                    <p:anim calcmode="lin" valueType="num">
                                      <p:cBhvr additive="base">
                                        <p:cTn id="7" dur="500" fill="hold"/>
                                        <p:tgtEl>
                                          <p:spTgt spid="3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2">
                                            <p:txEl>
                                              <p:pRg st="3" end="3"/>
                                            </p:txEl>
                                          </p:spTgt>
                                        </p:tgtEl>
                                        <p:attrNameLst>
                                          <p:attrName>style.visibility</p:attrName>
                                        </p:attrNameLst>
                                      </p:cBhvr>
                                      <p:to>
                                        <p:strVal val="visible"/>
                                      </p:to>
                                    </p:set>
                                    <p:anim calcmode="lin" valueType="num">
                                      <p:cBhvr additive="base">
                                        <p:cTn id="11" dur="500" fill="hold"/>
                                        <p:tgtEl>
                                          <p:spTgt spid="35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2">
                                            <p:txEl>
                                              <p:pRg st="4" end="4"/>
                                            </p:txEl>
                                          </p:spTgt>
                                        </p:tgtEl>
                                        <p:attrNameLst>
                                          <p:attrName>style.visibility</p:attrName>
                                        </p:attrNameLst>
                                      </p:cBhvr>
                                      <p:to>
                                        <p:strVal val="visible"/>
                                      </p:to>
                                    </p:set>
                                    <p:anim calcmode="lin" valueType="num">
                                      <p:cBhvr additive="base">
                                        <p:cTn id="15" dur="500" fill="hold"/>
                                        <p:tgtEl>
                                          <p:spTgt spid="35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2">
                                            <p:txEl>
                                              <p:pRg st="5" end="5"/>
                                            </p:txEl>
                                          </p:spTgt>
                                        </p:tgtEl>
                                        <p:attrNameLst>
                                          <p:attrName>style.visibility</p:attrName>
                                        </p:attrNameLst>
                                      </p:cBhvr>
                                      <p:to>
                                        <p:strVal val="visible"/>
                                      </p:to>
                                    </p:set>
                                    <p:anim calcmode="lin" valueType="num">
                                      <p:cBhvr additive="base">
                                        <p:cTn id="19" dur="500" fill="hold"/>
                                        <p:tgtEl>
                                          <p:spTgt spid="35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Table Alias</a:t>
            </a:r>
            <a:endParaRPr/>
          </a:p>
        </p:txBody>
      </p:sp>
      <p:sp>
        <p:nvSpPr>
          <p:cNvPr id="359" name="Google Shape;359;p38"/>
          <p:cNvSpPr txBox="1">
            <a:spLocks noGrp="1"/>
          </p:cNvSpPr>
          <p:nvPr>
            <p:ph type="body" idx="1"/>
          </p:nvPr>
        </p:nvSpPr>
        <p:spPr>
          <a:xfrm>
            <a:off x="685800" y="14478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You can add alternative name (Alias) for Table name</a:t>
            </a:r>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Alias can be useful for  long or complex table names</a:t>
            </a:r>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You can use table alias instead of table name to resolve ambiguity</a:t>
            </a:r>
            <a:endParaRPr/>
          </a:p>
          <a:p>
            <a:pPr marL="227011" marR="0"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SELECT	e.ID , d.name , e.name , e.Salary </a:t>
            </a:r>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FROM 	department d , employee e </a:t>
            </a:r>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WHERE 	d.id = e.deptid </a:t>
            </a:r>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ORDER BY 	d.name</a:t>
            </a:r>
            <a:endParaRPr/>
          </a:p>
        </p:txBody>
      </p:sp>
    </p:spTree>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Self Join</a:t>
            </a:r>
            <a:endParaRPr/>
          </a:p>
        </p:txBody>
      </p:sp>
      <p:sp>
        <p:nvSpPr>
          <p:cNvPr id="366" name="Google Shape;366;p39"/>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Query the employees table to list name of each employee and his supervisor name.</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SELECT e.name </a:t>
            </a:r>
            <a:r>
              <a:rPr lang="en-US" sz="2400" b="0" i="0" u="none" dirty="0" err="1">
                <a:solidFill>
                  <a:schemeClr val="dk1"/>
                </a:solidFill>
                <a:latin typeface="Arial"/>
                <a:ea typeface="Arial"/>
                <a:cs typeface="Arial"/>
                <a:sym typeface="Arial"/>
              </a:rPr>
              <a:t>Employee_name</a:t>
            </a:r>
            <a:r>
              <a:rPr lang="en-US" sz="2400" b="0" i="0" u="none" dirty="0">
                <a:solidFill>
                  <a:schemeClr val="dk1"/>
                </a:solidFill>
                <a:latin typeface="Arial"/>
                <a:ea typeface="Arial"/>
                <a:cs typeface="Arial"/>
                <a:sym typeface="Arial"/>
              </a:rPr>
              <a:t> , s.name Supervisor</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FROM employees e , employees s</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WHERE </a:t>
            </a:r>
            <a:r>
              <a:rPr lang="en-US" sz="2400" b="0" i="0" u="none" dirty="0" err="1">
                <a:solidFill>
                  <a:schemeClr val="dk1"/>
                </a:solidFill>
                <a:latin typeface="Arial"/>
                <a:ea typeface="Arial"/>
                <a:cs typeface="Arial"/>
                <a:sym typeface="Arial"/>
              </a:rPr>
              <a:t>e.supervisorID</a:t>
            </a:r>
            <a:r>
              <a:rPr lang="en-US" sz="2400" b="0" i="0" u="none" dirty="0">
                <a:solidFill>
                  <a:schemeClr val="dk1"/>
                </a:solidFill>
                <a:latin typeface="Arial"/>
                <a:ea typeface="Arial"/>
                <a:cs typeface="Arial"/>
                <a:sym typeface="Arial"/>
              </a:rPr>
              <a:t>  = s.ID</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3" marR="0" lvl="0" indent="-74613" algn="l" rtl="0">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p:txBody>
      </p:sp>
    </p:spTree>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Self Join</a:t>
            </a:r>
            <a:endParaRPr/>
          </a:p>
        </p:txBody>
      </p:sp>
      <p:graphicFrame>
        <p:nvGraphicFramePr>
          <p:cNvPr id="2" name="Table 1">
            <a:extLst>
              <a:ext uri="{FF2B5EF4-FFF2-40B4-BE49-F238E27FC236}">
                <a16:creationId xmlns:a16="http://schemas.microsoft.com/office/drawing/2014/main" id="{A34A78F5-ABF3-C6F9-5342-8648AA5F8ECC}"/>
              </a:ext>
            </a:extLst>
          </p:cNvPr>
          <p:cNvGraphicFramePr>
            <a:graphicFrameLocks noGrp="1"/>
          </p:cNvGraphicFramePr>
          <p:nvPr>
            <p:extLst>
              <p:ext uri="{D42A27DB-BD31-4B8C-83A1-F6EECF244321}">
                <p14:modId xmlns:p14="http://schemas.microsoft.com/office/powerpoint/2010/main" val="3528159311"/>
              </p:ext>
            </p:extLst>
          </p:nvPr>
        </p:nvGraphicFramePr>
        <p:xfrm>
          <a:off x="1024758" y="1526188"/>
          <a:ext cx="7094483" cy="3805623"/>
        </p:xfrm>
        <a:graphic>
          <a:graphicData uri="http://schemas.openxmlformats.org/drawingml/2006/table">
            <a:tbl>
              <a:tblPr firstRow="1" bandRow="1">
                <a:tableStyleId>{A3972250-6CB9-4BDA-A241-6339530492AA}</a:tableStyleId>
              </a:tblPr>
              <a:tblGrid>
                <a:gridCol w="2092195">
                  <a:extLst>
                    <a:ext uri="{9D8B030D-6E8A-4147-A177-3AD203B41FA5}">
                      <a16:colId xmlns:a16="http://schemas.microsoft.com/office/drawing/2014/main" val="3477112539"/>
                    </a:ext>
                  </a:extLst>
                </a:gridCol>
                <a:gridCol w="2521156">
                  <a:extLst>
                    <a:ext uri="{9D8B030D-6E8A-4147-A177-3AD203B41FA5}">
                      <a16:colId xmlns:a16="http://schemas.microsoft.com/office/drawing/2014/main" val="763065532"/>
                    </a:ext>
                  </a:extLst>
                </a:gridCol>
                <a:gridCol w="2481132">
                  <a:extLst>
                    <a:ext uri="{9D8B030D-6E8A-4147-A177-3AD203B41FA5}">
                      <a16:colId xmlns:a16="http://schemas.microsoft.com/office/drawing/2014/main" val="3871954450"/>
                    </a:ext>
                  </a:extLst>
                </a:gridCol>
              </a:tblGrid>
              <a:tr h="422847">
                <a:tc>
                  <a:txBody>
                    <a:bodyPr/>
                    <a:lstStyle/>
                    <a:p>
                      <a:r>
                        <a:rPr lang="en-US" sz="2000" b="1" i="0" u="none" strike="noStrike" cap="none" dirty="0">
                          <a:solidFill>
                            <a:srgbClr val="000000"/>
                          </a:solidFill>
                          <a:effectLst/>
                          <a:latin typeface="Arial"/>
                          <a:ea typeface="Arial"/>
                          <a:cs typeface="Arial"/>
                          <a:sym typeface="Arial"/>
                        </a:rPr>
                        <a:t>ID </a:t>
                      </a:r>
                      <a:endParaRPr lang="en-US" sz="2000" b="1" dirty="0"/>
                    </a:p>
                  </a:txBody>
                  <a:tcPr>
                    <a:solidFill>
                      <a:schemeClr val="bg1">
                        <a:lumMod val="75000"/>
                      </a:schemeClr>
                    </a:solidFill>
                  </a:tcPr>
                </a:tc>
                <a:tc>
                  <a:txBody>
                    <a:bodyPr/>
                    <a:lstStyle/>
                    <a:p>
                      <a:r>
                        <a:rPr lang="en-US" sz="2000" b="1" i="0" u="none" strike="noStrike" cap="none" dirty="0" err="1">
                          <a:solidFill>
                            <a:srgbClr val="000000"/>
                          </a:solidFill>
                          <a:effectLst/>
                          <a:latin typeface="Arial"/>
                          <a:ea typeface="Arial"/>
                          <a:cs typeface="Arial"/>
                          <a:sym typeface="Arial"/>
                        </a:rPr>
                        <a:t>Employee_name</a:t>
                      </a:r>
                      <a:endParaRPr lang="en-US" sz="2000" b="1" dirty="0"/>
                    </a:p>
                  </a:txBody>
                  <a:tcPr>
                    <a:solidFill>
                      <a:schemeClr val="bg1">
                        <a:lumMod val="75000"/>
                      </a:schemeClr>
                    </a:solidFill>
                  </a:tcPr>
                </a:tc>
                <a:tc>
                  <a:txBody>
                    <a:bodyPr/>
                    <a:lstStyle/>
                    <a:p>
                      <a:r>
                        <a:rPr lang="en-US" sz="2000" b="1" i="0" u="none" strike="noStrike" cap="none" dirty="0" err="1">
                          <a:solidFill>
                            <a:srgbClr val="000000"/>
                          </a:solidFill>
                          <a:effectLst/>
                          <a:latin typeface="Arial"/>
                          <a:ea typeface="Arial"/>
                          <a:cs typeface="Arial"/>
                          <a:sym typeface="Arial"/>
                        </a:rPr>
                        <a:t>SupervisorID</a:t>
                      </a:r>
                      <a:endParaRPr lang="en-US" sz="2000" b="1" dirty="0"/>
                    </a:p>
                  </a:txBody>
                  <a:tcPr>
                    <a:solidFill>
                      <a:schemeClr val="bg1">
                        <a:lumMod val="75000"/>
                      </a:schemeClr>
                    </a:solidFill>
                  </a:tcPr>
                </a:tc>
                <a:extLst>
                  <a:ext uri="{0D108BD9-81ED-4DB2-BD59-A6C34878D82A}">
                    <a16:rowId xmlns:a16="http://schemas.microsoft.com/office/drawing/2014/main" val="2344662025"/>
                  </a:ext>
                </a:extLst>
              </a:tr>
              <a:tr h="422847">
                <a:tc>
                  <a:txBody>
                    <a:bodyPr/>
                    <a:lstStyle/>
                    <a:p>
                      <a:r>
                        <a:rPr lang="en-US" sz="2000" b="1" i="0" u="none" strike="noStrike" cap="none" dirty="0">
                          <a:solidFill>
                            <a:srgbClr val="000000"/>
                          </a:solidFill>
                          <a:effectLst/>
                          <a:latin typeface="Arial"/>
                          <a:ea typeface="Arial"/>
                          <a:cs typeface="Arial"/>
                          <a:sym typeface="Arial"/>
                        </a:rPr>
                        <a:t>1122</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Ahmed Ali </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2233</a:t>
                      </a:r>
                      <a:endParaRPr lang="en-US" sz="2000" b="1" dirty="0"/>
                    </a:p>
                  </a:txBody>
                  <a:tcPr/>
                </a:tc>
                <a:extLst>
                  <a:ext uri="{0D108BD9-81ED-4DB2-BD59-A6C34878D82A}">
                    <a16:rowId xmlns:a16="http://schemas.microsoft.com/office/drawing/2014/main" val="1933132992"/>
                  </a:ext>
                </a:extLst>
              </a:tr>
              <a:tr h="422847">
                <a:tc>
                  <a:txBody>
                    <a:bodyPr/>
                    <a:lstStyle/>
                    <a:p>
                      <a:r>
                        <a:rPr lang="en-US" sz="2000" b="1" i="0" u="none" strike="noStrike" cap="none" dirty="0">
                          <a:solidFill>
                            <a:srgbClr val="000000"/>
                          </a:solidFill>
                          <a:effectLst/>
                          <a:latin typeface="Arial"/>
                          <a:ea typeface="Arial"/>
                          <a:cs typeface="Arial"/>
                          <a:sym typeface="Arial"/>
                        </a:rPr>
                        <a:t>2233</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Kamel Mohamed</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1234</a:t>
                      </a:r>
                      <a:endParaRPr lang="en-US" sz="2000" b="1" dirty="0"/>
                    </a:p>
                  </a:txBody>
                  <a:tcPr/>
                </a:tc>
                <a:extLst>
                  <a:ext uri="{0D108BD9-81ED-4DB2-BD59-A6C34878D82A}">
                    <a16:rowId xmlns:a16="http://schemas.microsoft.com/office/drawing/2014/main" val="2068403593"/>
                  </a:ext>
                </a:extLst>
              </a:tr>
              <a:tr h="422847">
                <a:tc>
                  <a:txBody>
                    <a:bodyPr/>
                    <a:lstStyle/>
                    <a:p>
                      <a:r>
                        <a:rPr lang="en-US" sz="2000" b="1" i="0" u="none" strike="noStrike" cap="none" dirty="0">
                          <a:solidFill>
                            <a:srgbClr val="000000"/>
                          </a:solidFill>
                          <a:effectLst/>
                          <a:latin typeface="Arial"/>
                          <a:ea typeface="Arial"/>
                          <a:cs typeface="Arial"/>
                          <a:sym typeface="Arial"/>
                        </a:rPr>
                        <a:t>1234</a:t>
                      </a:r>
                      <a:endParaRPr lang="en-US" sz="2000" b="1" dirty="0"/>
                    </a:p>
                  </a:txBody>
                  <a:tcPr/>
                </a:tc>
                <a:tc>
                  <a:txBody>
                    <a:bodyPr/>
                    <a:lstStyle/>
                    <a:p>
                      <a:r>
                        <a:rPr lang="en-US" sz="2000" b="1" i="0" u="none" strike="noStrike" cap="none" dirty="0" err="1">
                          <a:solidFill>
                            <a:srgbClr val="000000"/>
                          </a:solidFill>
                          <a:effectLst/>
                          <a:latin typeface="Arial"/>
                          <a:ea typeface="Arial"/>
                          <a:cs typeface="Arial"/>
                          <a:sym typeface="Arial"/>
                        </a:rPr>
                        <a:t>Hanaa</a:t>
                      </a:r>
                      <a:r>
                        <a:rPr lang="en-US" sz="2000" b="1" i="0" u="none" strike="noStrike" cap="none" dirty="0">
                          <a:solidFill>
                            <a:srgbClr val="000000"/>
                          </a:solidFill>
                          <a:effectLst/>
                          <a:latin typeface="Arial"/>
                          <a:ea typeface="Arial"/>
                          <a:cs typeface="Arial"/>
                          <a:sym typeface="Arial"/>
                        </a:rPr>
                        <a:t> Sobhy </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2233</a:t>
                      </a:r>
                      <a:endParaRPr lang="en-US" sz="2000" b="1" dirty="0"/>
                    </a:p>
                  </a:txBody>
                  <a:tcPr/>
                </a:tc>
                <a:extLst>
                  <a:ext uri="{0D108BD9-81ED-4DB2-BD59-A6C34878D82A}">
                    <a16:rowId xmlns:a16="http://schemas.microsoft.com/office/drawing/2014/main" val="3616814836"/>
                  </a:ext>
                </a:extLst>
              </a:tr>
              <a:tr h="422847">
                <a:tc>
                  <a:txBody>
                    <a:bodyPr/>
                    <a:lstStyle/>
                    <a:p>
                      <a:r>
                        <a:rPr lang="en-US" sz="2000" b="1" i="0" u="none" strike="noStrike" cap="none" dirty="0">
                          <a:solidFill>
                            <a:srgbClr val="000000"/>
                          </a:solidFill>
                          <a:effectLst/>
                          <a:latin typeface="Arial"/>
                          <a:ea typeface="Arial"/>
                          <a:cs typeface="Arial"/>
                          <a:sym typeface="Arial"/>
                        </a:rPr>
                        <a:t>3216</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Amr </a:t>
                      </a:r>
                      <a:r>
                        <a:rPr lang="en-US" sz="2000" b="1" i="0" u="none" strike="noStrike" cap="none" dirty="0" err="1">
                          <a:solidFill>
                            <a:srgbClr val="000000"/>
                          </a:solidFill>
                          <a:effectLst/>
                          <a:latin typeface="Arial"/>
                          <a:ea typeface="Arial"/>
                          <a:cs typeface="Arial"/>
                          <a:sym typeface="Arial"/>
                        </a:rPr>
                        <a:t>Omran</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NULL</a:t>
                      </a:r>
                      <a:endParaRPr lang="en-US" sz="2000" b="1" dirty="0"/>
                    </a:p>
                  </a:txBody>
                  <a:tcPr/>
                </a:tc>
                <a:extLst>
                  <a:ext uri="{0D108BD9-81ED-4DB2-BD59-A6C34878D82A}">
                    <a16:rowId xmlns:a16="http://schemas.microsoft.com/office/drawing/2014/main" val="2675314030"/>
                  </a:ext>
                </a:extLst>
              </a:tr>
              <a:tr h="422847">
                <a:tc>
                  <a:txBody>
                    <a:bodyPr/>
                    <a:lstStyle/>
                    <a:p>
                      <a:r>
                        <a:rPr lang="en-US" sz="2000" b="1" i="0" u="none" strike="noStrike" cap="none" dirty="0">
                          <a:solidFill>
                            <a:srgbClr val="000000"/>
                          </a:solidFill>
                          <a:effectLst/>
                          <a:latin typeface="Arial"/>
                          <a:ea typeface="Arial"/>
                          <a:cs typeface="Arial"/>
                          <a:sym typeface="Arial"/>
                        </a:rPr>
                        <a:t>9685</a:t>
                      </a:r>
                      <a:endParaRPr lang="en-US" sz="2000" b="1" dirty="0"/>
                    </a:p>
                  </a:txBody>
                  <a:tcPr/>
                </a:tc>
                <a:tc>
                  <a:txBody>
                    <a:bodyPr/>
                    <a:lstStyle/>
                    <a:p>
                      <a:r>
                        <a:rPr lang="en-US" sz="2000" b="1" i="0" u="none" strike="noStrike" cap="none" dirty="0" err="1">
                          <a:solidFill>
                            <a:srgbClr val="000000"/>
                          </a:solidFill>
                          <a:effectLst/>
                          <a:latin typeface="Arial"/>
                          <a:ea typeface="Arial"/>
                          <a:cs typeface="Arial"/>
                          <a:sym typeface="Arial"/>
                        </a:rPr>
                        <a:t>Noha</a:t>
                      </a:r>
                      <a:r>
                        <a:rPr lang="en-US" sz="2000" b="1" i="0" u="none" strike="noStrike" cap="none" dirty="0">
                          <a:solidFill>
                            <a:srgbClr val="000000"/>
                          </a:solidFill>
                          <a:effectLst/>
                          <a:latin typeface="Arial"/>
                          <a:ea typeface="Arial"/>
                          <a:cs typeface="Arial"/>
                          <a:sym typeface="Arial"/>
                        </a:rPr>
                        <a:t> Mohamed </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2233</a:t>
                      </a:r>
                      <a:endParaRPr lang="en-US" sz="2000" b="1" dirty="0"/>
                    </a:p>
                  </a:txBody>
                  <a:tcPr/>
                </a:tc>
                <a:extLst>
                  <a:ext uri="{0D108BD9-81ED-4DB2-BD59-A6C34878D82A}">
                    <a16:rowId xmlns:a16="http://schemas.microsoft.com/office/drawing/2014/main" val="4130811620"/>
                  </a:ext>
                </a:extLst>
              </a:tr>
              <a:tr h="422847">
                <a:tc>
                  <a:txBody>
                    <a:bodyPr/>
                    <a:lstStyle/>
                    <a:p>
                      <a:r>
                        <a:rPr lang="en-US" sz="2000" b="1" i="0" u="none" strike="noStrike" cap="none" dirty="0">
                          <a:solidFill>
                            <a:srgbClr val="000000"/>
                          </a:solidFill>
                          <a:effectLst/>
                          <a:latin typeface="Arial"/>
                          <a:ea typeface="Arial"/>
                          <a:cs typeface="Arial"/>
                          <a:sym typeface="Arial"/>
                        </a:rPr>
                        <a:t>5124</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Edward Hanna</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2233</a:t>
                      </a:r>
                      <a:endParaRPr lang="en-US" sz="2000" b="1" dirty="0"/>
                    </a:p>
                  </a:txBody>
                  <a:tcPr/>
                </a:tc>
                <a:extLst>
                  <a:ext uri="{0D108BD9-81ED-4DB2-BD59-A6C34878D82A}">
                    <a16:rowId xmlns:a16="http://schemas.microsoft.com/office/drawing/2014/main" val="734931471"/>
                  </a:ext>
                </a:extLst>
              </a:tr>
              <a:tr h="422847">
                <a:tc>
                  <a:txBody>
                    <a:bodyPr/>
                    <a:lstStyle/>
                    <a:p>
                      <a:r>
                        <a:rPr lang="en-US" sz="2000" b="1" i="0" u="none" strike="noStrike" cap="none" dirty="0">
                          <a:solidFill>
                            <a:srgbClr val="000000"/>
                          </a:solidFill>
                          <a:effectLst/>
                          <a:latin typeface="Arial"/>
                          <a:ea typeface="Arial"/>
                          <a:cs typeface="Arial"/>
                          <a:sym typeface="Arial"/>
                        </a:rPr>
                        <a:t>6699</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Mariam Adel</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5124</a:t>
                      </a:r>
                      <a:endParaRPr lang="en-US" sz="2000" b="1" dirty="0"/>
                    </a:p>
                  </a:txBody>
                  <a:tcPr/>
                </a:tc>
                <a:extLst>
                  <a:ext uri="{0D108BD9-81ED-4DB2-BD59-A6C34878D82A}">
                    <a16:rowId xmlns:a16="http://schemas.microsoft.com/office/drawing/2014/main" val="748962471"/>
                  </a:ext>
                </a:extLst>
              </a:tr>
              <a:tr h="422847">
                <a:tc>
                  <a:txBody>
                    <a:bodyPr/>
                    <a:lstStyle/>
                    <a:p>
                      <a:r>
                        <a:rPr lang="en-US" sz="2000" b="1" i="0" u="none" strike="noStrike" cap="none" dirty="0">
                          <a:solidFill>
                            <a:srgbClr val="000000"/>
                          </a:solidFill>
                          <a:effectLst/>
                          <a:latin typeface="Arial"/>
                          <a:ea typeface="Arial"/>
                          <a:cs typeface="Arial"/>
                          <a:sym typeface="Arial"/>
                        </a:rPr>
                        <a:t>5216</a:t>
                      </a:r>
                      <a:endParaRPr lang="en-US" sz="2000" b="1" dirty="0"/>
                    </a:p>
                  </a:txBody>
                  <a:tcPr/>
                </a:tc>
                <a:tc>
                  <a:txBody>
                    <a:bodyPr/>
                    <a:lstStyle/>
                    <a:p>
                      <a:r>
                        <a:rPr lang="en-US" sz="2000" b="1" i="0" u="none" strike="noStrike" cap="none" dirty="0" err="1">
                          <a:solidFill>
                            <a:srgbClr val="000000"/>
                          </a:solidFill>
                          <a:effectLst/>
                          <a:latin typeface="Arial"/>
                          <a:ea typeface="Arial"/>
                          <a:cs typeface="Arial"/>
                          <a:sym typeface="Arial"/>
                        </a:rPr>
                        <a:t>Maged</a:t>
                      </a:r>
                      <a:r>
                        <a:rPr lang="en-US" sz="2000" b="1" i="0" u="none" strike="noStrike" cap="none" dirty="0">
                          <a:solidFill>
                            <a:srgbClr val="000000"/>
                          </a:solidFill>
                          <a:effectLst/>
                          <a:latin typeface="Arial"/>
                          <a:ea typeface="Arial"/>
                          <a:cs typeface="Arial"/>
                          <a:sym typeface="Arial"/>
                        </a:rPr>
                        <a:t> </a:t>
                      </a:r>
                      <a:r>
                        <a:rPr lang="en-US" sz="2000" b="1" i="0" u="none" strike="noStrike" cap="none" dirty="0" err="1">
                          <a:solidFill>
                            <a:srgbClr val="000000"/>
                          </a:solidFill>
                          <a:effectLst/>
                          <a:latin typeface="Arial"/>
                          <a:ea typeface="Arial"/>
                          <a:cs typeface="Arial"/>
                          <a:sym typeface="Arial"/>
                        </a:rPr>
                        <a:t>Raoof</a:t>
                      </a:r>
                      <a:endParaRPr lang="en-US" sz="2000" b="1" dirty="0"/>
                    </a:p>
                  </a:txBody>
                  <a:tcPr/>
                </a:tc>
                <a:tc>
                  <a:txBody>
                    <a:bodyPr/>
                    <a:lstStyle/>
                    <a:p>
                      <a:r>
                        <a:rPr lang="en-US" sz="2000" b="1" i="0" u="none" strike="noStrike" cap="none" dirty="0">
                          <a:solidFill>
                            <a:srgbClr val="000000"/>
                          </a:solidFill>
                          <a:effectLst/>
                          <a:latin typeface="Arial"/>
                          <a:ea typeface="Arial"/>
                          <a:cs typeface="Arial"/>
                          <a:sym typeface="Arial"/>
                        </a:rPr>
                        <a:t>9685</a:t>
                      </a:r>
                      <a:endParaRPr lang="en-US" sz="2000" b="1" dirty="0"/>
                    </a:p>
                  </a:txBody>
                  <a:tcPr/>
                </a:tc>
                <a:extLst>
                  <a:ext uri="{0D108BD9-81ED-4DB2-BD59-A6C34878D82A}">
                    <a16:rowId xmlns:a16="http://schemas.microsoft.com/office/drawing/2014/main" val="1280672628"/>
                  </a:ext>
                </a:extLst>
              </a:tr>
            </a:tbl>
          </a:graphicData>
        </a:graphic>
      </p:graphicFrame>
    </p:spTree>
    <p:extLst>
      <p:ext uri="{BB962C8B-B14F-4D97-AF65-F5344CB8AC3E}">
        <p14:creationId xmlns:p14="http://schemas.microsoft.com/office/powerpoint/2010/main" val="617193480"/>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0"/>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Outer Join</a:t>
            </a:r>
            <a:endParaRPr/>
          </a:p>
        </p:txBody>
      </p:sp>
      <p:sp>
        <p:nvSpPr>
          <p:cNvPr id="372" name="Google Shape;372;p40"/>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1" i="0" u="none">
                <a:solidFill>
                  <a:schemeClr val="dk1"/>
                </a:solidFill>
                <a:latin typeface="Arial"/>
                <a:ea typeface="Arial"/>
                <a:cs typeface="Arial"/>
                <a:sym typeface="Arial"/>
              </a:rPr>
              <a:t>LEFT JOIN</a:t>
            </a:r>
            <a:r>
              <a:rPr lang="en-US" sz="2400" b="0" i="0" u="none">
                <a:solidFill>
                  <a:schemeClr val="dk1"/>
                </a:solidFill>
                <a:latin typeface="Arial"/>
                <a:ea typeface="Arial"/>
                <a:cs typeface="Arial"/>
                <a:sym typeface="Arial"/>
              </a:rPr>
              <a:t>: Return all rows from the left table, even if there are no matches in the right table </a:t>
            </a:r>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1" i="0" u="none">
                <a:solidFill>
                  <a:schemeClr val="dk1"/>
                </a:solidFill>
                <a:latin typeface="Arial"/>
                <a:ea typeface="Arial"/>
                <a:cs typeface="Arial"/>
                <a:sym typeface="Arial"/>
              </a:rPr>
              <a:t>RIGHT JOIN</a:t>
            </a:r>
            <a:r>
              <a:rPr lang="en-US" sz="2400" b="0" i="0" u="none">
                <a:solidFill>
                  <a:schemeClr val="dk1"/>
                </a:solidFill>
                <a:latin typeface="Arial"/>
                <a:ea typeface="Arial"/>
                <a:cs typeface="Arial"/>
                <a:sym typeface="Arial"/>
              </a:rPr>
              <a:t>: Return all rows from the right table, even if there are no matches in the left table </a:t>
            </a:r>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1" i="0" u="none">
                <a:solidFill>
                  <a:schemeClr val="dk1"/>
                </a:solidFill>
                <a:latin typeface="Arial"/>
                <a:ea typeface="Arial"/>
                <a:cs typeface="Arial"/>
                <a:sym typeface="Arial"/>
              </a:rPr>
              <a:t>FULL JOIN</a:t>
            </a:r>
            <a:r>
              <a:rPr lang="en-US" sz="2400" b="0" i="0" u="none">
                <a:solidFill>
                  <a:schemeClr val="dk1"/>
                </a:solidFill>
                <a:latin typeface="Arial"/>
                <a:ea typeface="Arial"/>
                <a:cs typeface="Arial"/>
                <a:sym typeface="Arial"/>
              </a:rPr>
              <a:t>: Return rows when there is a match in one of the tables </a:t>
            </a:r>
            <a:endParaRPr/>
          </a:p>
          <a:p>
            <a:pPr marL="227011" marR="0" lvl="0" indent="-2270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3" marR="0" lvl="0" indent="-74613" algn="l" rtl="0">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1"/>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Outer Join</a:t>
            </a:r>
            <a:endParaRPr/>
          </a:p>
        </p:txBody>
      </p:sp>
      <p:sp>
        <p:nvSpPr>
          <p:cNvPr id="379" name="Google Shape;379;p41"/>
          <p:cNvSpPr txBox="1">
            <a:spLocks noGrp="1"/>
          </p:cNvSpPr>
          <p:nvPr>
            <p:ph type="body" idx="1"/>
          </p:nvPr>
        </p:nvSpPr>
        <p:spPr>
          <a:xfrm>
            <a:off x="685800" y="1295400"/>
            <a:ext cx="7537450" cy="29718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Display all departments’ information even if they have no employees assigned.</a:t>
            </a:r>
            <a:endParaRPr/>
          </a:p>
          <a:p>
            <a:pPr marL="227011" marR="0" lvl="0" indent="-227011" algn="l" rtl="0">
              <a:lnSpc>
                <a:spcPct val="100000"/>
              </a:lnSpc>
              <a:spcBef>
                <a:spcPts val="400"/>
              </a:spcBef>
              <a:spcAft>
                <a:spcPts val="0"/>
              </a:spcAft>
              <a:buClr>
                <a:schemeClr val="accent1"/>
              </a:buClr>
              <a:buSzPts val="2000"/>
              <a:buFont typeface="Arial"/>
              <a:buNone/>
            </a:pPr>
            <a:endParaRPr sz="2000" b="0" i="0" u="none">
              <a:solidFill>
                <a:schemeClr val="dk1"/>
              </a:solidFill>
              <a:latin typeface="Arial"/>
              <a:ea typeface="Arial"/>
              <a:cs typeface="Arial"/>
              <a:sym typeface="Arial"/>
            </a:endParaRPr>
          </a:p>
          <a:p>
            <a:pPr marL="227011" marR="0" lvl="0" indent="-227011" algn="l" rtl="0">
              <a:lnSpc>
                <a:spcPct val="100000"/>
              </a:lnSpc>
              <a:spcBef>
                <a:spcPts val="400"/>
              </a:spcBef>
              <a:spcAft>
                <a:spcPts val="0"/>
              </a:spcAft>
              <a:buClr>
                <a:schemeClr val="accent1"/>
              </a:buClr>
              <a:buSzPts val="2000"/>
              <a:buFont typeface="Arial"/>
              <a:buNone/>
            </a:pPr>
            <a:r>
              <a:rPr lang="en-US" sz="2000" b="0" i="0" u="none">
                <a:solidFill>
                  <a:schemeClr val="dk1"/>
                </a:solidFill>
                <a:latin typeface="Arial"/>
                <a:ea typeface="Arial"/>
                <a:cs typeface="Arial"/>
                <a:sym typeface="Arial"/>
              </a:rPr>
              <a:t>SELECT 	e.name AS Employee, d.dept_ id,</a:t>
            </a:r>
            <a:endParaRPr/>
          </a:p>
          <a:p>
            <a:pPr marL="227011" marR="0" lvl="0" indent="-227011" algn="l" rtl="0">
              <a:lnSpc>
                <a:spcPct val="100000"/>
              </a:lnSpc>
              <a:spcBef>
                <a:spcPts val="400"/>
              </a:spcBef>
              <a:spcAft>
                <a:spcPts val="0"/>
              </a:spcAft>
              <a:buClr>
                <a:schemeClr val="accent1"/>
              </a:buClr>
              <a:buSzPts val="2000"/>
              <a:buFont typeface="Arial"/>
              <a:buNone/>
            </a:pPr>
            <a:r>
              <a:rPr lang="en-US" sz="2000" b="0" i="0" u="none">
                <a:solidFill>
                  <a:schemeClr val="dk1"/>
                </a:solidFill>
                <a:latin typeface="Arial"/>
                <a:ea typeface="Arial"/>
                <a:cs typeface="Arial"/>
                <a:sym typeface="Arial"/>
              </a:rPr>
              <a:t>			d.name AS Department</a:t>
            </a:r>
            <a:endParaRPr/>
          </a:p>
          <a:p>
            <a:pPr marL="227011" marR="0" lvl="0" indent="-227011" algn="l" rtl="0">
              <a:lnSpc>
                <a:spcPct val="100000"/>
              </a:lnSpc>
              <a:spcBef>
                <a:spcPts val="400"/>
              </a:spcBef>
              <a:spcAft>
                <a:spcPts val="0"/>
              </a:spcAft>
              <a:buClr>
                <a:schemeClr val="accent1"/>
              </a:buClr>
              <a:buSzPts val="2000"/>
              <a:buFont typeface="Arial"/>
              <a:buNone/>
            </a:pPr>
            <a:r>
              <a:rPr lang="en-US" sz="2000" b="0" i="0" u="none">
                <a:solidFill>
                  <a:schemeClr val="dk1"/>
                </a:solidFill>
                <a:latin typeface="Arial"/>
                <a:ea typeface="Arial"/>
                <a:cs typeface="Arial"/>
                <a:sym typeface="Arial"/>
              </a:rPr>
              <a:t>FROM  		employees e RIGHT OUTER JOIN departments d </a:t>
            </a:r>
            <a:endParaRPr/>
          </a:p>
          <a:p>
            <a:pPr marL="227011" marR="0" lvl="0" indent="-227011" algn="l" rtl="0">
              <a:lnSpc>
                <a:spcPct val="100000"/>
              </a:lnSpc>
              <a:spcBef>
                <a:spcPts val="400"/>
              </a:spcBef>
              <a:spcAft>
                <a:spcPts val="0"/>
              </a:spcAft>
              <a:buClr>
                <a:schemeClr val="accent1"/>
              </a:buClr>
              <a:buSzPts val="2000"/>
              <a:buFont typeface="Arial"/>
              <a:buNone/>
            </a:pPr>
            <a:r>
              <a:rPr lang="en-US" sz="2000" b="0" i="0" u="none">
                <a:solidFill>
                  <a:schemeClr val="dk1"/>
                </a:solidFill>
                <a:latin typeface="Arial"/>
                <a:ea typeface="Arial"/>
                <a:cs typeface="Arial"/>
                <a:sym typeface="Arial"/>
              </a:rPr>
              <a:t>ON 		e.dept_ id= d.id ;</a:t>
            </a:r>
            <a:endParaRPr/>
          </a:p>
          <a:p>
            <a:pPr marL="227013" marR="0" lvl="0" indent="-100013" algn="l" rtl="0">
              <a:spcBef>
                <a:spcPts val="400"/>
              </a:spcBef>
              <a:spcAft>
                <a:spcPts val="0"/>
              </a:spcAft>
              <a:buClr>
                <a:schemeClr val="accent1"/>
              </a:buClr>
              <a:buSzPts val="2000"/>
              <a:buFont typeface="Arial"/>
              <a:buNone/>
            </a:pPr>
            <a:endParaRPr sz="2000" b="0" i="0" u="none">
              <a:solidFill>
                <a:schemeClr val="dk1"/>
              </a:solidFill>
              <a:latin typeface="Arial"/>
              <a:ea typeface="Arial"/>
              <a:cs typeface="Arial"/>
              <a:sym typeface="Arial"/>
            </a:endParaRPr>
          </a:p>
        </p:txBody>
      </p:sp>
      <p:graphicFrame>
        <p:nvGraphicFramePr>
          <p:cNvPr id="380" name="Google Shape;380;p41"/>
          <p:cNvGraphicFramePr/>
          <p:nvPr/>
        </p:nvGraphicFramePr>
        <p:xfrm>
          <a:off x="685800" y="4297362"/>
          <a:ext cx="6858000" cy="1854175"/>
        </p:xfrm>
        <a:graphic>
          <a:graphicData uri="http://schemas.openxmlformats.org/drawingml/2006/table">
            <a:tbl>
              <a:tblPr>
                <a:noFill/>
                <a:tableStyleId>{A3972250-6CB9-4BDA-A241-6339530492AA}</a:tableStyleId>
              </a:tblPr>
              <a:tblGrid>
                <a:gridCol w="2743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1475">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Employees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Dept_ID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Departments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Ahmed Ali</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100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Mohamed Samir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Marketing</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extLst>
                  <a:ext uri="{0D108BD9-81ED-4DB2-BD59-A6C34878D82A}">
                    <a16:rowId xmlns:a16="http://schemas.microsoft.com/office/drawing/2014/main" val="10002"/>
                  </a:ext>
                </a:extLst>
              </a:tr>
              <a:tr h="3698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Mona Selim</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100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extLst>
                  <a:ext uri="{0D108BD9-81ED-4DB2-BD59-A6C34878D82A}">
                    <a16:rowId xmlns:a16="http://schemas.microsoft.com/office/drawing/2014/main" val="10003"/>
                  </a:ext>
                </a:extLst>
              </a:tr>
              <a:tr h="37147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HR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extLst>
                  <a:ext uri="{0D108BD9-81ED-4DB2-BD59-A6C34878D82A}">
                    <a16:rowId xmlns:a16="http://schemas.microsoft.com/office/drawing/2014/main" val="10004"/>
                  </a:ext>
                </a:extLst>
              </a:tr>
            </a:tbl>
          </a:graphicData>
        </a:graphic>
      </p:graphicFrame>
    </p:spTree>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3"/>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 (Non-Equijoin)</a:t>
            </a:r>
            <a:endParaRPr/>
          </a:p>
        </p:txBody>
      </p:sp>
      <p:sp>
        <p:nvSpPr>
          <p:cNvPr id="392" name="Google Shape;392;p43"/>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Display employees information ( name , salary , title) with salary grade for each employee.</a:t>
            </a:r>
            <a:endParaRPr/>
          </a:p>
          <a:p>
            <a:pPr marL="227011" marR="0" lvl="0" indent="-227011" algn="l" rtl="0">
              <a:lnSpc>
                <a:spcPct val="100000"/>
              </a:lnSpc>
              <a:spcBef>
                <a:spcPts val="400"/>
              </a:spcBef>
              <a:spcAft>
                <a:spcPts val="0"/>
              </a:spcAft>
              <a:buClr>
                <a:schemeClr val="accent1"/>
              </a:buClr>
              <a:buSzPts val="2000"/>
              <a:buFont typeface="Arial"/>
              <a:buNone/>
            </a:pPr>
            <a:endParaRPr sz="2000" b="0" i="0" u="none">
              <a:solidFill>
                <a:schemeClr val="dk1"/>
              </a:solidFill>
              <a:latin typeface="Arial"/>
              <a:ea typeface="Arial"/>
              <a:cs typeface="Arial"/>
              <a:sym typeface="Arial"/>
            </a:endParaRPr>
          </a:p>
          <a:p>
            <a:pPr marL="227011" marR="0" lvl="0" indent="-227011" algn="l" rtl="0">
              <a:lnSpc>
                <a:spcPct val="100000"/>
              </a:lnSpc>
              <a:spcBef>
                <a:spcPts val="400"/>
              </a:spcBef>
              <a:spcAft>
                <a:spcPts val="0"/>
              </a:spcAft>
              <a:buClr>
                <a:schemeClr val="accent1"/>
              </a:buClr>
              <a:buSzPts val="2000"/>
              <a:buFont typeface="Arial"/>
              <a:buNone/>
            </a:pPr>
            <a:r>
              <a:rPr lang="en-US" sz="2000" b="0" i="0" u="none">
                <a:solidFill>
                  <a:schemeClr val="dk1"/>
                </a:solidFill>
                <a:latin typeface="Arial"/>
                <a:ea typeface="Arial"/>
                <a:cs typeface="Arial"/>
                <a:sym typeface="Arial"/>
              </a:rPr>
              <a:t>SELECT	e. name, e. salary, j.grade</a:t>
            </a:r>
            <a:endParaRPr/>
          </a:p>
          <a:p>
            <a:pPr marL="227011" marR="0" lvl="0" indent="-227011" algn="l" rtl="0">
              <a:lnSpc>
                <a:spcPct val="100000"/>
              </a:lnSpc>
              <a:spcBef>
                <a:spcPts val="400"/>
              </a:spcBef>
              <a:spcAft>
                <a:spcPts val="0"/>
              </a:spcAft>
              <a:buClr>
                <a:schemeClr val="accent1"/>
              </a:buClr>
              <a:buSzPts val="2000"/>
              <a:buFont typeface="Arial"/>
              <a:buNone/>
            </a:pPr>
            <a:r>
              <a:rPr lang="en-US" sz="2000" b="0" i="0" u="none">
                <a:solidFill>
                  <a:schemeClr val="dk1"/>
                </a:solidFill>
                <a:latin typeface="Arial"/>
                <a:ea typeface="Arial"/>
                <a:cs typeface="Arial"/>
                <a:sym typeface="Arial"/>
              </a:rPr>
              <a:t>FROM		employees e, job_ grades j</a:t>
            </a:r>
            <a:endParaRPr/>
          </a:p>
          <a:p>
            <a:pPr marL="227011" marR="0" lvl="0" indent="-227011" algn="l" rtl="0">
              <a:lnSpc>
                <a:spcPct val="100000"/>
              </a:lnSpc>
              <a:spcBef>
                <a:spcPts val="400"/>
              </a:spcBef>
              <a:spcAft>
                <a:spcPts val="0"/>
              </a:spcAft>
              <a:buClr>
                <a:schemeClr val="accent1"/>
              </a:buClr>
              <a:buSzPts val="2000"/>
              <a:buFont typeface="Arial"/>
              <a:buNone/>
            </a:pPr>
            <a:r>
              <a:rPr lang="en-US" sz="2000" b="0" i="0" u="none">
                <a:solidFill>
                  <a:schemeClr val="dk1"/>
                </a:solidFill>
                <a:latin typeface="Arial"/>
                <a:ea typeface="Arial"/>
                <a:cs typeface="Arial"/>
                <a:sym typeface="Arial"/>
              </a:rPr>
              <a:t>WHERE 	e. salary BETWEEN j.lowsal </a:t>
            </a:r>
            <a:endParaRPr/>
          </a:p>
          <a:p>
            <a:pPr marL="227011" marR="0" lvl="0" indent="-227011" algn="l" rtl="0">
              <a:lnSpc>
                <a:spcPct val="100000"/>
              </a:lnSpc>
              <a:spcBef>
                <a:spcPts val="400"/>
              </a:spcBef>
              <a:spcAft>
                <a:spcPts val="0"/>
              </a:spcAft>
              <a:buClr>
                <a:schemeClr val="accent1"/>
              </a:buClr>
              <a:buSzPts val="2000"/>
              <a:buFont typeface="Arial"/>
              <a:buNone/>
            </a:pPr>
            <a:r>
              <a:rPr lang="en-US" sz="2000" b="0" i="0" u="none">
                <a:solidFill>
                  <a:schemeClr val="dk1"/>
                </a:solidFill>
                <a:latin typeface="Arial"/>
                <a:ea typeface="Arial"/>
                <a:cs typeface="Arial"/>
                <a:sym typeface="Arial"/>
              </a:rPr>
              <a:t>		AND j.highsal;</a:t>
            </a:r>
            <a:endParaRPr/>
          </a:p>
        </p:txBody>
      </p:sp>
      <p:graphicFrame>
        <p:nvGraphicFramePr>
          <p:cNvPr id="393" name="Google Shape;393;p43"/>
          <p:cNvGraphicFramePr/>
          <p:nvPr/>
        </p:nvGraphicFramePr>
        <p:xfrm>
          <a:off x="4876800" y="4902200"/>
          <a:ext cx="3657600" cy="1193775"/>
        </p:xfrm>
        <a:graphic>
          <a:graphicData uri="http://schemas.openxmlformats.org/drawingml/2006/table">
            <a:tbl>
              <a:tblPr>
                <a:noFill/>
                <a:tableStyleId>{A3972250-6CB9-4BDA-A241-6339530492AA}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98450">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EmpNo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Name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Salary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96875">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100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Ahmed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5000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extLst>
                  <a:ext uri="{0D108BD9-81ED-4DB2-BD59-A6C34878D82A}">
                    <a16:rowId xmlns:a16="http://schemas.microsoft.com/office/drawing/2014/main" val="10001"/>
                  </a:ext>
                </a:extLst>
              </a:tr>
              <a:tr h="398450">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Mai</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extLst>
                  <a:ext uri="{0D108BD9-81ED-4DB2-BD59-A6C34878D82A}">
                    <a16:rowId xmlns:a16="http://schemas.microsoft.com/office/drawing/2014/main" val="10002"/>
                  </a:ext>
                </a:extLst>
              </a:tr>
            </a:tbl>
          </a:graphicData>
        </a:graphic>
      </p:graphicFrame>
      <p:graphicFrame>
        <p:nvGraphicFramePr>
          <p:cNvPr id="394" name="Google Shape;394;p43"/>
          <p:cNvGraphicFramePr/>
          <p:nvPr/>
        </p:nvGraphicFramePr>
        <p:xfrm>
          <a:off x="152400" y="4819650"/>
          <a:ext cx="3429000" cy="1295400"/>
        </p:xfrm>
        <a:graphic>
          <a:graphicData uri="http://schemas.openxmlformats.org/drawingml/2006/table">
            <a:tbl>
              <a:tblPr>
                <a:noFill/>
                <a:tableStyleId>{A3972250-6CB9-4BDA-A241-6339530492AA}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431800">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LowSal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HighSal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Grade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31800">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1000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4000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8E8"/>
                    </a:solidFill>
                  </a:tcPr>
                </a:tc>
                <a:extLst>
                  <a:ext uri="{0D108BD9-81ED-4DB2-BD59-A6C34878D82A}">
                    <a16:rowId xmlns:a16="http://schemas.microsoft.com/office/drawing/2014/main" val="10001"/>
                  </a:ext>
                </a:extLst>
              </a:tr>
              <a:tr h="431800">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4000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7000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F4F4"/>
                    </a:solidFill>
                  </a:tcPr>
                </a:tc>
                <a:extLst>
                  <a:ext uri="{0D108BD9-81ED-4DB2-BD59-A6C34878D82A}">
                    <a16:rowId xmlns:a16="http://schemas.microsoft.com/office/drawing/2014/main" val="10002"/>
                  </a:ext>
                </a:extLst>
              </a:tr>
            </a:tbl>
          </a:graphicData>
        </a:graphic>
      </p:graphicFrame>
      <p:sp>
        <p:nvSpPr>
          <p:cNvPr id="395" name="Google Shape;395;p43"/>
          <p:cNvSpPr txBox="1"/>
          <p:nvPr/>
        </p:nvSpPr>
        <p:spPr>
          <a:xfrm>
            <a:off x="381000" y="4419600"/>
            <a:ext cx="14541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job_grades</a:t>
            </a:r>
            <a:endParaRPr/>
          </a:p>
        </p:txBody>
      </p:sp>
      <p:sp>
        <p:nvSpPr>
          <p:cNvPr id="396" name="Google Shape;396;p43"/>
          <p:cNvSpPr txBox="1"/>
          <p:nvPr/>
        </p:nvSpPr>
        <p:spPr>
          <a:xfrm>
            <a:off x="4946650" y="4495800"/>
            <a:ext cx="14255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employees</a:t>
            </a:r>
            <a:endParaRPr/>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4"/>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Sub-Queries</a:t>
            </a:r>
            <a:br>
              <a:rPr lang="en-US" sz="3200" b="1" i="0" u="none">
                <a:solidFill>
                  <a:schemeClr val="dk1"/>
                </a:solidFill>
                <a:latin typeface="Garamond"/>
                <a:ea typeface="Garamond"/>
                <a:cs typeface="Garamond"/>
                <a:sym typeface="Garamond"/>
              </a:rPr>
            </a:br>
            <a:endParaRPr/>
          </a:p>
        </p:txBody>
      </p:sp>
      <p:sp>
        <p:nvSpPr>
          <p:cNvPr id="403" name="Google Shape;403;p44"/>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Sub-Query (Nested Query): is a complete SELECT query inside another SELECT</a:t>
            </a:r>
            <a:endParaRPr sz="2400" b="0" i="0" u="none">
              <a:solidFill>
                <a:srgbClr val="FF0000"/>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The Inner query is executed first then the outer query</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The inner query is usually placed in the WHERE or HAVING clauses</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Sometimes it is placed in the FROM clause and called “inline view”</a:t>
            </a:r>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5"/>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a:t>
            </a:r>
            <a:br>
              <a:rPr lang="en-US" sz="3200" b="1" i="0" u="none">
                <a:solidFill>
                  <a:schemeClr val="dk1"/>
                </a:solidFill>
                <a:latin typeface="Garamond"/>
                <a:ea typeface="Garamond"/>
                <a:cs typeface="Garamond"/>
                <a:sym typeface="Garamond"/>
              </a:rPr>
            </a:br>
            <a:endParaRPr/>
          </a:p>
        </p:txBody>
      </p:sp>
      <p:sp>
        <p:nvSpPr>
          <p:cNvPr id="410" name="Google Shape;410;p45"/>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Find the names of employees whose working locations are giza</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SELECT	name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FROM		Employee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WHERE	Dno IN	(SELECT Dnumber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dept</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WHERE location='giza')</a:t>
            </a:r>
            <a:endParaRPr/>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 (Cont’d )</a:t>
            </a:r>
            <a:br>
              <a:rPr lang="en-US" sz="3200" b="1" i="0" u="none">
                <a:solidFill>
                  <a:schemeClr val="dk1"/>
                </a:solidFill>
                <a:latin typeface="Garamond"/>
                <a:ea typeface="Garamond"/>
                <a:cs typeface="Garamond"/>
                <a:sym typeface="Garamond"/>
              </a:rPr>
            </a:br>
            <a:endParaRPr/>
          </a:p>
        </p:txBody>
      </p:sp>
      <p:sp>
        <p:nvSpPr>
          <p:cNvPr id="417" name="Google Shape;417;p46"/>
          <p:cNvSpPr txBox="1">
            <a:spLocks noGrp="1"/>
          </p:cNvSpPr>
          <p:nvPr>
            <p:ph type="body" idx="1"/>
          </p:nvPr>
        </p:nvSpPr>
        <p:spPr>
          <a:xfrm>
            <a:off x="803275" y="1079938"/>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Display department name for the highest paid employee</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p:txBody>
      </p:sp>
      <p:pic>
        <p:nvPicPr>
          <p:cNvPr id="2" name="Google Shape;135;p10" descr="Fig 7_5">
            <a:extLst>
              <a:ext uri="{FF2B5EF4-FFF2-40B4-BE49-F238E27FC236}">
                <a16:creationId xmlns:a16="http://schemas.microsoft.com/office/drawing/2014/main" id="{4BBFBFAC-C365-ACFC-2AB2-408A4D07A0A3}"/>
              </a:ext>
            </a:extLst>
          </p:cNvPr>
          <p:cNvPicPr preferRelativeResize="0"/>
          <p:nvPr/>
        </p:nvPicPr>
        <p:blipFill rotWithShape="1">
          <a:blip r:embed="rId3">
            <a:alphaModFix/>
          </a:blip>
          <a:srcRect/>
          <a:stretch/>
        </p:blipFill>
        <p:spPr>
          <a:xfrm>
            <a:off x="647700" y="1434662"/>
            <a:ext cx="7709338" cy="4776952"/>
          </a:xfrm>
          <a:prstGeom prst="rect">
            <a:avLst/>
          </a:prstGeom>
          <a:noFill/>
          <a:ln>
            <a:noFill/>
          </a:ln>
        </p:spPr>
      </p:pic>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5334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Database Schema</a:t>
            </a:r>
            <a:endParaRPr/>
          </a:p>
        </p:txBody>
      </p:sp>
      <p:sp>
        <p:nvSpPr>
          <p:cNvPr id="102" name="Google Shape;102;p5"/>
          <p:cNvSpPr txBox="1">
            <a:spLocks noGrp="1"/>
          </p:cNvSpPr>
          <p:nvPr>
            <p:ph type="body" idx="1"/>
          </p:nvPr>
        </p:nvSpPr>
        <p:spPr>
          <a:xfrm>
            <a:off x="304800" y="1981200"/>
            <a:ext cx="8839200" cy="38862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SzPts val="2400"/>
              <a:buFont typeface="Arial"/>
              <a:buNone/>
            </a:pPr>
            <a:r>
              <a:rPr lang="en-US" sz="2400" b="1" i="0" u="none">
                <a:solidFill>
                  <a:schemeClr val="dk1"/>
                </a:solidFill>
                <a:latin typeface="Arial"/>
                <a:ea typeface="Arial"/>
                <a:cs typeface="Arial"/>
                <a:sym typeface="Arial"/>
              </a:rPr>
              <a:t>	A schema</a:t>
            </a:r>
            <a:r>
              <a:rPr lang="en-US" sz="2400" b="0" i="0" u="none">
                <a:solidFill>
                  <a:schemeClr val="dk1"/>
                </a:solidFill>
                <a:latin typeface="Arial"/>
                <a:ea typeface="Arial"/>
                <a:cs typeface="Arial"/>
                <a:sym typeface="Arial"/>
              </a:rPr>
              <a:t> is a group of related objects in a database. There is</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one owner of a schema who has access to manipulate the structure of any object in the schema. A schema does not represent a person, although the schema is associated with a user that resides in the database.</a:t>
            </a:r>
            <a:endParaRPr/>
          </a:p>
        </p:txBody>
      </p:sp>
    </p:spTree>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 (Cont’d )</a:t>
            </a:r>
            <a:br>
              <a:rPr lang="en-US" sz="3200" b="1" i="0" u="none">
                <a:solidFill>
                  <a:schemeClr val="dk1"/>
                </a:solidFill>
                <a:latin typeface="Garamond"/>
                <a:ea typeface="Garamond"/>
                <a:cs typeface="Garamond"/>
                <a:sym typeface="Garamond"/>
              </a:rPr>
            </a:br>
            <a:endParaRPr/>
          </a:p>
        </p:txBody>
      </p:sp>
      <p:sp>
        <p:nvSpPr>
          <p:cNvPr id="417" name="Google Shape;417;p46"/>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Display department name for the highest paid employee</a:t>
            </a:r>
            <a:endParaRPr dirty="0"/>
          </a:p>
          <a:p>
            <a:pPr marL="227011" marR="0" lvl="0" indent="-74611" algn="l" rtl="0">
              <a:lnSpc>
                <a:spcPct val="100000"/>
              </a:lnSpc>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SELECT </a:t>
            </a:r>
            <a:r>
              <a:rPr lang="en-US" sz="2400" b="0" i="0" u="none" dirty="0" err="1">
                <a:solidFill>
                  <a:schemeClr val="dk1"/>
                </a:solidFill>
                <a:latin typeface="Arial"/>
                <a:ea typeface="Arial"/>
                <a:cs typeface="Arial"/>
                <a:sym typeface="Arial"/>
              </a:rPr>
              <a:t>dname</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FROM dept</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WHERE </a:t>
            </a:r>
            <a:r>
              <a:rPr lang="en-US" sz="2400" b="0" i="0" u="none" dirty="0" err="1">
                <a:solidFill>
                  <a:schemeClr val="dk1"/>
                </a:solidFill>
                <a:latin typeface="Arial"/>
                <a:ea typeface="Arial"/>
                <a:cs typeface="Arial"/>
                <a:sym typeface="Arial"/>
              </a:rPr>
              <a:t>deptno</a:t>
            </a:r>
            <a:r>
              <a:rPr lang="en-US" sz="2400" b="0" i="0" u="none" dirty="0">
                <a:solidFill>
                  <a:schemeClr val="dk1"/>
                </a:solidFill>
                <a:latin typeface="Arial"/>
                <a:ea typeface="Arial"/>
                <a:cs typeface="Arial"/>
                <a:sym typeface="Arial"/>
              </a:rPr>
              <a:t> = (SELECT </a:t>
            </a:r>
            <a:r>
              <a:rPr lang="en-US" sz="2400" b="0" i="0" u="none" dirty="0" err="1">
                <a:solidFill>
                  <a:schemeClr val="dk1"/>
                </a:solidFill>
                <a:latin typeface="Arial"/>
                <a:ea typeface="Arial"/>
                <a:cs typeface="Arial"/>
                <a:sym typeface="Arial"/>
              </a:rPr>
              <a:t>deptno</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			         FROM emp </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			         WHERE </a:t>
            </a:r>
            <a:r>
              <a:rPr lang="en-US" sz="2400" b="0" i="0" u="none" dirty="0" err="1">
                <a:solidFill>
                  <a:schemeClr val="dk1"/>
                </a:solidFill>
                <a:latin typeface="Arial"/>
                <a:ea typeface="Arial"/>
                <a:cs typeface="Arial"/>
                <a:sym typeface="Arial"/>
              </a:rPr>
              <a:t>sal</a:t>
            </a:r>
            <a:r>
              <a:rPr lang="en-US" sz="2400" b="0" i="0" u="none" dirty="0">
                <a:solidFill>
                  <a:schemeClr val="dk1"/>
                </a:solidFill>
                <a:latin typeface="Arial"/>
                <a:ea typeface="Arial"/>
                <a:cs typeface="Arial"/>
                <a:sym typeface="Arial"/>
              </a:rPr>
              <a:t> =</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						 (SELECT MAX(</a:t>
            </a:r>
            <a:r>
              <a:rPr lang="en-US" sz="2400" b="0" i="0" u="none" dirty="0" err="1">
                <a:solidFill>
                  <a:schemeClr val="dk1"/>
                </a:solidFill>
                <a:latin typeface="Arial"/>
                <a:ea typeface="Arial"/>
                <a:cs typeface="Arial"/>
                <a:sym typeface="Arial"/>
              </a:rPr>
              <a:t>sal</a:t>
            </a:r>
            <a:r>
              <a:rPr lang="en-US" sz="2400" b="0" i="0" u="none" dirty="0">
                <a:solidFill>
                  <a:schemeClr val="dk1"/>
                </a:solidFill>
                <a:latin typeface="Arial"/>
                <a:ea typeface="Arial"/>
                <a:cs typeface="Arial"/>
                <a:sym typeface="Arial"/>
              </a:rPr>
              <a:t>)</a:t>
            </a:r>
            <a:endParaRPr dirty="0"/>
          </a:p>
          <a:p>
            <a:pPr marL="227011" marR="0" lvl="0" indent="-227011" algn="l" rtl="0">
              <a:lnSpc>
                <a:spcPct val="100000"/>
              </a:lnSpc>
              <a:spcBef>
                <a:spcPts val="480"/>
              </a:spcBef>
              <a:spcAft>
                <a:spcPts val="0"/>
              </a:spcAft>
              <a:buClr>
                <a:schemeClr val="accent1"/>
              </a:buClr>
              <a:buSzPts val="2400"/>
              <a:buFont typeface="Arial"/>
              <a:buNone/>
            </a:pPr>
            <a:r>
              <a:rPr lang="en-US" sz="2400" b="0" i="0" u="none" dirty="0">
                <a:solidFill>
                  <a:schemeClr val="dk1"/>
                </a:solidFill>
                <a:latin typeface="Arial"/>
                <a:ea typeface="Arial"/>
                <a:cs typeface="Arial"/>
                <a:sym typeface="Arial"/>
              </a:rPr>
              <a:t>					 	  FROM EMP));</a:t>
            </a:r>
            <a:endParaRPr dirty="0"/>
          </a:p>
          <a:p>
            <a:pPr marL="227013" marR="0" lvl="0" indent="-74613" algn="l" rtl="0">
              <a:spcBef>
                <a:spcPts val="48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8438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7">
                                            <p:txEl>
                                              <p:pRg st="2" end="2"/>
                                            </p:txEl>
                                          </p:spTgt>
                                        </p:tgtEl>
                                        <p:attrNameLst>
                                          <p:attrName>style.visibility</p:attrName>
                                        </p:attrNameLst>
                                      </p:cBhvr>
                                      <p:to>
                                        <p:strVal val="visible"/>
                                      </p:to>
                                    </p:set>
                                    <p:anim calcmode="lin" valueType="num">
                                      <p:cBhvr additive="base">
                                        <p:cTn id="7" dur="500" fill="hold"/>
                                        <p:tgtEl>
                                          <p:spTgt spid="41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7">
                                            <p:txEl>
                                              <p:pRg st="3" end="3"/>
                                            </p:txEl>
                                          </p:spTgt>
                                        </p:tgtEl>
                                        <p:attrNameLst>
                                          <p:attrName>style.visibility</p:attrName>
                                        </p:attrNameLst>
                                      </p:cBhvr>
                                      <p:to>
                                        <p:strVal val="visible"/>
                                      </p:to>
                                    </p:set>
                                    <p:anim calcmode="lin" valueType="num">
                                      <p:cBhvr additive="base">
                                        <p:cTn id="11" dur="500" fill="hold"/>
                                        <p:tgtEl>
                                          <p:spTgt spid="41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7">
                                            <p:txEl>
                                              <p:pRg st="4" end="4"/>
                                            </p:txEl>
                                          </p:spTgt>
                                        </p:tgtEl>
                                        <p:attrNameLst>
                                          <p:attrName>style.visibility</p:attrName>
                                        </p:attrNameLst>
                                      </p:cBhvr>
                                      <p:to>
                                        <p:strVal val="visible"/>
                                      </p:to>
                                    </p:set>
                                    <p:anim calcmode="lin" valueType="num">
                                      <p:cBhvr additive="base">
                                        <p:cTn id="15" dur="500" fill="hold"/>
                                        <p:tgtEl>
                                          <p:spTgt spid="41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7">
                                            <p:txEl>
                                              <p:pRg st="5" end="5"/>
                                            </p:txEl>
                                          </p:spTgt>
                                        </p:tgtEl>
                                        <p:attrNameLst>
                                          <p:attrName>style.visibility</p:attrName>
                                        </p:attrNameLst>
                                      </p:cBhvr>
                                      <p:to>
                                        <p:strVal val="visible"/>
                                      </p:to>
                                    </p:set>
                                    <p:anim calcmode="lin" valueType="num">
                                      <p:cBhvr additive="base">
                                        <p:cTn id="19" dur="500" fill="hold"/>
                                        <p:tgtEl>
                                          <p:spTgt spid="41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7">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7">
                                            <p:txEl>
                                              <p:pRg st="6" end="6"/>
                                            </p:txEl>
                                          </p:spTgt>
                                        </p:tgtEl>
                                        <p:attrNameLst>
                                          <p:attrName>style.visibility</p:attrName>
                                        </p:attrNameLst>
                                      </p:cBhvr>
                                      <p:to>
                                        <p:strVal val="visible"/>
                                      </p:to>
                                    </p:set>
                                    <p:anim calcmode="lin" valueType="num">
                                      <p:cBhvr additive="base">
                                        <p:cTn id="23" dur="500" fill="hold"/>
                                        <p:tgtEl>
                                          <p:spTgt spid="41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7">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7">
                                            <p:txEl>
                                              <p:pRg st="7" end="7"/>
                                            </p:txEl>
                                          </p:spTgt>
                                        </p:tgtEl>
                                        <p:attrNameLst>
                                          <p:attrName>style.visibility</p:attrName>
                                        </p:attrNameLst>
                                      </p:cBhvr>
                                      <p:to>
                                        <p:strVal val="visible"/>
                                      </p:to>
                                    </p:set>
                                    <p:anim calcmode="lin" valueType="num">
                                      <p:cBhvr additive="base">
                                        <p:cTn id="27" dur="500" fill="hold"/>
                                        <p:tgtEl>
                                          <p:spTgt spid="41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7">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7">
                                            <p:txEl>
                                              <p:pRg st="8" end="8"/>
                                            </p:txEl>
                                          </p:spTgt>
                                        </p:tgtEl>
                                        <p:attrNameLst>
                                          <p:attrName>style.visibility</p:attrName>
                                        </p:attrNameLst>
                                      </p:cBhvr>
                                      <p:to>
                                        <p:strVal val="visible"/>
                                      </p:to>
                                    </p:set>
                                    <p:anim calcmode="lin" valueType="num">
                                      <p:cBhvr additive="base">
                                        <p:cTn id="31" dur="500" fill="hold"/>
                                        <p:tgtEl>
                                          <p:spTgt spid="41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 (Cont’d)</a:t>
            </a:r>
            <a:endParaRPr/>
          </a:p>
        </p:txBody>
      </p:sp>
      <p:sp>
        <p:nvSpPr>
          <p:cNvPr id="424" name="Google Shape;424;p47"/>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Find the names of employees whose salary is greater than the salary of the employees in department 5</a:t>
            </a:r>
            <a:endParaRPr/>
          </a:p>
          <a:p>
            <a:pPr marL="227011" lvl="0" indent="-227011" algn="l" rtl="0">
              <a:lnSpc>
                <a:spcPct val="10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SELECT 	Lname , Fname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FROM 	employee</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WHERE 	salary &gt; ALL ( SELECT salary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WHERE Dno=5)</a:t>
            </a:r>
            <a:endParaRPr/>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8"/>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Union Operator</a:t>
            </a:r>
            <a:endParaRPr/>
          </a:p>
        </p:txBody>
      </p:sp>
      <p:sp>
        <p:nvSpPr>
          <p:cNvPr id="430" name="Google Shape;430;p48"/>
          <p:cNvSpPr txBox="1">
            <a:spLocks noGrp="1"/>
          </p:cNvSpPr>
          <p:nvPr>
            <p:ph type="body" idx="1"/>
          </p:nvPr>
        </p:nvSpPr>
        <p:spPr>
          <a:xfrm>
            <a:off x="685800" y="1447800"/>
            <a:ext cx="7537450" cy="50292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200"/>
              <a:buFont typeface="Arial"/>
              <a:buChar char="•"/>
            </a:pPr>
            <a:r>
              <a:rPr lang="en-US" sz="2200" b="0" i="0" u="none">
                <a:solidFill>
                  <a:schemeClr val="dk1"/>
                </a:solidFill>
                <a:latin typeface="Arial"/>
                <a:ea typeface="Arial"/>
                <a:cs typeface="Arial"/>
                <a:sym typeface="Arial"/>
              </a:rPr>
              <a:t>UNION operator is one of the set operators </a:t>
            </a:r>
            <a:r>
              <a:rPr lang="en-US" sz="2200" b="0" i="1" u="none">
                <a:solidFill>
                  <a:schemeClr val="dk1"/>
                </a:solidFill>
                <a:latin typeface="Arial"/>
                <a:ea typeface="Arial"/>
                <a:cs typeface="Arial"/>
                <a:sym typeface="Arial"/>
              </a:rPr>
              <a:t>that unifies the output </a:t>
            </a:r>
            <a:r>
              <a:rPr lang="en-US" sz="2200" b="0" i="0" u="none">
                <a:solidFill>
                  <a:schemeClr val="dk1"/>
                </a:solidFill>
                <a:latin typeface="Arial"/>
                <a:ea typeface="Arial"/>
                <a:cs typeface="Arial"/>
                <a:sym typeface="Arial"/>
              </a:rPr>
              <a:t>of two select statements into one result. </a:t>
            </a:r>
            <a:endParaRPr/>
          </a:p>
          <a:p>
            <a:pPr marL="227011" marR="0" lvl="0" indent="-227011" algn="l" rtl="0">
              <a:lnSpc>
                <a:spcPct val="100000"/>
              </a:lnSpc>
              <a:spcBef>
                <a:spcPts val="1040"/>
              </a:spcBef>
              <a:spcAft>
                <a:spcPts val="0"/>
              </a:spcAft>
              <a:buClr>
                <a:schemeClr val="accent1"/>
              </a:buClr>
              <a:buSzPts val="2200"/>
              <a:buFont typeface="Arial"/>
              <a:buChar char="•"/>
            </a:pPr>
            <a:r>
              <a:rPr lang="en-US" sz="2200" b="0" i="1" u="none">
                <a:solidFill>
                  <a:schemeClr val="dk1"/>
                </a:solidFill>
                <a:latin typeface="Arial"/>
                <a:ea typeface="Arial"/>
                <a:cs typeface="Arial"/>
                <a:sym typeface="Arial"/>
              </a:rPr>
              <a:t>Two conditions </a:t>
            </a:r>
            <a:r>
              <a:rPr lang="en-US" sz="2200" b="0" i="0" u="none">
                <a:solidFill>
                  <a:schemeClr val="dk1"/>
                </a:solidFill>
                <a:latin typeface="Arial"/>
                <a:ea typeface="Arial"/>
                <a:cs typeface="Arial"/>
                <a:sym typeface="Arial"/>
              </a:rPr>
              <a:t>must apply for the two selects</a:t>
            </a:r>
            <a:endParaRPr/>
          </a:p>
          <a:p>
            <a:pPr marL="569912" marR="0" lvl="1" indent="-228599" algn="l" rtl="0">
              <a:lnSpc>
                <a:spcPct val="100000"/>
              </a:lnSpc>
              <a:spcBef>
                <a:spcPts val="400"/>
              </a:spcBef>
              <a:spcAft>
                <a:spcPts val="0"/>
              </a:spcAft>
              <a:buClr>
                <a:schemeClr val="accent1"/>
              </a:buClr>
              <a:buSzPts val="2000"/>
              <a:buFont typeface="Arial"/>
              <a:buChar char="•"/>
            </a:pPr>
            <a:r>
              <a:rPr lang="en-US" sz="2000" b="0" i="0" u="none" strike="noStrike" cap="none">
                <a:solidFill>
                  <a:schemeClr val="dk1"/>
                </a:solidFill>
                <a:latin typeface="Arial"/>
                <a:ea typeface="Arial"/>
                <a:cs typeface="Arial"/>
                <a:sym typeface="Arial"/>
              </a:rPr>
              <a:t>Same number of columns</a:t>
            </a:r>
            <a:endParaRPr/>
          </a:p>
          <a:p>
            <a:pPr marL="569912" marR="0" lvl="1" indent="-228599" algn="l" rtl="0">
              <a:lnSpc>
                <a:spcPct val="100000"/>
              </a:lnSpc>
              <a:spcBef>
                <a:spcPts val="400"/>
              </a:spcBef>
              <a:spcAft>
                <a:spcPts val="0"/>
              </a:spcAft>
              <a:buClr>
                <a:schemeClr val="accent1"/>
              </a:buClr>
              <a:buSzPts val="2000"/>
              <a:buFont typeface="Arial"/>
              <a:buChar char="•"/>
            </a:pPr>
            <a:r>
              <a:rPr lang="en-US" sz="2000" b="0" i="0" u="none" strike="noStrike" cap="none">
                <a:solidFill>
                  <a:schemeClr val="dk1"/>
                </a:solidFill>
                <a:latin typeface="Arial"/>
                <a:ea typeface="Arial"/>
                <a:cs typeface="Arial"/>
                <a:sym typeface="Arial"/>
              </a:rPr>
              <a:t>Same data type of columns</a:t>
            </a:r>
            <a:endParaRPr/>
          </a:p>
          <a:p>
            <a:pPr marL="227011" marR="0" lvl="0" indent="-227011" algn="l" rtl="0">
              <a:lnSpc>
                <a:spcPct val="100000"/>
              </a:lnSpc>
              <a:spcBef>
                <a:spcPts val="440"/>
              </a:spcBef>
              <a:spcAft>
                <a:spcPts val="0"/>
              </a:spcAft>
              <a:buClr>
                <a:schemeClr val="accent1"/>
              </a:buClr>
              <a:buSzPts val="2200"/>
              <a:buFont typeface="Arial"/>
              <a:buChar char="•"/>
            </a:pPr>
            <a:r>
              <a:rPr lang="en-US" sz="2200" b="0" i="0" u="none">
                <a:solidFill>
                  <a:schemeClr val="dk1"/>
                </a:solidFill>
                <a:latin typeface="Arial"/>
                <a:ea typeface="Arial"/>
                <a:cs typeface="Arial"/>
                <a:sym typeface="Arial"/>
              </a:rPr>
              <a:t>The result displays the names of the </a:t>
            </a:r>
            <a:r>
              <a:rPr lang="en-US" sz="2200" b="0" i="1" u="none">
                <a:solidFill>
                  <a:schemeClr val="dk1"/>
                </a:solidFill>
                <a:latin typeface="Arial"/>
                <a:ea typeface="Arial"/>
                <a:cs typeface="Arial"/>
                <a:sym typeface="Arial"/>
              </a:rPr>
              <a:t>first query</a:t>
            </a:r>
            <a:endParaRPr/>
          </a:p>
          <a:p>
            <a:pPr marL="227011" marR="0" lvl="0" indent="-227011" algn="l" rtl="0">
              <a:lnSpc>
                <a:spcPct val="100000"/>
              </a:lnSpc>
              <a:spcBef>
                <a:spcPts val="1040"/>
              </a:spcBef>
              <a:spcAft>
                <a:spcPts val="0"/>
              </a:spcAft>
              <a:buClr>
                <a:schemeClr val="accent1"/>
              </a:buClr>
              <a:buSzPts val="2200"/>
              <a:buFont typeface="Arial"/>
              <a:buChar char="•"/>
            </a:pPr>
            <a:r>
              <a:rPr lang="en-US" sz="2200" b="0" i="0" u="none">
                <a:solidFill>
                  <a:schemeClr val="dk1"/>
                </a:solidFill>
                <a:latin typeface="Arial"/>
                <a:ea typeface="Arial"/>
                <a:cs typeface="Arial"/>
                <a:sym typeface="Arial"/>
              </a:rPr>
              <a:t>If one row is contained in the result of the two selects it is displayed </a:t>
            </a:r>
            <a:r>
              <a:rPr lang="en-US" sz="2200" b="0" i="1" u="none">
                <a:solidFill>
                  <a:schemeClr val="dk1"/>
                </a:solidFill>
                <a:latin typeface="Arial"/>
                <a:ea typeface="Arial"/>
                <a:cs typeface="Arial"/>
                <a:sym typeface="Arial"/>
              </a:rPr>
              <a:t>only once</a:t>
            </a:r>
            <a:r>
              <a:rPr lang="en-US" sz="2200" b="0" i="0" u="none">
                <a:solidFill>
                  <a:schemeClr val="dk1"/>
                </a:solidFill>
                <a:latin typeface="Arial"/>
                <a:ea typeface="Arial"/>
                <a:cs typeface="Arial"/>
                <a:sym typeface="Arial"/>
              </a:rPr>
              <a:t>.</a:t>
            </a:r>
            <a:endParaRPr/>
          </a:p>
          <a:p>
            <a:pPr marL="227011" marR="0" lvl="0" indent="-227011" algn="l" rtl="0">
              <a:lnSpc>
                <a:spcPct val="100000"/>
              </a:lnSpc>
              <a:spcBef>
                <a:spcPts val="1040"/>
              </a:spcBef>
              <a:spcAft>
                <a:spcPts val="0"/>
              </a:spcAft>
              <a:buClr>
                <a:schemeClr val="accent1"/>
              </a:buClr>
              <a:buSzPts val="2200"/>
              <a:buFont typeface="Arial"/>
              <a:buChar char="•"/>
            </a:pPr>
            <a:r>
              <a:rPr lang="en-US" sz="2200" b="0" i="0" u="none">
                <a:solidFill>
                  <a:schemeClr val="dk1"/>
                </a:solidFill>
                <a:latin typeface="Arial"/>
                <a:ea typeface="Arial"/>
                <a:cs typeface="Arial"/>
                <a:sym typeface="Arial"/>
              </a:rPr>
              <a:t>UNION ALL is functionally equivalent to UNION operator, except that </a:t>
            </a:r>
            <a:r>
              <a:rPr lang="en-US" sz="2200" b="0" i="1" u="none">
                <a:solidFill>
                  <a:schemeClr val="dk1"/>
                </a:solidFill>
                <a:latin typeface="Arial"/>
                <a:ea typeface="Arial"/>
                <a:cs typeface="Arial"/>
                <a:sym typeface="Arial"/>
              </a:rPr>
              <a:t>it doesn’t eliminate repetition </a:t>
            </a:r>
            <a:r>
              <a:rPr lang="en-US" sz="2200" b="0" i="0" u="none">
                <a:solidFill>
                  <a:schemeClr val="dk1"/>
                </a:solidFill>
                <a:latin typeface="Arial"/>
                <a:ea typeface="Arial"/>
                <a:cs typeface="Arial"/>
                <a:sym typeface="Arial"/>
              </a:rPr>
              <a:t>in the result set</a:t>
            </a:r>
            <a:endParaRPr/>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9"/>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a:t>
            </a:r>
            <a:endParaRPr/>
          </a:p>
        </p:txBody>
      </p:sp>
      <p:sp>
        <p:nvSpPr>
          <p:cNvPr id="437" name="Google Shape;437;p49"/>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90000"/>
              </a:lnSpc>
              <a:spcBef>
                <a:spcPts val="0"/>
              </a:spcBef>
              <a:spcAft>
                <a:spcPts val="0"/>
              </a:spcAft>
              <a:buClr>
                <a:schemeClr val="accent1"/>
              </a:buClr>
              <a:buSzPts val="2800"/>
              <a:buFont typeface="Arial"/>
              <a:buChar char="•"/>
            </a:pPr>
            <a:r>
              <a:rPr lang="en-US" sz="2800" b="0" i="0" u="none">
                <a:solidFill>
                  <a:schemeClr val="dk1"/>
                </a:solidFill>
                <a:latin typeface="Arial"/>
                <a:ea typeface="Arial"/>
                <a:cs typeface="Arial"/>
                <a:sym typeface="Arial"/>
              </a:rPr>
              <a:t>Find the departments  numbers  whose location in GIZA or manager no = 10</a:t>
            </a:r>
            <a:endParaRPr/>
          </a:p>
          <a:p>
            <a:pPr marL="227011" lvl="0" indent="-49211" algn="l" rtl="0">
              <a:lnSpc>
                <a:spcPct val="90000"/>
              </a:lnSpc>
              <a:spcBef>
                <a:spcPts val="560"/>
              </a:spcBef>
              <a:spcAft>
                <a:spcPts val="0"/>
              </a:spcAft>
              <a:buClr>
                <a:schemeClr val="accent1"/>
              </a:buClr>
              <a:buSzPts val="2800"/>
              <a:buFont typeface="Arial"/>
              <a:buNone/>
            </a:pPr>
            <a:endParaRPr sz="2800" b="0" i="0" u="none">
              <a:solidFill>
                <a:schemeClr val="dk1"/>
              </a:solidFill>
              <a:latin typeface="Arial"/>
              <a:ea typeface="Arial"/>
              <a:cs typeface="Arial"/>
              <a:sym typeface="Arial"/>
            </a:endParaRPr>
          </a:p>
          <a:p>
            <a:pPr marL="227011" lvl="0" indent="-227011" algn="l" rtl="0">
              <a:lnSpc>
                <a:spcPct val="9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SELECT dnumber </a:t>
            </a:r>
            <a:endParaRPr/>
          </a:p>
          <a:p>
            <a:pPr marL="227011" lvl="0" indent="-227011"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department WHERE MRGSSN= 10</a:t>
            </a:r>
            <a:endParaRPr/>
          </a:p>
          <a:p>
            <a:pPr marL="227011" lvl="0" indent="-227011" algn="l" rtl="0">
              <a:lnSpc>
                <a:spcPct val="90000"/>
              </a:lnSpc>
              <a:spcBef>
                <a:spcPts val="560"/>
              </a:spcBef>
              <a:spcAft>
                <a:spcPts val="0"/>
              </a:spcAft>
              <a:buSzPts val="2800"/>
              <a:buFont typeface="Arial"/>
              <a:buNone/>
            </a:pPr>
            <a:r>
              <a:rPr lang="en-US" sz="2800" b="0" i="0" u="none">
                <a:solidFill>
                  <a:schemeClr val="accent1"/>
                </a:solidFill>
                <a:latin typeface="Arial"/>
                <a:ea typeface="Arial"/>
                <a:cs typeface="Arial"/>
                <a:sym typeface="Arial"/>
              </a:rPr>
              <a:t>Union</a:t>
            </a:r>
            <a:endParaRPr/>
          </a:p>
          <a:p>
            <a:pPr marL="227011" lvl="0" indent="-227011" algn="l" rtl="0">
              <a:lnSpc>
                <a:spcPct val="90000"/>
              </a:lnSpc>
              <a:spcBef>
                <a:spcPts val="560"/>
              </a:spcBef>
              <a:spcAft>
                <a:spcPts val="0"/>
              </a:spcAft>
              <a:buSzPts val="2800"/>
              <a:buFont typeface="Arial"/>
              <a:buNone/>
            </a:pPr>
            <a:r>
              <a:rPr lang="en-US" sz="2800" b="0" i="0" u="none">
                <a:solidFill>
                  <a:schemeClr val="dk1"/>
                </a:solidFill>
                <a:latin typeface="Arial"/>
                <a:ea typeface="Arial"/>
                <a:cs typeface="Arial"/>
                <a:sym typeface="Arial"/>
              </a:rPr>
              <a:t>	</a:t>
            </a:r>
            <a:r>
              <a:rPr lang="en-US" sz="2400" b="0" i="0" u="none">
                <a:solidFill>
                  <a:schemeClr val="dk1"/>
                </a:solidFill>
                <a:latin typeface="Arial"/>
                <a:ea typeface="Arial"/>
                <a:cs typeface="Arial"/>
                <a:sym typeface="Arial"/>
              </a:rPr>
              <a:t>SELECT dnumber</a:t>
            </a:r>
            <a:endParaRPr/>
          </a:p>
          <a:p>
            <a:pPr marL="227011" lvl="0" indent="-227011"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dept_locations </a:t>
            </a:r>
            <a:endParaRPr/>
          </a:p>
          <a:p>
            <a:pPr marL="227011" lvl="0" indent="-227011"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WHERE dlocation=‘GIZA’</a:t>
            </a:r>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
        <p:nvSpPr>
          <p:cNvPr id="438" name="Google Shape;438;p49"/>
          <p:cNvSpPr txBox="1"/>
          <p:nvPr/>
        </p:nvSpPr>
        <p:spPr>
          <a:xfrm>
            <a:off x="685800" y="2819400"/>
            <a:ext cx="6553200" cy="914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1" i="0" u="none">
              <a:solidFill>
                <a:schemeClr val="dk1"/>
              </a:solidFill>
              <a:latin typeface="Arial"/>
              <a:ea typeface="Arial"/>
              <a:cs typeface="Arial"/>
              <a:sym typeface="Arial"/>
            </a:endParaRPr>
          </a:p>
        </p:txBody>
      </p:sp>
      <p:sp>
        <p:nvSpPr>
          <p:cNvPr id="439" name="Google Shape;439;p49"/>
          <p:cNvSpPr txBox="1"/>
          <p:nvPr/>
        </p:nvSpPr>
        <p:spPr>
          <a:xfrm>
            <a:off x="685800" y="4267200"/>
            <a:ext cx="6553200" cy="1524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1" i="0" u="none">
              <a:solidFill>
                <a:schemeClr val="dk1"/>
              </a:solidFill>
              <a:latin typeface="Arial"/>
              <a:ea typeface="Arial"/>
              <a:cs typeface="Arial"/>
              <a:sym typeface="Arial"/>
            </a:endParaRPr>
          </a:p>
        </p:txBody>
      </p:sp>
      <p:cxnSp>
        <p:nvCxnSpPr>
          <p:cNvPr id="440" name="Google Shape;440;p49"/>
          <p:cNvCxnSpPr/>
          <p:nvPr/>
        </p:nvCxnSpPr>
        <p:spPr>
          <a:xfrm>
            <a:off x="7239000" y="3352800"/>
            <a:ext cx="381000" cy="457200"/>
          </a:xfrm>
          <a:prstGeom prst="straightConnector1">
            <a:avLst/>
          </a:prstGeom>
          <a:noFill/>
          <a:ln w="57150" cap="flat" cmpd="sng">
            <a:solidFill>
              <a:schemeClr val="dk1"/>
            </a:solidFill>
            <a:prstDash val="solid"/>
            <a:miter lim="800000"/>
            <a:headEnd type="none" w="med" len="med"/>
            <a:tailEnd type="triangle" w="med" len="med"/>
          </a:ln>
        </p:spPr>
      </p:cxnSp>
      <p:cxnSp>
        <p:nvCxnSpPr>
          <p:cNvPr id="441" name="Google Shape;441;p49"/>
          <p:cNvCxnSpPr/>
          <p:nvPr/>
        </p:nvCxnSpPr>
        <p:spPr>
          <a:xfrm rot="10800000" flipH="1">
            <a:off x="7239000" y="4495800"/>
            <a:ext cx="457200" cy="457200"/>
          </a:xfrm>
          <a:prstGeom prst="straightConnector1">
            <a:avLst/>
          </a:prstGeom>
          <a:noFill/>
          <a:ln w="57150" cap="flat" cmpd="sng">
            <a:solidFill>
              <a:schemeClr val="dk1"/>
            </a:solidFill>
            <a:prstDash val="solid"/>
            <a:miter lim="800000"/>
            <a:headEnd type="none" w="med" len="med"/>
            <a:tailEnd type="triangle" w="med" len="med"/>
          </a:ln>
        </p:spPr>
      </p:cxnSp>
      <p:sp>
        <p:nvSpPr>
          <p:cNvPr id="442" name="Google Shape;442;p49"/>
          <p:cNvSpPr txBox="1"/>
          <p:nvPr/>
        </p:nvSpPr>
        <p:spPr>
          <a:xfrm>
            <a:off x="7620000" y="3489325"/>
            <a:ext cx="1447800" cy="100647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3000"/>
              <a:buFont typeface="Arial"/>
              <a:buNone/>
            </a:pPr>
            <a:r>
              <a:rPr lang="en-US" sz="3000" b="1" i="0" u="none">
                <a:solidFill>
                  <a:schemeClr val="dk1"/>
                </a:solidFill>
                <a:latin typeface="Arial"/>
                <a:ea typeface="Arial"/>
                <a:cs typeface="Arial"/>
                <a:sym typeface="Arial"/>
              </a:rPr>
              <a:t>One Result</a:t>
            </a:r>
            <a:endParaRPr/>
          </a:p>
        </p:txBody>
      </p:sp>
      <p:sp>
        <p:nvSpPr>
          <p:cNvPr id="443" name="Google Shape;443;p49"/>
          <p:cNvSpPr/>
          <p:nvPr/>
        </p:nvSpPr>
        <p:spPr>
          <a:xfrm>
            <a:off x="7543800" y="3352800"/>
            <a:ext cx="1447800" cy="1371600"/>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1"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0"/>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 (Cont’d)</a:t>
            </a:r>
            <a:endParaRPr/>
          </a:p>
        </p:txBody>
      </p:sp>
      <p:sp>
        <p:nvSpPr>
          <p:cNvPr id="449" name="Google Shape;449;p50"/>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Display  names of current employees as well as previous employees</a:t>
            </a:r>
            <a:endParaRPr/>
          </a:p>
          <a:p>
            <a:pPr marL="227011" marR="0" lvl="0" indent="-2270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SELECT Name  </a:t>
            </a:r>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FROM Employees </a:t>
            </a:r>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UNION</a:t>
            </a:r>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SELECT Name </a:t>
            </a:r>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FROM Employees_retired</a:t>
            </a:r>
            <a:endParaRPr/>
          </a:p>
          <a:p>
            <a:pPr marL="227013" marR="0" lvl="0" indent="-74613" algn="l" rtl="0">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6"/>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Aggregate Functions</a:t>
            </a:r>
            <a:endParaRPr/>
          </a:p>
        </p:txBody>
      </p:sp>
      <p:sp>
        <p:nvSpPr>
          <p:cNvPr id="491" name="Google Shape;491;p56"/>
          <p:cNvSpPr txBox="1">
            <a:spLocks noGrp="1"/>
          </p:cNvSpPr>
          <p:nvPr>
            <p:ph type="body" idx="1"/>
          </p:nvPr>
        </p:nvSpPr>
        <p:spPr>
          <a:xfrm>
            <a:off x="685800" y="15240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Aggregate Functions (group functions): perform a specific operation on a number of rows and return one result per group</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Examples: COUNT , SUM , MAX, MIN and AVG</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Group Functions ignore Null values in the columns</a:t>
            </a:r>
            <a:endParaRPr/>
          </a:p>
          <a:p>
            <a:pPr marL="227011" lvl="0" indent="-74611" algn="l" rtl="0">
              <a:lnSpc>
                <a:spcPct val="100000"/>
              </a:lnSpc>
              <a:spcBef>
                <a:spcPts val="480"/>
              </a:spcBef>
              <a:spcAft>
                <a:spcPts val="0"/>
              </a:spcAft>
              <a:buClr>
                <a:schemeClr val="accent1"/>
              </a:buClr>
              <a:buSzPts val="2400"/>
              <a:buFont typeface="Arial"/>
              <a:buNone/>
            </a:pPr>
            <a:endParaRPr sz="2400" b="1" i="0" u="none">
              <a:solidFill>
                <a:schemeClr val="dk1"/>
              </a:solidFill>
              <a:latin typeface="Arial"/>
              <a:ea typeface="Arial"/>
              <a:cs typeface="Arial"/>
              <a:sym typeface="Arial"/>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a:t>
            </a:r>
            <a:endParaRPr/>
          </a:p>
        </p:txBody>
      </p:sp>
      <p:sp>
        <p:nvSpPr>
          <p:cNvPr id="498" name="Google Shape;498;p57"/>
          <p:cNvSpPr txBox="1">
            <a:spLocks noGrp="1"/>
          </p:cNvSpPr>
          <p:nvPr>
            <p:ph type="body" idx="1"/>
          </p:nvPr>
        </p:nvSpPr>
        <p:spPr>
          <a:xfrm>
            <a:off x="685800" y="1219200"/>
            <a:ext cx="7543800" cy="5029200"/>
          </a:xfrm>
          <a:prstGeom prst="rect">
            <a:avLst/>
          </a:prstGeom>
          <a:noFill/>
          <a:ln>
            <a:noFill/>
          </a:ln>
        </p:spPr>
        <p:txBody>
          <a:bodyPr spcFirstLastPara="1" wrap="square" lIns="0" tIns="0" rIns="0" bIns="0" anchor="t" anchorCtr="0">
            <a:noAutofit/>
          </a:bodyPr>
          <a:lstStyle/>
          <a:p>
            <a:pPr marL="227011" lvl="0" indent="-227011" algn="l" rtl="0">
              <a:lnSpc>
                <a:spcPct val="80000"/>
              </a:lnSpc>
              <a:spcBef>
                <a:spcPts val="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Find the sum, maximum, minimum and average salaries  of all employees</a:t>
            </a:r>
            <a:endParaRPr dirty="0"/>
          </a:p>
          <a:p>
            <a:pPr marL="227011" lvl="0" indent="-227011" algn="l" rtl="0">
              <a:lnSpc>
                <a:spcPct val="80000"/>
              </a:lnSpc>
              <a:spcBef>
                <a:spcPts val="480"/>
              </a:spcBef>
              <a:spcAft>
                <a:spcPts val="0"/>
              </a:spcAft>
              <a:buSzPts val="2400"/>
              <a:buFont typeface="Arial"/>
              <a:buNone/>
            </a:pPr>
            <a:endParaRPr sz="2400" b="0" i="0" u="none" dirty="0">
              <a:solidFill>
                <a:schemeClr val="dk1"/>
              </a:solidFill>
              <a:latin typeface="Arial"/>
              <a:ea typeface="Arial"/>
              <a:cs typeface="Arial"/>
              <a:sym typeface="Arial"/>
            </a:endParaRPr>
          </a:p>
          <a:p>
            <a:pPr marL="227011" lvl="0" indent="-227011" algn="l" rtl="0">
              <a:lnSpc>
                <a:spcPct val="80000"/>
              </a:lnSpc>
              <a:spcBef>
                <a:spcPts val="48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Find the total number of employees in the company?</a:t>
            </a:r>
            <a:endParaRPr dirty="0"/>
          </a:p>
          <a:p>
            <a:pPr marL="227011" lvl="0" indent="-227011" algn="l" rtl="0">
              <a:lnSpc>
                <a:spcPct val="80000"/>
              </a:lnSpc>
              <a:spcBef>
                <a:spcPts val="480"/>
              </a:spcBef>
              <a:spcAft>
                <a:spcPts val="0"/>
              </a:spcAft>
              <a:buSzPts val="2400"/>
              <a:buFont typeface="Arial"/>
              <a:buNone/>
            </a:pPr>
            <a:endParaRPr sz="2400" b="0" i="0" u="none" dirty="0">
              <a:solidFill>
                <a:schemeClr val="dk1"/>
              </a:solidFill>
              <a:latin typeface="Arial"/>
              <a:ea typeface="Arial"/>
              <a:cs typeface="Arial"/>
              <a:sym typeface="Arial"/>
            </a:endParaRPr>
          </a:p>
          <a:p>
            <a:pPr marL="227011" lvl="0" indent="-227011" algn="l" rtl="0">
              <a:lnSpc>
                <a:spcPct val="80000"/>
              </a:lnSpc>
              <a:spcBef>
                <a:spcPts val="48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Find the number of employees in the research department?</a:t>
            </a:r>
            <a:endParaRPr dirty="0"/>
          </a:p>
          <a:p>
            <a:pPr marL="227013" lvl="0" indent="-100013" algn="l" rtl="0">
              <a:spcBef>
                <a:spcPts val="400"/>
              </a:spcBef>
              <a:spcAft>
                <a:spcPts val="0"/>
              </a:spcAft>
              <a:buSzPts val="2000"/>
              <a:buFont typeface="Arial"/>
              <a:buNone/>
            </a:pPr>
            <a:endParaRPr sz="2000" b="0" i="0" u="none" dirty="0">
              <a:solidFill>
                <a:srgbClr val="FF0000"/>
              </a:solidFill>
              <a:latin typeface="Arial"/>
              <a:ea typeface="Arial"/>
              <a:cs typeface="Arial"/>
              <a:sym typeface="Arial"/>
            </a:endParaRP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a:t>
            </a:r>
            <a:endParaRPr/>
          </a:p>
        </p:txBody>
      </p:sp>
      <p:sp>
        <p:nvSpPr>
          <p:cNvPr id="3" name="Text Placeholder 2">
            <a:extLst>
              <a:ext uri="{FF2B5EF4-FFF2-40B4-BE49-F238E27FC236}">
                <a16:creationId xmlns:a16="http://schemas.microsoft.com/office/drawing/2014/main" id="{D4DA9623-6C47-196C-95D2-281A49B79A6C}"/>
              </a:ext>
            </a:extLst>
          </p:cNvPr>
          <p:cNvSpPr>
            <a:spLocks noGrp="1"/>
          </p:cNvSpPr>
          <p:nvPr>
            <p:ph type="body" idx="1"/>
          </p:nvPr>
        </p:nvSpPr>
        <p:spPr/>
        <p:txBody>
          <a:bodyPr/>
          <a:lstStyle/>
          <a:p>
            <a:endParaRPr lang="en-US"/>
          </a:p>
        </p:txBody>
      </p:sp>
      <p:pic>
        <p:nvPicPr>
          <p:cNvPr id="4" name="Google Shape;135;p10" descr="Fig 7_5">
            <a:extLst>
              <a:ext uri="{FF2B5EF4-FFF2-40B4-BE49-F238E27FC236}">
                <a16:creationId xmlns:a16="http://schemas.microsoft.com/office/drawing/2014/main" id="{DDFBD1CB-BA76-047F-4031-BCC38839605D}"/>
              </a:ext>
            </a:extLst>
          </p:cNvPr>
          <p:cNvPicPr preferRelativeResize="0"/>
          <p:nvPr/>
        </p:nvPicPr>
        <p:blipFill rotWithShape="1">
          <a:blip r:embed="rId3">
            <a:alphaModFix/>
          </a:blip>
          <a:srcRect/>
          <a:stretch/>
        </p:blipFill>
        <p:spPr>
          <a:xfrm>
            <a:off x="0" y="0"/>
            <a:ext cx="9144000" cy="6858000"/>
          </a:xfrm>
          <a:prstGeom prst="rect">
            <a:avLst/>
          </a:prstGeom>
          <a:noFill/>
          <a:ln>
            <a:noFill/>
          </a:ln>
        </p:spPr>
      </p:pic>
    </p:spTree>
    <p:extLst>
      <p:ext uri="{BB962C8B-B14F-4D97-AF65-F5344CB8AC3E}">
        <p14:creationId xmlns:p14="http://schemas.microsoft.com/office/powerpoint/2010/main" val="493702332"/>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Examples</a:t>
            </a:r>
            <a:endParaRPr/>
          </a:p>
        </p:txBody>
      </p:sp>
      <p:sp>
        <p:nvSpPr>
          <p:cNvPr id="498" name="Google Shape;498;p57"/>
          <p:cNvSpPr txBox="1">
            <a:spLocks noGrp="1"/>
          </p:cNvSpPr>
          <p:nvPr>
            <p:ph type="body" idx="1"/>
          </p:nvPr>
        </p:nvSpPr>
        <p:spPr>
          <a:xfrm>
            <a:off x="685800" y="1219200"/>
            <a:ext cx="7543800" cy="5029200"/>
          </a:xfrm>
          <a:prstGeom prst="rect">
            <a:avLst/>
          </a:prstGeom>
          <a:noFill/>
          <a:ln>
            <a:noFill/>
          </a:ln>
        </p:spPr>
        <p:txBody>
          <a:bodyPr spcFirstLastPara="1" wrap="square" lIns="0" tIns="0" rIns="0" bIns="0" anchor="t" anchorCtr="0">
            <a:noAutofit/>
          </a:bodyPr>
          <a:lstStyle/>
          <a:p>
            <a:pPr marL="227011" lvl="0" indent="-227011" algn="l" rtl="0">
              <a:lnSpc>
                <a:spcPct val="80000"/>
              </a:lnSpc>
              <a:spcBef>
                <a:spcPts val="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Find the sum, maximum, minimum and average salaries  of all employees</a:t>
            </a:r>
            <a:endParaRPr dirty="0"/>
          </a:p>
          <a:p>
            <a:pPr marL="569912" lvl="1" indent="-228599" algn="l" rtl="0">
              <a:lnSpc>
                <a:spcPct val="80000"/>
              </a:lnSpc>
              <a:spcBef>
                <a:spcPts val="400"/>
              </a:spcBef>
              <a:spcAft>
                <a:spcPts val="0"/>
              </a:spcAft>
              <a:buSzPts val="1600"/>
              <a:buFont typeface="Arial"/>
              <a:buNone/>
            </a:pPr>
            <a:r>
              <a:rPr lang="en-US" sz="1600" b="0" i="1" u="none" dirty="0">
                <a:solidFill>
                  <a:schemeClr val="dk1"/>
                </a:solidFill>
                <a:latin typeface="Arial"/>
                <a:ea typeface="Arial"/>
                <a:cs typeface="Arial"/>
                <a:sym typeface="Arial"/>
              </a:rPr>
              <a:t>	</a:t>
            </a:r>
            <a:r>
              <a:rPr lang="en-US" sz="2000" b="0" i="0" u="none" dirty="0">
                <a:solidFill>
                  <a:srgbClr val="FF0000"/>
                </a:solidFill>
                <a:latin typeface="Arial"/>
                <a:ea typeface="Arial"/>
                <a:cs typeface="Arial"/>
                <a:sym typeface="Arial"/>
              </a:rPr>
              <a:t>SELECT SUM (salary) , MAX (salary), MIN (salary), </a:t>
            </a:r>
            <a:endParaRPr dirty="0"/>
          </a:p>
          <a:p>
            <a:pPr marL="569912" lvl="1" indent="-228599" algn="l" rtl="0">
              <a:lnSpc>
                <a:spcPct val="80000"/>
              </a:lnSpc>
              <a:spcBef>
                <a:spcPts val="400"/>
              </a:spcBef>
              <a:spcAft>
                <a:spcPts val="0"/>
              </a:spcAft>
              <a:buSzPts val="2000"/>
              <a:buFont typeface="Arial"/>
              <a:buNone/>
            </a:pPr>
            <a:r>
              <a:rPr lang="en-US" sz="2000" b="0" i="0" u="none" dirty="0">
                <a:solidFill>
                  <a:srgbClr val="FF0000"/>
                </a:solidFill>
                <a:latin typeface="Arial"/>
                <a:ea typeface="Arial"/>
                <a:cs typeface="Arial"/>
                <a:sym typeface="Arial"/>
              </a:rPr>
              <a:t>		       AVG (salary) </a:t>
            </a:r>
            <a:endParaRPr dirty="0"/>
          </a:p>
          <a:p>
            <a:pPr marL="569912" lvl="1" indent="-228599" algn="l" rtl="0">
              <a:lnSpc>
                <a:spcPct val="80000"/>
              </a:lnSpc>
              <a:spcBef>
                <a:spcPts val="400"/>
              </a:spcBef>
              <a:spcAft>
                <a:spcPts val="0"/>
              </a:spcAft>
              <a:buSzPts val="2000"/>
              <a:buFont typeface="Arial"/>
              <a:buNone/>
            </a:pPr>
            <a:r>
              <a:rPr lang="en-US" sz="2000" b="0" i="0" u="none" dirty="0">
                <a:solidFill>
                  <a:srgbClr val="FF0000"/>
                </a:solidFill>
                <a:latin typeface="Arial"/>
                <a:ea typeface="Arial"/>
                <a:cs typeface="Arial"/>
                <a:sym typeface="Arial"/>
              </a:rPr>
              <a:t>	FROM Employees</a:t>
            </a:r>
            <a:endParaRPr dirty="0"/>
          </a:p>
          <a:p>
            <a:pPr marL="227011" lvl="0" indent="-227011" algn="l" rtl="0">
              <a:lnSpc>
                <a:spcPct val="80000"/>
              </a:lnSpc>
              <a:spcBef>
                <a:spcPts val="480"/>
              </a:spcBef>
              <a:spcAft>
                <a:spcPts val="0"/>
              </a:spcAft>
              <a:buSzPts val="2400"/>
              <a:buFont typeface="Arial"/>
              <a:buNone/>
            </a:pPr>
            <a:endParaRPr sz="2400" b="0" i="0" u="none" dirty="0">
              <a:solidFill>
                <a:schemeClr val="dk1"/>
              </a:solidFill>
              <a:latin typeface="Arial"/>
              <a:ea typeface="Arial"/>
              <a:cs typeface="Arial"/>
              <a:sym typeface="Arial"/>
            </a:endParaRPr>
          </a:p>
          <a:p>
            <a:pPr marL="227011" lvl="0" indent="-227011" algn="l" rtl="0">
              <a:lnSpc>
                <a:spcPct val="80000"/>
              </a:lnSpc>
              <a:spcBef>
                <a:spcPts val="48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Find the total number of employees in the company?</a:t>
            </a:r>
            <a:endParaRPr dirty="0"/>
          </a:p>
          <a:p>
            <a:pPr marL="569912" lvl="1" indent="-228599" algn="l" rtl="0">
              <a:lnSpc>
                <a:spcPct val="80000"/>
              </a:lnSpc>
              <a:spcBef>
                <a:spcPts val="400"/>
              </a:spcBef>
              <a:spcAft>
                <a:spcPts val="0"/>
              </a:spcAft>
              <a:buSzPts val="2000"/>
              <a:buFont typeface="Arial"/>
              <a:buNone/>
            </a:pPr>
            <a:r>
              <a:rPr lang="en-US" sz="2000" b="0" i="0" u="none" dirty="0">
                <a:solidFill>
                  <a:srgbClr val="FF0000"/>
                </a:solidFill>
                <a:latin typeface="Arial"/>
                <a:ea typeface="Arial"/>
                <a:cs typeface="Arial"/>
                <a:sym typeface="Arial"/>
              </a:rPr>
              <a:t>  SELECT COUNT(*) </a:t>
            </a:r>
            <a:endParaRPr dirty="0"/>
          </a:p>
          <a:p>
            <a:pPr marL="569912" lvl="1" indent="-228599" algn="l" rtl="0">
              <a:lnSpc>
                <a:spcPct val="80000"/>
              </a:lnSpc>
              <a:spcBef>
                <a:spcPts val="400"/>
              </a:spcBef>
              <a:spcAft>
                <a:spcPts val="0"/>
              </a:spcAft>
              <a:buSzPts val="2000"/>
              <a:buFont typeface="Arial"/>
              <a:buNone/>
            </a:pPr>
            <a:r>
              <a:rPr lang="en-US" sz="2000" b="0" i="0" u="none" dirty="0">
                <a:solidFill>
                  <a:srgbClr val="FF0000"/>
                </a:solidFill>
                <a:latin typeface="Arial"/>
                <a:ea typeface="Arial"/>
                <a:cs typeface="Arial"/>
                <a:sym typeface="Arial"/>
              </a:rPr>
              <a:t>  FROM employees</a:t>
            </a:r>
            <a:endParaRPr dirty="0"/>
          </a:p>
          <a:p>
            <a:pPr marL="227011" lvl="0" indent="-227011" algn="l" rtl="0">
              <a:lnSpc>
                <a:spcPct val="80000"/>
              </a:lnSpc>
              <a:spcBef>
                <a:spcPts val="480"/>
              </a:spcBef>
              <a:spcAft>
                <a:spcPts val="0"/>
              </a:spcAft>
              <a:buSzPts val="2400"/>
              <a:buFont typeface="Arial"/>
              <a:buNone/>
            </a:pPr>
            <a:endParaRPr sz="2400" b="0" i="0" u="none" dirty="0">
              <a:solidFill>
                <a:schemeClr val="dk1"/>
              </a:solidFill>
              <a:latin typeface="Arial"/>
              <a:ea typeface="Arial"/>
              <a:cs typeface="Arial"/>
              <a:sym typeface="Arial"/>
            </a:endParaRPr>
          </a:p>
          <a:p>
            <a:pPr marL="227011" lvl="0" indent="-227011" algn="l" rtl="0">
              <a:lnSpc>
                <a:spcPct val="80000"/>
              </a:lnSpc>
              <a:spcBef>
                <a:spcPts val="48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Find the number of employees in the research department?</a:t>
            </a:r>
            <a:endParaRPr dirty="0"/>
          </a:p>
          <a:p>
            <a:pPr marL="569912" lvl="1" indent="-228599" algn="l" rtl="0">
              <a:lnSpc>
                <a:spcPct val="100000"/>
              </a:lnSpc>
              <a:spcBef>
                <a:spcPts val="400"/>
              </a:spcBef>
              <a:spcAft>
                <a:spcPts val="0"/>
              </a:spcAft>
              <a:buSzPts val="2000"/>
              <a:buFont typeface="Arial"/>
              <a:buNone/>
            </a:pPr>
            <a:r>
              <a:rPr lang="en-US" sz="2000" b="0" i="0" u="none" dirty="0">
                <a:solidFill>
                  <a:srgbClr val="FF0000"/>
                </a:solidFill>
                <a:latin typeface="Arial"/>
                <a:ea typeface="Arial"/>
                <a:cs typeface="Arial"/>
                <a:sym typeface="Arial"/>
              </a:rPr>
              <a:t>SELECT COUNT(*) </a:t>
            </a:r>
            <a:endParaRPr dirty="0"/>
          </a:p>
          <a:p>
            <a:pPr marL="569912" lvl="1" indent="-228599" algn="l" rtl="0">
              <a:lnSpc>
                <a:spcPct val="100000"/>
              </a:lnSpc>
              <a:spcBef>
                <a:spcPts val="400"/>
              </a:spcBef>
              <a:spcAft>
                <a:spcPts val="0"/>
              </a:spcAft>
              <a:buSzPts val="2000"/>
              <a:buFont typeface="Arial"/>
              <a:buNone/>
            </a:pPr>
            <a:r>
              <a:rPr lang="en-US" sz="2000" b="0" i="0" u="none" dirty="0">
                <a:solidFill>
                  <a:srgbClr val="FF0000"/>
                </a:solidFill>
                <a:latin typeface="Arial"/>
                <a:ea typeface="Arial"/>
                <a:cs typeface="Arial"/>
                <a:sym typeface="Arial"/>
              </a:rPr>
              <a:t>FROM employee , department </a:t>
            </a:r>
            <a:endParaRPr dirty="0"/>
          </a:p>
          <a:p>
            <a:pPr marL="569912" lvl="1" indent="-228599" algn="l" rtl="0">
              <a:lnSpc>
                <a:spcPct val="100000"/>
              </a:lnSpc>
              <a:spcBef>
                <a:spcPts val="400"/>
              </a:spcBef>
              <a:spcAft>
                <a:spcPts val="0"/>
              </a:spcAft>
              <a:buSzPts val="2000"/>
              <a:buFont typeface="Arial"/>
              <a:buNone/>
            </a:pPr>
            <a:r>
              <a:rPr lang="en-US" sz="2000" b="0" i="0" u="none" dirty="0">
                <a:solidFill>
                  <a:srgbClr val="FF0000"/>
                </a:solidFill>
                <a:latin typeface="Arial"/>
                <a:ea typeface="Arial"/>
                <a:cs typeface="Arial"/>
                <a:sym typeface="Arial"/>
              </a:rPr>
              <a:t>WHERE </a:t>
            </a:r>
            <a:r>
              <a:rPr lang="en-US" sz="2000" b="0" i="0" u="none" dirty="0" err="1">
                <a:solidFill>
                  <a:srgbClr val="FF0000"/>
                </a:solidFill>
                <a:latin typeface="Arial"/>
                <a:ea typeface="Arial"/>
                <a:cs typeface="Arial"/>
                <a:sym typeface="Arial"/>
              </a:rPr>
              <a:t>dno</a:t>
            </a:r>
            <a:r>
              <a:rPr lang="en-US" sz="2000" b="0" i="0" u="none" dirty="0">
                <a:solidFill>
                  <a:srgbClr val="FF0000"/>
                </a:solidFill>
                <a:latin typeface="Arial"/>
                <a:ea typeface="Arial"/>
                <a:cs typeface="Arial"/>
                <a:sym typeface="Arial"/>
              </a:rPr>
              <a:t>=</a:t>
            </a:r>
            <a:r>
              <a:rPr lang="en-US" sz="2000" b="0" i="0" u="none" dirty="0" err="1">
                <a:solidFill>
                  <a:srgbClr val="FF0000"/>
                </a:solidFill>
                <a:latin typeface="Arial"/>
                <a:ea typeface="Arial"/>
                <a:cs typeface="Arial"/>
                <a:sym typeface="Arial"/>
              </a:rPr>
              <a:t>dnumber</a:t>
            </a:r>
            <a:r>
              <a:rPr lang="en-US" sz="2000" b="0" i="0" u="none" dirty="0">
                <a:solidFill>
                  <a:srgbClr val="FF0000"/>
                </a:solidFill>
                <a:latin typeface="Arial"/>
                <a:ea typeface="Arial"/>
                <a:cs typeface="Arial"/>
                <a:sym typeface="Arial"/>
              </a:rPr>
              <a:t> AND </a:t>
            </a:r>
            <a:r>
              <a:rPr lang="en-US" sz="2000" b="0" i="0" u="none" dirty="0" err="1">
                <a:solidFill>
                  <a:srgbClr val="FF0000"/>
                </a:solidFill>
                <a:latin typeface="Arial"/>
                <a:ea typeface="Arial"/>
                <a:cs typeface="Arial"/>
                <a:sym typeface="Arial"/>
              </a:rPr>
              <a:t>dname</a:t>
            </a:r>
            <a:r>
              <a:rPr lang="en-US" sz="2000" b="0" i="0" u="none" dirty="0">
                <a:solidFill>
                  <a:srgbClr val="FF0000"/>
                </a:solidFill>
                <a:latin typeface="Arial"/>
                <a:ea typeface="Arial"/>
                <a:cs typeface="Arial"/>
                <a:sym typeface="Arial"/>
              </a:rPr>
              <a:t> ='Research'</a:t>
            </a:r>
            <a:endParaRPr sz="2000" b="0" i="0" u="none" dirty="0">
              <a:solidFill>
                <a:srgbClr val="FF0000"/>
              </a:solidFill>
              <a:latin typeface="Arial"/>
              <a:ea typeface="Arial"/>
              <a:cs typeface="Arial"/>
              <a:sym typeface="Arial"/>
            </a:endParaRPr>
          </a:p>
          <a:p>
            <a:pPr marL="227013" lvl="0" indent="-100013" algn="l" rtl="0">
              <a:spcBef>
                <a:spcPts val="400"/>
              </a:spcBef>
              <a:spcAft>
                <a:spcPts val="0"/>
              </a:spcAft>
              <a:buSzPts val="2000"/>
              <a:buFont typeface="Arial"/>
              <a:buNone/>
            </a:pPr>
            <a:endParaRPr sz="2000" b="0" i="0" u="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10685624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8">
                                            <p:txEl>
                                              <p:pRg st="1" end="1"/>
                                            </p:txEl>
                                          </p:spTgt>
                                        </p:tgtEl>
                                        <p:attrNameLst>
                                          <p:attrName>style.visibility</p:attrName>
                                        </p:attrNameLst>
                                      </p:cBhvr>
                                      <p:to>
                                        <p:strVal val="visible"/>
                                      </p:to>
                                    </p:set>
                                    <p:anim calcmode="lin" valueType="num">
                                      <p:cBhvr additive="base">
                                        <p:cTn id="7" dur="500" fill="hold"/>
                                        <p:tgtEl>
                                          <p:spTgt spid="4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8">
                                            <p:txEl>
                                              <p:pRg st="2" end="2"/>
                                            </p:txEl>
                                          </p:spTgt>
                                        </p:tgtEl>
                                        <p:attrNameLst>
                                          <p:attrName>style.visibility</p:attrName>
                                        </p:attrNameLst>
                                      </p:cBhvr>
                                      <p:to>
                                        <p:strVal val="visible"/>
                                      </p:to>
                                    </p:set>
                                    <p:anim calcmode="lin" valueType="num">
                                      <p:cBhvr additive="base">
                                        <p:cTn id="11" dur="500" fill="hold"/>
                                        <p:tgtEl>
                                          <p:spTgt spid="49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8">
                                            <p:txEl>
                                              <p:pRg st="3" end="3"/>
                                            </p:txEl>
                                          </p:spTgt>
                                        </p:tgtEl>
                                        <p:attrNameLst>
                                          <p:attrName>style.visibility</p:attrName>
                                        </p:attrNameLst>
                                      </p:cBhvr>
                                      <p:to>
                                        <p:strVal val="visible"/>
                                      </p:to>
                                    </p:set>
                                    <p:anim calcmode="lin" valueType="num">
                                      <p:cBhvr additive="base">
                                        <p:cTn id="15" dur="500" fill="hold"/>
                                        <p:tgtEl>
                                          <p:spTgt spid="49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98">
                                            <p:txEl>
                                              <p:pRg st="6" end="6"/>
                                            </p:txEl>
                                          </p:spTgt>
                                        </p:tgtEl>
                                        <p:attrNameLst>
                                          <p:attrName>style.visibility</p:attrName>
                                        </p:attrNameLst>
                                      </p:cBhvr>
                                      <p:to>
                                        <p:strVal val="visible"/>
                                      </p:to>
                                    </p:set>
                                    <p:anim calcmode="lin" valueType="num">
                                      <p:cBhvr additive="base">
                                        <p:cTn id="21" dur="500" fill="hold"/>
                                        <p:tgtEl>
                                          <p:spTgt spid="498">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98">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98">
                                            <p:txEl>
                                              <p:pRg st="7" end="7"/>
                                            </p:txEl>
                                          </p:spTgt>
                                        </p:tgtEl>
                                        <p:attrNameLst>
                                          <p:attrName>style.visibility</p:attrName>
                                        </p:attrNameLst>
                                      </p:cBhvr>
                                      <p:to>
                                        <p:strVal val="visible"/>
                                      </p:to>
                                    </p:set>
                                    <p:anim calcmode="lin" valueType="num">
                                      <p:cBhvr additive="base">
                                        <p:cTn id="25" dur="500" fill="hold"/>
                                        <p:tgtEl>
                                          <p:spTgt spid="498">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98">
                                            <p:txEl>
                                              <p:pRg st="10" end="10"/>
                                            </p:txEl>
                                          </p:spTgt>
                                        </p:tgtEl>
                                        <p:attrNameLst>
                                          <p:attrName>style.visibility</p:attrName>
                                        </p:attrNameLst>
                                      </p:cBhvr>
                                      <p:to>
                                        <p:strVal val="visible"/>
                                      </p:to>
                                    </p:set>
                                    <p:anim calcmode="lin" valueType="num">
                                      <p:cBhvr additive="base">
                                        <p:cTn id="31" dur="500" fill="hold"/>
                                        <p:tgtEl>
                                          <p:spTgt spid="498">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8">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98">
                                            <p:txEl>
                                              <p:pRg st="11" end="11"/>
                                            </p:txEl>
                                          </p:spTgt>
                                        </p:tgtEl>
                                        <p:attrNameLst>
                                          <p:attrName>style.visibility</p:attrName>
                                        </p:attrNameLst>
                                      </p:cBhvr>
                                      <p:to>
                                        <p:strVal val="visible"/>
                                      </p:to>
                                    </p:set>
                                    <p:anim calcmode="lin" valueType="num">
                                      <p:cBhvr additive="base">
                                        <p:cTn id="35" dur="500" fill="hold"/>
                                        <p:tgtEl>
                                          <p:spTgt spid="498">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8">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98">
                                            <p:txEl>
                                              <p:pRg st="12" end="12"/>
                                            </p:txEl>
                                          </p:spTgt>
                                        </p:tgtEl>
                                        <p:attrNameLst>
                                          <p:attrName>style.visibility</p:attrName>
                                        </p:attrNameLst>
                                      </p:cBhvr>
                                      <p:to>
                                        <p:strVal val="visible"/>
                                      </p:to>
                                    </p:set>
                                    <p:anim calcmode="lin" valueType="num">
                                      <p:cBhvr additive="base">
                                        <p:cTn id="39" dur="500" fill="hold"/>
                                        <p:tgtEl>
                                          <p:spTgt spid="498">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8"/>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Grouping</a:t>
            </a:r>
            <a:endParaRPr/>
          </a:p>
        </p:txBody>
      </p:sp>
      <p:sp>
        <p:nvSpPr>
          <p:cNvPr id="505" name="Google Shape;505;p58"/>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If you want to apply aggregate functions to subgroups of tuples, use GROUP BY clause</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GROUP BY clause must be used in conjunction with aggregate functions</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You can filter group results using HAVING clause</a:t>
            </a:r>
            <a:endParaRPr/>
          </a:p>
          <a:p>
            <a:pPr marL="227011"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HAVING clause is used for applying conditions on group functions</a:t>
            </a:r>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 Data types</a:t>
            </a:r>
            <a:endParaRPr/>
          </a:p>
        </p:txBody>
      </p:sp>
      <p:sp>
        <p:nvSpPr>
          <p:cNvPr id="109" name="Google Shape;109;p6"/>
          <p:cNvSpPr txBox="1">
            <a:spLocks noGrp="1"/>
          </p:cNvSpPr>
          <p:nvPr>
            <p:ph type="body" idx="1"/>
          </p:nvPr>
        </p:nvSpPr>
        <p:spPr>
          <a:xfrm>
            <a:off x="457200" y="1447800"/>
            <a:ext cx="8686800" cy="3886200"/>
          </a:xfrm>
          <a:prstGeom prst="rect">
            <a:avLst/>
          </a:prstGeom>
          <a:noFill/>
          <a:ln>
            <a:noFill/>
          </a:ln>
        </p:spPr>
        <p:txBody>
          <a:bodyPr spcFirstLastPara="1" wrap="square" lIns="0" tIns="0" rIns="0" bIns="0" anchor="t" anchorCtr="0">
            <a:noAutofit/>
          </a:bodyPr>
          <a:lstStyle/>
          <a:p>
            <a:pPr marL="227011" lvl="0" indent="-227011" algn="l" rtl="0">
              <a:lnSpc>
                <a:spcPct val="90000"/>
              </a:lnSpc>
              <a:spcBef>
                <a:spcPts val="0"/>
              </a:spcBef>
              <a:spcAft>
                <a:spcPts val="0"/>
              </a:spcAft>
              <a:buSzPts val="2400"/>
              <a:buFont typeface="Arial"/>
              <a:buNone/>
            </a:pPr>
            <a:r>
              <a:rPr lang="en-US" sz="2400" b="0" i="0" u="none">
                <a:solidFill>
                  <a:schemeClr val="dk1"/>
                </a:solidFill>
                <a:latin typeface="Arial"/>
                <a:ea typeface="Arial"/>
                <a:cs typeface="Arial"/>
                <a:sym typeface="Arial"/>
              </a:rPr>
              <a:t>A data type determines the type of data that can be stored in a</a:t>
            </a:r>
            <a:endParaRPr/>
          </a:p>
          <a:p>
            <a:pPr marL="227011" lvl="0" indent="-227011"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database column. The most commonly used data types are: </a:t>
            </a:r>
            <a:endParaRPr/>
          </a:p>
          <a:p>
            <a:pPr marL="227011" lvl="0" indent="-227011" algn="l" rtl="0">
              <a:lnSpc>
                <a:spcPct val="9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1. Alphanumeric: data types used to store characters, 	numbers, special characters, or nearly any combination.</a:t>
            </a:r>
            <a:endParaRPr/>
          </a:p>
          <a:p>
            <a:pPr marL="914400" lvl="2" indent="-230187"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2. Numeric</a:t>
            </a:r>
            <a:endParaRPr/>
          </a:p>
          <a:p>
            <a:pPr marL="569912" lvl="1" indent="-228599" algn="l" rtl="0">
              <a:lnSpc>
                <a:spcPct val="9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3. Date and Time </a:t>
            </a:r>
            <a:endParaRPr/>
          </a:p>
        </p:txBody>
      </p:sp>
    </p:spTree>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9"/>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Grouping Examples</a:t>
            </a:r>
            <a:endParaRPr/>
          </a:p>
        </p:txBody>
      </p:sp>
      <p:sp>
        <p:nvSpPr>
          <p:cNvPr id="512" name="Google Shape;512;p59"/>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For each department, retrieve the department number, the  number of employees in the department, and their average salaries</a:t>
            </a:r>
            <a:endParaRPr/>
          </a:p>
          <a:p>
            <a:pPr marL="227011" lvl="0" indent="-227011" algn="l" rtl="0">
              <a:lnSpc>
                <a:spcPct val="100000"/>
              </a:lnSpc>
              <a:spcBef>
                <a:spcPts val="480"/>
              </a:spcBef>
              <a:spcAft>
                <a:spcPts val="0"/>
              </a:spcAft>
              <a:buSzPts val="2400"/>
              <a:buFont typeface="Arial"/>
              <a:buNone/>
            </a:pPr>
            <a:endParaRPr sz="2400" b="0" i="0" u="none">
              <a:solidFill>
                <a:srgbClr val="FF0000"/>
              </a:solidFill>
              <a:latin typeface="Arial"/>
              <a:ea typeface="Arial"/>
              <a:cs typeface="Arial"/>
              <a:sym typeface="Arial"/>
            </a:endParaRPr>
          </a:p>
          <a:p>
            <a:pPr marL="227011" lvl="0" indent="-227011" algn="l" rtl="0">
              <a:lnSpc>
                <a:spcPct val="100000"/>
              </a:lnSpc>
              <a:spcBef>
                <a:spcPts val="480"/>
              </a:spcBef>
              <a:spcAft>
                <a:spcPts val="0"/>
              </a:spcAft>
              <a:buSzPts val="2400"/>
              <a:buFont typeface="Arial"/>
              <a:buNone/>
            </a:pPr>
            <a:r>
              <a:rPr lang="en-US" sz="2400" b="0" i="0" u="none">
                <a:solidFill>
                  <a:srgbClr val="FF0000"/>
                </a:solidFill>
                <a:latin typeface="Arial"/>
                <a:ea typeface="Arial"/>
                <a:cs typeface="Arial"/>
                <a:sym typeface="Arial"/>
              </a:rPr>
              <a:t>	</a:t>
            </a:r>
            <a:r>
              <a:rPr lang="en-US" sz="2400" b="0" i="0" u="none">
                <a:solidFill>
                  <a:schemeClr val="dk1"/>
                </a:solidFill>
                <a:latin typeface="Arial"/>
                <a:ea typeface="Arial"/>
                <a:cs typeface="Arial"/>
                <a:sym typeface="Arial"/>
              </a:rPr>
              <a:t>SELECT	  dno , COUNT (*) , AVG (salary)</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FROM 	  employee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GROUP BY  dno </a:t>
            </a:r>
            <a:endParaRPr/>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0"/>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Grouping Examples (Cont’d)</a:t>
            </a:r>
            <a:endParaRPr/>
          </a:p>
        </p:txBody>
      </p:sp>
      <p:sp>
        <p:nvSpPr>
          <p:cNvPr id="519" name="Google Shape;519;p60"/>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9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For each project on which more than two employees work, retrieve the project number, the project name , and the number of employees who work on the project</a:t>
            </a:r>
            <a:endParaRPr/>
          </a:p>
          <a:p>
            <a:pPr marL="227011" lvl="0" indent="-227011" algn="l" rtl="0">
              <a:lnSpc>
                <a:spcPct val="9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9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   SELECT pnumber, pname ,count (works_on.pno)</a:t>
            </a:r>
            <a:endParaRPr/>
          </a:p>
          <a:p>
            <a:pPr marL="227011" lvl="0" indent="-227011" algn="l" rtl="0">
              <a:lnSpc>
                <a:spcPct val="9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	FROM project , Works_on  </a:t>
            </a:r>
            <a:endParaRPr/>
          </a:p>
          <a:p>
            <a:pPr marL="227011" lvl="0" indent="-227011" algn="l" rtl="0">
              <a:lnSpc>
                <a:spcPct val="9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	WHERE Pnumber = Pno</a:t>
            </a:r>
            <a:endParaRPr/>
          </a:p>
          <a:p>
            <a:pPr marL="227011" lvl="0" indent="-227011" algn="l" rtl="0">
              <a:lnSpc>
                <a:spcPct val="9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	GROUP BY pnumber, pname </a:t>
            </a:r>
            <a:endParaRPr/>
          </a:p>
          <a:p>
            <a:pPr marL="227011" lvl="0" indent="-227011" algn="l" rtl="0">
              <a:lnSpc>
                <a:spcPct val="9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	HAVING COUNT (*) &gt; 2</a:t>
            </a:r>
            <a:endParaRPr/>
          </a:p>
          <a:p>
            <a:pPr marL="227011" lvl="0" indent="-227011" algn="l" rtl="0">
              <a:lnSpc>
                <a:spcPct val="9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  ORDER BY Pnumber</a:t>
            </a:r>
            <a:endParaRPr/>
          </a:p>
        </p:txBody>
      </p:sp>
    </p:spTree>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2"/>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Views</a:t>
            </a:r>
            <a:endParaRPr/>
          </a:p>
        </p:txBody>
      </p:sp>
      <p:sp>
        <p:nvSpPr>
          <p:cNvPr id="540" name="Google Shape;540;p62"/>
          <p:cNvSpPr txBox="1">
            <a:spLocks noGrp="1"/>
          </p:cNvSpPr>
          <p:nvPr>
            <p:ph type="body" idx="1"/>
          </p:nvPr>
        </p:nvSpPr>
        <p:spPr>
          <a:xfrm>
            <a:off x="685800" y="13716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9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A view is a logical table based on a table or another view</a:t>
            </a:r>
            <a:endParaRPr/>
          </a:p>
          <a:p>
            <a:pPr marL="227011" lvl="0" indent="-74611" algn="l" rtl="0">
              <a:lnSpc>
                <a:spcPct val="9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9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A view contains no data of its own, but is like a window through which data from tables can be viewed or changed</a:t>
            </a:r>
            <a:endParaRPr/>
          </a:p>
          <a:p>
            <a:pPr marL="227011" lvl="0" indent="-74611" algn="l" rtl="0">
              <a:lnSpc>
                <a:spcPct val="9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9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The tables on which a view is based are called </a:t>
            </a:r>
            <a:r>
              <a:rPr lang="en-US" sz="2400" b="0" i="1" u="none">
                <a:solidFill>
                  <a:schemeClr val="dk1"/>
                </a:solidFill>
                <a:latin typeface="Arial"/>
                <a:ea typeface="Arial"/>
                <a:cs typeface="Arial"/>
                <a:sym typeface="Arial"/>
              </a:rPr>
              <a:t>base tables</a:t>
            </a:r>
            <a:endParaRPr/>
          </a:p>
          <a:p>
            <a:pPr marL="227011" lvl="0" indent="-74611" algn="l" rtl="0">
              <a:lnSpc>
                <a:spcPct val="9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9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The view is stored as a </a:t>
            </a:r>
            <a:r>
              <a:rPr lang="en-US" sz="2400" b="0" i="0" u="none">
                <a:solidFill>
                  <a:schemeClr val="dk1"/>
                </a:solidFill>
                <a:latin typeface="Courier New"/>
                <a:ea typeface="Courier New"/>
                <a:cs typeface="Courier New"/>
                <a:sym typeface="Courier New"/>
              </a:rPr>
              <a:t>SELECT</a:t>
            </a:r>
            <a:r>
              <a:rPr lang="en-US" sz="2400" b="0" i="0" u="none">
                <a:solidFill>
                  <a:schemeClr val="dk1"/>
                </a:solidFill>
                <a:latin typeface="Arial"/>
                <a:ea typeface="Arial"/>
                <a:cs typeface="Arial"/>
                <a:sym typeface="Arial"/>
              </a:rPr>
              <a:t> statement in the data dictionary.</a:t>
            </a:r>
            <a:endParaRPr/>
          </a:p>
          <a:p>
            <a:pPr marL="227011" lvl="0" indent="-227011" algn="l" rtl="0">
              <a:lnSpc>
                <a:spcPct val="9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9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9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1" lvl="0" indent="-227011" algn="l" rtl="0">
              <a:lnSpc>
                <a:spcPct val="90000"/>
              </a:lnSpc>
              <a:spcBef>
                <a:spcPts val="480"/>
              </a:spcBef>
              <a:spcAft>
                <a:spcPts val="0"/>
              </a:spcAft>
              <a:buSzPts val="2400"/>
              <a:buFont typeface="Arial"/>
              <a:buNone/>
            </a:pPr>
            <a:endParaRPr sz="2400" b="0" i="0" u="none">
              <a:solidFill>
                <a:schemeClr val="dk1"/>
              </a:solidFill>
              <a:latin typeface="Arial"/>
              <a:ea typeface="Arial"/>
              <a:cs typeface="Arial"/>
              <a:sym typeface="Arial"/>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3"/>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Advantages of Views</a:t>
            </a:r>
            <a:endParaRPr/>
          </a:p>
        </p:txBody>
      </p:sp>
      <p:sp>
        <p:nvSpPr>
          <p:cNvPr id="547" name="Google Shape;547;p63"/>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5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Restrict data access</a:t>
            </a:r>
            <a:endParaRPr/>
          </a:p>
          <a:p>
            <a:pPr marL="227011" lvl="0" indent="-227011" algn="l" rtl="0">
              <a:lnSpc>
                <a:spcPct val="15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Make complex queries easy</a:t>
            </a:r>
            <a:endParaRPr/>
          </a:p>
          <a:p>
            <a:pPr marL="227011" lvl="0" indent="-227011" algn="l" rtl="0">
              <a:lnSpc>
                <a:spcPct val="15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Provide data independence</a:t>
            </a:r>
            <a:endParaRPr/>
          </a:p>
          <a:p>
            <a:pPr marL="227011" lvl="0" indent="-227011" algn="l" rtl="0">
              <a:lnSpc>
                <a:spcPct val="15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Present different views of the same data</a:t>
            </a:r>
            <a:endParaRPr/>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4"/>
          <p:cNvSpPr txBox="1">
            <a:spLocks noGrp="1"/>
          </p:cNvSpPr>
          <p:nvPr>
            <p:ph type="title"/>
          </p:nvPr>
        </p:nvSpPr>
        <p:spPr>
          <a:xfrm>
            <a:off x="609600" y="439737"/>
            <a:ext cx="7918450" cy="876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Simple Views and Complex Views</a:t>
            </a:r>
            <a:endParaRPr/>
          </a:p>
        </p:txBody>
      </p:sp>
      <p:sp>
        <p:nvSpPr>
          <p:cNvPr id="554" name="Google Shape;554;p64"/>
          <p:cNvSpPr txBox="1"/>
          <p:nvPr/>
        </p:nvSpPr>
        <p:spPr>
          <a:xfrm>
            <a:off x="3433762" y="3246437"/>
            <a:ext cx="2009775" cy="639762"/>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555" name="Google Shape;555;p64"/>
          <p:cNvSpPr txBox="1"/>
          <p:nvPr/>
        </p:nvSpPr>
        <p:spPr>
          <a:xfrm>
            <a:off x="3433762" y="2798762"/>
            <a:ext cx="2009775" cy="447675"/>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No</a:t>
            </a:r>
            <a:endParaRPr/>
          </a:p>
        </p:txBody>
      </p:sp>
      <p:sp>
        <p:nvSpPr>
          <p:cNvPr id="556" name="Google Shape;556;p64"/>
          <p:cNvSpPr txBox="1"/>
          <p:nvPr/>
        </p:nvSpPr>
        <p:spPr>
          <a:xfrm>
            <a:off x="3433762" y="2351087"/>
            <a:ext cx="2009775" cy="447675"/>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No</a:t>
            </a:r>
            <a:endParaRPr/>
          </a:p>
        </p:txBody>
      </p:sp>
      <p:sp>
        <p:nvSpPr>
          <p:cNvPr id="557" name="Google Shape;557;p64"/>
          <p:cNvSpPr txBox="1"/>
          <p:nvPr/>
        </p:nvSpPr>
        <p:spPr>
          <a:xfrm>
            <a:off x="3433762" y="1903412"/>
            <a:ext cx="2009775" cy="447675"/>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One</a:t>
            </a:r>
            <a:endParaRPr/>
          </a:p>
        </p:txBody>
      </p:sp>
      <p:sp>
        <p:nvSpPr>
          <p:cNvPr id="558" name="Google Shape;558;p64"/>
          <p:cNvSpPr txBox="1"/>
          <p:nvPr/>
        </p:nvSpPr>
        <p:spPr>
          <a:xfrm>
            <a:off x="3433762" y="1497012"/>
            <a:ext cx="2009775" cy="406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Simple Views</a:t>
            </a:r>
            <a:endParaRPr/>
          </a:p>
        </p:txBody>
      </p:sp>
      <p:sp>
        <p:nvSpPr>
          <p:cNvPr id="559" name="Google Shape;559;p64"/>
          <p:cNvSpPr txBox="1"/>
          <p:nvPr/>
        </p:nvSpPr>
        <p:spPr>
          <a:xfrm>
            <a:off x="5443537" y="2351087"/>
            <a:ext cx="2481262" cy="447675"/>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Yes</a:t>
            </a:r>
            <a:endParaRPr/>
          </a:p>
        </p:txBody>
      </p:sp>
      <p:sp>
        <p:nvSpPr>
          <p:cNvPr id="560" name="Google Shape;560;p64"/>
          <p:cNvSpPr txBox="1"/>
          <p:nvPr/>
        </p:nvSpPr>
        <p:spPr>
          <a:xfrm>
            <a:off x="628650" y="2351087"/>
            <a:ext cx="2805112" cy="447675"/>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Contain functions</a:t>
            </a:r>
            <a:endParaRPr/>
          </a:p>
        </p:txBody>
      </p:sp>
      <p:sp>
        <p:nvSpPr>
          <p:cNvPr id="561" name="Google Shape;561;p64"/>
          <p:cNvSpPr txBox="1"/>
          <p:nvPr/>
        </p:nvSpPr>
        <p:spPr>
          <a:xfrm>
            <a:off x="5443537" y="2798762"/>
            <a:ext cx="2481262" cy="447675"/>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Yes</a:t>
            </a:r>
            <a:endParaRPr/>
          </a:p>
        </p:txBody>
      </p:sp>
      <p:sp>
        <p:nvSpPr>
          <p:cNvPr id="562" name="Google Shape;562;p64"/>
          <p:cNvSpPr txBox="1"/>
          <p:nvPr/>
        </p:nvSpPr>
        <p:spPr>
          <a:xfrm>
            <a:off x="628650" y="2798762"/>
            <a:ext cx="2805112" cy="447675"/>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Contain groups of data</a:t>
            </a:r>
            <a:endParaRPr/>
          </a:p>
        </p:txBody>
      </p:sp>
      <p:sp>
        <p:nvSpPr>
          <p:cNvPr id="563" name="Google Shape;563;p64"/>
          <p:cNvSpPr txBox="1"/>
          <p:nvPr/>
        </p:nvSpPr>
        <p:spPr>
          <a:xfrm>
            <a:off x="5443537" y="1903412"/>
            <a:ext cx="2481262" cy="447675"/>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One or more</a:t>
            </a:r>
            <a:endParaRPr/>
          </a:p>
        </p:txBody>
      </p:sp>
      <p:sp>
        <p:nvSpPr>
          <p:cNvPr id="564" name="Google Shape;564;p64"/>
          <p:cNvSpPr txBox="1"/>
          <p:nvPr/>
        </p:nvSpPr>
        <p:spPr>
          <a:xfrm>
            <a:off x="628650" y="1903412"/>
            <a:ext cx="2805112" cy="447675"/>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Number of tables</a:t>
            </a:r>
            <a:endParaRPr/>
          </a:p>
        </p:txBody>
      </p:sp>
      <p:sp>
        <p:nvSpPr>
          <p:cNvPr id="565" name="Google Shape;565;p64"/>
          <p:cNvSpPr txBox="1"/>
          <p:nvPr/>
        </p:nvSpPr>
        <p:spPr>
          <a:xfrm>
            <a:off x="5443537" y="3246437"/>
            <a:ext cx="2481262" cy="639762"/>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Not always</a:t>
            </a:r>
            <a:endParaRPr/>
          </a:p>
        </p:txBody>
      </p:sp>
      <p:sp>
        <p:nvSpPr>
          <p:cNvPr id="566" name="Google Shape;566;p64"/>
          <p:cNvSpPr txBox="1"/>
          <p:nvPr/>
        </p:nvSpPr>
        <p:spPr>
          <a:xfrm>
            <a:off x="628650" y="3246437"/>
            <a:ext cx="2805112" cy="639762"/>
          </a:xfrm>
          <a:prstGeom prst="rect">
            <a:avLst/>
          </a:prstGeom>
          <a:solidFill>
            <a:srgbClr val="DDDD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DML operations through a view</a:t>
            </a:r>
            <a:endParaRPr/>
          </a:p>
        </p:txBody>
      </p:sp>
      <p:sp>
        <p:nvSpPr>
          <p:cNvPr id="567" name="Google Shape;567;p64"/>
          <p:cNvSpPr txBox="1"/>
          <p:nvPr/>
        </p:nvSpPr>
        <p:spPr>
          <a:xfrm>
            <a:off x="5443537" y="1497012"/>
            <a:ext cx="2481262" cy="406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Complex Views</a:t>
            </a:r>
            <a:endParaRPr/>
          </a:p>
        </p:txBody>
      </p:sp>
      <p:sp>
        <p:nvSpPr>
          <p:cNvPr id="568" name="Google Shape;568;p64"/>
          <p:cNvSpPr txBox="1"/>
          <p:nvPr/>
        </p:nvSpPr>
        <p:spPr>
          <a:xfrm>
            <a:off x="628650" y="1497012"/>
            <a:ext cx="2805112" cy="406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Feature</a:t>
            </a:r>
            <a:endParaRPr/>
          </a:p>
        </p:txBody>
      </p:sp>
      <p:cxnSp>
        <p:nvCxnSpPr>
          <p:cNvPr id="569" name="Google Shape;569;p64"/>
          <p:cNvCxnSpPr/>
          <p:nvPr/>
        </p:nvCxnSpPr>
        <p:spPr>
          <a:xfrm>
            <a:off x="628650" y="1903412"/>
            <a:ext cx="7296150" cy="0"/>
          </a:xfrm>
          <a:prstGeom prst="straightConnector1">
            <a:avLst/>
          </a:prstGeom>
          <a:noFill/>
          <a:ln w="57150" cap="flat" cmpd="sng">
            <a:solidFill>
              <a:schemeClr val="dk1"/>
            </a:solidFill>
            <a:prstDash val="solid"/>
            <a:miter lim="800000"/>
            <a:headEnd type="none" w="med" len="med"/>
            <a:tailEnd type="none" w="med" len="med"/>
          </a:ln>
        </p:spPr>
      </p:cxnSp>
      <p:cxnSp>
        <p:nvCxnSpPr>
          <p:cNvPr id="570" name="Google Shape;570;p64"/>
          <p:cNvCxnSpPr/>
          <p:nvPr/>
        </p:nvCxnSpPr>
        <p:spPr>
          <a:xfrm>
            <a:off x="628650" y="3886200"/>
            <a:ext cx="7296150" cy="0"/>
          </a:xfrm>
          <a:prstGeom prst="straightConnector1">
            <a:avLst/>
          </a:prstGeom>
          <a:noFill/>
          <a:ln w="28575" cap="sq" cmpd="sng">
            <a:solidFill>
              <a:schemeClr val="dk1"/>
            </a:solidFill>
            <a:prstDash val="solid"/>
            <a:miter lim="800000"/>
            <a:headEnd type="none" w="med" len="med"/>
            <a:tailEnd type="none" w="med" len="med"/>
          </a:ln>
        </p:spPr>
      </p:cxnSp>
      <p:cxnSp>
        <p:nvCxnSpPr>
          <p:cNvPr id="571" name="Google Shape;571;p64"/>
          <p:cNvCxnSpPr/>
          <p:nvPr/>
        </p:nvCxnSpPr>
        <p:spPr>
          <a:xfrm>
            <a:off x="628650" y="1497012"/>
            <a:ext cx="0" cy="406400"/>
          </a:xfrm>
          <a:prstGeom prst="straightConnector1">
            <a:avLst/>
          </a:prstGeom>
          <a:noFill/>
          <a:ln w="28575" cap="flat" cmpd="sng">
            <a:solidFill>
              <a:schemeClr val="dk1"/>
            </a:solidFill>
            <a:prstDash val="solid"/>
            <a:miter lim="800000"/>
            <a:headEnd type="none" w="med" len="med"/>
            <a:tailEnd type="none" w="med" len="med"/>
          </a:ln>
        </p:spPr>
      </p:cxnSp>
      <p:cxnSp>
        <p:nvCxnSpPr>
          <p:cNvPr id="572" name="Google Shape;572;p64"/>
          <p:cNvCxnSpPr/>
          <p:nvPr/>
        </p:nvCxnSpPr>
        <p:spPr>
          <a:xfrm>
            <a:off x="3433762" y="1497012"/>
            <a:ext cx="0" cy="2389187"/>
          </a:xfrm>
          <a:prstGeom prst="straightConnector1">
            <a:avLst/>
          </a:prstGeom>
          <a:noFill/>
          <a:ln w="28575" cap="flat" cmpd="sng">
            <a:solidFill>
              <a:schemeClr val="dk1"/>
            </a:solidFill>
            <a:prstDash val="solid"/>
            <a:miter lim="800000"/>
            <a:headEnd type="none" w="med" len="med"/>
            <a:tailEnd type="none" w="med" len="med"/>
          </a:ln>
        </p:spPr>
      </p:cxnSp>
      <p:cxnSp>
        <p:nvCxnSpPr>
          <p:cNvPr id="573" name="Google Shape;573;p64"/>
          <p:cNvCxnSpPr/>
          <p:nvPr/>
        </p:nvCxnSpPr>
        <p:spPr>
          <a:xfrm>
            <a:off x="7924800" y="1497012"/>
            <a:ext cx="0" cy="406400"/>
          </a:xfrm>
          <a:prstGeom prst="straightConnector1">
            <a:avLst/>
          </a:prstGeom>
          <a:noFill/>
          <a:ln w="28575" cap="flat" cmpd="sng">
            <a:solidFill>
              <a:schemeClr val="dk1"/>
            </a:solidFill>
            <a:prstDash val="solid"/>
            <a:miter lim="800000"/>
            <a:headEnd type="none" w="med" len="med"/>
            <a:tailEnd type="none" w="med" len="med"/>
          </a:ln>
        </p:spPr>
      </p:cxnSp>
      <p:cxnSp>
        <p:nvCxnSpPr>
          <p:cNvPr id="574" name="Google Shape;574;p64"/>
          <p:cNvCxnSpPr/>
          <p:nvPr/>
        </p:nvCxnSpPr>
        <p:spPr>
          <a:xfrm>
            <a:off x="628650" y="2351087"/>
            <a:ext cx="7296150" cy="0"/>
          </a:xfrm>
          <a:prstGeom prst="straightConnector1">
            <a:avLst/>
          </a:prstGeom>
          <a:noFill/>
          <a:ln w="28575" cap="flat" cmpd="sng">
            <a:solidFill>
              <a:schemeClr val="dk1"/>
            </a:solidFill>
            <a:prstDash val="solid"/>
            <a:miter lim="800000"/>
            <a:headEnd type="none" w="med" len="med"/>
            <a:tailEnd type="none" w="med" len="med"/>
          </a:ln>
        </p:spPr>
      </p:cxnSp>
      <p:cxnSp>
        <p:nvCxnSpPr>
          <p:cNvPr id="575" name="Google Shape;575;p64"/>
          <p:cNvCxnSpPr/>
          <p:nvPr/>
        </p:nvCxnSpPr>
        <p:spPr>
          <a:xfrm>
            <a:off x="628650" y="3246437"/>
            <a:ext cx="7296150" cy="0"/>
          </a:xfrm>
          <a:prstGeom prst="straightConnector1">
            <a:avLst/>
          </a:prstGeom>
          <a:noFill/>
          <a:ln w="28575" cap="flat" cmpd="sng">
            <a:solidFill>
              <a:schemeClr val="dk1"/>
            </a:solidFill>
            <a:prstDash val="solid"/>
            <a:miter lim="800000"/>
            <a:headEnd type="none" w="med" len="med"/>
            <a:tailEnd type="none" w="med" len="med"/>
          </a:ln>
        </p:spPr>
      </p:cxnSp>
      <p:cxnSp>
        <p:nvCxnSpPr>
          <p:cNvPr id="576" name="Google Shape;576;p64"/>
          <p:cNvCxnSpPr/>
          <p:nvPr/>
        </p:nvCxnSpPr>
        <p:spPr>
          <a:xfrm>
            <a:off x="628650" y="2798762"/>
            <a:ext cx="7296150" cy="0"/>
          </a:xfrm>
          <a:prstGeom prst="straightConnector1">
            <a:avLst/>
          </a:prstGeom>
          <a:noFill/>
          <a:ln w="28575" cap="flat" cmpd="sng">
            <a:solidFill>
              <a:schemeClr val="dk1"/>
            </a:solidFill>
            <a:prstDash val="solid"/>
            <a:miter lim="800000"/>
            <a:headEnd type="none" w="med" len="med"/>
            <a:tailEnd type="none" w="med" len="med"/>
          </a:ln>
        </p:spPr>
      </p:cxnSp>
      <p:cxnSp>
        <p:nvCxnSpPr>
          <p:cNvPr id="577" name="Google Shape;577;p64"/>
          <p:cNvCxnSpPr/>
          <p:nvPr/>
        </p:nvCxnSpPr>
        <p:spPr>
          <a:xfrm>
            <a:off x="5443537" y="1497012"/>
            <a:ext cx="0" cy="2389187"/>
          </a:xfrm>
          <a:prstGeom prst="straightConnector1">
            <a:avLst/>
          </a:prstGeom>
          <a:noFill/>
          <a:ln w="28575" cap="flat" cmpd="sng">
            <a:solidFill>
              <a:schemeClr val="dk1"/>
            </a:solidFill>
            <a:prstDash val="solid"/>
            <a:miter lim="800000"/>
            <a:headEnd type="none" w="med" len="med"/>
            <a:tailEnd type="none" w="med" len="med"/>
          </a:ln>
        </p:spPr>
      </p:cxnSp>
      <p:cxnSp>
        <p:nvCxnSpPr>
          <p:cNvPr id="578" name="Google Shape;578;p64"/>
          <p:cNvCxnSpPr/>
          <p:nvPr/>
        </p:nvCxnSpPr>
        <p:spPr>
          <a:xfrm>
            <a:off x="628650" y="1497012"/>
            <a:ext cx="7296150" cy="0"/>
          </a:xfrm>
          <a:prstGeom prst="straightConnector1">
            <a:avLst/>
          </a:prstGeom>
          <a:noFill/>
          <a:ln w="28575" cap="flat" cmpd="sng">
            <a:solidFill>
              <a:schemeClr val="dk1"/>
            </a:solidFill>
            <a:prstDash val="solid"/>
            <a:miter lim="800000"/>
            <a:headEnd type="none" w="med" len="med"/>
            <a:tailEnd type="none" w="med" len="med"/>
          </a:ln>
        </p:spPr>
      </p:cxnSp>
      <p:cxnSp>
        <p:nvCxnSpPr>
          <p:cNvPr id="579" name="Google Shape;579;p64"/>
          <p:cNvCxnSpPr/>
          <p:nvPr/>
        </p:nvCxnSpPr>
        <p:spPr>
          <a:xfrm>
            <a:off x="628650" y="1903412"/>
            <a:ext cx="0" cy="1982787"/>
          </a:xfrm>
          <a:prstGeom prst="straightConnector1">
            <a:avLst/>
          </a:prstGeom>
          <a:noFill/>
          <a:ln w="28575" cap="sq" cmpd="sng">
            <a:solidFill>
              <a:schemeClr val="dk1"/>
            </a:solidFill>
            <a:prstDash val="solid"/>
            <a:miter lim="800000"/>
            <a:headEnd type="none" w="med" len="med"/>
            <a:tailEnd type="none" w="med" len="med"/>
          </a:ln>
        </p:spPr>
      </p:cxnSp>
      <p:cxnSp>
        <p:nvCxnSpPr>
          <p:cNvPr id="580" name="Google Shape;580;p64"/>
          <p:cNvCxnSpPr/>
          <p:nvPr/>
        </p:nvCxnSpPr>
        <p:spPr>
          <a:xfrm>
            <a:off x="7924800" y="1903412"/>
            <a:ext cx="0" cy="1982787"/>
          </a:xfrm>
          <a:prstGeom prst="straightConnector1">
            <a:avLst/>
          </a:prstGeom>
          <a:noFill/>
          <a:ln w="28575" cap="sq" cmpd="sng">
            <a:solidFill>
              <a:schemeClr val="dk1"/>
            </a:solidFill>
            <a:prstDash val="solid"/>
            <a:miter lim="800000"/>
            <a:headEnd type="none" w="med" len="med"/>
            <a:tailEnd type="none" w="med" len="med"/>
          </a:ln>
        </p:spPr>
      </p:cxnSp>
      <p:sp>
        <p:nvSpPr>
          <p:cNvPr id="581" name="Google Shape;581;p64"/>
          <p:cNvSpPr txBox="1"/>
          <p:nvPr/>
        </p:nvSpPr>
        <p:spPr>
          <a:xfrm>
            <a:off x="628650" y="4495800"/>
            <a:ext cx="7600950" cy="7080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accent1"/>
              </a:buClr>
              <a:buSzPts val="2000"/>
              <a:buFont typeface="Arial"/>
              <a:buChar char="•"/>
            </a:pPr>
            <a:r>
              <a:rPr lang="en-US" sz="2000" b="0" i="0" u="none">
                <a:solidFill>
                  <a:schemeClr val="dk1"/>
                </a:solidFill>
                <a:latin typeface="Arial"/>
                <a:ea typeface="Arial"/>
                <a:cs typeface="Arial"/>
                <a:sym typeface="Arial"/>
              </a:rPr>
              <a:t>DML operations can be performed on simple views, however for complex views they are not always applicable</a:t>
            </a:r>
            <a:endParaRPr/>
          </a:p>
        </p:txBody>
      </p:sp>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5"/>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Creating Views</a:t>
            </a:r>
            <a:endParaRPr/>
          </a:p>
        </p:txBody>
      </p:sp>
      <p:sp>
        <p:nvSpPr>
          <p:cNvPr id="588" name="Google Shape;588;p65"/>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SzPts val="2400"/>
              <a:buFont typeface="Arial"/>
              <a:buNone/>
            </a:pPr>
            <a:r>
              <a:rPr lang="en-US" sz="2400" b="0" i="0" u="none">
                <a:solidFill>
                  <a:schemeClr val="dk1"/>
                </a:solidFill>
                <a:latin typeface="Arial"/>
                <a:ea typeface="Arial"/>
                <a:cs typeface="Arial"/>
                <a:sym typeface="Arial"/>
              </a:rPr>
              <a:t>CREATE VIEW view [ (column 1 [ , column2 ] … ) ]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AS subquery </a:t>
            </a:r>
            <a:endParaRPr/>
          </a:p>
          <a:p>
            <a:pPr marL="227011" lvl="0" indent="-227011"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 With Check Option ] ;</a:t>
            </a:r>
            <a:endParaRPr/>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6"/>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Creating Views (Cont’d)</a:t>
            </a:r>
            <a:endParaRPr/>
          </a:p>
        </p:txBody>
      </p:sp>
      <p:sp>
        <p:nvSpPr>
          <p:cNvPr id="595" name="Google Shape;595;p66"/>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Create a view to display employee names and total hours employee worked on a project</a:t>
            </a:r>
            <a:endParaRPr/>
          </a:p>
          <a:p>
            <a:pPr marL="227011" lvl="0" indent="-227011" algn="l" rtl="0">
              <a:lnSpc>
                <a:spcPct val="100000"/>
              </a:lnSpc>
              <a:spcBef>
                <a:spcPts val="480"/>
              </a:spcBef>
              <a:spcAft>
                <a:spcPts val="0"/>
              </a:spcAft>
              <a:buSzPts val="2400"/>
              <a:buFont typeface="Arial"/>
              <a:buNone/>
            </a:pPr>
            <a:endParaRPr sz="2400" b="0" i="0" u="none">
              <a:solidFill>
                <a:schemeClr val="accent1"/>
              </a:solidFill>
              <a:latin typeface="Arial"/>
              <a:ea typeface="Arial"/>
              <a:cs typeface="Arial"/>
              <a:sym typeface="Arial"/>
            </a:endParaRPr>
          </a:p>
          <a:p>
            <a:pPr marL="227011" lvl="0" indent="-227011" algn="l" rtl="0">
              <a:lnSpc>
                <a:spcPct val="10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CREATE VIEW vw_work_hrs</a:t>
            </a:r>
            <a:endParaRPr/>
          </a:p>
          <a:p>
            <a:pPr marL="227011" lvl="0" indent="-227011" algn="l" rtl="0">
              <a:lnSpc>
                <a:spcPct val="10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AS</a:t>
            </a:r>
            <a:endParaRPr/>
          </a:p>
          <a:p>
            <a:pPr marL="227011" lvl="0" indent="-227011" algn="l" rtl="0">
              <a:lnSpc>
                <a:spcPct val="10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SELECT Fname , Lname , Pname , Hours</a:t>
            </a:r>
            <a:endParaRPr/>
          </a:p>
          <a:p>
            <a:pPr marL="227011" lvl="0" indent="-227011" algn="l" rtl="0">
              <a:lnSpc>
                <a:spcPct val="10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FROM Employee, Project , Works_on</a:t>
            </a:r>
            <a:endParaRPr/>
          </a:p>
          <a:p>
            <a:pPr marL="227011" lvl="0" indent="-227011" algn="l" rtl="0">
              <a:lnSpc>
                <a:spcPct val="100000"/>
              </a:lnSpc>
              <a:spcBef>
                <a:spcPts val="480"/>
              </a:spcBef>
              <a:spcAft>
                <a:spcPts val="0"/>
              </a:spcAft>
              <a:buSzPts val="2400"/>
              <a:buFont typeface="Arial"/>
              <a:buNone/>
            </a:pPr>
            <a:r>
              <a:rPr lang="en-US" sz="2400" b="0" i="0" u="none">
                <a:solidFill>
                  <a:schemeClr val="accent1"/>
                </a:solidFill>
                <a:latin typeface="Arial"/>
                <a:ea typeface="Arial"/>
                <a:cs typeface="Arial"/>
                <a:sym typeface="Arial"/>
              </a:rPr>
              <a:t>WHERE SSN=ESSN AND PNO=PNUMBER</a:t>
            </a:r>
            <a:endParaRP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6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Retrieving Data from a View</a:t>
            </a:r>
            <a:endParaRPr/>
          </a:p>
        </p:txBody>
      </p:sp>
      <p:sp>
        <p:nvSpPr>
          <p:cNvPr id="601" name="Google Shape;601;p67"/>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fname, lname, hours</a:t>
            </a:r>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   FROM vw_work_hrs</a:t>
            </a:r>
            <a:endParaRPr/>
          </a:p>
          <a:p>
            <a:pPr marL="227011" marR="0"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SELECT * </a:t>
            </a:r>
            <a:endParaRPr/>
          </a:p>
          <a:p>
            <a:pPr marL="227011" marR="0" lvl="0" indent="-227011" algn="l" rtl="0">
              <a:lnSpc>
                <a:spcPct val="100000"/>
              </a:lnSpc>
              <a:spcBef>
                <a:spcPts val="480"/>
              </a:spcBef>
              <a:spcAft>
                <a:spcPts val="0"/>
              </a:spcAft>
              <a:buClr>
                <a:schemeClr val="accent1"/>
              </a:buClr>
              <a:buSzPts val="2400"/>
              <a:buFont typeface="Arial"/>
              <a:buNone/>
            </a:pPr>
            <a:r>
              <a:rPr lang="en-US" sz="2400" b="0" i="0" u="none">
                <a:solidFill>
                  <a:schemeClr val="dk1"/>
                </a:solidFill>
                <a:latin typeface="Arial"/>
                <a:ea typeface="Arial"/>
                <a:cs typeface="Arial"/>
                <a:sym typeface="Arial"/>
              </a:rPr>
              <a:t>   FROM vw_work_hrs</a:t>
            </a:r>
            <a:endParaRPr/>
          </a:p>
          <a:p>
            <a:pPr marL="227013" marR="0" lvl="0" indent="-74613" algn="l" rtl="0">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8"/>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Views with Check option</a:t>
            </a:r>
            <a:endParaRPr/>
          </a:p>
        </p:txBody>
      </p:sp>
      <p:sp>
        <p:nvSpPr>
          <p:cNvPr id="608" name="Google Shape;608;p68"/>
          <p:cNvSpPr txBox="1">
            <a:spLocks noGrp="1"/>
          </p:cNvSpPr>
          <p:nvPr>
            <p:ph type="body" idx="1"/>
          </p:nvPr>
        </p:nvSpPr>
        <p:spPr>
          <a:xfrm>
            <a:off x="457200" y="1600200"/>
            <a:ext cx="8229600" cy="4800600"/>
          </a:xfrm>
          <a:prstGeom prst="rect">
            <a:avLst/>
          </a:prstGeom>
          <a:noFill/>
          <a:ln>
            <a:noFill/>
          </a:ln>
        </p:spPr>
        <p:txBody>
          <a:bodyPr spcFirstLastPara="1" wrap="square" lIns="0" tIns="0" rIns="0" bIns="0" anchor="t" anchorCtr="0">
            <a:noAutofit/>
          </a:bodyPr>
          <a:lstStyle/>
          <a:p>
            <a:pPr marL="569912" lvl="1" indent="-228599" algn="l" rtl="0">
              <a:lnSpc>
                <a:spcPct val="100000"/>
              </a:lnSpc>
              <a:spcBef>
                <a:spcPts val="0"/>
              </a:spcBef>
              <a:spcAft>
                <a:spcPts val="0"/>
              </a:spcAft>
              <a:buSzPts val="2400"/>
              <a:buFont typeface="Arial"/>
              <a:buNone/>
            </a:pPr>
            <a:r>
              <a:rPr lang="en-US" sz="2400" b="0" i="0" u="none">
                <a:solidFill>
                  <a:schemeClr val="dk1"/>
                </a:solidFill>
                <a:latin typeface="Arial"/>
                <a:ea typeface="Arial"/>
                <a:cs typeface="Arial"/>
                <a:sym typeface="Arial"/>
              </a:rPr>
              <a:t>CREATE VIEW Suppliers</a:t>
            </a:r>
            <a:endParaRPr/>
          </a:p>
          <a:p>
            <a:pPr marL="569912" lvl="1" indent="-228599"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AS </a:t>
            </a:r>
            <a:endParaRPr/>
          </a:p>
          <a:p>
            <a:pPr marL="569912" lvl="1" indent="-228599"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SELECT *</a:t>
            </a:r>
            <a:endParaRPr/>
          </a:p>
          <a:p>
            <a:pPr marL="569912" lvl="1" indent="-228599"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FROM suppliers</a:t>
            </a:r>
            <a:endParaRPr/>
          </a:p>
          <a:p>
            <a:pPr marL="569912" lvl="1" indent="-228599"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WHERE status &gt; 15</a:t>
            </a:r>
            <a:endParaRPr/>
          </a:p>
          <a:p>
            <a:pPr marL="569912" lvl="1" indent="-228599" algn="l" rtl="0">
              <a:lnSpc>
                <a:spcPct val="100000"/>
              </a:lnSpc>
              <a:spcBef>
                <a:spcPts val="480"/>
              </a:spcBef>
              <a:spcAft>
                <a:spcPts val="0"/>
              </a:spcAft>
              <a:buSzPts val="2400"/>
              <a:buFont typeface="Arial"/>
              <a:buNone/>
            </a:pPr>
            <a:r>
              <a:rPr lang="en-US" sz="2400" b="0" i="0" u="none">
                <a:solidFill>
                  <a:schemeClr val="dk1"/>
                </a:solidFill>
                <a:latin typeface="Arial"/>
                <a:ea typeface="Arial"/>
                <a:cs typeface="Arial"/>
                <a:sym typeface="Arial"/>
              </a:rPr>
              <a:t>WITH CHECK OPTION;</a:t>
            </a:r>
            <a:endParaRPr/>
          </a:p>
          <a:p>
            <a:pPr marL="227013" lvl="0" indent="-74613"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9"/>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Modifying a View</a:t>
            </a:r>
            <a:endParaRPr/>
          </a:p>
        </p:txBody>
      </p:sp>
      <p:sp>
        <p:nvSpPr>
          <p:cNvPr id="614" name="Google Shape;614;p69"/>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Syntax</a:t>
            </a:r>
            <a:endParaRPr/>
          </a:p>
          <a:p>
            <a:pPr marL="342900" marR="0" lvl="1" indent="0" algn="l" rtl="0">
              <a:lnSpc>
                <a:spcPct val="100000"/>
              </a:lnSpc>
              <a:spcBef>
                <a:spcPts val="400"/>
              </a:spcBef>
              <a:spcAft>
                <a:spcPts val="0"/>
              </a:spcAft>
              <a:buClr>
                <a:schemeClr val="accent1"/>
              </a:buClr>
              <a:buSzPts val="2000"/>
              <a:buFont typeface="Arial"/>
              <a:buNone/>
            </a:pPr>
            <a:r>
              <a:rPr lang="en-US" sz="2000" b="0" i="0" u="none" strike="noStrike" cap="none">
                <a:solidFill>
                  <a:schemeClr val="dk1"/>
                </a:solidFill>
                <a:latin typeface="Arial"/>
                <a:ea typeface="Arial"/>
                <a:cs typeface="Arial"/>
                <a:sym typeface="Arial"/>
              </a:rPr>
              <a:t>  CREATE OR REPLACE VIEW view_name</a:t>
            </a:r>
            <a:endParaRPr/>
          </a:p>
          <a:p>
            <a:pPr marL="342900" marR="0" lvl="1" indent="0" algn="l" rtl="0">
              <a:lnSpc>
                <a:spcPct val="100000"/>
              </a:lnSpc>
              <a:spcBef>
                <a:spcPts val="400"/>
              </a:spcBef>
              <a:spcAft>
                <a:spcPts val="0"/>
              </a:spcAft>
              <a:buClr>
                <a:schemeClr val="accent1"/>
              </a:buClr>
              <a:buSzPts val="2000"/>
              <a:buFont typeface="Arial"/>
              <a:buNone/>
            </a:pPr>
            <a:r>
              <a:rPr lang="en-US" sz="2000" b="0" i="0" u="none" strike="noStrike" cap="none">
                <a:solidFill>
                  <a:schemeClr val="dk1"/>
                </a:solidFill>
                <a:latin typeface="Arial"/>
                <a:ea typeface="Arial"/>
                <a:cs typeface="Arial"/>
                <a:sym typeface="Arial"/>
              </a:rPr>
              <a:t>  AS</a:t>
            </a:r>
            <a:endParaRPr/>
          </a:p>
          <a:p>
            <a:pPr marL="342900" marR="0" lvl="1" indent="0" algn="l" rtl="0">
              <a:lnSpc>
                <a:spcPct val="100000"/>
              </a:lnSpc>
              <a:spcBef>
                <a:spcPts val="400"/>
              </a:spcBef>
              <a:spcAft>
                <a:spcPts val="0"/>
              </a:spcAft>
              <a:buClr>
                <a:schemeClr val="accent1"/>
              </a:buClr>
              <a:buSzPts val="2000"/>
              <a:buFont typeface="Arial"/>
              <a:buNone/>
            </a:pPr>
            <a:r>
              <a:rPr lang="en-US" sz="2000" b="0" i="0" u="none" strike="noStrike" cap="none">
                <a:solidFill>
                  <a:schemeClr val="dk1"/>
                </a:solidFill>
                <a:latin typeface="Arial"/>
                <a:ea typeface="Arial"/>
                <a:cs typeface="Arial"/>
                <a:sym typeface="Arial"/>
              </a:rPr>
              <a:t>  Sub-query</a:t>
            </a:r>
            <a:endParaRPr/>
          </a:p>
          <a:p>
            <a:pPr marL="227011" marR="0" lvl="0" indent="-74611" algn="l" rtl="0">
              <a:lnSpc>
                <a:spcPct val="100000"/>
              </a:lnSpc>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Example</a:t>
            </a:r>
            <a:endParaRPr/>
          </a:p>
          <a:p>
            <a:pPr marL="342900" marR="0" lvl="1" indent="0" algn="l" rtl="0">
              <a:lnSpc>
                <a:spcPct val="100000"/>
              </a:lnSpc>
              <a:spcBef>
                <a:spcPts val="400"/>
              </a:spcBef>
              <a:spcAft>
                <a:spcPts val="0"/>
              </a:spcAft>
              <a:buClr>
                <a:schemeClr val="accent1"/>
              </a:buClr>
              <a:buSzPts val="2000"/>
              <a:buFont typeface="Arial"/>
              <a:buNone/>
            </a:pPr>
            <a:r>
              <a:rPr lang="en-US" sz="2000" b="0" i="0" u="none" strike="noStrike" cap="none">
                <a:solidFill>
                  <a:schemeClr val="dk1"/>
                </a:solidFill>
                <a:latin typeface="Arial"/>
                <a:ea typeface="Arial"/>
                <a:cs typeface="Arial"/>
                <a:sym typeface="Arial"/>
              </a:rPr>
              <a:t>CREATE OR REPLACE VIEW vw_work_hrs</a:t>
            </a:r>
            <a:endParaRPr/>
          </a:p>
          <a:p>
            <a:pPr marL="342900" marR="0" lvl="1" indent="0" algn="l" rtl="0">
              <a:lnSpc>
                <a:spcPct val="100000"/>
              </a:lnSpc>
              <a:spcBef>
                <a:spcPts val="400"/>
              </a:spcBef>
              <a:spcAft>
                <a:spcPts val="0"/>
              </a:spcAft>
              <a:buClr>
                <a:schemeClr val="accent1"/>
              </a:buClr>
              <a:buSzPts val="2000"/>
              <a:buFont typeface="Arial"/>
              <a:buNone/>
            </a:pPr>
            <a:r>
              <a:rPr lang="en-US" sz="2000" b="0" i="0" u="none" strike="noStrike" cap="none">
                <a:solidFill>
                  <a:schemeClr val="dk1"/>
                </a:solidFill>
                <a:latin typeface="Arial"/>
                <a:ea typeface="Arial"/>
                <a:cs typeface="Arial"/>
                <a:sym typeface="Arial"/>
              </a:rPr>
              <a:t>AS</a:t>
            </a:r>
            <a:endParaRPr/>
          </a:p>
          <a:p>
            <a:pPr marL="342900" marR="0" lvl="1" indent="0" algn="l" rtl="0">
              <a:lnSpc>
                <a:spcPct val="100000"/>
              </a:lnSpc>
              <a:spcBef>
                <a:spcPts val="400"/>
              </a:spcBef>
              <a:spcAft>
                <a:spcPts val="0"/>
              </a:spcAft>
              <a:buClr>
                <a:schemeClr val="accent1"/>
              </a:buClr>
              <a:buSzPts val="2000"/>
              <a:buFont typeface="Arial"/>
              <a:buNone/>
            </a:pPr>
            <a:r>
              <a:rPr lang="en-US" sz="2000" b="0" i="0" u="none" strike="noStrike" cap="none">
                <a:solidFill>
                  <a:schemeClr val="dk1"/>
                </a:solidFill>
                <a:latin typeface="Arial"/>
                <a:ea typeface="Arial"/>
                <a:cs typeface="Arial"/>
                <a:sym typeface="Arial"/>
              </a:rPr>
              <a:t>SELECT Fname , Lname , Pname , Hours</a:t>
            </a:r>
            <a:endParaRPr/>
          </a:p>
          <a:p>
            <a:pPr marL="342900" marR="0" lvl="1" indent="0" algn="l" rtl="0">
              <a:lnSpc>
                <a:spcPct val="100000"/>
              </a:lnSpc>
              <a:spcBef>
                <a:spcPts val="400"/>
              </a:spcBef>
              <a:spcAft>
                <a:spcPts val="0"/>
              </a:spcAft>
              <a:buClr>
                <a:schemeClr val="accent1"/>
              </a:buClr>
              <a:buSzPts val="2000"/>
              <a:buFont typeface="Arial"/>
              <a:buNone/>
            </a:pPr>
            <a:r>
              <a:rPr lang="en-US" sz="2000" b="0" i="0" u="none" strike="noStrike" cap="none">
                <a:solidFill>
                  <a:schemeClr val="dk1"/>
                </a:solidFill>
                <a:latin typeface="Arial"/>
                <a:ea typeface="Arial"/>
                <a:cs typeface="Arial"/>
                <a:sym typeface="Arial"/>
              </a:rPr>
              <a:t>FROM Employee, Project , Works_on</a:t>
            </a:r>
            <a:endParaRPr/>
          </a:p>
          <a:p>
            <a:pPr marL="342900" marR="0" lvl="1" indent="0" algn="l" rtl="0">
              <a:lnSpc>
                <a:spcPct val="100000"/>
              </a:lnSpc>
              <a:spcBef>
                <a:spcPts val="400"/>
              </a:spcBef>
              <a:spcAft>
                <a:spcPts val="0"/>
              </a:spcAft>
              <a:buClr>
                <a:schemeClr val="accent1"/>
              </a:buClr>
              <a:buSzPts val="2000"/>
              <a:buFont typeface="Arial"/>
              <a:buNone/>
            </a:pPr>
            <a:r>
              <a:rPr lang="en-US" sz="2000" b="0" i="0" u="none" strike="noStrike" cap="none">
                <a:solidFill>
                  <a:schemeClr val="dk1"/>
                </a:solidFill>
                <a:latin typeface="Arial"/>
                <a:ea typeface="Arial"/>
                <a:cs typeface="Arial"/>
                <a:sym typeface="Arial"/>
              </a:rPr>
              <a:t>WHERE SSN=ESSN AND PNO=PNUMBER AND Dno = 5;</a:t>
            </a:r>
            <a:endParaRPr/>
          </a:p>
          <a:p>
            <a:pPr marL="227013" marR="0" lvl="0" indent="-100013" algn="l" rtl="0">
              <a:spcBef>
                <a:spcPts val="400"/>
              </a:spcBef>
              <a:spcAft>
                <a:spcPts val="0"/>
              </a:spcAft>
              <a:buClr>
                <a:schemeClr val="accent1"/>
              </a:buClr>
              <a:buSzPts val="2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Database Constraints</a:t>
            </a:r>
            <a:endParaRPr/>
          </a:p>
        </p:txBody>
      </p:sp>
      <p:sp>
        <p:nvSpPr>
          <p:cNvPr id="116" name="Google Shape;116;p7"/>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Primary Key  ( Not Null + Unique)</a:t>
            </a:r>
            <a:endParaRPr/>
          </a:p>
          <a:p>
            <a:pPr marL="227011" marR="0" lvl="0" indent="-74611" algn="l" rtl="0">
              <a:lnSpc>
                <a:spcPct val="100000"/>
              </a:lnSpc>
              <a:spcBef>
                <a:spcPts val="48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Not Null</a:t>
            </a:r>
            <a:endParaRPr/>
          </a:p>
          <a:p>
            <a:pPr marL="227011" marR="0" lvl="0" indent="-74611" algn="l" rtl="0">
              <a:lnSpc>
                <a:spcPct val="100000"/>
              </a:lnSpc>
              <a:spcBef>
                <a:spcPts val="48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Unique Key</a:t>
            </a:r>
            <a:endParaRPr/>
          </a:p>
          <a:p>
            <a:pPr marL="227011" marR="0" lvl="0" indent="-74611" algn="l" rtl="0">
              <a:lnSpc>
                <a:spcPct val="100000"/>
              </a:lnSpc>
              <a:spcBef>
                <a:spcPts val="48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Referential Integrity ( FK )</a:t>
            </a:r>
            <a:endParaRPr/>
          </a:p>
          <a:p>
            <a:pPr marL="227011" marR="0" lvl="0" indent="-74611" algn="l" rtl="0">
              <a:lnSpc>
                <a:spcPct val="100000"/>
              </a:lnSpc>
              <a:spcBef>
                <a:spcPts val="48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Check </a:t>
            </a:r>
            <a:endParaRPr/>
          </a:p>
          <a:p>
            <a:pPr marL="227013" marR="0" lvl="0" indent="-74613" algn="l" rtl="0">
              <a:spcBef>
                <a:spcPts val="480"/>
              </a:spcBef>
              <a:spcAft>
                <a:spcPts val="0"/>
              </a:spcAft>
              <a:buClr>
                <a:schemeClr val="accent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Removing a View</a:t>
            </a:r>
            <a:endParaRPr/>
          </a:p>
        </p:txBody>
      </p:sp>
      <p:sp>
        <p:nvSpPr>
          <p:cNvPr id="620" name="Google Shape;620;p70"/>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800"/>
              <a:buFont typeface="Arial"/>
              <a:buChar char="•"/>
            </a:pPr>
            <a:r>
              <a:rPr lang="en-US" sz="2800" b="0" i="0" u="none">
                <a:solidFill>
                  <a:schemeClr val="dk1"/>
                </a:solidFill>
                <a:latin typeface="Arial"/>
                <a:ea typeface="Arial"/>
                <a:cs typeface="Arial"/>
                <a:sym typeface="Arial"/>
              </a:rPr>
              <a:t>Syntax</a:t>
            </a:r>
            <a:endParaRPr/>
          </a:p>
          <a:p>
            <a:pPr marL="569912" marR="0" lvl="1" indent="-228599" algn="l" rtl="0">
              <a:lnSpc>
                <a:spcPct val="100000"/>
              </a:lnSpc>
              <a:spcBef>
                <a:spcPts val="48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	DROP VIEW view_name;</a:t>
            </a:r>
            <a:endParaRPr/>
          </a:p>
          <a:p>
            <a:pPr marL="227011" marR="0" lvl="0" indent="-227011" algn="l" rtl="0">
              <a:lnSpc>
                <a:spcPct val="100000"/>
              </a:lnSpc>
              <a:spcBef>
                <a:spcPts val="560"/>
              </a:spcBef>
              <a:spcAft>
                <a:spcPts val="0"/>
              </a:spcAft>
              <a:buClr>
                <a:schemeClr val="accent1"/>
              </a:buClr>
              <a:buSzPts val="2800"/>
              <a:buFont typeface="Arial"/>
              <a:buNone/>
            </a:pPr>
            <a:endParaRPr sz="2800" b="0" i="0" u="none">
              <a:solidFill>
                <a:schemeClr val="dk1"/>
              </a:solidFill>
              <a:latin typeface="Arial"/>
              <a:ea typeface="Arial"/>
              <a:cs typeface="Arial"/>
              <a:sym typeface="Arial"/>
            </a:endParaRPr>
          </a:p>
          <a:p>
            <a:pPr marL="227011" marR="0" lvl="0" indent="-227011" algn="l" rtl="0">
              <a:lnSpc>
                <a:spcPct val="100000"/>
              </a:lnSpc>
              <a:spcBef>
                <a:spcPts val="560"/>
              </a:spcBef>
              <a:spcAft>
                <a:spcPts val="0"/>
              </a:spcAft>
              <a:buClr>
                <a:schemeClr val="accent1"/>
              </a:buClr>
              <a:buSzPts val="2800"/>
              <a:buFont typeface="Arial"/>
              <a:buChar char="•"/>
            </a:pPr>
            <a:r>
              <a:rPr lang="en-US" sz="2800" b="0" i="0" u="none">
                <a:solidFill>
                  <a:schemeClr val="dk1"/>
                </a:solidFill>
                <a:latin typeface="Arial"/>
                <a:ea typeface="Arial"/>
                <a:cs typeface="Arial"/>
                <a:sym typeface="Arial"/>
              </a:rPr>
              <a:t>Example</a:t>
            </a:r>
            <a:endParaRPr/>
          </a:p>
          <a:p>
            <a:pPr marL="569912" marR="0" lvl="1" indent="-228599" algn="l" rtl="0">
              <a:lnSpc>
                <a:spcPct val="100000"/>
              </a:lnSpc>
              <a:spcBef>
                <a:spcPts val="48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	DROP VIEW vw_work_hrs</a:t>
            </a:r>
            <a:endParaRPr/>
          </a:p>
          <a:p>
            <a:pPr marL="569912" marR="0" lvl="1" indent="-76199" algn="l" rtl="0">
              <a:lnSpc>
                <a:spcPct val="100000"/>
              </a:lnSpc>
              <a:spcBef>
                <a:spcPts val="48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227013" marR="0" lvl="0" indent="-74613" algn="l" rtl="0">
              <a:spcBef>
                <a:spcPts val="48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6"/>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accent1"/>
              </a:buClr>
              <a:buSzPts val="2800"/>
              <a:buFont typeface="Arial"/>
              <a:buNone/>
            </a:pPr>
            <a:endParaRPr sz="2800" b="0" i="0" u="none">
              <a:solidFill>
                <a:schemeClr val="dk1"/>
              </a:solidFill>
              <a:latin typeface="Arial"/>
              <a:ea typeface="Arial"/>
              <a:cs typeface="Arial"/>
              <a:sym typeface="Arial"/>
            </a:endParaRPr>
          </a:p>
          <a:p>
            <a:pPr marL="0" marR="0" lvl="0" indent="0" algn="ctr" rtl="0">
              <a:lnSpc>
                <a:spcPct val="100000"/>
              </a:lnSpc>
              <a:spcBef>
                <a:spcPts val="560"/>
              </a:spcBef>
              <a:spcAft>
                <a:spcPts val="0"/>
              </a:spcAft>
              <a:buClr>
                <a:schemeClr val="accent1"/>
              </a:buClr>
              <a:buSzPts val="2800"/>
              <a:buFont typeface="Arial"/>
              <a:buNone/>
            </a:pPr>
            <a:endParaRPr sz="2800" b="0" i="0" u="none">
              <a:solidFill>
                <a:schemeClr val="dk1"/>
              </a:solidFill>
              <a:latin typeface="Arial"/>
              <a:ea typeface="Arial"/>
              <a:cs typeface="Arial"/>
              <a:sym typeface="Arial"/>
            </a:endParaRPr>
          </a:p>
          <a:p>
            <a:pPr marL="0" marR="0" lvl="0" indent="0" algn="ctr" rtl="0">
              <a:lnSpc>
                <a:spcPct val="100000"/>
              </a:lnSpc>
              <a:spcBef>
                <a:spcPts val="560"/>
              </a:spcBef>
              <a:spcAft>
                <a:spcPts val="0"/>
              </a:spcAft>
              <a:buClr>
                <a:schemeClr val="accent1"/>
              </a:buClr>
              <a:buSzPts val="2800"/>
              <a:buFont typeface="Arial"/>
              <a:buNone/>
            </a:pPr>
            <a:r>
              <a:rPr lang="en-US" sz="2800" b="0" i="0" u="none">
                <a:solidFill>
                  <a:schemeClr val="dk1"/>
                </a:solidFill>
                <a:latin typeface="Arial"/>
                <a:ea typeface="Arial"/>
                <a:cs typeface="Arial"/>
                <a:sym typeface="Arial"/>
              </a:rPr>
              <a:t>Questions?</a:t>
            </a:r>
            <a:endParaRP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647700" y="304800"/>
            <a:ext cx="7581900" cy="9413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Data Definition Language (DDL)</a:t>
            </a:r>
            <a:endParaRPr/>
          </a:p>
        </p:txBody>
      </p:sp>
      <p:sp>
        <p:nvSpPr>
          <p:cNvPr id="122" name="Google Shape;122;p8"/>
          <p:cNvSpPr txBox="1">
            <a:spLocks noGrp="1"/>
          </p:cNvSpPr>
          <p:nvPr>
            <p:ph type="body" idx="1"/>
          </p:nvPr>
        </p:nvSpPr>
        <p:spPr>
          <a:xfrm>
            <a:off x="685800" y="1600200"/>
            <a:ext cx="7537450" cy="4343400"/>
          </a:xfrm>
          <a:prstGeom prst="rect">
            <a:avLst/>
          </a:prstGeom>
          <a:noFill/>
          <a:ln>
            <a:noFill/>
          </a:ln>
        </p:spPr>
        <p:txBody>
          <a:bodyPr spcFirstLastPara="1" wrap="square" lIns="0" tIns="0" rIns="0" bIns="0" anchor="t" anchorCtr="0">
            <a:noAutofit/>
          </a:bodyPr>
          <a:lstStyle/>
          <a:p>
            <a:pPr marL="227011" marR="0" lvl="0" indent="-227011" algn="l" rtl="0">
              <a:lnSpc>
                <a:spcPct val="100000"/>
              </a:lnSpc>
              <a:spcBef>
                <a:spcPts val="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CREATE command</a:t>
            </a:r>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ALTER command</a:t>
            </a:r>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DROP command</a:t>
            </a:r>
            <a:endParaRPr/>
          </a:p>
          <a:p>
            <a:pPr marL="227011" marR="0" lvl="0" indent="-227011" algn="l" rtl="0">
              <a:lnSpc>
                <a:spcPct val="100000"/>
              </a:lnSpc>
              <a:spcBef>
                <a:spcPts val="480"/>
              </a:spcBef>
              <a:spcAft>
                <a:spcPts val="0"/>
              </a:spcAft>
              <a:buClr>
                <a:schemeClr val="accent1"/>
              </a:buClr>
              <a:buSzPts val="2400"/>
              <a:buFont typeface="Arial"/>
              <a:buChar char="•"/>
            </a:pPr>
            <a:r>
              <a:rPr lang="en-US" sz="2400" b="0" i="0" u="none">
                <a:solidFill>
                  <a:schemeClr val="dk1"/>
                </a:solidFill>
                <a:latin typeface="Arial"/>
                <a:ea typeface="Arial"/>
                <a:cs typeface="Arial"/>
                <a:sym typeface="Arial"/>
              </a:rPr>
              <a:t>TRUNCATE command</a:t>
            </a:r>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p:nvPr/>
        </p:nvSpPr>
        <p:spPr>
          <a:xfrm>
            <a:off x="76200" y="1546225"/>
            <a:ext cx="9144000" cy="4672012"/>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90000"/>
              </a:lnSpc>
              <a:spcBef>
                <a:spcPts val="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Syntax</a:t>
            </a:r>
            <a:endParaRPr dirty="0"/>
          </a:p>
          <a:p>
            <a:pPr marL="342900" marR="0" lvl="0" indent="-342900" algn="l" rtl="0">
              <a:lnSpc>
                <a:spcPct val="90000"/>
              </a:lnSpc>
              <a:spcBef>
                <a:spcPts val="1200"/>
              </a:spcBef>
              <a:spcAft>
                <a:spcPts val="0"/>
              </a:spcAft>
              <a:buClr>
                <a:schemeClr val="dk1"/>
              </a:buClr>
              <a:buSzPts val="2400"/>
              <a:buFont typeface="Arial"/>
              <a:buNone/>
            </a:pPr>
            <a:r>
              <a:rPr lang="en-US" sz="2400" b="1" i="0" u="none" dirty="0">
                <a:solidFill>
                  <a:schemeClr val="dk1"/>
                </a:solidFill>
                <a:latin typeface="Arial"/>
                <a:ea typeface="Arial"/>
                <a:cs typeface="Arial"/>
                <a:sym typeface="Arial"/>
              </a:rPr>
              <a:t>	</a:t>
            </a:r>
            <a:r>
              <a:rPr lang="en-US" sz="2400" b="0" i="0" u="none" dirty="0">
                <a:solidFill>
                  <a:schemeClr val="dk1"/>
                </a:solidFill>
                <a:latin typeface="Arial"/>
                <a:ea typeface="Arial"/>
                <a:cs typeface="Arial"/>
                <a:sym typeface="Arial"/>
              </a:rPr>
              <a:t>CREATE TABLE </a:t>
            </a:r>
            <a:r>
              <a:rPr lang="en-US" sz="2400" b="0" i="0" u="none" dirty="0" err="1">
                <a:solidFill>
                  <a:schemeClr val="dk1"/>
                </a:solidFill>
                <a:latin typeface="Arial"/>
                <a:ea typeface="Arial"/>
                <a:cs typeface="Arial"/>
                <a:sym typeface="Arial"/>
              </a:rPr>
              <a:t>table_name</a:t>
            </a:r>
            <a:br>
              <a:rPr lang="en-US" sz="2400" b="0" i="0" u="none" dirty="0">
                <a:solidFill>
                  <a:schemeClr val="dk1"/>
                </a:solidFill>
                <a:latin typeface="Arial"/>
                <a:ea typeface="Arial"/>
                <a:cs typeface="Arial"/>
                <a:sym typeface="Arial"/>
              </a:rPr>
            </a:br>
            <a:r>
              <a:rPr lang="en-US" sz="2400" b="0" i="0" u="none" dirty="0">
                <a:solidFill>
                  <a:schemeClr val="dk1"/>
                </a:solidFill>
                <a:latin typeface="Arial"/>
                <a:ea typeface="Arial"/>
                <a:cs typeface="Arial"/>
                <a:sym typeface="Arial"/>
              </a:rPr>
              <a:t>	(column1 DATA_TYPE [CONS_TYPE CONS_NAME],</a:t>
            </a:r>
            <a:br>
              <a:rPr lang="en-US" sz="2400" b="0" i="0" u="none" dirty="0">
                <a:solidFill>
                  <a:schemeClr val="dk1"/>
                </a:solidFill>
                <a:latin typeface="Arial"/>
                <a:ea typeface="Arial"/>
                <a:cs typeface="Arial"/>
                <a:sym typeface="Arial"/>
              </a:rPr>
            </a:br>
            <a:r>
              <a:rPr lang="en-US" sz="2400" b="0" i="0" u="none" dirty="0">
                <a:solidFill>
                  <a:schemeClr val="dk1"/>
                </a:solidFill>
                <a:latin typeface="Arial"/>
                <a:ea typeface="Arial"/>
                <a:cs typeface="Arial"/>
                <a:sym typeface="Arial"/>
              </a:rPr>
              <a:t>	 column2 DATA_TYPE [CONS_TYPE CONS_NAME],... ) </a:t>
            </a:r>
            <a:endParaRPr dirty="0"/>
          </a:p>
          <a:p>
            <a:pPr marL="342900" marR="0" lvl="0" indent="-190500" algn="l" rtl="0">
              <a:lnSpc>
                <a:spcPct val="90000"/>
              </a:lnSpc>
              <a:spcBef>
                <a:spcPts val="1200"/>
              </a:spcBef>
              <a:spcAft>
                <a:spcPts val="0"/>
              </a:spcAft>
              <a:buClr>
                <a:schemeClr val="accent1"/>
              </a:buClr>
              <a:buSzPts val="2400"/>
              <a:buFont typeface="Arial"/>
              <a:buNone/>
            </a:pPr>
            <a:endParaRPr sz="2400" b="0" i="0" u="none" dirty="0">
              <a:solidFill>
                <a:schemeClr val="dk1"/>
              </a:solidFill>
              <a:latin typeface="Arial"/>
              <a:ea typeface="Arial"/>
              <a:cs typeface="Arial"/>
              <a:sym typeface="Arial"/>
            </a:endParaRPr>
          </a:p>
          <a:p>
            <a:pPr marL="342900" marR="0" lvl="0" indent="-342900" algn="l" rtl="0">
              <a:lnSpc>
                <a:spcPct val="90000"/>
              </a:lnSpc>
              <a:spcBef>
                <a:spcPts val="1200"/>
              </a:spcBef>
              <a:spcAft>
                <a:spcPts val="0"/>
              </a:spcAft>
              <a:buClr>
                <a:schemeClr val="accent1"/>
              </a:buClr>
              <a:buSzPts val="2400"/>
              <a:buFont typeface="Arial"/>
              <a:buChar char="•"/>
            </a:pPr>
            <a:r>
              <a:rPr lang="en-US" sz="2400" b="0" i="0" u="none" dirty="0">
                <a:solidFill>
                  <a:schemeClr val="dk1"/>
                </a:solidFill>
                <a:latin typeface="Arial"/>
                <a:ea typeface="Arial"/>
                <a:cs typeface="Arial"/>
                <a:sym typeface="Arial"/>
              </a:rPr>
              <a:t>Example</a:t>
            </a:r>
            <a:endParaRPr dirty="0"/>
          </a:p>
          <a:p>
            <a:pPr marL="342900" marR="0" lvl="0" indent="-342900" algn="l" rtl="0">
              <a:lnSpc>
                <a:spcPct val="90000"/>
              </a:lnSpc>
              <a:spcBef>
                <a:spcPts val="1200"/>
              </a:spcBef>
              <a:spcAft>
                <a:spcPts val="0"/>
              </a:spcAft>
              <a:buClr>
                <a:schemeClr val="dk1"/>
              </a:buClr>
              <a:buSzPts val="2400"/>
              <a:buFont typeface="Arial"/>
              <a:buNone/>
            </a:pPr>
            <a:r>
              <a:rPr lang="en-US" sz="2400" b="0" i="0" u="none" dirty="0">
                <a:solidFill>
                  <a:schemeClr val="dk1"/>
                </a:solidFill>
                <a:latin typeface="Arial"/>
                <a:ea typeface="Arial"/>
                <a:cs typeface="Arial"/>
                <a:sym typeface="Arial"/>
              </a:rPr>
              <a:t>CREATE TABLE Students</a:t>
            </a:r>
            <a:endParaRPr dirty="0"/>
          </a:p>
          <a:p>
            <a:pPr marL="342900" marR="0" lvl="0" indent="-342900" algn="l" rtl="0">
              <a:lnSpc>
                <a:spcPct val="90000"/>
              </a:lnSpc>
              <a:spcBef>
                <a:spcPts val="1200"/>
              </a:spcBef>
              <a:spcAft>
                <a:spcPts val="0"/>
              </a:spcAft>
              <a:buClr>
                <a:schemeClr val="dk1"/>
              </a:buClr>
              <a:buSzPts val="2400"/>
              <a:buFont typeface="Arial"/>
              <a:buNone/>
            </a:pPr>
            <a:r>
              <a:rPr lang="en-US" sz="2400" b="0" i="0" u="none" dirty="0">
                <a:solidFill>
                  <a:schemeClr val="dk1"/>
                </a:solidFill>
                <a:latin typeface="Arial"/>
                <a:ea typeface="Arial"/>
                <a:cs typeface="Arial"/>
                <a:sym typeface="Arial"/>
              </a:rPr>
              <a:t>(ID NUMBER(15) PRIMARY KEY, </a:t>
            </a:r>
            <a:r>
              <a:rPr lang="en-US" sz="2400" b="0" i="0" u="none" dirty="0" err="1">
                <a:solidFill>
                  <a:schemeClr val="dk1"/>
                </a:solidFill>
                <a:latin typeface="Arial"/>
                <a:ea typeface="Arial"/>
                <a:cs typeface="Arial"/>
                <a:sym typeface="Arial"/>
              </a:rPr>
              <a:t>First_Name</a:t>
            </a:r>
            <a:r>
              <a:rPr lang="en-US" sz="2400" b="0" i="0" u="none" dirty="0">
                <a:solidFill>
                  <a:schemeClr val="dk1"/>
                </a:solidFill>
                <a:latin typeface="Arial"/>
                <a:ea typeface="Arial"/>
                <a:cs typeface="Arial"/>
                <a:sym typeface="Arial"/>
              </a:rPr>
              <a:t> CHAR(50) NOT NULL, </a:t>
            </a:r>
            <a:r>
              <a:rPr lang="en-US" sz="2400" b="0" i="0" u="none" dirty="0" err="1">
                <a:solidFill>
                  <a:schemeClr val="dk1"/>
                </a:solidFill>
                <a:latin typeface="Arial"/>
                <a:ea typeface="Arial"/>
                <a:cs typeface="Arial"/>
                <a:sym typeface="Arial"/>
              </a:rPr>
              <a:t>Last_Name</a:t>
            </a:r>
            <a:r>
              <a:rPr lang="en-US" sz="2400" b="0" i="0" u="none" dirty="0">
                <a:solidFill>
                  <a:schemeClr val="dk1"/>
                </a:solidFill>
                <a:latin typeface="Arial"/>
                <a:ea typeface="Arial"/>
                <a:cs typeface="Arial"/>
                <a:sym typeface="Arial"/>
              </a:rPr>
              <a:t> CHAR(50), Address CHAR(50), City CHAR(50), Country CHAR(25), </a:t>
            </a:r>
            <a:r>
              <a:rPr lang="en-US" sz="2400" b="0" i="0" u="none" dirty="0" err="1">
                <a:solidFill>
                  <a:schemeClr val="dk1"/>
                </a:solidFill>
                <a:latin typeface="Arial"/>
                <a:ea typeface="Arial"/>
                <a:cs typeface="Arial"/>
                <a:sym typeface="Arial"/>
              </a:rPr>
              <a:t>Birth_Date</a:t>
            </a:r>
            <a:r>
              <a:rPr lang="en-US" sz="2400" b="0" i="0" u="none" dirty="0">
                <a:solidFill>
                  <a:schemeClr val="dk1"/>
                </a:solidFill>
                <a:latin typeface="Arial"/>
                <a:ea typeface="Arial"/>
                <a:cs typeface="Arial"/>
                <a:sym typeface="Arial"/>
              </a:rPr>
              <a:t> DATE); </a:t>
            </a:r>
            <a:br>
              <a:rPr lang="en-US" sz="2400" b="0" i="0" u="none" dirty="0">
                <a:solidFill>
                  <a:schemeClr val="dk1"/>
                </a:solidFill>
                <a:latin typeface="Arial"/>
                <a:ea typeface="Arial"/>
                <a:cs typeface="Arial"/>
                <a:sym typeface="Arial"/>
              </a:rPr>
            </a:br>
            <a:endParaRPr dirty="0"/>
          </a:p>
        </p:txBody>
      </p:sp>
      <p:sp>
        <p:nvSpPr>
          <p:cNvPr id="129" name="Google Shape;129;p9"/>
          <p:cNvSpPr txBox="1"/>
          <p:nvPr/>
        </p:nvSpPr>
        <p:spPr>
          <a:xfrm>
            <a:off x="647700" y="304800"/>
            <a:ext cx="7581900" cy="941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Garamond"/>
              <a:buNone/>
            </a:pPr>
            <a:r>
              <a:rPr lang="en-US" sz="3200" b="1" i="0" u="none">
                <a:solidFill>
                  <a:schemeClr val="dk1"/>
                </a:solidFill>
                <a:latin typeface="Garamond"/>
                <a:ea typeface="Garamond"/>
                <a:cs typeface="Garamond"/>
                <a:sym typeface="Garamond"/>
              </a:rPr>
              <a:t>CREATE Command</a:t>
            </a:r>
            <a:endParaRPr/>
          </a:p>
        </p:txBody>
      </p:sp>
    </p:spTree>
  </p:cSld>
  <p:clrMapOvr>
    <a:masterClrMapping/>
  </p:clrMapOvr>
  <p:transition spd="slow">
    <p:wipe dir="r"/>
  </p:transition>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4954</Words>
  <Application>Microsoft Office PowerPoint</Application>
  <PresentationFormat>On-screen Show (4:3)</PresentationFormat>
  <Paragraphs>1001</Paragraphs>
  <Slides>71</Slides>
  <Notes>71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71</vt:i4>
      </vt:variant>
    </vt:vector>
  </HeadingPairs>
  <TitlesOfParts>
    <vt:vector size="81" baseType="lpstr">
      <vt:lpstr>Söhne Mono</vt:lpstr>
      <vt:lpstr>Noto Sans Symbols</vt:lpstr>
      <vt:lpstr>Arimo</vt:lpstr>
      <vt:lpstr>Garamond</vt:lpstr>
      <vt:lpstr>Courier New</vt:lpstr>
      <vt:lpstr>Verdana</vt:lpstr>
      <vt:lpstr>Arial</vt:lpstr>
      <vt:lpstr>Calibri</vt:lpstr>
      <vt:lpstr>1_Blank Presentation</vt:lpstr>
      <vt:lpstr>Blank Presentation</vt:lpstr>
      <vt:lpstr>Structured Query Language(SQL)  </vt:lpstr>
      <vt:lpstr>Structured Query Language  (SQL) </vt:lpstr>
      <vt:lpstr>Database Transaction</vt:lpstr>
      <vt:lpstr>Database Transaction Properties</vt:lpstr>
      <vt:lpstr>Database Schema</vt:lpstr>
      <vt:lpstr> Data types</vt:lpstr>
      <vt:lpstr>Database Constraints</vt:lpstr>
      <vt:lpstr>Data Definition Language (DDL)</vt:lpstr>
      <vt:lpstr>PowerPoint Presentation</vt:lpstr>
      <vt:lpstr>PowerPoint Presentation</vt:lpstr>
      <vt:lpstr>PowerPoint Presentation</vt:lpstr>
      <vt:lpstr>PowerPoint Presentation</vt:lpstr>
      <vt:lpstr>PowerPoint Presentation</vt:lpstr>
      <vt:lpstr>Data Manipulation Language (DML) </vt:lpstr>
      <vt:lpstr>INSERT Command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Queries</vt:lpstr>
      <vt:lpstr>Examples</vt:lpstr>
      <vt:lpstr>DISTINCT Keyword</vt:lpstr>
      <vt:lpstr>DISTINCT Keyword (cont.)</vt:lpstr>
      <vt:lpstr>Comparison Conditions</vt:lpstr>
      <vt:lpstr>Other Comparison Conditions </vt:lpstr>
      <vt:lpstr>Examples</vt:lpstr>
      <vt:lpstr>Logical Conditions</vt:lpstr>
      <vt:lpstr>Arithmetic Expressions</vt:lpstr>
      <vt:lpstr>Order by Clause (ASC, DESC)</vt:lpstr>
      <vt:lpstr>Types of Join</vt:lpstr>
      <vt:lpstr>Equijoins and Non-Equijoins</vt:lpstr>
      <vt:lpstr>Types of Equi Join</vt:lpstr>
      <vt:lpstr>Join Queries (Inner Join)</vt:lpstr>
      <vt:lpstr>Ambiguous Column Names</vt:lpstr>
      <vt:lpstr>Example</vt:lpstr>
      <vt:lpstr>Example</vt:lpstr>
      <vt:lpstr>Table Alias</vt:lpstr>
      <vt:lpstr>Self Join</vt:lpstr>
      <vt:lpstr>Self Join</vt:lpstr>
      <vt:lpstr>Outer Join</vt:lpstr>
      <vt:lpstr>Outer Join</vt:lpstr>
      <vt:lpstr>Example (Non-Equijoin)</vt:lpstr>
      <vt:lpstr>Sub-Queries </vt:lpstr>
      <vt:lpstr>Examples </vt:lpstr>
      <vt:lpstr>Examples (Cont’d ) </vt:lpstr>
      <vt:lpstr>Examples (Cont’d ) </vt:lpstr>
      <vt:lpstr>Examples (Cont’d)</vt:lpstr>
      <vt:lpstr>Union Operator</vt:lpstr>
      <vt:lpstr>Examples</vt:lpstr>
      <vt:lpstr>Examples (Cont’d)</vt:lpstr>
      <vt:lpstr>Aggregate Functions</vt:lpstr>
      <vt:lpstr>Examples</vt:lpstr>
      <vt:lpstr>Examples</vt:lpstr>
      <vt:lpstr>Examples</vt:lpstr>
      <vt:lpstr>Grouping</vt:lpstr>
      <vt:lpstr>Grouping Examples</vt:lpstr>
      <vt:lpstr>Grouping Examples (Cont’d)</vt:lpstr>
      <vt:lpstr>Views</vt:lpstr>
      <vt:lpstr>Advantages of Views</vt:lpstr>
      <vt:lpstr>Simple Views and Complex Views</vt:lpstr>
      <vt:lpstr>Creating Views</vt:lpstr>
      <vt:lpstr>Creating Views (Cont’d)</vt:lpstr>
      <vt:lpstr>Retrieving Data from a View</vt:lpstr>
      <vt:lpstr>Views with Check option</vt:lpstr>
      <vt:lpstr>Modifying a View</vt:lpstr>
      <vt:lpstr>Removing a 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Language(SQL)  </dc:title>
  <dc:creator>ITI</dc:creator>
  <cp:lastModifiedBy>Dina Hosny</cp:lastModifiedBy>
  <cp:revision>25</cp:revision>
  <dcterms:created xsi:type="dcterms:W3CDTF">2004-07-31T05:28:03Z</dcterms:created>
  <dcterms:modified xsi:type="dcterms:W3CDTF">2024-02-06T22:20:15Z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