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2641" y="1312817"/>
            <a:ext cx="8915399" cy="2262781"/>
          </a:xfrm>
        </p:spPr>
        <p:txBody>
          <a:bodyPr/>
          <a:lstStyle/>
          <a:p>
            <a:pPr algn="ctr"/>
            <a:r>
              <a:rPr lang="tr-TR" dirty="0" smtClean="0"/>
              <a:t>FUTBOL SONUÇLARI TAHMİN ETMESİ</a:t>
            </a:r>
            <a:endParaRPr lang="tr-TR" dirty="0"/>
          </a:p>
        </p:txBody>
      </p:sp>
      <p:sp>
        <p:nvSpPr>
          <p:cNvPr id="3" name="Subtitle 2"/>
          <p:cNvSpPr>
            <a:spLocks noGrp="1"/>
          </p:cNvSpPr>
          <p:nvPr>
            <p:ph type="subTitle" idx="1"/>
          </p:nvPr>
        </p:nvSpPr>
        <p:spPr>
          <a:xfrm>
            <a:off x="2262640" y="4450807"/>
            <a:ext cx="8915399" cy="1126283"/>
          </a:xfrm>
        </p:spPr>
        <p:txBody>
          <a:bodyPr>
            <a:normAutofit/>
          </a:bodyPr>
          <a:lstStyle/>
          <a:p>
            <a:pPr algn="ctr"/>
            <a:r>
              <a:rPr lang="tr-TR" dirty="0" smtClean="0"/>
              <a:t>Mohammad Hajjar 180290608</a:t>
            </a:r>
          </a:p>
          <a:p>
            <a:pPr algn="ctr"/>
            <a:r>
              <a:rPr lang="tr-TR" dirty="0" smtClean="0"/>
              <a:t>Ömer Akrum 180290611</a:t>
            </a:r>
            <a:endParaRPr lang="tr-TR" dirty="0"/>
          </a:p>
        </p:txBody>
      </p:sp>
    </p:spTree>
    <p:extLst>
      <p:ext uri="{BB962C8B-B14F-4D97-AF65-F5344CB8AC3E}">
        <p14:creationId xmlns:p14="http://schemas.microsoft.com/office/powerpoint/2010/main" val="2934699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522" y="584922"/>
            <a:ext cx="5434149" cy="1178564"/>
          </a:xfrm>
        </p:spPr>
        <p:txBody>
          <a:bodyPr>
            <a:normAutofit fontScale="90000"/>
          </a:bodyPr>
          <a:lstStyle/>
          <a:p>
            <a:r>
              <a:rPr lang="en-US" dirty="0"/>
              <a:t>Random Forest Classifier</a:t>
            </a:r>
          </a:p>
        </p:txBody>
      </p:sp>
      <p:sp>
        <p:nvSpPr>
          <p:cNvPr id="3" name="Content Placeholder 2"/>
          <p:cNvSpPr>
            <a:spLocks noGrp="1"/>
          </p:cNvSpPr>
          <p:nvPr>
            <p:ph idx="1"/>
          </p:nvPr>
        </p:nvSpPr>
        <p:spPr>
          <a:xfrm>
            <a:off x="744583" y="1619794"/>
            <a:ext cx="10760029" cy="4291428"/>
          </a:xfrm>
        </p:spPr>
        <p:txBody>
          <a:bodyPr>
            <a:noAutofit/>
          </a:bodyPr>
          <a:lstStyle/>
          <a:p>
            <a:r>
              <a:rPr lang="en-US" sz="2400" dirty="0" err="1"/>
              <a:t>Rastgele</a:t>
            </a:r>
            <a:r>
              <a:rPr lang="en-US" sz="2400" dirty="0"/>
              <a:t> </a:t>
            </a:r>
            <a:r>
              <a:rPr lang="en-US" sz="2400" dirty="0" err="1"/>
              <a:t>ormanlar</a:t>
            </a:r>
            <a:r>
              <a:rPr lang="en-US" sz="2400" dirty="0"/>
              <a:t>, </a:t>
            </a:r>
            <a:r>
              <a:rPr lang="en-US" sz="2400" dirty="0" err="1"/>
              <a:t>denetimli</a:t>
            </a:r>
            <a:r>
              <a:rPr lang="en-US" sz="2400" dirty="0"/>
              <a:t> </a:t>
            </a:r>
            <a:r>
              <a:rPr lang="en-US" sz="2400" dirty="0" err="1"/>
              <a:t>bir</a:t>
            </a:r>
            <a:r>
              <a:rPr lang="en-US" sz="2400" dirty="0"/>
              <a:t> </a:t>
            </a:r>
            <a:r>
              <a:rPr lang="en-US" sz="2400" dirty="0" err="1"/>
              <a:t>öğrenme</a:t>
            </a:r>
            <a:r>
              <a:rPr lang="en-US" sz="2400" dirty="0"/>
              <a:t> </a:t>
            </a:r>
            <a:r>
              <a:rPr lang="en-US" sz="2400" dirty="0" err="1"/>
              <a:t>algoritmasıdır</a:t>
            </a:r>
            <a:r>
              <a:rPr lang="en-US" sz="2400" dirty="0"/>
              <a:t>. Hem </a:t>
            </a:r>
            <a:r>
              <a:rPr lang="en-US" sz="2400" dirty="0" err="1"/>
              <a:t>sınıflandırma</a:t>
            </a:r>
            <a:r>
              <a:rPr lang="en-US" sz="2400" dirty="0"/>
              <a:t> hem de </a:t>
            </a:r>
            <a:r>
              <a:rPr lang="en-US" sz="2400" dirty="0" err="1"/>
              <a:t>regresyon</a:t>
            </a:r>
            <a:r>
              <a:rPr lang="en-US" sz="2400" dirty="0"/>
              <a:t> </a:t>
            </a:r>
            <a:r>
              <a:rPr lang="en-US" sz="2400" dirty="0" err="1"/>
              <a:t>için</a:t>
            </a:r>
            <a:r>
              <a:rPr lang="en-US" sz="2400" dirty="0"/>
              <a:t> </a:t>
            </a:r>
            <a:r>
              <a:rPr lang="en-US" sz="2400" dirty="0" err="1"/>
              <a:t>kullanılabilir</a:t>
            </a:r>
            <a:r>
              <a:rPr lang="en-US" sz="2400" dirty="0"/>
              <a:t>. </a:t>
            </a:r>
            <a:r>
              <a:rPr lang="en-US" sz="2400" dirty="0" err="1"/>
              <a:t>Aynı</a:t>
            </a:r>
            <a:r>
              <a:rPr lang="en-US" sz="2400" dirty="0"/>
              <a:t> </a:t>
            </a:r>
            <a:r>
              <a:rPr lang="en-US" sz="2400" dirty="0" err="1"/>
              <a:t>zamanda</a:t>
            </a:r>
            <a:r>
              <a:rPr lang="en-US" sz="2400" dirty="0"/>
              <a:t> </a:t>
            </a:r>
            <a:r>
              <a:rPr lang="en-US" sz="2400" dirty="0" err="1"/>
              <a:t>en</a:t>
            </a:r>
            <a:r>
              <a:rPr lang="en-US" sz="2400" dirty="0"/>
              <a:t> </a:t>
            </a:r>
            <a:r>
              <a:rPr lang="en-US" sz="2400" dirty="0" err="1"/>
              <a:t>esnek</a:t>
            </a:r>
            <a:r>
              <a:rPr lang="en-US" sz="2400" dirty="0"/>
              <a:t> </a:t>
            </a:r>
            <a:r>
              <a:rPr lang="en-US" sz="2400" dirty="0" err="1"/>
              <a:t>ve</a:t>
            </a:r>
            <a:r>
              <a:rPr lang="en-US" sz="2400" dirty="0"/>
              <a:t> </a:t>
            </a:r>
            <a:r>
              <a:rPr lang="en-US" sz="2400" dirty="0" err="1"/>
              <a:t>kullanımı</a:t>
            </a:r>
            <a:r>
              <a:rPr lang="en-US" sz="2400" dirty="0"/>
              <a:t> </a:t>
            </a:r>
            <a:r>
              <a:rPr lang="en-US" sz="2400" dirty="0" err="1"/>
              <a:t>kolay</a:t>
            </a:r>
            <a:r>
              <a:rPr lang="en-US" sz="2400" dirty="0"/>
              <a:t> </a:t>
            </a:r>
            <a:r>
              <a:rPr lang="en-US" sz="2400" dirty="0" err="1"/>
              <a:t>algoritmadır</a:t>
            </a:r>
            <a:r>
              <a:rPr lang="en-US" sz="2400" dirty="0"/>
              <a:t>. </a:t>
            </a:r>
            <a:r>
              <a:rPr lang="en-US" sz="2400" dirty="0" err="1"/>
              <a:t>Orman</a:t>
            </a:r>
            <a:r>
              <a:rPr lang="en-US" sz="2400" dirty="0"/>
              <a:t>, </a:t>
            </a:r>
            <a:r>
              <a:rPr lang="en-US" sz="2400" dirty="0" err="1"/>
              <a:t>ağaçlardan</a:t>
            </a:r>
            <a:r>
              <a:rPr lang="en-US" sz="2400" dirty="0"/>
              <a:t> </a:t>
            </a:r>
            <a:r>
              <a:rPr lang="en-US" sz="2400" dirty="0" err="1"/>
              <a:t>oluşur</a:t>
            </a:r>
            <a:r>
              <a:rPr lang="en-US" sz="2400" dirty="0"/>
              <a:t>. </a:t>
            </a:r>
            <a:r>
              <a:rPr lang="en-US" sz="2400" dirty="0" err="1"/>
              <a:t>Bir</a:t>
            </a:r>
            <a:r>
              <a:rPr lang="en-US" sz="2400" dirty="0"/>
              <a:t> </a:t>
            </a:r>
            <a:r>
              <a:rPr lang="en-US" sz="2400" dirty="0" err="1"/>
              <a:t>ormanın</a:t>
            </a:r>
            <a:r>
              <a:rPr lang="en-US" sz="2400" dirty="0"/>
              <a:t> ne </a:t>
            </a:r>
            <a:r>
              <a:rPr lang="en-US" sz="2400" dirty="0" err="1"/>
              <a:t>kadar</a:t>
            </a:r>
            <a:r>
              <a:rPr lang="en-US" sz="2400" dirty="0"/>
              <a:t> </a:t>
            </a:r>
            <a:r>
              <a:rPr lang="en-US" sz="2400" dirty="0" err="1"/>
              <a:t>çok</a:t>
            </a:r>
            <a:r>
              <a:rPr lang="en-US" sz="2400" dirty="0"/>
              <a:t> </a:t>
            </a:r>
            <a:r>
              <a:rPr lang="en-US" sz="2400" dirty="0" err="1"/>
              <a:t>ağacı</a:t>
            </a:r>
            <a:r>
              <a:rPr lang="en-US" sz="2400" dirty="0"/>
              <a:t> </a:t>
            </a:r>
            <a:r>
              <a:rPr lang="en-US" sz="2400" dirty="0" err="1"/>
              <a:t>varsa</a:t>
            </a:r>
            <a:r>
              <a:rPr lang="en-US" sz="2400" dirty="0"/>
              <a:t> o </a:t>
            </a:r>
            <a:r>
              <a:rPr lang="en-US" sz="2400" dirty="0" err="1"/>
              <a:t>kadar</a:t>
            </a:r>
            <a:r>
              <a:rPr lang="en-US" sz="2400" dirty="0"/>
              <a:t> </a:t>
            </a:r>
            <a:r>
              <a:rPr lang="en-US" sz="2400" dirty="0" err="1"/>
              <a:t>sağlam</a:t>
            </a:r>
            <a:r>
              <a:rPr lang="en-US" sz="2400" dirty="0"/>
              <a:t> </a:t>
            </a:r>
            <a:r>
              <a:rPr lang="en-US" sz="2400" dirty="0" err="1"/>
              <a:t>olduğu</a:t>
            </a:r>
            <a:r>
              <a:rPr lang="en-US" sz="2400" dirty="0"/>
              <a:t> </a:t>
            </a:r>
            <a:r>
              <a:rPr lang="en-US" sz="2400" dirty="0" err="1"/>
              <a:t>söylenir</a:t>
            </a:r>
            <a:r>
              <a:rPr lang="en-US" sz="2400" dirty="0"/>
              <a:t>. </a:t>
            </a:r>
            <a:r>
              <a:rPr lang="en-US" sz="2400" dirty="0" err="1"/>
              <a:t>Rastgele</a:t>
            </a:r>
            <a:r>
              <a:rPr lang="en-US" sz="2400" dirty="0"/>
              <a:t> </a:t>
            </a:r>
            <a:r>
              <a:rPr lang="en-US" sz="2400" dirty="0" err="1"/>
              <a:t>ormanlar</a:t>
            </a:r>
            <a:r>
              <a:rPr lang="en-US" sz="2400" dirty="0"/>
              <a:t>, </a:t>
            </a:r>
            <a:r>
              <a:rPr lang="en-US" sz="2400" dirty="0" err="1"/>
              <a:t>rastgele</a:t>
            </a:r>
            <a:r>
              <a:rPr lang="en-US" sz="2400" dirty="0"/>
              <a:t> </a:t>
            </a:r>
            <a:r>
              <a:rPr lang="en-US" sz="2400" dirty="0" err="1"/>
              <a:t>seçilen</a:t>
            </a:r>
            <a:r>
              <a:rPr lang="en-US" sz="2400" dirty="0"/>
              <a:t> </a:t>
            </a:r>
            <a:r>
              <a:rPr lang="en-US" sz="2400" dirty="0" err="1"/>
              <a:t>veri</a:t>
            </a:r>
            <a:r>
              <a:rPr lang="en-US" sz="2400" dirty="0"/>
              <a:t> </a:t>
            </a:r>
            <a:r>
              <a:rPr lang="en-US" sz="2400" dirty="0" err="1"/>
              <a:t>örnekleri</a:t>
            </a:r>
            <a:r>
              <a:rPr lang="en-US" sz="2400" dirty="0"/>
              <a:t> </a:t>
            </a:r>
            <a:r>
              <a:rPr lang="en-US" sz="2400" dirty="0" err="1"/>
              <a:t>üzerinde</a:t>
            </a:r>
            <a:r>
              <a:rPr lang="en-US" sz="2400" dirty="0"/>
              <a:t> </a:t>
            </a:r>
            <a:r>
              <a:rPr lang="en-US" sz="2400" dirty="0" err="1"/>
              <a:t>karar</a:t>
            </a:r>
            <a:r>
              <a:rPr lang="en-US" sz="2400" dirty="0"/>
              <a:t> </a:t>
            </a:r>
            <a:r>
              <a:rPr lang="en-US" sz="2400" dirty="0" err="1"/>
              <a:t>ağaçları</a:t>
            </a:r>
            <a:r>
              <a:rPr lang="en-US" sz="2400" dirty="0"/>
              <a:t> </a:t>
            </a:r>
            <a:r>
              <a:rPr lang="en-US" sz="2400" dirty="0" err="1"/>
              <a:t>oluşturur</a:t>
            </a:r>
            <a:r>
              <a:rPr lang="en-US" sz="2400" dirty="0"/>
              <a:t>, her </a:t>
            </a:r>
            <a:r>
              <a:rPr lang="en-US" sz="2400" dirty="0" err="1"/>
              <a:t>ağaçtan</a:t>
            </a:r>
            <a:r>
              <a:rPr lang="en-US" sz="2400" dirty="0"/>
              <a:t> </a:t>
            </a:r>
            <a:r>
              <a:rPr lang="en-US" sz="2400" dirty="0" err="1"/>
              <a:t>tahmin</a:t>
            </a:r>
            <a:r>
              <a:rPr lang="en-US" sz="2400" dirty="0"/>
              <a:t> </a:t>
            </a:r>
            <a:r>
              <a:rPr lang="en-US" sz="2400" dirty="0" err="1"/>
              <a:t>alır</a:t>
            </a:r>
            <a:r>
              <a:rPr lang="en-US" sz="2400" dirty="0"/>
              <a:t> </a:t>
            </a:r>
            <a:r>
              <a:rPr lang="en-US" sz="2400" dirty="0" err="1"/>
              <a:t>ve</a:t>
            </a:r>
            <a:r>
              <a:rPr lang="en-US" sz="2400" dirty="0"/>
              <a:t> </a:t>
            </a:r>
            <a:r>
              <a:rPr lang="en-US" sz="2400" dirty="0" err="1"/>
              <a:t>oylama</a:t>
            </a:r>
            <a:r>
              <a:rPr lang="en-US" sz="2400" dirty="0"/>
              <a:t> </a:t>
            </a:r>
            <a:r>
              <a:rPr lang="en-US" sz="2400" dirty="0" err="1"/>
              <a:t>yoluyla</a:t>
            </a:r>
            <a:r>
              <a:rPr lang="en-US" sz="2400" dirty="0"/>
              <a:t> </a:t>
            </a:r>
            <a:r>
              <a:rPr lang="en-US" sz="2400" dirty="0" err="1"/>
              <a:t>en</a:t>
            </a:r>
            <a:r>
              <a:rPr lang="en-US" sz="2400" dirty="0"/>
              <a:t> </a:t>
            </a:r>
            <a:r>
              <a:rPr lang="en-US" sz="2400" dirty="0" err="1"/>
              <a:t>iyi</a:t>
            </a:r>
            <a:r>
              <a:rPr lang="en-US" sz="2400" dirty="0"/>
              <a:t> </a:t>
            </a:r>
            <a:r>
              <a:rPr lang="en-US" sz="2400" dirty="0" err="1"/>
              <a:t>çözümü</a:t>
            </a:r>
            <a:r>
              <a:rPr lang="en-US" sz="2400" dirty="0"/>
              <a:t> </a:t>
            </a:r>
            <a:r>
              <a:rPr lang="en-US" sz="2400" dirty="0" err="1"/>
              <a:t>seçer</a:t>
            </a:r>
            <a:r>
              <a:rPr lang="en-US" sz="2400" dirty="0"/>
              <a:t>. </a:t>
            </a:r>
            <a:r>
              <a:rPr lang="en-US" sz="2400" dirty="0" err="1"/>
              <a:t>Ayrıca</a:t>
            </a:r>
            <a:r>
              <a:rPr lang="en-US" sz="2400" dirty="0"/>
              <a:t>, </a:t>
            </a:r>
            <a:r>
              <a:rPr lang="en-US" sz="2400" dirty="0" err="1"/>
              <a:t>özelliğin</a:t>
            </a:r>
            <a:r>
              <a:rPr lang="en-US" sz="2400" dirty="0"/>
              <a:t> </a:t>
            </a:r>
            <a:r>
              <a:rPr lang="en-US" sz="2400" dirty="0" err="1"/>
              <a:t>öneminin</a:t>
            </a:r>
            <a:r>
              <a:rPr lang="en-US" sz="2400" dirty="0"/>
              <a:t> </a:t>
            </a:r>
            <a:r>
              <a:rPr lang="en-US" sz="2400" dirty="0" err="1"/>
              <a:t>oldukça</a:t>
            </a:r>
            <a:r>
              <a:rPr lang="en-US" sz="2400" dirty="0"/>
              <a:t> </a:t>
            </a:r>
            <a:r>
              <a:rPr lang="en-US" sz="2400" dirty="0" err="1"/>
              <a:t>iyi</a:t>
            </a:r>
            <a:r>
              <a:rPr lang="en-US" sz="2400" dirty="0"/>
              <a:t> </a:t>
            </a:r>
            <a:r>
              <a:rPr lang="en-US" sz="2400" dirty="0" err="1"/>
              <a:t>bir</a:t>
            </a:r>
            <a:r>
              <a:rPr lang="en-US" sz="2400" dirty="0"/>
              <a:t> </a:t>
            </a:r>
            <a:r>
              <a:rPr lang="en-US" sz="2400" dirty="0" err="1"/>
              <a:t>göstergesini</a:t>
            </a:r>
            <a:r>
              <a:rPr lang="en-US" sz="2400" dirty="0"/>
              <a:t> </a:t>
            </a:r>
            <a:r>
              <a:rPr lang="en-US" sz="2400" dirty="0" err="1"/>
              <a:t>sağlar</a:t>
            </a:r>
            <a:r>
              <a:rPr lang="en-US" sz="2400" dirty="0"/>
              <a:t>.</a:t>
            </a:r>
          </a:p>
          <a:p>
            <a:pPr marL="0" indent="0" algn="just">
              <a:buNone/>
            </a:pPr>
            <a:endParaRPr lang="tr-TR" sz="1600" dirty="0" smtClean="0"/>
          </a:p>
          <a:p>
            <a:pPr marL="0" indent="0">
              <a:buNone/>
            </a:pPr>
            <a:r>
              <a:rPr lang="tr-TR" sz="1400" dirty="0" smtClean="0"/>
              <a:t>          </a:t>
            </a:r>
            <a:endParaRPr lang="tr-TR" sz="1400" dirty="0"/>
          </a:p>
        </p:txBody>
      </p:sp>
    </p:spTree>
    <p:extLst>
      <p:ext uri="{BB962C8B-B14F-4D97-AF65-F5344CB8AC3E}">
        <p14:creationId xmlns:p14="http://schemas.microsoft.com/office/powerpoint/2010/main" val="95931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Projemiz nedir</a:t>
            </a:r>
            <a:endParaRPr lang="tr-TR" dirty="0"/>
          </a:p>
        </p:txBody>
      </p:sp>
      <p:sp>
        <p:nvSpPr>
          <p:cNvPr id="3" name="Content Placeholder 2"/>
          <p:cNvSpPr>
            <a:spLocks noGrp="1"/>
          </p:cNvSpPr>
          <p:nvPr>
            <p:ph idx="1"/>
          </p:nvPr>
        </p:nvSpPr>
        <p:spPr/>
        <p:txBody>
          <a:bodyPr/>
          <a:lstStyle/>
          <a:p>
            <a:pPr algn="just"/>
            <a:r>
              <a:rPr lang="tr-TR" dirty="0" smtClean="0"/>
              <a:t>Önceki yılların sonuçlarından öğrenerek yeni maçlarının sonuçlarını tahmin etmesi, classification modelleri yardımıyla.</a:t>
            </a:r>
            <a:endParaRPr lang="tr-TR" dirty="0"/>
          </a:p>
        </p:txBody>
      </p:sp>
    </p:spTree>
    <p:extLst>
      <p:ext uri="{BB962C8B-B14F-4D97-AF65-F5344CB8AC3E}">
        <p14:creationId xmlns:p14="http://schemas.microsoft.com/office/powerpoint/2010/main" val="1052734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Kullanılan classification modeller</a:t>
            </a:r>
            <a:endParaRPr lang="tr-TR" dirty="0"/>
          </a:p>
        </p:txBody>
      </p:sp>
      <p:sp>
        <p:nvSpPr>
          <p:cNvPr id="3" name="Content Placeholder 2"/>
          <p:cNvSpPr>
            <a:spLocks noGrp="1"/>
          </p:cNvSpPr>
          <p:nvPr>
            <p:ph idx="1"/>
          </p:nvPr>
        </p:nvSpPr>
        <p:spPr>
          <a:xfrm>
            <a:off x="1201783" y="2133600"/>
            <a:ext cx="10302829" cy="3777622"/>
          </a:xfrm>
        </p:spPr>
        <p:txBody>
          <a:bodyPr numCol="2"/>
          <a:lstStyle/>
          <a:p>
            <a:pPr algn="just">
              <a:buFont typeface="Courier New" panose="02070309020205020404" pitchFamily="49" charset="0"/>
              <a:buChar char="o"/>
            </a:pPr>
            <a:r>
              <a:rPr lang="tr-TR" dirty="0"/>
              <a:t>LogisticRegression</a:t>
            </a:r>
          </a:p>
          <a:p>
            <a:pPr algn="just">
              <a:buFont typeface="Courier New" panose="02070309020205020404" pitchFamily="49" charset="0"/>
              <a:buChar char="o"/>
            </a:pPr>
            <a:r>
              <a:rPr lang="tr-TR" dirty="0" smtClean="0"/>
              <a:t>SVM</a:t>
            </a:r>
          </a:p>
          <a:p>
            <a:pPr algn="just">
              <a:buFont typeface="Courier New" panose="02070309020205020404" pitchFamily="49" charset="0"/>
              <a:buChar char="o"/>
            </a:pPr>
            <a:r>
              <a:rPr lang="tr-TR" dirty="0" smtClean="0"/>
              <a:t>DecisionTreeClassifier</a:t>
            </a:r>
          </a:p>
          <a:p>
            <a:pPr algn="just">
              <a:buFont typeface="Courier New" panose="02070309020205020404" pitchFamily="49" charset="0"/>
              <a:buChar char="o"/>
            </a:pPr>
            <a:r>
              <a:rPr lang="tr-TR" dirty="0"/>
              <a:t>RandomForestClassifier</a:t>
            </a:r>
          </a:p>
          <a:p>
            <a:pPr algn="just">
              <a:buFont typeface="Courier New" panose="02070309020205020404" pitchFamily="49" charset="0"/>
              <a:buChar char="o"/>
            </a:pPr>
            <a:r>
              <a:rPr lang="tr-TR" dirty="0" smtClean="0"/>
              <a:t>Gaussian NaveBayes</a:t>
            </a:r>
            <a:endParaRPr lang="tr-TR" dirty="0"/>
          </a:p>
          <a:p>
            <a:pPr>
              <a:buFont typeface="Courier New" panose="02070309020205020404" pitchFamily="49" charset="0"/>
              <a:buChar char="o"/>
            </a:pPr>
            <a:endParaRPr lang="tr-TR" dirty="0"/>
          </a:p>
        </p:txBody>
      </p:sp>
    </p:spTree>
    <p:extLst>
      <p:ext uri="{BB962C8B-B14F-4D97-AF65-F5344CB8AC3E}">
        <p14:creationId xmlns:p14="http://schemas.microsoft.com/office/powerpoint/2010/main" val="28214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1452" y="545733"/>
            <a:ext cx="3866605" cy="1178564"/>
          </a:xfrm>
        </p:spPr>
        <p:txBody>
          <a:bodyPr/>
          <a:lstStyle/>
          <a:p>
            <a:r>
              <a:rPr lang="tr-TR" dirty="0"/>
              <a:t>V</a:t>
            </a:r>
            <a:r>
              <a:rPr lang="tr-TR" dirty="0" smtClean="0"/>
              <a:t>eriseti</a:t>
            </a:r>
            <a:endParaRPr lang="tr-TR" dirty="0"/>
          </a:p>
        </p:txBody>
      </p:sp>
      <p:sp>
        <p:nvSpPr>
          <p:cNvPr id="3" name="Content Placeholder 2"/>
          <p:cNvSpPr>
            <a:spLocks noGrp="1"/>
          </p:cNvSpPr>
          <p:nvPr>
            <p:ph idx="1"/>
          </p:nvPr>
        </p:nvSpPr>
        <p:spPr>
          <a:xfrm>
            <a:off x="744583" y="1619794"/>
            <a:ext cx="10760029" cy="4291428"/>
          </a:xfrm>
        </p:spPr>
        <p:txBody>
          <a:bodyPr>
            <a:normAutofit fontScale="92500" lnSpcReduction="10000"/>
          </a:bodyPr>
          <a:lstStyle/>
          <a:p>
            <a:pPr algn="just"/>
            <a:r>
              <a:rPr lang="tr-TR" sz="1900" dirty="0" smtClean="0"/>
              <a:t>9 dan 18 mevsimine kadar Excell olarak .csv uzantılı dosyalardır.</a:t>
            </a:r>
          </a:p>
          <a:p>
            <a:pPr algn="just"/>
            <a:r>
              <a:rPr lang="tr-TR" sz="1900" dirty="0" smtClean="0"/>
              <a:t> 5 ülkenin takımların mevsimleri içerir: english, french, italian, ispan, german.</a:t>
            </a:r>
          </a:p>
          <a:p>
            <a:pPr algn="just"/>
            <a:r>
              <a:rPr lang="tr-TR" sz="1900" dirty="0"/>
              <a:t>Bilgileri (özellikleri) </a:t>
            </a:r>
            <a:r>
              <a:rPr lang="tr-TR" sz="1900" dirty="0" smtClean="0"/>
              <a:t>:</a:t>
            </a:r>
          </a:p>
          <a:p>
            <a:pPr marL="0" indent="0" algn="just">
              <a:buNone/>
            </a:pPr>
            <a:r>
              <a:rPr lang="tr-TR" sz="1900" dirty="0"/>
              <a:t>index Div , Date , HomeTeam, AwayTeam, FTHG, FTAG, FTR, HTHG, HTAG, ... BbMxAHH , BbAvAHH, BbMxAHA, BbAvAHA, PSH, PSD, PSA, PSCH, PSCD, PSCA.</a:t>
            </a:r>
            <a:endParaRPr lang="tr-TR" sz="1900" dirty="0" smtClean="0"/>
          </a:p>
          <a:p>
            <a:pPr algn="just"/>
            <a:r>
              <a:rPr lang="tr-TR" sz="1900" dirty="0"/>
              <a:t>Veriseti sayesi: </a:t>
            </a:r>
            <a:endParaRPr lang="tr-TR" sz="1900" dirty="0" smtClean="0"/>
          </a:p>
          <a:p>
            <a:pPr marL="0" indent="0" algn="just">
              <a:buNone/>
            </a:pPr>
            <a:r>
              <a:rPr lang="tr-TR" sz="1900" dirty="0"/>
              <a:t>Her </a:t>
            </a:r>
            <a:r>
              <a:rPr lang="tr-TR" sz="1900" dirty="0" smtClean="0"/>
              <a:t>Exell </a:t>
            </a:r>
            <a:r>
              <a:rPr lang="tr-TR" sz="1900" dirty="0"/>
              <a:t>dosyasında 307 veri(satır) vardır, her ülke için 10 excell dosyası, ve bizde 5 ilke olur böylece: 307*10*5=15 350 veri vardır.</a:t>
            </a:r>
            <a:endParaRPr lang="tr-TR" sz="1900" dirty="0" smtClean="0"/>
          </a:p>
          <a:p>
            <a:pPr algn="just"/>
            <a:r>
              <a:rPr lang="tr-TR" sz="1900" dirty="0" smtClean="0"/>
              <a:t>Verisetiyi «datahub.io» adresinden aldık [1].</a:t>
            </a:r>
            <a:endParaRPr lang="tr-TR" sz="1900" dirty="0"/>
          </a:p>
          <a:p>
            <a:pPr algn="just"/>
            <a:endParaRPr lang="tr-TR" sz="1900" dirty="0" smtClean="0"/>
          </a:p>
          <a:p>
            <a:pPr algn="just"/>
            <a:endParaRPr lang="tr-TR" sz="1900" dirty="0" smtClean="0"/>
          </a:p>
          <a:p>
            <a:pPr marL="0" indent="0">
              <a:buNone/>
            </a:pPr>
            <a:r>
              <a:rPr lang="tr-TR" dirty="0"/>
              <a:t> </a:t>
            </a:r>
            <a:r>
              <a:rPr lang="tr-TR" dirty="0" smtClean="0"/>
              <a:t>         </a:t>
            </a:r>
            <a:endParaRPr lang="tr-TR" dirty="0"/>
          </a:p>
        </p:txBody>
      </p:sp>
    </p:spTree>
    <p:extLst>
      <p:ext uri="{BB962C8B-B14F-4D97-AF65-F5344CB8AC3E}">
        <p14:creationId xmlns:p14="http://schemas.microsoft.com/office/powerpoint/2010/main" val="332500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833" y="519607"/>
            <a:ext cx="8911687" cy="1280890"/>
          </a:xfrm>
        </p:spPr>
        <p:txBody>
          <a:bodyPr/>
          <a:lstStyle/>
          <a:p>
            <a:pPr algn="ctr"/>
            <a:r>
              <a:rPr lang="tr-TR" dirty="0" smtClean="0"/>
              <a:t>PLANI</a:t>
            </a:r>
            <a:endParaRPr lang="tr-TR" dirty="0"/>
          </a:p>
        </p:txBody>
      </p:sp>
      <p:sp>
        <p:nvSpPr>
          <p:cNvPr id="3" name="Content Placeholder 2"/>
          <p:cNvSpPr>
            <a:spLocks noGrp="1"/>
          </p:cNvSpPr>
          <p:nvPr>
            <p:ph idx="1"/>
          </p:nvPr>
        </p:nvSpPr>
        <p:spPr>
          <a:xfrm>
            <a:off x="1985554" y="2133600"/>
            <a:ext cx="9519058" cy="3777622"/>
          </a:xfrm>
        </p:spPr>
        <p:txBody>
          <a:bodyPr numCol="2"/>
          <a:lstStyle/>
          <a:p>
            <a:r>
              <a:rPr lang="tr-TR" dirty="0" smtClean="0"/>
              <a:t>MOHAMMAD:</a:t>
            </a:r>
          </a:p>
          <a:p>
            <a:endParaRPr lang="tr-TR" dirty="0" smtClean="0"/>
          </a:p>
          <a:p>
            <a:pPr>
              <a:buFont typeface="Wingdings" panose="05000000000000000000" pitchFamily="2" charset="2"/>
              <a:buChar char="v"/>
            </a:pPr>
            <a:r>
              <a:rPr lang="tr-TR" dirty="0" smtClean="0"/>
              <a:t>Fonksiyonları oluşturması.</a:t>
            </a:r>
          </a:p>
          <a:p>
            <a:pPr>
              <a:buFont typeface="Wingdings" panose="05000000000000000000" pitchFamily="2" charset="2"/>
              <a:buChar char="v"/>
            </a:pPr>
            <a:r>
              <a:rPr lang="tr-TR" dirty="0" smtClean="0"/>
              <a:t>Veri ön işleme gerçekleştirmesi.</a:t>
            </a:r>
            <a:endParaRPr lang="tr-TR" dirty="0"/>
          </a:p>
          <a:p>
            <a:pPr marL="0" indent="0">
              <a:buNone/>
            </a:pPr>
            <a:endParaRPr lang="tr-TR" dirty="0" smtClean="0"/>
          </a:p>
          <a:p>
            <a:endParaRPr lang="tr-TR" dirty="0"/>
          </a:p>
          <a:p>
            <a:endParaRPr lang="tr-TR" dirty="0" smtClean="0"/>
          </a:p>
          <a:p>
            <a:pPr marL="0" indent="0">
              <a:buNone/>
            </a:pPr>
            <a:endParaRPr lang="tr-TR" dirty="0" smtClean="0"/>
          </a:p>
          <a:p>
            <a:endParaRPr lang="tr-TR" dirty="0" smtClean="0"/>
          </a:p>
          <a:p>
            <a:r>
              <a:rPr lang="tr-TR" dirty="0" smtClean="0"/>
              <a:t>ÖMER:</a:t>
            </a:r>
            <a:endParaRPr lang="tr-TR" dirty="0"/>
          </a:p>
          <a:p>
            <a:pPr marL="0" indent="0">
              <a:buNone/>
            </a:pPr>
            <a:endParaRPr lang="tr-TR" dirty="0" smtClean="0"/>
          </a:p>
          <a:p>
            <a:pPr>
              <a:buFont typeface="Wingdings" panose="05000000000000000000" pitchFamily="2" charset="2"/>
              <a:buChar char="v"/>
            </a:pPr>
            <a:r>
              <a:rPr lang="tr-TR" dirty="0" smtClean="0"/>
              <a:t>Verisetiyi hazırlanması.</a:t>
            </a:r>
          </a:p>
          <a:p>
            <a:pPr>
              <a:buFont typeface="Wingdings" panose="05000000000000000000" pitchFamily="2" charset="2"/>
              <a:buChar char="v"/>
            </a:pPr>
            <a:r>
              <a:rPr lang="tr-TR" dirty="0" smtClean="0"/>
              <a:t>Clasification modelleri uygulaması.</a:t>
            </a:r>
            <a:endParaRPr lang="tr-TR" dirty="0"/>
          </a:p>
        </p:txBody>
      </p:sp>
      <p:sp>
        <p:nvSpPr>
          <p:cNvPr id="4" name="TextBox 3"/>
          <p:cNvSpPr txBox="1"/>
          <p:nvPr/>
        </p:nvSpPr>
        <p:spPr>
          <a:xfrm>
            <a:off x="4036424" y="5159829"/>
            <a:ext cx="4676502" cy="369332"/>
          </a:xfrm>
          <a:prstGeom prst="rect">
            <a:avLst/>
          </a:prstGeom>
          <a:noFill/>
        </p:spPr>
        <p:txBody>
          <a:bodyPr wrap="square" rtlCol="0">
            <a:spAutoFit/>
          </a:bodyPr>
          <a:lstStyle/>
          <a:p>
            <a:r>
              <a:rPr lang="tr-TR" b="1" dirty="0" smtClean="0"/>
              <a:t>Kullanılan programlama dili : PYTHON</a:t>
            </a:r>
            <a:endParaRPr lang="tr-TR" b="1" dirty="0"/>
          </a:p>
        </p:txBody>
      </p:sp>
    </p:spTree>
    <p:extLst>
      <p:ext uri="{BB962C8B-B14F-4D97-AF65-F5344CB8AC3E}">
        <p14:creationId xmlns:p14="http://schemas.microsoft.com/office/powerpoint/2010/main" val="1970137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2994" y="545733"/>
            <a:ext cx="4585063" cy="1178564"/>
          </a:xfrm>
        </p:spPr>
        <p:txBody>
          <a:bodyPr>
            <a:normAutofit/>
          </a:bodyPr>
          <a:lstStyle/>
          <a:p>
            <a:r>
              <a:rPr lang="tr-TR" dirty="0" err="1"/>
              <a:t>Logistic</a:t>
            </a:r>
            <a:r>
              <a:rPr lang="tr-TR" dirty="0"/>
              <a:t> </a:t>
            </a:r>
            <a:r>
              <a:rPr lang="tr-TR" dirty="0" err="1"/>
              <a:t>Regression</a:t>
            </a:r>
            <a:endParaRPr lang="tr-TR" dirty="0"/>
          </a:p>
        </p:txBody>
      </p:sp>
      <p:sp>
        <p:nvSpPr>
          <p:cNvPr id="3" name="Content Placeholder 2"/>
          <p:cNvSpPr>
            <a:spLocks noGrp="1"/>
          </p:cNvSpPr>
          <p:nvPr>
            <p:ph idx="1"/>
          </p:nvPr>
        </p:nvSpPr>
        <p:spPr>
          <a:xfrm>
            <a:off x="744583" y="1619794"/>
            <a:ext cx="10760029" cy="4291428"/>
          </a:xfrm>
        </p:spPr>
        <p:txBody>
          <a:bodyPr>
            <a:normAutofit fontScale="92500" lnSpcReduction="10000"/>
          </a:bodyPr>
          <a:lstStyle/>
          <a:p>
            <a:pPr algn="just"/>
            <a:r>
              <a:rPr lang="tr-TR" sz="2400" dirty="0"/>
              <a:t>Lojistik Regresyon, denetimli bir Makine Öğrenimi algoritmasıdır; bu, eğitim için sağlanan verilerin etiketlendiği, yani yanıtların eğitim kümesinde zaten sağlandığı anlamına gelir. Algoritma bu örneklerden ve bunlara karşılık gelen cevaplardan öğrenir ve ardından bunu yeni örnekleri sınıflandırmak için kullanır.</a:t>
            </a:r>
          </a:p>
          <a:p>
            <a:pPr algn="just"/>
            <a:endParaRPr lang="tr-TR" sz="2400" dirty="0"/>
          </a:p>
          <a:p>
            <a:pPr algn="just"/>
            <a:r>
              <a:rPr lang="tr-TR" sz="2400" dirty="0"/>
              <a:t>Matematiksel terimlerle, bağımlı değişkenin Y ve bağımsız değişkenler kümesinin X olduğunu varsayalım, o zaman lojistik regresyon bağımlı değişkeni P(Y=1) bağımsız değişkenler kümesi olan </a:t>
            </a:r>
            <a:r>
              <a:rPr lang="tr-TR" sz="2400" dirty="0" err="1"/>
              <a:t>X'in</a:t>
            </a:r>
            <a:r>
              <a:rPr lang="tr-TR" sz="2400" dirty="0"/>
              <a:t> bir fonksiyonu olarak tahmin edecektir.</a:t>
            </a:r>
            <a:endParaRPr lang="tr-TR" sz="2400" dirty="0" smtClean="0"/>
          </a:p>
          <a:p>
            <a:pPr algn="just"/>
            <a:endParaRPr lang="tr-TR" sz="1900" dirty="0" smtClean="0"/>
          </a:p>
          <a:p>
            <a:pPr marL="0" indent="0">
              <a:buNone/>
            </a:pPr>
            <a:r>
              <a:rPr lang="tr-TR" dirty="0"/>
              <a:t> </a:t>
            </a:r>
            <a:r>
              <a:rPr lang="tr-TR" dirty="0" smtClean="0"/>
              <a:t>         </a:t>
            </a:r>
            <a:endParaRPr lang="tr-TR" dirty="0"/>
          </a:p>
        </p:txBody>
      </p:sp>
    </p:spTree>
    <p:extLst>
      <p:ext uri="{BB962C8B-B14F-4D97-AF65-F5344CB8AC3E}">
        <p14:creationId xmlns:p14="http://schemas.microsoft.com/office/powerpoint/2010/main" val="2250994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0949" y="545733"/>
            <a:ext cx="7419703" cy="1178564"/>
          </a:xfrm>
        </p:spPr>
        <p:txBody>
          <a:bodyPr>
            <a:normAutofit/>
          </a:bodyPr>
          <a:lstStyle/>
          <a:p>
            <a:r>
              <a:rPr lang="tr-TR" dirty="0"/>
              <a:t>SVM (</a:t>
            </a:r>
            <a:r>
              <a:rPr lang="tr-TR" dirty="0" err="1"/>
              <a:t>Support</a:t>
            </a:r>
            <a:r>
              <a:rPr lang="tr-TR" dirty="0"/>
              <a:t> </a:t>
            </a:r>
            <a:r>
              <a:rPr lang="tr-TR" dirty="0" err="1"/>
              <a:t>Vector</a:t>
            </a:r>
            <a:r>
              <a:rPr lang="tr-TR" dirty="0"/>
              <a:t> </a:t>
            </a:r>
            <a:r>
              <a:rPr lang="tr-TR" dirty="0" err="1"/>
              <a:t>Machines</a:t>
            </a:r>
            <a:r>
              <a:rPr lang="tr-TR" dirty="0"/>
              <a:t>)</a:t>
            </a:r>
          </a:p>
        </p:txBody>
      </p:sp>
      <p:sp>
        <p:nvSpPr>
          <p:cNvPr id="3" name="Content Placeholder 2"/>
          <p:cNvSpPr>
            <a:spLocks noGrp="1"/>
          </p:cNvSpPr>
          <p:nvPr>
            <p:ph idx="1"/>
          </p:nvPr>
        </p:nvSpPr>
        <p:spPr>
          <a:xfrm>
            <a:off x="744583" y="1619794"/>
            <a:ext cx="6035039" cy="4794069"/>
          </a:xfrm>
        </p:spPr>
        <p:txBody>
          <a:bodyPr>
            <a:normAutofit/>
          </a:bodyPr>
          <a:lstStyle/>
          <a:p>
            <a:pPr algn="just"/>
            <a:r>
              <a:rPr lang="tr-TR" sz="2000" dirty="0"/>
              <a:t>Genel olarak, </a:t>
            </a:r>
            <a:r>
              <a:rPr lang="tr-TR" sz="2000" dirty="0" err="1"/>
              <a:t>support</a:t>
            </a:r>
            <a:r>
              <a:rPr lang="tr-TR" sz="2000" dirty="0"/>
              <a:t> </a:t>
            </a:r>
            <a:r>
              <a:rPr lang="tr-TR" sz="2000" dirty="0" err="1"/>
              <a:t>vector</a:t>
            </a:r>
            <a:r>
              <a:rPr lang="tr-TR" sz="2000" dirty="0"/>
              <a:t> </a:t>
            </a:r>
            <a:r>
              <a:rPr lang="tr-TR" sz="2000" dirty="0" err="1"/>
              <a:t>machines</a:t>
            </a:r>
            <a:r>
              <a:rPr lang="tr-TR" sz="2000" dirty="0"/>
              <a:t> bir sınıflandırma yaklaşımı olarak kabul edilir, ama hem sınıflandırma hem de regresyon problemlerinde kullanılabilir. Birden çok sürekli ve kategorik değişkeni kolayca işleyebilir. SVM, farklı sınıfları ayırmak için çok boyutlu uzayda bir </a:t>
            </a:r>
            <a:r>
              <a:rPr lang="tr-TR" sz="2000" dirty="0" err="1"/>
              <a:t>hiperdüzlem</a:t>
            </a:r>
            <a:r>
              <a:rPr lang="tr-TR" sz="2000" dirty="0"/>
              <a:t> oluşturur. SVM, bir hatayı en aza indirmek için kullanılan yinelemeli bir şekilde en uygun </a:t>
            </a:r>
            <a:r>
              <a:rPr lang="tr-TR" sz="2000" dirty="0" err="1"/>
              <a:t>hiper</a:t>
            </a:r>
            <a:r>
              <a:rPr lang="tr-TR" sz="2000" dirty="0"/>
              <a:t> düzlemi oluşturur. </a:t>
            </a:r>
            <a:r>
              <a:rPr lang="tr-TR" sz="2000" dirty="0" err="1"/>
              <a:t>DVM'nin</a:t>
            </a:r>
            <a:r>
              <a:rPr lang="tr-TR" sz="2000" dirty="0"/>
              <a:t> temel fikri, veri kümesini sınıflara en iyi şekilde bölen bir maksimum marjinal </a:t>
            </a:r>
            <a:r>
              <a:rPr lang="tr-TR" sz="2000" dirty="0" err="1"/>
              <a:t>hiperdüzlem</a:t>
            </a:r>
            <a:r>
              <a:rPr lang="tr-TR" sz="2000" dirty="0"/>
              <a:t> (MMH) bulmaktır.</a:t>
            </a:r>
            <a:endParaRPr lang="tr-TR" dirty="0" smtClean="0"/>
          </a:p>
          <a:p>
            <a:pPr marL="0" indent="0">
              <a:buNone/>
            </a:pPr>
            <a:r>
              <a:rPr lang="tr-TR" sz="1600" dirty="0"/>
              <a:t> </a:t>
            </a:r>
            <a:r>
              <a:rPr lang="tr-TR" sz="1600" dirty="0" smtClean="0"/>
              <a:t>         </a:t>
            </a:r>
            <a:endParaRPr lang="tr-TR" sz="16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810" y="1724297"/>
            <a:ext cx="5046208" cy="3158816"/>
          </a:xfrm>
          <a:prstGeom prst="rect">
            <a:avLst/>
          </a:prstGeom>
        </p:spPr>
      </p:pic>
    </p:spTree>
    <p:extLst>
      <p:ext uri="{BB962C8B-B14F-4D97-AF65-F5344CB8AC3E}">
        <p14:creationId xmlns:p14="http://schemas.microsoft.com/office/powerpoint/2010/main" val="4077397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2994" y="545733"/>
            <a:ext cx="4585063" cy="1178564"/>
          </a:xfrm>
        </p:spPr>
        <p:txBody>
          <a:bodyPr>
            <a:normAutofit/>
          </a:bodyPr>
          <a:lstStyle/>
          <a:p>
            <a:r>
              <a:rPr lang="en-US" dirty="0"/>
              <a:t>Naive </a:t>
            </a:r>
            <a:r>
              <a:rPr lang="en-US" dirty="0" smtClean="0"/>
              <a:t>Bayes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4583" y="1619794"/>
                <a:ext cx="10760029" cy="4291428"/>
              </a:xfrm>
            </p:spPr>
            <p:txBody>
              <a:bodyPr>
                <a:noAutofit/>
              </a:bodyPr>
              <a:lstStyle/>
              <a:p>
                <a:pPr algn="just"/>
                <a:r>
                  <a:rPr lang="tr-TR" sz="2000" dirty="0" smtClean="0"/>
                  <a:t>Naive</a:t>
                </a:r>
                <a:r>
                  <a:rPr lang="tr-TR" sz="2000" dirty="0"/>
                  <a:t> </a:t>
                </a:r>
                <a:r>
                  <a:rPr lang="tr-TR" sz="2000" dirty="0" err="1"/>
                  <a:t>Bayes</a:t>
                </a:r>
                <a:r>
                  <a:rPr lang="tr-TR" sz="2000" dirty="0"/>
                  <a:t>, </a:t>
                </a:r>
                <a:r>
                  <a:rPr lang="tr-TR" sz="2000" dirty="0" err="1"/>
                  <a:t>Bayes</a:t>
                </a:r>
                <a:r>
                  <a:rPr lang="tr-TR" sz="2000" dirty="0"/>
                  <a:t> Teoreminden ilham alan, makine öğreniminde basit ama güçlü bir </a:t>
                </a:r>
                <a:r>
                  <a:rPr lang="tr-TR" sz="2000" dirty="0" err="1"/>
                  <a:t>olasılıksal</a:t>
                </a:r>
                <a:r>
                  <a:rPr lang="tr-TR" sz="2000" dirty="0"/>
                  <a:t> sınıflandırma modelidir</a:t>
                </a:r>
                <a:r>
                  <a:rPr lang="tr-TR" sz="2000" dirty="0" smtClean="0"/>
                  <a:t>.</a:t>
                </a:r>
                <a:endParaRPr lang="tr-TR" sz="2000" dirty="0"/>
              </a:p>
              <a:p>
                <a:pPr algn="just"/>
                <a:r>
                  <a:rPr lang="tr-TR" sz="2000" dirty="0" err="1"/>
                  <a:t>Bayes</a:t>
                </a:r>
                <a:r>
                  <a:rPr lang="tr-TR" sz="2000" dirty="0"/>
                  <a:t> teoremi, başka bir B olayının zaten gerçekleşmiş olması koşuluyla, bir A olayının gerçekleşmesinin koşullu olasılığını veren bir formüldür.</a:t>
                </a:r>
              </a:p>
              <a:p>
                <a:pPr lvl="0" algn="just"/>
                <a:r>
                  <a:rPr lang="tr-TR" sz="2000" dirty="0"/>
                  <a:t>Formülü </a:t>
                </a:r>
                <a:r>
                  <a:rPr lang="tr-TR" sz="2000" dirty="0" smtClean="0"/>
                  <a:t>P(A|B</a:t>
                </a:r>
                <a:r>
                  <a:rPr lang="tr-TR" sz="2000" dirty="0"/>
                  <a:t>)</a:t>
                </a:r>
                <a14:m>
                  <m:oMath xmlns:m="http://schemas.openxmlformats.org/officeDocument/2006/math">
                    <m:r>
                      <a:rPr lang="tr-TR" i="1">
                        <a:latin typeface="Cambria Math" panose="02040503050406030204" pitchFamily="18" charset="0"/>
                      </a:rPr>
                      <m:t>=</m:t>
                    </m:r>
                    <m:f>
                      <m:fPr>
                        <m:ctrlPr>
                          <a:rPr lang="en-US" i="1">
                            <a:latin typeface="Cambria Math" panose="02040503050406030204" pitchFamily="18" charset="0"/>
                          </a:rPr>
                        </m:ctrlPr>
                      </m:fPr>
                      <m:num>
                        <m:r>
                          <m:rPr>
                            <m:nor/>
                          </m:rPr>
                          <a:rPr lang="tr-TR" dirty="0"/>
                          <m:t>P</m:t>
                        </m:r>
                        <m:r>
                          <m:rPr>
                            <m:nor/>
                          </m:rPr>
                          <a:rPr lang="tr-TR" dirty="0"/>
                          <m:t>(</m:t>
                        </m:r>
                        <m:r>
                          <m:rPr>
                            <m:nor/>
                          </m:rPr>
                          <a:rPr lang="tr-TR" dirty="0"/>
                          <m:t>B</m:t>
                        </m:r>
                        <m:r>
                          <m:rPr>
                            <m:nor/>
                          </m:rPr>
                          <a:rPr lang="tr-TR" dirty="0"/>
                          <m:t>|</m:t>
                        </m:r>
                        <m:r>
                          <m:rPr>
                            <m:nor/>
                          </m:rPr>
                          <a:rPr lang="tr-TR" dirty="0"/>
                          <m:t>A</m:t>
                        </m:r>
                        <m:r>
                          <m:rPr>
                            <m:nor/>
                          </m:rPr>
                          <a:rPr lang="tr-TR" dirty="0"/>
                          <m:t>).</m:t>
                        </m:r>
                        <m:r>
                          <m:rPr>
                            <m:nor/>
                          </m:rPr>
                          <a:rPr lang="tr-TR" dirty="0"/>
                          <m:t>P</m:t>
                        </m:r>
                        <m:r>
                          <m:rPr>
                            <m:nor/>
                          </m:rPr>
                          <a:rPr lang="tr-TR" dirty="0"/>
                          <m:t>(</m:t>
                        </m:r>
                        <m:r>
                          <m:rPr>
                            <m:nor/>
                          </m:rPr>
                          <a:rPr lang="tr-TR" dirty="0"/>
                          <m:t>A</m:t>
                        </m:r>
                        <m:r>
                          <m:rPr>
                            <m:nor/>
                          </m:rPr>
                          <a:rPr lang="tr-TR" dirty="0"/>
                          <m:t>)</m:t>
                        </m:r>
                      </m:num>
                      <m:den>
                        <m:r>
                          <m:rPr>
                            <m:nor/>
                          </m:rPr>
                          <a:rPr lang="tr-TR" dirty="0"/>
                          <m:t>P</m:t>
                        </m:r>
                        <m:r>
                          <m:rPr>
                            <m:nor/>
                          </m:rPr>
                          <a:rPr lang="tr-TR" dirty="0"/>
                          <m:t>(</m:t>
                        </m:r>
                        <m:r>
                          <m:rPr>
                            <m:nor/>
                          </m:rPr>
                          <a:rPr lang="tr-TR" dirty="0"/>
                          <m:t>B</m:t>
                        </m:r>
                        <m:r>
                          <m:rPr>
                            <m:nor/>
                          </m:rPr>
                          <a:rPr lang="tr-TR" dirty="0"/>
                          <m:t>)</m:t>
                        </m:r>
                        <m:r>
                          <a:rPr lang="tr-TR" b="0" i="1" dirty="0" smtClean="0">
                            <a:latin typeface="Cambria Math" panose="02040503050406030204" pitchFamily="18" charset="0"/>
                          </a:rPr>
                          <m:t> </m:t>
                        </m:r>
                      </m:den>
                    </m:f>
                  </m:oMath>
                </a14:m>
                <a:r>
                  <a:rPr lang="tr-TR" sz="2000" dirty="0" smtClean="0"/>
                  <a:t>  şeklinde </a:t>
                </a:r>
                <a:r>
                  <a:rPr lang="tr-TR" sz="2000" dirty="0"/>
                  <a:t>yazılabilir. </a:t>
                </a:r>
              </a:p>
              <a:p>
                <a:pPr algn="just"/>
                <a:endParaRPr lang="tr-TR" sz="2000" dirty="0"/>
              </a:p>
              <a:p>
                <a:pPr algn="just"/>
                <a:r>
                  <a:rPr lang="tr-TR" sz="2000" dirty="0" smtClean="0"/>
                  <a:t>3 </a:t>
                </a:r>
                <a:r>
                  <a:rPr lang="tr-TR" sz="2000" dirty="0"/>
                  <a:t>tip </a:t>
                </a:r>
                <a:r>
                  <a:rPr lang="tr-TR" sz="2000" dirty="0" err="1"/>
                  <a:t>Naive</a:t>
                </a:r>
                <a:r>
                  <a:rPr lang="tr-TR" sz="2000" dirty="0"/>
                  <a:t> </a:t>
                </a:r>
                <a:r>
                  <a:rPr lang="tr-TR" sz="2000" dirty="0" err="1"/>
                  <a:t>Bayes</a:t>
                </a:r>
                <a:r>
                  <a:rPr lang="tr-TR" sz="2000" dirty="0"/>
                  <a:t> Sınıflandırıcısı </a:t>
                </a:r>
                <a:r>
                  <a:rPr lang="tr-TR" sz="2000" dirty="0" smtClean="0"/>
                  <a:t>vardır:</a:t>
                </a:r>
                <a:endParaRPr lang="tr-TR" sz="2000" dirty="0"/>
              </a:p>
              <a:p>
                <a:pPr marL="0" indent="0" algn="just">
                  <a:buNone/>
                </a:pPr>
                <a:r>
                  <a:rPr lang="tr-TR" sz="2000" dirty="0" smtClean="0"/>
                  <a:t>       1</a:t>
                </a:r>
                <a:r>
                  <a:rPr lang="tr-TR" sz="2000" dirty="0"/>
                  <a:t>) </a:t>
                </a:r>
                <a:r>
                  <a:rPr lang="tr-TR" sz="2000" dirty="0" err="1"/>
                  <a:t>Gaussian</a:t>
                </a:r>
                <a:r>
                  <a:rPr lang="tr-TR" sz="2000" dirty="0"/>
                  <a:t> </a:t>
                </a:r>
                <a:r>
                  <a:rPr lang="tr-TR" sz="2000" dirty="0" err="1"/>
                  <a:t>Naive</a:t>
                </a:r>
                <a:r>
                  <a:rPr lang="tr-TR" sz="2000" dirty="0"/>
                  <a:t> </a:t>
                </a:r>
                <a:r>
                  <a:rPr lang="tr-TR" sz="2000" dirty="0" err="1"/>
                  <a:t>Bayes</a:t>
                </a:r>
                <a:r>
                  <a:rPr lang="tr-TR" sz="2000" dirty="0"/>
                  <a:t>   </a:t>
                </a:r>
                <a:r>
                  <a:rPr lang="tr-TR" sz="2000" dirty="0" smtClean="0"/>
                  <a:t>   2</a:t>
                </a:r>
                <a:r>
                  <a:rPr lang="tr-TR" sz="2000" dirty="0"/>
                  <a:t>) </a:t>
                </a:r>
                <a:r>
                  <a:rPr lang="tr-TR" sz="2000" dirty="0" err="1"/>
                  <a:t>Bernoulli</a:t>
                </a:r>
                <a:r>
                  <a:rPr lang="tr-TR" sz="2000" dirty="0"/>
                  <a:t> </a:t>
                </a:r>
                <a:r>
                  <a:rPr lang="tr-TR" sz="2000" dirty="0" err="1"/>
                  <a:t>Naive</a:t>
                </a:r>
                <a:r>
                  <a:rPr lang="tr-TR" sz="2000" dirty="0"/>
                  <a:t> </a:t>
                </a:r>
                <a:r>
                  <a:rPr lang="tr-TR" sz="2000" dirty="0" err="1" smtClean="0"/>
                  <a:t>Bayes</a:t>
                </a:r>
                <a:r>
                  <a:rPr lang="tr-TR" sz="2000" dirty="0" smtClean="0"/>
                  <a:t>    3</a:t>
                </a:r>
                <a:r>
                  <a:rPr lang="tr-TR" sz="2000" dirty="0"/>
                  <a:t>) </a:t>
                </a:r>
                <a:r>
                  <a:rPr lang="tr-TR" sz="2000" dirty="0" err="1"/>
                  <a:t>Multinomial</a:t>
                </a:r>
                <a:r>
                  <a:rPr lang="tr-TR" sz="2000" dirty="0"/>
                  <a:t> </a:t>
                </a:r>
                <a:r>
                  <a:rPr lang="tr-TR" sz="2000" dirty="0" err="1"/>
                  <a:t>Naive</a:t>
                </a:r>
                <a:r>
                  <a:rPr lang="tr-TR" sz="2000" dirty="0"/>
                  <a:t> </a:t>
                </a:r>
                <a:r>
                  <a:rPr lang="tr-TR" sz="2000" dirty="0" err="1"/>
                  <a:t>Bayes</a:t>
                </a:r>
                <a:endParaRPr lang="tr-TR" sz="2000" dirty="0"/>
              </a:p>
              <a:p>
                <a:pPr algn="just"/>
                <a:endParaRPr lang="tr-TR" sz="2000" dirty="0"/>
              </a:p>
              <a:p>
                <a:pPr algn="just"/>
                <a:r>
                  <a:rPr lang="tr-TR" sz="2000" dirty="0" err="1"/>
                  <a:t>Gaussian</a:t>
                </a:r>
                <a:r>
                  <a:rPr lang="tr-TR" sz="2000" dirty="0"/>
                  <a:t> </a:t>
                </a:r>
                <a:r>
                  <a:rPr lang="tr-TR" sz="2000" dirty="0" err="1"/>
                  <a:t>Naive</a:t>
                </a:r>
                <a:r>
                  <a:rPr lang="tr-TR" sz="2000" dirty="0"/>
                  <a:t> </a:t>
                </a:r>
                <a:r>
                  <a:rPr lang="tr-TR" sz="2000" dirty="0" err="1" smtClean="0"/>
                  <a:t>Bayes</a:t>
                </a:r>
                <a:r>
                  <a:rPr lang="tr-TR" sz="2000" dirty="0" smtClean="0"/>
                  <a:t> kullanacağız. Bu </a:t>
                </a:r>
                <a:r>
                  <a:rPr lang="tr-TR" sz="2000" dirty="0"/>
                  <a:t>sınıflandırıcı, tahmin edicilerin değerleri doğada sürekli olduğunda ve Gauss dağılımını takip ettikleri varsayıldığında kullanılır.</a:t>
                </a:r>
                <a:endParaRPr lang="tr-TR" sz="1600" dirty="0" smtClean="0"/>
              </a:p>
              <a:p>
                <a:pPr marL="0" indent="0">
                  <a:buNone/>
                </a:pPr>
                <a:r>
                  <a:rPr lang="tr-TR" sz="1400" dirty="0"/>
                  <a:t> </a:t>
                </a:r>
                <a:r>
                  <a:rPr lang="tr-TR" sz="1400" dirty="0" smtClean="0"/>
                  <a:t>         </a:t>
                </a:r>
                <a:endParaRPr lang="tr-TR"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4583" y="1619794"/>
                <a:ext cx="10760029" cy="4291428"/>
              </a:xfrm>
              <a:blipFill>
                <a:blip r:embed="rId2"/>
                <a:stretch>
                  <a:fillRect l="-510" t="-852" r="-623" b="-15483"/>
                </a:stretch>
              </a:blipFill>
            </p:spPr>
            <p:txBody>
              <a:bodyPr/>
              <a:lstStyle/>
              <a:p>
                <a:r>
                  <a:rPr lang="ar-SY">
                    <a:noFill/>
                  </a:rPr>
                  <a:t> </a:t>
                </a:r>
              </a:p>
            </p:txBody>
          </p:sp>
        </mc:Fallback>
      </mc:AlternateContent>
    </p:spTree>
    <p:extLst>
      <p:ext uri="{BB962C8B-B14F-4D97-AF65-F5344CB8AC3E}">
        <p14:creationId xmlns:p14="http://schemas.microsoft.com/office/powerpoint/2010/main" val="299190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522" y="584922"/>
            <a:ext cx="5434149" cy="1178564"/>
          </a:xfrm>
        </p:spPr>
        <p:txBody>
          <a:bodyPr>
            <a:normAutofit/>
          </a:bodyPr>
          <a:lstStyle/>
          <a:p>
            <a:r>
              <a:rPr lang="en-US" dirty="0"/>
              <a:t>Decision Tree Classifiers</a:t>
            </a:r>
          </a:p>
        </p:txBody>
      </p:sp>
      <p:sp>
        <p:nvSpPr>
          <p:cNvPr id="3" name="Content Placeholder 2"/>
          <p:cNvSpPr>
            <a:spLocks noGrp="1"/>
          </p:cNvSpPr>
          <p:nvPr>
            <p:ph idx="1"/>
          </p:nvPr>
        </p:nvSpPr>
        <p:spPr>
          <a:xfrm>
            <a:off x="744583" y="1619794"/>
            <a:ext cx="10760029" cy="4291428"/>
          </a:xfrm>
        </p:spPr>
        <p:txBody>
          <a:bodyPr>
            <a:noAutofit/>
          </a:bodyPr>
          <a:lstStyle/>
          <a:p>
            <a:pPr algn="just"/>
            <a:r>
              <a:rPr lang="en-US" sz="2400" dirty="0" err="1"/>
              <a:t>Karar</a:t>
            </a:r>
            <a:r>
              <a:rPr lang="en-US" sz="2400" dirty="0"/>
              <a:t> </a:t>
            </a:r>
            <a:r>
              <a:rPr lang="en-US" sz="2400" dirty="0" err="1"/>
              <a:t>ağacı</a:t>
            </a:r>
            <a:r>
              <a:rPr lang="en-US" sz="2400" dirty="0"/>
              <a:t> </a:t>
            </a:r>
            <a:r>
              <a:rPr lang="en-US" sz="2400" dirty="0" err="1"/>
              <a:t>sınıflandırıcıları</a:t>
            </a:r>
            <a:r>
              <a:rPr lang="en-US" sz="2400" dirty="0"/>
              <a:t>, </a:t>
            </a:r>
            <a:r>
              <a:rPr lang="en-US" sz="2400" dirty="0" err="1"/>
              <a:t>denetimli</a:t>
            </a:r>
            <a:r>
              <a:rPr lang="en-US" sz="2400" dirty="0"/>
              <a:t> </a:t>
            </a:r>
            <a:r>
              <a:rPr lang="en-US" sz="2400" dirty="0" err="1"/>
              <a:t>makine</a:t>
            </a:r>
            <a:r>
              <a:rPr lang="en-US" sz="2400" dirty="0"/>
              <a:t> </a:t>
            </a:r>
            <a:r>
              <a:rPr lang="en-US" sz="2400" dirty="0" err="1"/>
              <a:t>öğrenimi</a:t>
            </a:r>
            <a:r>
              <a:rPr lang="en-US" sz="2400" dirty="0"/>
              <a:t> </a:t>
            </a:r>
            <a:r>
              <a:rPr lang="en-US" sz="2400" dirty="0" err="1"/>
              <a:t>modelleridir</a:t>
            </a:r>
            <a:r>
              <a:rPr lang="en-US" sz="2400" dirty="0"/>
              <a:t>. Bu, </a:t>
            </a:r>
            <a:r>
              <a:rPr lang="en-US" sz="2400" dirty="0" err="1"/>
              <a:t>tahmin</a:t>
            </a:r>
            <a:r>
              <a:rPr lang="en-US" sz="2400" dirty="0"/>
              <a:t> </a:t>
            </a:r>
            <a:r>
              <a:rPr lang="en-US" sz="2400" dirty="0" err="1"/>
              <a:t>yapmak</a:t>
            </a:r>
            <a:r>
              <a:rPr lang="en-US" sz="2400" dirty="0"/>
              <a:t> </a:t>
            </a:r>
            <a:r>
              <a:rPr lang="en-US" sz="2400" dirty="0" err="1"/>
              <a:t>için</a:t>
            </a:r>
            <a:r>
              <a:rPr lang="en-US" sz="2400" dirty="0"/>
              <a:t> </a:t>
            </a:r>
            <a:r>
              <a:rPr lang="en-US" sz="2400" dirty="0" err="1"/>
              <a:t>kullanılabilecek</a:t>
            </a:r>
            <a:r>
              <a:rPr lang="en-US" sz="2400" dirty="0"/>
              <a:t> </a:t>
            </a:r>
            <a:r>
              <a:rPr lang="en-US" sz="2400" dirty="0" err="1"/>
              <a:t>bir</a:t>
            </a:r>
            <a:r>
              <a:rPr lang="en-US" sz="2400" dirty="0"/>
              <a:t> </a:t>
            </a:r>
            <a:r>
              <a:rPr lang="en-US" sz="2400" dirty="0" err="1"/>
              <a:t>algoritmayı</a:t>
            </a:r>
            <a:r>
              <a:rPr lang="en-US" sz="2400" dirty="0"/>
              <a:t> </a:t>
            </a:r>
            <a:r>
              <a:rPr lang="en-US" sz="2400" dirty="0" err="1"/>
              <a:t>eğitmek</a:t>
            </a:r>
            <a:r>
              <a:rPr lang="en-US" sz="2400" dirty="0"/>
              <a:t> </a:t>
            </a:r>
            <a:r>
              <a:rPr lang="en-US" sz="2400" dirty="0" err="1"/>
              <a:t>için</a:t>
            </a:r>
            <a:r>
              <a:rPr lang="en-US" sz="2400" dirty="0"/>
              <a:t> </a:t>
            </a:r>
            <a:r>
              <a:rPr lang="en-US" sz="2400" dirty="0" err="1"/>
              <a:t>önceden</a:t>
            </a:r>
            <a:r>
              <a:rPr lang="en-US" sz="2400" dirty="0"/>
              <a:t> </a:t>
            </a:r>
            <a:r>
              <a:rPr lang="en-US" sz="2400" dirty="0" err="1"/>
              <a:t>etiketlenmiş</a:t>
            </a:r>
            <a:r>
              <a:rPr lang="en-US" sz="2400" dirty="0"/>
              <a:t> </a:t>
            </a:r>
            <a:r>
              <a:rPr lang="en-US" sz="2400" dirty="0" err="1"/>
              <a:t>verileri</a:t>
            </a:r>
            <a:r>
              <a:rPr lang="en-US" sz="2400" dirty="0"/>
              <a:t> </a:t>
            </a:r>
            <a:r>
              <a:rPr lang="en-US" sz="2400" dirty="0" err="1"/>
              <a:t>kullandıkları</a:t>
            </a:r>
            <a:r>
              <a:rPr lang="en-US" sz="2400" dirty="0"/>
              <a:t> </a:t>
            </a:r>
            <a:r>
              <a:rPr lang="en-US" sz="2400" dirty="0" err="1"/>
              <a:t>anlamına</a:t>
            </a:r>
            <a:r>
              <a:rPr lang="en-US" sz="2400" dirty="0"/>
              <a:t> </a:t>
            </a:r>
            <a:r>
              <a:rPr lang="en-US" sz="2400" dirty="0" err="1"/>
              <a:t>gelir</a:t>
            </a:r>
            <a:r>
              <a:rPr lang="en-US" sz="2400" dirty="0"/>
              <a:t>. </a:t>
            </a:r>
            <a:r>
              <a:rPr lang="en-US" sz="2400" dirty="0" err="1"/>
              <a:t>Karar</a:t>
            </a:r>
            <a:r>
              <a:rPr lang="en-US" sz="2400" dirty="0"/>
              <a:t> </a:t>
            </a:r>
            <a:r>
              <a:rPr lang="en-US" sz="2400" dirty="0" err="1"/>
              <a:t>ağaçları</a:t>
            </a:r>
            <a:r>
              <a:rPr lang="en-US" sz="2400" dirty="0"/>
              <a:t>, </a:t>
            </a:r>
            <a:r>
              <a:rPr lang="en-US" sz="2400" dirty="0" err="1"/>
              <a:t>regresyon</a:t>
            </a:r>
            <a:r>
              <a:rPr lang="en-US" sz="2400" dirty="0"/>
              <a:t> </a:t>
            </a:r>
            <a:r>
              <a:rPr lang="en-US" sz="2400" dirty="0" err="1"/>
              <a:t>problemleri</a:t>
            </a:r>
            <a:r>
              <a:rPr lang="en-US" sz="2400" dirty="0"/>
              <a:t> </a:t>
            </a:r>
            <a:r>
              <a:rPr lang="en-US" sz="2400" dirty="0" err="1"/>
              <a:t>için</a:t>
            </a:r>
            <a:r>
              <a:rPr lang="en-US" sz="2400" dirty="0"/>
              <a:t> de </a:t>
            </a:r>
            <a:r>
              <a:rPr lang="en-US" sz="2400" dirty="0" err="1"/>
              <a:t>kullanılabilir</a:t>
            </a:r>
            <a:r>
              <a:rPr lang="en-US" sz="2400" dirty="0"/>
              <a:t>.</a:t>
            </a:r>
          </a:p>
          <a:p>
            <a:pPr algn="just"/>
            <a:endParaRPr lang="tr-TR" sz="1600" dirty="0" smtClean="0"/>
          </a:p>
          <a:p>
            <a:pPr marL="0" indent="0">
              <a:buNone/>
            </a:pPr>
            <a:r>
              <a:rPr lang="tr-TR" sz="1400" dirty="0" smtClean="0"/>
              <a:t>          </a:t>
            </a:r>
            <a:endParaRPr lang="tr-TR" sz="1400" dirty="0"/>
          </a:p>
        </p:txBody>
      </p:sp>
    </p:spTree>
    <p:extLst>
      <p:ext uri="{BB962C8B-B14F-4D97-AF65-F5344CB8AC3E}">
        <p14:creationId xmlns:p14="http://schemas.microsoft.com/office/powerpoint/2010/main" val="9362310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124</TotalTime>
  <Words>509</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Cambria Math</vt:lpstr>
      <vt:lpstr>Century Gothic</vt:lpstr>
      <vt:lpstr>Courier New</vt:lpstr>
      <vt:lpstr>Wingdings</vt:lpstr>
      <vt:lpstr>Wingdings 3</vt:lpstr>
      <vt:lpstr>Wisp</vt:lpstr>
      <vt:lpstr>FUTBOL SONUÇLARI TAHMİN ETMESİ</vt:lpstr>
      <vt:lpstr>Projemiz nedir</vt:lpstr>
      <vt:lpstr>Kullanılan classification modeller</vt:lpstr>
      <vt:lpstr>Veriseti</vt:lpstr>
      <vt:lpstr>PLANI</vt:lpstr>
      <vt:lpstr>Logistic Regression</vt:lpstr>
      <vt:lpstr>SVM (Support Vector Machines)</vt:lpstr>
      <vt:lpstr>Naive Bayes</vt:lpstr>
      <vt:lpstr>Decision Tree Classifiers</vt:lpstr>
      <vt:lpstr>Random Forest Classifier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FUTBOL SONUÇLARI TAHMİN ETMESİ</dc:title>
  <dc:creator>M.H</dc:creator>
  <cp:lastModifiedBy>M.H</cp:lastModifiedBy>
  <cp:revision>21</cp:revision>
  <dcterms:created xsi:type="dcterms:W3CDTF">2022-05-26T05:14:01Z</dcterms:created>
  <dcterms:modified xsi:type="dcterms:W3CDTF">2022-05-26T11:05:45Z</dcterms:modified>
</cp:coreProperties>
</file>