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164446-4B01-484D-B943-7B3FD835A624}" v="20" dt="2024-05-17T16:28:28.4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IEL ABISHEK" userId="fa2b0ca753b40c96" providerId="LiveId" clId="{23164446-4B01-484D-B943-7B3FD835A624}"/>
    <pc:docChg chg="modSld">
      <pc:chgData name="NATHANIEL ABISHEK" userId="fa2b0ca753b40c96" providerId="LiveId" clId="{23164446-4B01-484D-B943-7B3FD835A624}" dt="2024-05-17T16:28:28.470" v="19" actId="20577"/>
      <pc:docMkLst>
        <pc:docMk/>
      </pc:docMkLst>
      <pc:sldChg chg="modSp">
        <pc:chgData name="NATHANIEL ABISHEK" userId="fa2b0ca753b40c96" providerId="LiveId" clId="{23164446-4B01-484D-B943-7B3FD835A624}" dt="2024-05-17T16:28:28.470" v="19" actId="20577"/>
        <pc:sldMkLst>
          <pc:docMk/>
          <pc:sldMk cId="0" sldId="256"/>
        </pc:sldMkLst>
        <pc:spChg chg="mod">
          <ac:chgData name="NATHANIEL ABISHEK" userId="fa2b0ca753b40c96" providerId="LiveId" clId="{23164446-4B01-484D-B943-7B3FD835A624}" dt="2024-05-17T16:28:28.470" v="19" actId="20577"/>
          <ac:spMkLst>
            <pc:docMk/>
            <pc:sldMk cId="0" sldId="256"/>
            <ac:spMk id="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67B522A5-C06F-4644-B061-38D19B378736}" type="datetimeFigureOut">
              <a:rPr lang="en-US" smtClean="0"/>
              <a:t>5/17/2024</a:t>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D2B5FE8F-AC47-475E-8BD1-EB30C55CA861}" type="slidenum">
              <a:rPr lang="en-US" smtClean="0"/>
              <a:t>‹#›</a:t>
            </a:fld>
            <a:endParaRPr lang="en-US"/>
          </a:p>
        </p:txBody>
      </p:sp>
    </p:spTree>
    <p:extLst>
      <p:ext uri="{BB962C8B-B14F-4D97-AF65-F5344CB8AC3E}">
        <p14:creationId xmlns:p14="http://schemas.microsoft.com/office/powerpoint/2010/main" val="391014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135023"/>
            <a:ext cx="7477601" cy="2499598"/>
          </a:xfrm>
          <a:prstGeom prst="rect">
            <a:avLst/>
          </a:prstGeom>
          <a:noFill/>
          <a:ln/>
        </p:spPr>
        <p:txBody>
          <a:bodyPr wrap="square" rtlCol="0" anchor="t"/>
          <a:lstStyle/>
          <a:p>
            <a:pPr marL="0" indent="0">
              <a:lnSpc>
                <a:spcPts val="6561"/>
              </a:lnSpc>
              <a:buNone/>
            </a:pPr>
            <a:r>
              <a:rPr lang="en-US" sz="6000" b="1" dirty="0">
                <a:solidFill>
                  <a:srgbClr val="60A9FF"/>
                </a:solidFill>
                <a:latin typeface="Barlow" pitchFamily="34" charset="0"/>
                <a:ea typeface="Barlow" pitchFamily="34" charset="-122"/>
                <a:cs typeface="Barlow" pitchFamily="34" charset="-120"/>
              </a:rPr>
              <a:t>AI </a:t>
            </a:r>
            <a:r>
              <a:rPr lang="en-US" sz="6000" b="1" dirty="0" err="1">
                <a:solidFill>
                  <a:srgbClr val="60A9FF"/>
                </a:solidFill>
                <a:latin typeface="Barlow" pitchFamily="34" charset="0"/>
                <a:ea typeface="Barlow" pitchFamily="34" charset="-122"/>
                <a:cs typeface="Barlow" pitchFamily="34" charset="-120"/>
              </a:rPr>
              <a:t>FitHub</a:t>
            </a:r>
            <a:r>
              <a:rPr lang="en-US" sz="6000" b="1" dirty="0">
                <a:solidFill>
                  <a:srgbClr val="60A9FF"/>
                </a:solidFill>
                <a:latin typeface="Barlow" pitchFamily="34" charset="0"/>
                <a:ea typeface="Barlow" pitchFamily="34" charset="-122"/>
                <a:cs typeface="Barlow" pitchFamily="34" charset="-120"/>
              </a:rPr>
              <a:t> </a:t>
            </a:r>
          </a:p>
          <a:p>
            <a:r>
              <a:rPr lang="en-US" sz="3600" b="1" dirty="0">
                <a:solidFill>
                  <a:srgbClr val="60A9FF"/>
                </a:solidFill>
                <a:latin typeface="Barlow" pitchFamily="34" charset="0"/>
                <a:ea typeface="Barlow" pitchFamily="34" charset="-122"/>
                <a:cs typeface="Barlow" pitchFamily="34" charset="-120"/>
              </a:rPr>
              <a:t>Revolutionizing Wellness with Intelligent Fitness Guidance</a:t>
            </a:r>
            <a:endParaRPr lang="en-US" sz="3600" dirty="0"/>
          </a:p>
        </p:txBody>
      </p:sp>
      <p:sp>
        <p:nvSpPr>
          <p:cNvPr id="6" name="Text 3"/>
          <p:cNvSpPr/>
          <p:nvPr/>
        </p:nvSpPr>
        <p:spPr>
          <a:xfrm>
            <a:off x="840819" y="3228289"/>
            <a:ext cx="7477601" cy="2487811"/>
          </a:xfrm>
          <a:prstGeom prst="rect">
            <a:avLst/>
          </a:prstGeom>
          <a:noFill/>
          <a:ln/>
        </p:spPr>
        <p:txBody>
          <a:bodyPr wrap="square" rtlCol="0" anchor="t"/>
          <a:lstStyle/>
          <a:p>
            <a:pPr>
              <a:lnSpc>
                <a:spcPts val="2799"/>
              </a:lnSpc>
            </a:pPr>
            <a:r>
              <a:rPr lang="en-US" sz="2000" dirty="0">
                <a:solidFill>
                  <a:srgbClr val="EEEFF5"/>
                </a:solidFill>
                <a:latin typeface="Montserrat" pitchFamily="34" charset="0"/>
                <a:ea typeface="Montserrat" pitchFamily="34" charset="-122"/>
                <a:cs typeface="Montserrat" pitchFamily="34" charset="-120"/>
              </a:rPr>
              <a:t>AI </a:t>
            </a:r>
            <a:r>
              <a:rPr lang="en-US" sz="2000" dirty="0" err="1">
                <a:solidFill>
                  <a:srgbClr val="EEEFF5"/>
                </a:solidFill>
                <a:latin typeface="Montserrat" pitchFamily="34" charset="0"/>
                <a:ea typeface="Montserrat" pitchFamily="34" charset="-122"/>
                <a:cs typeface="Montserrat" pitchFamily="34" charset="-120"/>
              </a:rPr>
              <a:t>FitHub</a:t>
            </a:r>
            <a:r>
              <a:rPr lang="en-US" sz="2000" dirty="0">
                <a:solidFill>
                  <a:srgbClr val="EEEFF5"/>
                </a:solidFill>
                <a:latin typeface="Montserrat" pitchFamily="34" charset="0"/>
                <a:ea typeface="Montserrat" pitchFamily="34" charset="-122"/>
                <a:cs typeface="Montserrat" pitchFamily="34" charset="-120"/>
              </a:rPr>
              <a:t> - changing fitness with AI. It uses machine learning and data analysis to give personalized fitness solutions that adapt to each person. From custom workouts to nutrition tips and recovery help, AI </a:t>
            </a:r>
            <a:r>
              <a:rPr lang="en-US" sz="2000" dirty="0" err="1">
                <a:solidFill>
                  <a:srgbClr val="EEEFF5"/>
                </a:solidFill>
                <a:latin typeface="Montserrat" pitchFamily="34" charset="0"/>
                <a:ea typeface="Montserrat" pitchFamily="34" charset="-122"/>
                <a:cs typeface="Montserrat" pitchFamily="34" charset="-120"/>
              </a:rPr>
              <a:t>FitHub</a:t>
            </a:r>
            <a:r>
              <a:rPr lang="en-US" sz="2000" dirty="0">
                <a:solidFill>
                  <a:srgbClr val="EEEFF5"/>
                </a:solidFill>
                <a:latin typeface="Montserrat" pitchFamily="34" charset="0"/>
                <a:ea typeface="Montserrat" pitchFamily="34" charset="-122"/>
                <a:cs typeface="Montserrat" pitchFamily="34" charset="-120"/>
              </a:rPr>
              <a:t> covers everything for peak health. Our goal is to make AI your virtual fitness buddy, guiding you to your best self.</a:t>
            </a:r>
            <a:endParaRPr lang="en-US" sz="2000" dirty="0"/>
          </a:p>
        </p:txBody>
      </p:sp>
      <p:sp>
        <p:nvSpPr>
          <p:cNvPr id="9" name="Text 5"/>
          <p:cNvSpPr/>
          <p:nvPr/>
        </p:nvSpPr>
        <p:spPr>
          <a:xfrm>
            <a:off x="840819" y="6298813"/>
            <a:ext cx="3926681" cy="388858"/>
          </a:xfrm>
          <a:prstGeom prst="rect">
            <a:avLst/>
          </a:prstGeom>
          <a:noFill/>
          <a:ln/>
        </p:spPr>
        <p:txBody>
          <a:bodyPr wrap="none" rtlCol="0" anchor="t"/>
          <a:lstStyle/>
          <a:p>
            <a:pPr marL="0" indent="0" algn="l">
              <a:lnSpc>
                <a:spcPts val="3062"/>
              </a:lnSpc>
              <a:buNone/>
            </a:pPr>
            <a:r>
              <a:rPr lang="en-US" sz="2187" b="1" dirty="0">
                <a:solidFill>
                  <a:srgbClr val="EEEFF5"/>
                </a:solidFill>
                <a:latin typeface="Montserrat" pitchFamily="34" charset="0"/>
                <a:ea typeface="Montserrat" pitchFamily="34" charset="-122"/>
                <a:cs typeface="Montserrat" pitchFamily="34" charset="-120"/>
              </a:rPr>
              <a:t>By</a:t>
            </a:r>
          </a:p>
          <a:p>
            <a:pPr marL="0" indent="0" algn="l">
              <a:lnSpc>
                <a:spcPts val="3062"/>
              </a:lnSpc>
              <a:buNone/>
            </a:pPr>
            <a:r>
              <a:rPr lang="en-US" sz="2187" b="1" dirty="0">
                <a:solidFill>
                  <a:srgbClr val="EEEFF5"/>
                </a:solidFill>
                <a:latin typeface="Montserrat" pitchFamily="34" charset="0"/>
                <a:ea typeface="Montserrat" pitchFamily="34" charset="-122"/>
                <a:cs typeface="Montserrat" pitchFamily="34" charset="-120"/>
              </a:rPr>
              <a:t>MUKKUNDHAN N </a:t>
            </a:r>
          </a:p>
          <a:p>
            <a:pPr marL="0" indent="0" algn="l">
              <a:lnSpc>
                <a:spcPts val="3062"/>
              </a:lnSpc>
              <a:buNone/>
            </a:pPr>
            <a:r>
              <a:rPr lang="en-US" sz="2187" b="1" dirty="0">
                <a:solidFill>
                  <a:srgbClr val="EEEFF5"/>
                </a:solidFill>
                <a:latin typeface="Montserrat" pitchFamily="34" charset="0"/>
                <a:ea typeface="Montserrat" pitchFamily="34" charset="-122"/>
                <a:cs typeface="Montserrat" pitchFamily="34" charset="-120"/>
              </a:rPr>
              <a:t>MOHAMED HUSSAIN</a:t>
            </a:r>
          </a:p>
          <a:p>
            <a:pPr marL="0" indent="0" algn="l">
              <a:lnSpc>
                <a:spcPts val="3062"/>
              </a:lnSpc>
              <a:buNone/>
            </a:pPr>
            <a:r>
              <a:rPr lang="en-US" sz="2187" b="1">
                <a:solidFill>
                  <a:srgbClr val="EEEFF5"/>
                </a:solidFill>
                <a:latin typeface="Montserrat" pitchFamily="34" charset="0"/>
                <a:ea typeface="Montserrat" pitchFamily="34" charset="-122"/>
                <a:cs typeface="Montserrat" pitchFamily="34" charset="-120"/>
              </a:rPr>
              <a:t>NATHANIEL ABISHEK A </a:t>
            </a:r>
            <a:endParaRPr lang="en-US" sz="2187"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13447" y="13447"/>
            <a:ext cx="14630400" cy="8229600"/>
          </a:xfrm>
          <a:prstGeom prst="rect">
            <a:avLst/>
          </a:prstGeom>
          <a:solidFill>
            <a:srgbClr val="282C32"/>
          </a:solidFill>
          <a:ln/>
        </p:spPr>
      </p:sp>
      <p:sp>
        <p:nvSpPr>
          <p:cNvPr id="4" name="Text 2"/>
          <p:cNvSpPr/>
          <p:nvPr/>
        </p:nvSpPr>
        <p:spPr>
          <a:xfrm>
            <a:off x="1760220" y="1407319"/>
            <a:ext cx="4443889" cy="694373"/>
          </a:xfrm>
          <a:prstGeom prst="rect">
            <a:avLst/>
          </a:prstGeom>
          <a:noFill/>
          <a:ln/>
        </p:spPr>
        <p:txBody>
          <a:bodyPr wrap="none" rtlCol="0" anchor="t"/>
          <a:lstStyle/>
          <a:p>
            <a:pPr marL="0" indent="0">
              <a:lnSpc>
                <a:spcPts val="5468"/>
              </a:lnSpc>
              <a:buNone/>
            </a:pPr>
            <a:r>
              <a:rPr lang="en-US" sz="5400" b="1" dirty="0">
                <a:solidFill>
                  <a:srgbClr val="60A9FF"/>
                </a:solidFill>
                <a:latin typeface="Barlow" pitchFamily="34" charset="0"/>
                <a:ea typeface="Barlow" pitchFamily="34" charset="-122"/>
                <a:cs typeface="Barlow" pitchFamily="34" charset="-120"/>
              </a:rPr>
              <a:t>ABSTRACT</a:t>
            </a:r>
            <a:endParaRPr lang="en-US" sz="5400" dirty="0"/>
          </a:p>
        </p:txBody>
      </p:sp>
      <p:sp>
        <p:nvSpPr>
          <p:cNvPr id="5" name="Shape 3"/>
          <p:cNvSpPr/>
          <p:nvPr/>
        </p:nvSpPr>
        <p:spPr>
          <a:xfrm>
            <a:off x="1760220" y="2719626"/>
            <a:ext cx="499943" cy="499943"/>
          </a:xfrm>
          <a:prstGeom prst="roundRect">
            <a:avLst>
              <a:gd name="adj" fmla="val 26667"/>
            </a:avLst>
          </a:prstGeom>
          <a:solidFill>
            <a:srgbClr val="282C32"/>
          </a:solidFill>
          <a:ln/>
        </p:spPr>
      </p:sp>
      <p:sp>
        <p:nvSpPr>
          <p:cNvPr id="6" name="Text 4"/>
          <p:cNvSpPr/>
          <p:nvPr/>
        </p:nvSpPr>
        <p:spPr>
          <a:xfrm>
            <a:off x="1951196" y="2761298"/>
            <a:ext cx="117991" cy="41648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t"/>
          <a:lstStyle/>
          <a:p>
            <a:pPr marL="0" indent="0" algn="ctr">
              <a:lnSpc>
                <a:spcPts val="3281"/>
              </a:lnSpc>
              <a:buNone/>
            </a:pPr>
            <a:r>
              <a:rPr lang="en-US" sz="2624" b="1" dirty="0">
                <a:solidFill>
                  <a:srgbClr val="60A9FF"/>
                </a:solidFill>
                <a:latin typeface="Barlow" pitchFamily="34" charset="0"/>
                <a:ea typeface="Barlow" pitchFamily="34" charset="-122"/>
                <a:cs typeface="Barlow" pitchFamily="34" charset="-120"/>
              </a:rPr>
              <a:t>1</a:t>
            </a:r>
            <a:endParaRPr lang="en-US" sz="2624" dirty="0"/>
          </a:p>
        </p:txBody>
      </p:sp>
      <p:sp>
        <p:nvSpPr>
          <p:cNvPr id="7" name="Text 5"/>
          <p:cNvSpPr/>
          <p:nvPr/>
        </p:nvSpPr>
        <p:spPr>
          <a:xfrm>
            <a:off x="2482334" y="2795945"/>
            <a:ext cx="2833092" cy="694373"/>
          </a:xfrm>
          <a:prstGeom prst="rect">
            <a:avLst/>
          </a:prstGeom>
          <a:noFill/>
          <a:ln/>
        </p:spPr>
        <p:txBody>
          <a:bodyPr wrap="square" rtlCol="0" anchor="t"/>
          <a:lstStyle/>
          <a:p>
            <a:pPr marL="0" indent="0">
              <a:lnSpc>
                <a:spcPts val="2734"/>
              </a:lnSpc>
              <a:buNone/>
            </a:pPr>
            <a:endParaRPr lang="en-US" sz="2187" dirty="0"/>
          </a:p>
        </p:txBody>
      </p:sp>
      <p:sp>
        <p:nvSpPr>
          <p:cNvPr id="8" name="Text 6"/>
          <p:cNvSpPr/>
          <p:nvPr/>
        </p:nvSpPr>
        <p:spPr>
          <a:xfrm>
            <a:off x="2482334" y="2795945"/>
            <a:ext cx="2833092" cy="4026217"/>
          </a:xfrm>
          <a:prstGeom prst="rect">
            <a:avLst/>
          </a:prstGeom>
          <a:noFill/>
          <a:ln/>
        </p:spPr>
        <p:txBody>
          <a:bodyPr wrap="square" rtlCol="0" anchor="t"/>
          <a:lstStyle/>
          <a:p>
            <a:pPr>
              <a:lnSpc>
                <a:spcPts val="2799"/>
              </a:lnSpc>
            </a:pPr>
            <a:r>
              <a:rPr lang="en-US" sz="1700" dirty="0">
                <a:solidFill>
                  <a:schemeClr val="bg1"/>
                </a:solidFill>
                <a:latin typeface="Montserrat"/>
                <a:ea typeface="Montserrat"/>
              </a:rPr>
              <a:t>The application harnesses the power of artificial intelligence (AI) to provide tailored fitness solutions, including personalized workout routines, nutritional recommendations, and progress </a:t>
            </a:r>
            <a:r>
              <a:rPr lang="en-US" sz="1700" dirty="0" err="1">
                <a:solidFill>
                  <a:schemeClr val="bg1"/>
                </a:solidFill>
                <a:latin typeface="Montserrat"/>
                <a:ea typeface="Montserrat"/>
              </a:rPr>
              <a:t>tracking.Provision</a:t>
            </a:r>
            <a:r>
              <a:rPr lang="en-US" sz="1700" dirty="0">
                <a:solidFill>
                  <a:schemeClr val="bg1"/>
                </a:solidFill>
                <a:latin typeface="Montserrat"/>
                <a:ea typeface="Montserrat"/>
              </a:rPr>
              <a:t> of real-time feedback and insights to users for enhanced guidance.</a:t>
            </a:r>
          </a:p>
        </p:txBody>
      </p:sp>
      <p:sp>
        <p:nvSpPr>
          <p:cNvPr id="9" name="Shape 7"/>
          <p:cNvSpPr/>
          <p:nvPr/>
        </p:nvSpPr>
        <p:spPr>
          <a:xfrm>
            <a:off x="5537597" y="2719626"/>
            <a:ext cx="499943" cy="499943"/>
          </a:xfrm>
          <a:prstGeom prst="roundRect">
            <a:avLst>
              <a:gd name="adj" fmla="val 26667"/>
            </a:avLst>
          </a:prstGeom>
          <a:solidFill>
            <a:srgbClr val="282C32"/>
          </a:solidFill>
          <a:ln/>
        </p:spPr>
      </p:sp>
      <p:sp>
        <p:nvSpPr>
          <p:cNvPr id="10" name="Text 8"/>
          <p:cNvSpPr/>
          <p:nvPr/>
        </p:nvSpPr>
        <p:spPr>
          <a:xfrm>
            <a:off x="5694164" y="2761298"/>
            <a:ext cx="186690" cy="416481"/>
          </a:xfrm>
          <a:prstGeom prst="rect">
            <a:avLst/>
          </a:prstGeom>
          <a:noFill/>
          <a:ln/>
        </p:spPr>
        <p:txBody>
          <a:bodyPr wrap="none" rtlCol="0" anchor="t"/>
          <a:lstStyle/>
          <a:p>
            <a:pPr marL="0" indent="0" algn="ctr">
              <a:lnSpc>
                <a:spcPts val="3281"/>
              </a:lnSpc>
              <a:buNone/>
            </a:pPr>
            <a:r>
              <a:rPr lang="en-US" sz="2624" b="1" dirty="0">
                <a:solidFill>
                  <a:srgbClr val="60A9FF"/>
                </a:solidFill>
                <a:latin typeface="Barlow" pitchFamily="34" charset="0"/>
                <a:ea typeface="Barlow" pitchFamily="34" charset="-122"/>
                <a:cs typeface="Barlow" pitchFamily="34" charset="-120"/>
              </a:rPr>
              <a:t>2</a:t>
            </a:r>
            <a:endParaRPr lang="en-US" sz="2624" dirty="0"/>
          </a:p>
        </p:txBody>
      </p:sp>
      <p:sp>
        <p:nvSpPr>
          <p:cNvPr id="12" name="Text 10"/>
          <p:cNvSpPr/>
          <p:nvPr/>
        </p:nvSpPr>
        <p:spPr>
          <a:xfrm>
            <a:off x="6259711" y="2795945"/>
            <a:ext cx="2833092" cy="4026217"/>
          </a:xfrm>
          <a:prstGeom prst="rect">
            <a:avLst/>
          </a:prstGeom>
          <a:noFill/>
          <a:ln/>
        </p:spPr>
        <p:txBody>
          <a:bodyPr wrap="square" rtlCol="0" anchor="t"/>
          <a:lstStyle/>
          <a:p>
            <a:pPr>
              <a:lnSpc>
                <a:spcPts val="2799"/>
              </a:lnSpc>
            </a:pPr>
            <a:r>
              <a:rPr lang="en-US" sz="1700" dirty="0">
                <a:solidFill>
                  <a:schemeClr val="bg1"/>
                </a:solidFill>
                <a:latin typeface="Montserrat"/>
                <a:ea typeface="Montserrat"/>
              </a:rPr>
              <a:t>By integrating machine learning algorithms, the platform adapts to users' evolving needs and preferences, offering real-time feedback and insights. With a user-friendly interface and seamless integration of AI technologies. </a:t>
            </a:r>
          </a:p>
        </p:txBody>
      </p:sp>
      <p:sp>
        <p:nvSpPr>
          <p:cNvPr id="13" name="Shape 11"/>
          <p:cNvSpPr/>
          <p:nvPr/>
        </p:nvSpPr>
        <p:spPr>
          <a:xfrm>
            <a:off x="9314974" y="2719626"/>
            <a:ext cx="499943" cy="499943"/>
          </a:xfrm>
          <a:prstGeom prst="roundRect">
            <a:avLst>
              <a:gd name="adj" fmla="val 26667"/>
            </a:avLst>
          </a:prstGeom>
          <a:solidFill>
            <a:srgbClr val="282C32"/>
          </a:solidFill>
          <a:ln/>
        </p:spPr>
      </p:sp>
      <p:sp>
        <p:nvSpPr>
          <p:cNvPr id="14" name="Text 12"/>
          <p:cNvSpPr/>
          <p:nvPr/>
        </p:nvSpPr>
        <p:spPr>
          <a:xfrm>
            <a:off x="9474875" y="2761298"/>
            <a:ext cx="180023" cy="416481"/>
          </a:xfrm>
          <a:prstGeom prst="rect">
            <a:avLst/>
          </a:prstGeom>
          <a:noFill/>
          <a:ln/>
        </p:spPr>
        <p:txBody>
          <a:bodyPr wrap="none" rtlCol="0" anchor="t"/>
          <a:lstStyle/>
          <a:p>
            <a:pPr marL="0" indent="0" algn="ctr">
              <a:lnSpc>
                <a:spcPts val="3281"/>
              </a:lnSpc>
              <a:buNone/>
            </a:pPr>
            <a:r>
              <a:rPr lang="en-US" sz="2624" b="1" dirty="0">
                <a:solidFill>
                  <a:srgbClr val="60A9FF"/>
                </a:solidFill>
                <a:latin typeface="Barlow" pitchFamily="34" charset="0"/>
                <a:ea typeface="Barlow" pitchFamily="34" charset="-122"/>
                <a:cs typeface="Barlow" pitchFamily="34" charset="-120"/>
              </a:rPr>
              <a:t>3</a:t>
            </a:r>
            <a:endParaRPr lang="en-US" sz="2624" dirty="0"/>
          </a:p>
        </p:txBody>
      </p:sp>
      <p:sp>
        <p:nvSpPr>
          <p:cNvPr id="16" name="Text 14"/>
          <p:cNvSpPr/>
          <p:nvPr/>
        </p:nvSpPr>
        <p:spPr>
          <a:xfrm>
            <a:off x="10037088" y="2795946"/>
            <a:ext cx="2833092" cy="2968228"/>
          </a:xfrm>
          <a:prstGeom prst="rect">
            <a:avLst/>
          </a:prstGeom>
          <a:noFill/>
          <a:ln/>
        </p:spPr>
        <p:txBody>
          <a:bodyPr wrap="square" rtlCol="0" anchor="t"/>
          <a:lstStyle/>
          <a:p>
            <a:pPr>
              <a:lnSpc>
                <a:spcPts val="2799"/>
              </a:lnSpc>
            </a:pPr>
            <a:r>
              <a:rPr lang="en-US" sz="1700" dirty="0">
                <a:solidFill>
                  <a:schemeClr val="bg1"/>
                </a:solidFill>
                <a:latin typeface="Montserrat"/>
                <a:ea typeface="Montserrat"/>
              </a:rPr>
              <a:t>The application aims to empower users to achieve their fitness goals efficiently and effectively. Through this innovative approach, the AI-enabled fitness web application seeks to redefine the way individuals engage with their health and wellness journey.</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2" grpId="0" animBg="1"/>
      <p:bldP spid="14"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861304"/>
            <a:ext cx="5517594" cy="694373"/>
          </a:xfrm>
          <a:prstGeom prst="rect">
            <a:avLst/>
          </a:prstGeom>
          <a:noFill/>
          <a:ln/>
        </p:spPr>
        <p:txBody>
          <a:bodyPr wrap="none" rtlCol="0" anchor="t"/>
          <a:lstStyle/>
          <a:p>
            <a:pPr marL="0" indent="0">
              <a:lnSpc>
                <a:spcPts val="5468"/>
              </a:lnSpc>
              <a:buNone/>
            </a:pPr>
            <a:r>
              <a:rPr lang="en-US" sz="5400" b="1" dirty="0">
                <a:solidFill>
                  <a:srgbClr val="60A9FF"/>
                </a:solidFill>
                <a:latin typeface="Barlow" pitchFamily="34" charset="0"/>
                <a:ea typeface="Barlow" pitchFamily="34" charset="-122"/>
                <a:cs typeface="Barlow" pitchFamily="34" charset="-120"/>
              </a:rPr>
              <a:t>PROBLEM STATEMENT</a:t>
            </a:r>
            <a:endParaRPr lang="en-US" sz="5400" dirty="0"/>
          </a:p>
        </p:txBody>
      </p:sp>
      <p:sp>
        <p:nvSpPr>
          <p:cNvPr id="5" name="Text 3"/>
          <p:cNvSpPr/>
          <p:nvPr/>
        </p:nvSpPr>
        <p:spPr>
          <a:xfrm>
            <a:off x="1760220" y="3111103"/>
            <a:ext cx="3303865" cy="347186"/>
          </a:xfrm>
          <a:prstGeom prst="rect">
            <a:avLst/>
          </a:prstGeom>
          <a:noFill/>
          <a:ln/>
        </p:spPr>
        <p:txBody>
          <a:bodyPr wrap="none" rtlCol="0" anchor="t"/>
          <a:lstStyle/>
          <a:p>
            <a:pPr marL="0" indent="0">
              <a:lnSpc>
                <a:spcPts val="2734"/>
              </a:lnSpc>
              <a:buNone/>
            </a:pPr>
            <a:r>
              <a:rPr lang="en-US" sz="2000" b="1" dirty="0">
                <a:solidFill>
                  <a:srgbClr val="60A9FF"/>
                </a:solidFill>
                <a:latin typeface="Barlow" pitchFamily="34" charset="0"/>
                <a:ea typeface="Barlow" pitchFamily="34" charset="-122"/>
                <a:cs typeface="Barlow" pitchFamily="34" charset="-120"/>
              </a:rPr>
              <a:t>Personalization</a:t>
            </a:r>
            <a:r>
              <a:rPr lang="en-US" sz="2187" b="1" dirty="0">
                <a:solidFill>
                  <a:srgbClr val="60A9FF"/>
                </a:solidFill>
                <a:latin typeface="Barlow" pitchFamily="34" charset="0"/>
                <a:ea typeface="Barlow" pitchFamily="34" charset="-122"/>
                <a:cs typeface="Barlow" pitchFamily="34" charset="-120"/>
              </a:rPr>
              <a:t> Challenges</a:t>
            </a:r>
            <a:endParaRPr lang="en-US" sz="2187" dirty="0"/>
          </a:p>
        </p:txBody>
      </p:sp>
      <p:sp>
        <p:nvSpPr>
          <p:cNvPr id="6" name="Text 4"/>
          <p:cNvSpPr/>
          <p:nvPr/>
        </p:nvSpPr>
        <p:spPr>
          <a:xfrm>
            <a:off x="1760220" y="3680460"/>
            <a:ext cx="3341608" cy="2487811"/>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Individuals often struggle with finding personalized exercise programs that align with their unique preferences, body types, and health statuses in the current fitness landscape.</a:t>
            </a:r>
            <a:endParaRPr lang="en-US" sz="1750" dirty="0"/>
          </a:p>
        </p:txBody>
      </p:sp>
      <p:sp>
        <p:nvSpPr>
          <p:cNvPr id="7" name="Text 5"/>
          <p:cNvSpPr/>
          <p:nvPr/>
        </p:nvSpPr>
        <p:spPr>
          <a:xfrm>
            <a:off x="5651421" y="3111103"/>
            <a:ext cx="2969895"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One-Size-Fits-All Issues</a:t>
            </a:r>
            <a:endParaRPr lang="en-US" sz="2187" dirty="0"/>
          </a:p>
        </p:txBody>
      </p:sp>
      <p:sp>
        <p:nvSpPr>
          <p:cNvPr id="8" name="Text 6"/>
          <p:cNvSpPr/>
          <p:nvPr/>
        </p:nvSpPr>
        <p:spPr>
          <a:xfrm>
            <a:off x="5651421" y="3680460"/>
            <a:ext cx="3341608" cy="2132409"/>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The common approach of modifying traditional fitness programs can lead to frustration and discontinuity in fitness pursuits due to its lack of customization.</a:t>
            </a:r>
            <a:endParaRPr lang="en-US" sz="1750" dirty="0"/>
          </a:p>
        </p:txBody>
      </p:sp>
      <p:sp>
        <p:nvSpPr>
          <p:cNvPr id="9" name="Text 7"/>
          <p:cNvSpPr/>
          <p:nvPr/>
        </p:nvSpPr>
        <p:spPr>
          <a:xfrm>
            <a:off x="9542621" y="3111103"/>
            <a:ext cx="3341608" cy="694373"/>
          </a:xfrm>
          <a:prstGeom prst="rect">
            <a:avLst/>
          </a:prstGeom>
          <a:noFill/>
          <a:ln/>
        </p:spPr>
        <p:txBody>
          <a:bodyPr wrap="squar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Need for Intelligent Programming</a:t>
            </a:r>
            <a:endParaRPr lang="en-US" sz="2187" dirty="0"/>
          </a:p>
        </p:txBody>
      </p:sp>
      <p:sp>
        <p:nvSpPr>
          <p:cNvPr id="10" name="Text 8"/>
          <p:cNvSpPr/>
          <p:nvPr/>
        </p:nvSpPr>
        <p:spPr>
          <a:xfrm>
            <a:off x="9542621" y="4027646"/>
            <a:ext cx="3341608" cy="1777008"/>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There is a clear need for comprehensive, flexible, and intelligent programming to overcome these challenges and cater to individual needs.</a:t>
            </a:r>
            <a:endParaRPr lang="en-US" sz="175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9546550"/>
          </a:xfrm>
          <a:prstGeom prst="rect">
            <a:avLst/>
          </a:prstGeom>
          <a:solidFill>
            <a:srgbClr val="282C32"/>
          </a:solidFill>
          <a:ln/>
        </p:spPr>
      </p:sp>
      <p:sp>
        <p:nvSpPr>
          <p:cNvPr id="4" name="Text 2"/>
          <p:cNvSpPr/>
          <p:nvPr/>
        </p:nvSpPr>
        <p:spPr>
          <a:xfrm>
            <a:off x="1308711" y="398146"/>
            <a:ext cx="3110746" cy="486013"/>
          </a:xfrm>
          <a:prstGeom prst="rect">
            <a:avLst/>
          </a:prstGeom>
          <a:noFill/>
          <a:ln/>
        </p:spPr>
        <p:txBody>
          <a:bodyPr wrap="none" rtlCol="0" anchor="t"/>
          <a:lstStyle/>
          <a:p>
            <a:pPr marL="0" indent="0">
              <a:lnSpc>
                <a:spcPts val="3827"/>
              </a:lnSpc>
              <a:buNone/>
            </a:pPr>
            <a:r>
              <a:rPr lang="en-US" sz="4400" b="1" dirty="0">
                <a:solidFill>
                  <a:srgbClr val="60A9FF"/>
                </a:solidFill>
                <a:latin typeface="Barlow" pitchFamily="34" charset="0"/>
                <a:ea typeface="Barlow" pitchFamily="34" charset="-122"/>
                <a:cs typeface="Barlow" pitchFamily="34" charset="-120"/>
              </a:rPr>
              <a:t>OBJECTIVES</a:t>
            </a:r>
            <a:endParaRPr lang="en-US" sz="4400" dirty="0"/>
          </a:p>
        </p:txBody>
      </p:sp>
      <p:sp>
        <p:nvSpPr>
          <p:cNvPr id="5" name="Shape 3"/>
          <p:cNvSpPr/>
          <p:nvPr/>
        </p:nvSpPr>
        <p:spPr>
          <a:xfrm>
            <a:off x="3625096" y="1224677"/>
            <a:ext cx="69890" cy="7894201"/>
          </a:xfrm>
          <a:prstGeom prst="roundRect">
            <a:avLst>
              <a:gd name="adj" fmla="val 133529"/>
            </a:avLst>
          </a:prstGeom>
          <a:solidFill>
            <a:srgbClr val="282C32"/>
          </a:solidFill>
          <a:ln/>
        </p:spPr>
      </p:sp>
      <p:sp>
        <p:nvSpPr>
          <p:cNvPr id="6" name="Shape 4"/>
          <p:cNvSpPr/>
          <p:nvPr/>
        </p:nvSpPr>
        <p:spPr>
          <a:xfrm>
            <a:off x="3834944" y="1486079"/>
            <a:ext cx="544354" cy="69890"/>
          </a:xfrm>
          <a:prstGeom prst="roundRect">
            <a:avLst>
              <a:gd name="adj" fmla="val 133529"/>
            </a:avLst>
          </a:prstGeom>
          <a:solidFill>
            <a:srgbClr val="282C32"/>
          </a:solidFill>
          <a:ln/>
        </p:spPr>
      </p:sp>
      <p:sp>
        <p:nvSpPr>
          <p:cNvPr id="7" name="Shape 5"/>
          <p:cNvSpPr/>
          <p:nvPr/>
        </p:nvSpPr>
        <p:spPr>
          <a:xfrm>
            <a:off x="3485019" y="1346121"/>
            <a:ext cx="349925" cy="349925"/>
          </a:xfrm>
          <a:prstGeom prst="roundRect">
            <a:avLst>
              <a:gd name="adj" fmla="val 26670"/>
            </a:avLst>
          </a:prstGeom>
          <a:solidFill>
            <a:srgbClr val="282C32"/>
          </a:solidFill>
          <a:ln/>
        </p:spPr>
      </p:sp>
      <p:sp>
        <p:nvSpPr>
          <p:cNvPr id="8" name="Text 6"/>
          <p:cNvSpPr/>
          <p:nvPr/>
        </p:nvSpPr>
        <p:spPr>
          <a:xfrm>
            <a:off x="1182743" y="1340226"/>
            <a:ext cx="82629" cy="291703"/>
          </a:xfrm>
          <a:prstGeom prst="rect">
            <a:avLst/>
          </a:prstGeom>
          <a:noFill/>
          <a:ln/>
        </p:spPr>
        <p:txBody>
          <a:bodyPr wrap="none" rtlCol="0" anchor="t"/>
          <a:lstStyle/>
          <a:p>
            <a:pPr marL="0" indent="0" algn="ctr">
              <a:lnSpc>
                <a:spcPts val="2296"/>
              </a:lnSpc>
              <a:buNone/>
            </a:pPr>
            <a:r>
              <a:rPr lang="en-US" sz="1837" b="1" dirty="0">
                <a:solidFill>
                  <a:srgbClr val="60A9FF"/>
                </a:solidFill>
                <a:latin typeface="Barlow" pitchFamily="34" charset="0"/>
                <a:ea typeface="Barlow" pitchFamily="34" charset="-122"/>
                <a:cs typeface="Barlow" pitchFamily="34" charset="-120"/>
              </a:rPr>
              <a:t>1</a:t>
            </a:r>
            <a:endParaRPr lang="en-US" sz="1837" dirty="0"/>
          </a:p>
        </p:txBody>
      </p:sp>
      <p:sp>
        <p:nvSpPr>
          <p:cNvPr id="9" name="Text 7"/>
          <p:cNvSpPr/>
          <p:nvPr/>
        </p:nvSpPr>
        <p:spPr>
          <a:xfrm>
            <a:off x="1481784" y="1386871"/>
            <a:ext cx="1788081" cy="243007"/>
          </a:xfrm>
          <a:prstGeom prst="rect">
            <a:avLst/>
          </a:prstGeom>
          <a:noFill/>
          <a:ln/>
        </p:spPr>
        <p:txBody>
          <a:bodyPr wrap="none" rtlCol="0" anchor="t"/>
          <a:lstStyle/>
          <a:p>
            <a:pPr marL="0" indent="0" algn="l">
              <a:lnSpc>
                <a:spcPts val="1914"/>
              </a:lnSpc>
              <a:buNone/>
            </a:pPr>
            <a:r>
              <a:rPr lang="en-US" b="1" dirty="0">
                <a:solidFill>
                  <a:srgbClr val="60A9FF"/>
                </a:solidFill>
                <a:latin typeface="Barlow" pitchFamily="34" charset="0"/>
                <a:ea typeface="Barlow" pitchFamily="34" charset="-122"/>
                <a:cs typeface="Barlow" pitchFamily="34" charset="-120"/>
              </a:rPr>
              <a:t>Data-Driven Analysis</a:t>
            </a:r>
            <a:endParaRPr lang="en-US" dirty="0"/>
          </a:p>
        </p:txBody>
      </p:sp>
      <p:sp>
        <p:nvSpPr>
          <p:cNvPr id="10" name="Text 8"/>
          <p:cNvSpPr/>
          <p:nvPr/>
        </p:nvSpPr>
        <p:spPr>
          <a:xfrm>
            <a:off x="1481786" y="1763411"/>
            <a:ext cx="6277168" cy="497443"/>
          </a:xfrm>
          <a:prstGeom prst="rect">
            <a:avLst/>
          </a:prstGeom>
          <a:noFill/>
          <a:ln/>
        </p:spPr>
        <p:txBody>
          <a:bodyPr wrap="square" rtlCol="0" anchor="t"/>
          <a:lstStyle/>
          <a:p>
            <a:pPr marL="0" indent="0" algn="l">
              <a:lnSpc>
                <a:spcPts val="1960"/>
              </a:lnSpc>
              <a:buNone/>
            </a:pPr>
            <a:r>
              <a:rPr lang="en-US" sz="1600" dirty="0">
                <a:solidFill>
                  <a:srgbClr val="EEEFF5"/>
                </a:solidFill>
                <a:latin typeface="Montserrat" pitchFamily="34" charset="0"/>
                <a:ea typeface="Montserrat" pitchFamily="34" charset="-122"/>
                <a:cs typeface="Montserrat" pitchFamily="34" charset="-120"/>
              </a:rPr>
              <a:t>Develop an AI-powered platform capable of analyzing user-specific data, such as health  history, fitness levels, preferences, and goals.</a:t>
            </a:r>
            <a:endParaRPr lang="en-US" sz="1600" dirty="0"/>
          </a:p>
        </p:txBody>
      </p:sp>
      <p:sp>
        <p:nvSpPr>
          <p:cNvPr id="11" name="Shape 9"/>
          <p:cNvSpPr/>
          <p:nvPr/>
        </p:nvSpPr>
        <p:spPr>
          <a:xfrm>
            <a:off x="3834944" y="2786241"/>
            <a:ext cx="544354" cy="69890"/>
          </a:xfrm>
          <a:prstGeom prst="roundRect">
            <a:avLst>
              <a:gd name="adj" fmla="val 133529"/>
            </a:avLst>
          </a:prstGeom>
          <a:solidFill>
            <a:srgbClr val="282C32"/>
          </a:solidFill>
          <a:ln/>
        </p:spPr>
      </p:sp>
      <p:sp>
        <p:nvSpPr>
          <p:cNvPr id="12" name="Shape 10"/>
          <p:cNvSpPr/>
          <p:nvPr/>
        </p:nvSpPr>
        <p:spPr>
          <a:xfrm>
            <a:off x="3485019" y="2646283"/>
            <a:ext cx="349925" cy="349925"/>
          </a:xfrm>
          <a:prstGeom prst="roundRect">
            <a:avLst>
              <a:gd name="adj" fmla="val 26670"/>
            </a:avLst>
          </a:prstGeom>
          <a:solidFill>
            <a:srgbClr val="282C32"/>
          </a:solidFill>
          <a:ln/>
        </p:spPr>
      </p:sp>
      <p:sp>
        <p:nvSpPr>
          <p:cNvPr id="13" name="Text 11"/>
          <p:cNvSpPr/>
          <p:nvPr/>
        </p:nvSpPr>
        <p:spPr>
          <a:xfrm>
            <a:off x="7991424" y="1338175"/>
            <a:ext cx="130731" cy="291703"/>
          </a:xfrm>
          <a:prstGeom prst="rect">
            <a:avLst/>
          </a:prstGeom>
          <a:noFill/>
          <a:ln/>
        </p:spPr>
        <p:txBody>
          <a:bodyPr wrap="none" rtlCol="0" anchor="t"/>
          <a:lstStyle/>
          <a:p>
            <a:pPr marL="0" indent="0" algn="ctr">
              <a:lnSpc>
                <a:spcPts val="2296"/>
              </a:lnSpc>
              <a:buNone/>
            </a:pPr>
            <a:r>
              <a:rPr lang="en-US" sz="1837" b="1" dirty="0">
                <a:solidFill>
                  <a:srgbClr val="60A9FF"/>
                </a:solidFill>
                <a:latin typeface="Barlow" pitchFamily="34" charset="0"/>
                <a:ea typeface="Barlow" pitchFamily="34" charset="-122"/>
                <a:cs typeface="Barlow" pitchFamily="34" charset="-120"/>
              </a:rPr>
              <a:t>2</a:t>
            </a:r>
            <a:endParaRPr lang="en-US" sz="1837" dirty="0"/>
          </a:p>
        </p:txBody>
      </p:sp>
      <p:sp>
        <p:nvSpPr>
          <p:cNvPr id="14" name="Text 12"/>
          <p:cNvSpPr/>
          <p:nvPr/>
        </p:nvSpPr>
        <p:spPr>
          <a:xfrm>
            <a:off x="8174653" y="1399579"/>
            <a:ext cx="2433637" cy="243007"/>
          </a:xfrm>
          <a:prstGeom prst="rect">
            <a:avLst/>
          </a:prstGeom>
          <a:noFill/>
          <a:ln/>
        </p:spPr>
        <p:txBody>
          <a:bodyPr wrap="none" rtlCol="0" anchor="t"/>
          <a:lstStyle/>
          <a:p>
            <a:pPr marL="0" indent="0" algn="l">
              <a:lnSpc>
                <a:spcPts val="1914"/>
              </a:lnSpc>
              <a:buNone/>
            </a:pPr>
            <a:r>
              <a:rPr lang="en-US" b="1" dirty="0">
                <a:solidFill>
                  <a:srgbClr val="60A9FF"/>
                </a:solidFill>
                <a:latin typeface="Barlow" pitchFamily="34" charset="0"/>
                <a:ea typeface="Barlow" pitchFamily="34" charset="-122"/>
                <a:cs typeface="Barlow" pitchFamily="34" charset="-120"/>
              </a:rPr>
              <a:t>Machine Learning Efficiency</a:t>
            </a:r>
            <a:endParaRPr lang="en-US" dirty="0"/>
          </a:p>
        </p:txBody>
      </p:sp>
      <p:sp>
        <p:nvSpPr>
          <p:cNvPr id="15" name="Text 13"/>
          <p:cNvSpPr/>
          <p:nvPr/>
        </p:nvSpPr>
        <p:spPr>
          <a:xfrm>
            <a:off x="8092023" y="1804174"/>
            <a:ext cx="6688217" cy="746165"/>
          </a:xfrm>
          <a:prstGeom prst="rect">
            <a:avLst/>
          </a:prstGeom>
          <a:noFill/>
          <a:ln/>
        </p:spPr>
        <p:txBody>
          <a:bodyPr wrap="square" rtlCol="0" anchor="t"/>
          <a:lstStyle/>
          <a:p>
            <a:pPr marL="0" indent="0" algn="l">
              <a:lnSpc>
                <a:spcPts val="1960"/>
              </a:lnSpc>
              <a:buNone/>
            </a:pPr>
            <a:r>
              <a:rPr lang="en-US" sz="1600" dirty="0">
                <a:solidFill>
                  <a:srgbClr val="EEEFF5"/>
                </a:solidFill>
                <a:latin typeface="Montserrat" pitchFamily="34" charset="0"/>
                <a:ea typeface="Montserrat" pitchFamily="34" charset="-122"/>
                <a:cs typeface="Montserrat" pitchFamily="34" charset="-120"/>
              </a:rPr>
              <a:t>Utilize machine learning algorithms to ensure the efficiency and quality of exercise programs, nutrition plans, and recovery strategies based on continuous progression and feedback.</a:t>
            </a:r>
            <a:endParaRPr lang="en-US" sz="1600" dirty="0"/>
          </a:p>
        </p:txBody>
      </p:sp>
      <p:sp>
        <p:nvSpPr>
          <p:cNvPr id="16" name="Shape 14"/>
          <p:cNvSpPr/>
          <p:nvPr/>
        </p:nvSpPr>
        <p:spPr>
          <a:xfrm>
            <a:off x="3834944" y="4335125"/>
            <a:ext cx="544354" cy="69890"/>
          </a:xfrm>
          <a:prstGeom prst="roundRect">
            <a:avLst>
              <a:gd name="adj" fmla="val 133529"/>
            </a:avLst>
          </a:prstGeom>
          <a:solidFill>
            <a:srgbClr val="282C32"/>
          </a:solidFill>
          <a:ln/>
        </p:spPr>
      </p:sp>
      <p:sp>
        <p:nvSpPr>
          <p:cNvPr id="17" name="Shape 15"/>
          <p:cNvSpPr/>
          <p:nvPr/>
        </p:nvSpPr>
        <p:spPr>
          <a:xfrm>
            <a:off x="3485019" y="4195167"/>
            <a:ext cx="349925" cy="349925"/>
          </a:xfrm>
          <a:prstGeom prst="roundRect">
            <a:avLst>
              <a:gd name="adj" fmla="val 26670"/>
            </a:avLst>
          </a:prstGeom>
          <a:solidFill>
            <a:srgbClr val="282C32"/>
          </a:solidFill>
          <a:ln/>
        </p:spPr>
      </p:sp>
      <p:sp>
        <p:nvSpPr>
          <p:cNvPr id="18" name="Text 16"/>
          <p:cNvSpPr/>
          <p:nvPr/>
        </p:nvSpPr>
        <p:spPr>
          <a:xfrm>
            <a:off x="1182743" y="3202242"/>
            <a:ext cx="125968" cy="291703"/>
          </a:xfrm>
          <a:prstGeom prst="rect">
            <a:avLst/>
          </a:prstGeom>
          <a:noFill/>
          <a:ln/>
        </p:spPr>
        <p:txBody>
          <a:bodyPr wrap="none" rtlCol="0" anchor="t"/>
          <a:lstStyle/>
          <a:p>
            <a:pPr marL="0" indent="0" algn="ctr">
              <a:lnSpc>
                <a:spcPts val="2296"/>
              </a:lnSpc>
              <a:buNone/>
            </a:pPr>
            <a:r>
              <a:rPr lang="en-US" sz="1837" b="1" dirty="0">
                <a:solidFill>
                  <a:srgbClr val="60A9FF"/>
                </a:solidFill>
                <a:latin typeface="Barlow" pitchFamily="34" charset="0"/>
                <a:ea typeface="Barlow" pitchFamily="34" charset="-122"/>
                <a:cs typeface="Barlow" pitchFamily="34" charset="-120"/>
              </a:rPr>
              <a:t>3</a:t>
            </a:r>
            <a:endParaRPr lang="en-US" sz="1837" dirty="0"/>
          </a:p>
        </p:txBody>
      </p:sp>
      <p:sp>
        <p:nvSpPr>
          <p:cNvPr id="19" name="Text 17"/>
          <p:cNvSpPr/>
          <p:nvPr/>
        </p:nvSpPr>
        <p:spPr>
          <a:xfrm>
            <a:off x="1481784" y="3250938"/>
            <a:ext cx="1726883" cy="243007"/>
          </a:xfrm>
          <a:prstGeom prst="rect">
            <a:avLst/>
          </a:prstGeom>
          <a:noFill/>
          <a:ln/>
        </p:spPr>
        <p:txBody>
          <a:bodyPr wrap="none" rtlCol="0" anchor="t"/>
          <a:lstStyle/>
          <a:p>
            <a:pPr marL="0" indent="0" algn="l">
              <a:lnSpc>
                <a:spcPts val="1914"/>
              </a:lnSpc>
              <a:buNone/>
            </a:pPr>
            <a:r>
              <a:rPr lang="en-US" b="1" dirty="0">
                <a:solidFill>
                  <a:srgbClr val="60A9FF"/>
                </a:solidFill>
                <a:latin typeface="Barlow" pitchFamily="34" charset="0"/>
                <a:ea typeface="Barlow" pitchFamily="34" charset="-122"/>
                <a:cs typeface="Barlow" pitchFamily="34" charset="-120"/>
              </a:rPr>
              <a:t>Real-Time Analytics</a:t>
            </a:r>
            <a:endParaRPr lang="en-US" dirty="0"/>
          </a:p>
        </p:txBody>
      </p:sp>
      <p:sp>
        <p:nvSpPr>
          <p:cNvPr id="20" name="Text 18"/>
          <p:cNvSpPr/>
          <p:nvPr/>
        </p:nvSpPr>
        <p:spPr>
          <a:xfrm>
            <a:off x="1481784" y="3617357"/>
            <a:ext cx="6254791" cy="577810"/>
          </a:xfrm>
          <a:prstGeom prst="rect">
            <a:avLst/>
          </a:prstGeom>
          <a:noFill/>
          <a:ln/>
        </p:spPr>
        <p:txBody>
          <a:bodyPr wrap="square" rtlCol="0" anchor="t"/>
          <a:lstStyle/>
          <a:p>
            <a:pPr marL="0" indent="0" algn="l">
              <a:lnSpc>
                <a:spcPts val="1960"/>
              </a:lnSpc>
              <a:buNone/>
            </a:pPr>
            <a:r>
              <a:rPr lang="en-US" sz="1600" dirty="0">
                <a:solidFill>
                  <a:srgbClr val="EEEFF5"/>
                </a:solidFill>
                <a:latin typeface="Montserrat" pitchFamily="34" charset="0"/>
                <a:ea typeface="Montserrat" pitchFamily="34" charset="-122"/>
                <a:cs typeface="Montserrat" pitchFamily="34" charset="-120"/>
              </a:rPr>
              <a:t>Integrate real-time analytics to provide immediate performance feedback, fostering accountability and motivation.</a:t>
            </a:r>
            <a:endParaRPr lang="en-US" sz="1600" dirty="0"/>
          </a:p>
        </p:txBody>
      </p:sp>
      <p:sp>
        <p:nvSpPr>
          <p:cNvPr id="21" name="Shape 19"/>
          <p:cNvSpPr/>
          <p:nvPr/>
        </p:nvSpPr>
        <p:spPr>
          <a:xfrm>
            <a:off x="3834944" y="5635288"/>
            <a:ext cx="544354" cy="69890"/>
          </a:xfrm>
          <a:prstGeom prst="roundRect">
            <a:avLst>
              <a:gd name="adj" fmla="val 133529"/>
            </a:avLst>
          </a:prstGeom>
          <a:solidFill>
            <a:srgbClr val="282C32"/>
          </a:solidFill>
          <a:ln/>
        </p:spPr>
      </p:sp>
      <p:sp>
        <p:nvSpPr>
          <p:cNvPr id="22" name="Shape 20"/>
          <p:cNvSpPr/>
          <p:nvPr/>
        </p:nvSpPr>
        <p:spPr>
          <a:xfrm>
            <a:off x="3485019" y="5495330"/>
            <a:ext cx="349925" cy="349925"/>
          </a:xfrm>
          <a:prstGeom prst="roundRect">
            <a:avLst>
              <a:gd name="adj" fmla="val 26670"/>
            </a:avLst>
          </a:prstGeom>
          <a:solidFill>
            <a:srgbClr val="282C32"/>
          </a:solidFill>
          <a:ln/>
        </p:spPr>
      </p:sp>
      <p:sp>
        <p:nvSpPr>
          <p:cNvPr id="23" name="Text 21"/>
          <p:cNvSpPr/>
          <p:nvPr/>
        </p:nvSpPr>
        <p:spPr>
          <a:xfrm>
            <a:off x="7991424" y="3202242"/>
            <a:ext cx="141208" cy="291703"/>
          </a:xfrm>
          <a:prstGeom prst="rect">
            <a:avLst/>
          </a:prstGeom>
          <a:noFill/>
          <a:ln/>
        </p:spPr>
        <p:txBody>
          <a:bodyPr wrap="none" rtlCol="0" anchor="t"/>
          <a:lstStyle/>
          <a:p>
            <a:pPr marL="0" indent="0" algn="ctr">
              <a:lnSpc>
                <a:spcPts val="2296"/>
              </a:lnSpc>
              <a:buNone/>
            </a:pPr>
            <a:r>
              <a:rPr lang="en-US" sz="1837" b="1" dirty="0">
                <a:solidFill>
                  <a:srgbClr val="60A9FF"/>
                </a:solidFill>
                <a:latin typeface="Barlow" pitchFamily="34" charset="0"/>
                <a:ea typeface="Barlow" pitchFamily="34" charset="-122"/>
                <a:cs typeface="Barlow" pitchFamily="34" charset="-120"/>
              </a:rPr>
              <a:t>4</a:t>
            </a:r>
            <a:endParaRPr lang="en-US" sz="1837" dirty="0"/>
          </a:p>
        </p:txBody>
      </p:sp>
      <p:sp>
        <p:nvSpPr>
          <p:cNvPr id="24" name="Text 22"/>
          <p:cNvSpPr/>
          <p:nvPr/>
        </p:nvSpPr>
        <p:spPr>
          <a:xfrm>
            <a:off x="8174653" y="3250937"/>
            <a:ext cx="1842254" cy="243007"/>
          </a:xfrm>
          <a:prstGeom prst="rect">
            <a:avLst/>
          </a:prstGeom>
          <a:noFill/>
          <a:ln/>
        </p:spPr>
        <p:txBody>
          <a:bodyPr wrap="none" rtlCol="0" anchor="t"/>
          <a:lstStyle/>
          <a:p>
            <a:pPr marL="0" indent="0" algn="l">
              <a:lnSpc>
                <a:spcPts val="1914"/>
              </a:lnSpc>
              <a:buNone/>
            </a:pPr>
            <a:r>
              <a:rPr lang="en-US" b="1" dirty="0">
                <a:solidFill>
                  <a:srgbClr val="60A9FF"/>
                </a:solidFill>
                <a:latin typeface="Barlow" pitchFamily="34" charset="0"/>
                <a:ea typeface="Barlow" pitchFamily="34" charset="-122"/>
                <a:cs typeface="Barlow" pitchFamily="34" charset="-120"/>
              </a:rPr>
              <a:t>User-Friendly Access</a:t>
            </a:r>
            <a:endParaRPr lang="en-US" dirty="0"/>
          </a:p>
        </p:txBody>
      </p:sp>
      <p:sp>
        <p:nvSpPr>
          <p:cNvPr id="25" name="Text 23"/>
          <p:cNvSpPr/>
          <p:nvPr/>
        </p:nvSpPr>
        <p:spPr>
          <a:xfrm>
            <a:off x="8062028" y="3630210"/>
            <a:ext cx="6688217" cy="497443"/>
          </a:xfrm>
          <a:prstGeom prst="rect">
            <a:avLst/>
          </a:prstGeom>
          <a:noFill/>
          <a:ln/>
        </p:spPr>
        <p:txBody>
          <a:bodyPr wrap="square" rtlCol="0" anchor="t"/>
          <a:lstStyle/>
          <a:p>
            <a:pPr marL="0" indent="0" algn="l">
              <a:lnSpc>
                <a:spcPts val="1960"/>
              </a:lnSpc>
              <a:buNone/>
            </a:pPr>
            <a:r>
              <a:rPr lang="en-US" sz="1600" dirty="0">
                <a:solidFill>
                  <a:srgbClr val="EEEFF5"/>
                </a:solidFill>
                <a:latin typeface="Montserrat" pitchFamily="34" charset="0"/>
                <a:ea typeface="Montserrat" pitchFamily="34" charset="-122"/>
                <a:cs typeface="Montserrat" pitchFamily="34" charset="-120"/>
              </a:rPr>
              <a:t>Guarantee user-friendly interfaces to enhance user experience and make AI FitHub accessible to a diverse audience of fitness enthusiasts.</a:t>
            </a:r>
            <a:endParaRPr lang="en-US" sz="1600" dirty="0"/>
          </a:p>
        </p:txBody>
      </p:sp>
      <p:sp>
        <p:nvSpPr>
          <p:cNvPr id="26" name="Shape 24"/>
          <p:cNvSpPr/>
          <p:nvPr/>
        </p:nvSpPr>
        <p:spPr>
          <a:xfrm>
            <a:off x="3834944" y="6935450"/>
            <a:ext cx="544354" cy="69890"/>
          </a:xfrm>
          <a:prstGeom prst="roundRect">
            <a:avLst>
              <a:gd name="adj" fmla="val 133529"/>
            </a:avLst>
          </a:prstGeom>
          <a:solidFill>
            <a:srgbClr val="282C32"/>
          </a:solidFill>
          <a:ln/>
        </p:spPr>
      </p:sp>
      <p:sp>
        <p:nvSpPr>
          <p:cNvPr id="27" name="Shape 25"/>
          <p:cNvSpPr/>
          <p:nvPr/>
        </p:nvSpPr>
        <p:spPr>
          <a:xfrm>
            <a:off x="3485019" y="6795492"/>
            <a:ext cx="349925" cy="349925"/>
          </a:xfrm>
          <a:prstGeom prst="roundRect">
            <a:avLst>
              <a:gd name="adj" fmla="val 26670"/>
            </a:avLst>
          </a:prstGeom>
          <a:solidFill>
            <a:srgbClr val="282C32"/>
          </a:solidFill>
          <a:ln/>
        </p:spPr>
      </p:sp>
      <p:sp>
        <p:nvSpPr>
          <p:cNvPr id="28" name="Text 26"/>
          <p:cNvSpPr/>
          <p:nvPr/>
        </p:nvSpPr>
        <p:spPr>
          <a:xfrm>
            <a:off x="1187615" y="4932250"/>
            <a:ext cx="125730" cy="291703"/>
          </a:xfrm>
          <a:prstGeom prst="rect">
            <a:avLst/>
          </a:prstGeom>
          <a:noFill/>
          <a:ln/>
        </p:spPr>
        <p:txBody>
          <a:bodyPr wrap="none" rtlCol="0" anchor="t"/>
          <a:lstStyle/>
          <a:p>
            <a:pPr marL="0" indent="0" algn="ctr">
              <a:lnSpc>
                <a:spcPts val="2296"/>
              </a:lnSpc>
              <a:buNone/>
            </a:pPr>
            <a:r>
              <a:rPr lang="en-US" sz="1837" b="1" dirty="0">
                <a:solidFill>
                  <a:srgbClr val="60A9FF"/>
                </a:solidFill>
                <a:latin typeface="Barlow" pitchFamily="34" charset="0"/>
                <a:ea typeface="Barlow" pitchFamily="34" charset="-122"/>
                <a:cs typeface="Barlow" pitchFamily="34" charset="-120"/>
              </a:rPr>
              <a:t>5</a:t>
            </a:r>
            <a:endParaRPr lang="en-US" sz="1837" dirty="0"/>
          </a:p>
        </p:txBody>
      </p:sp>
      <p:sp>
        <p:nvSpPr>
          <p:cNvPr id="29" name="Text 27"/>
          <p:cNvSpPr/>
          <p:nvPr/>
        </p:nvSpPr>
        <p:spPr>
          <a:xfrm>
            <a:off x="1481786" y="4967227"/>
            <a:ext cx="2035016" cy="243007"/>
          </a:xfrm>
          <a:prstGeom prst="rect">
            <a:avLst/>
          </a:prstGeom>
          <a:noFill/>
          <a:ln/>
        </p:spPr>
        <p:txBody>
          <a:bodyPr wrap="none" rtlCol="0" anchor="t"/>
          <a:lstStyle/>
          <a:p>
            <a:pPr marL="0" indent="0" algn="l">
              <a:lnSpc>
                <a:spcPts val="1914"/>
              </a:lnSpc>
              <a:buNone/>
            </a:pPr>
            <a:r>
              <a:rPr lang="en-US" b="1" dirty="0">
                <a:solidFill>
                  <a:srgbClr val="60A9FF"/>
                </a:solidFill>
                <a:latin typeface="Barlow" pitchFamily="34" charset="0"/>
                <a:ea typeface="Barlow" pitchFamily="34" charset="-122"/>
                <a:cs typeface="Barlow" pitchFamily="34" charset="-120"/>
              </a:rPr>
              <a:t>Collaborative Validation</a:t>
            </a:r>
            <a:endParaRPr lang="en-US" dirty="0"/>
          </a:p>
        </p:txBody>
      </p:sp>
      <p:sp>
        <p:nvSpPr>
          <p:cNvPr id="30" name="Text 28"/>
          <p:cNvSpPr/>
          <p:nvPr/>
        </p:nvSpPr>
        <p:spPr>
          <a:xfrm>
            <a:off x="1481783" y="5347812"/>
            <a:ext cx="6688217" cy="497443"/>
          </a:xfrm>
          <a:prstGeom prst="rect">
            <a:avLst/>
          </a:prstGeom>
          <a:noFill/>
          <a:ln/>
        </p:spPr>
        <p:txBody>
          <a:bodyPr wrap="square" rtlCol="0" anchor="t"/>
          <a:lstStyle/>
          <a:p>
            <a:pPr marL="0" indent="0" algn="l">
              <a:lnSpc>
                <a:spcPts val="1960"/>
              </a:lnSpc>
              <a:buNone/>
            </a:pPr>
            <a:r>
              <a:rPr lang="en-US" sz="1600" dirty="0">
                <a:solidFill>
                  <a:srgbClr val="EEEFF5"/>
                </a:solidFill>
                <a:latin typeface="Montserrat" pitchFamily="34" charset="0"/>
                <a:ea typeface="Montserrat" pitchFamily="34" charset="-122"/>
                <a:cs typeface="Montserrat" pitchFamily="34" charset="-120"/>
              </a:rPr>
              <a:t>Work with fitness professionals, nutritionists, and health experts to validate and refine AI FitHub's programs for scientific accuracy and compliance with health guidelines.</a:t>
            </a:r>
            <a:endParaRPr lang="en-US" sz="1600" dirty="0"/>
          </a:p>
        </p:txBody>
      </p:sp>
      <p:sp>
        <p:nvSpPr>
          <p:cNvPr id="31" name="Shape 29"/>
          <p:cNvSpPr/>
          <p:nvPr/>
        </p:nvSpPr>
        <p:spPr>
          <a:xfrm>
            <a:off x="3834944" y="8235613"/>
            <a:ext cx="544354" cy="69890"/>
          </a:xfrm>
          <a:prstGeom prst="roundRect">
            <a:avLst>
              <a:gd name="adj" fmla="val 133529"/>
            </a:avLst>
          </a:prstGeom>
          <a:solidFill>
            <a:srgbClr val="282C32"/>
          </a:solidFill>
          <a:ln/>
        </p:spPr>
      </p:sp>
      <p:sp>
        <p:nvSpPr>
          <p:cNvPr id="32" name="Shape 30"/>
          <p:cNvSpPr/>
          <p:nvPr/>
        </p:nvSpPr>
        <p:spPr>
          <a:xfrm>
            <a:off x="3485019" y="8095655"/>
            <a:ext cx="349925" cy="349925"/>
          </a:xfrm>
          <a:prstGeom prst="roundRect">
            <a:avLst>
              <a:gd name="adj" fmla="val 26670"/>
            </a:avLst>
          </a:prstGeom>
          <a:solidFill>
            <a:srgbClr val="282C32"/>
          </a:solidFill>
          <a:ln/>
        </p:spPr>
      </p:sp>
      <p:sp>
        <p:nvSpPr>
          <p:cNvPr id="33" name="Text 31"/>
          <p:cNvSpPr/>
          <p:nvPr/>
        </p:nvSpPr>
        <p:spPr>
          <a:xfrm>
            <a:off x="4308542" y="6784201"/>
            <a:ext cx="632699" cy="504051"/>
          </a:xfrm>
          <a:prstGeom prst="rect">
            <a:avLst/>
          </a:prstGeom>
          <a:noFill/>
          <a:ln/>
        </p:spPr>
        <p:txBody>
          <a:bodyPr wrap="none" rtlCol="0" anchor="t"/>
          <a:lstStyle/>
          <a:p>
            <a:pPr marL="0" indent="0" algn="ctr">
              <a:lnSpc>
                <a:spcPts val="2296"/>
              </a:lnSpc>
              <a:buNone/>
            </a:pPr>
            <a:r>
              <a:rPr lang="en-US" sz="1837" b="1" dirty="0">
                <a:solidFill>
                  <a:srgbClr val="60A9FF"/>
                </a:solidFill>
                <a:latin typeface="Barlow" pitchFamily="34" charset="0"/>
                <a:ea typeface="Barlow" pitchFamily="34" charset="-122"/>
              </a:rPr>
              <a:t>7</a:t>
            </a:r>
            <a:endParaRPr lang="en-US" sz="1837" dirty="0"/>
          </a:p>
        </p:txBody>
      </p:sp>
      <p:sp>
        <p:nvSpPr>
          <p:cNvPr id="34" name="Text 32"/>
          <p:cNvSpPr/>
          <p:nvPr/>
        </p:nvSpPr>
        <p:spPr>
          <a:xfrm>
            <a:off x="4825891" y="6804619"/>
            <a:ext cx="1761887" cy="243007"/>
          </a:xfrm>
          <a:prstGeom prst="rect">
            <a:avLst/>
          </a:prstGeom>
          <a:noFill/>
          <a:ln/>
        </p:spPr>
        <p:txBody>
          <a:bodyPr wrap="none" rtlCol="0" anchor="t"/>
          <a:lstStyle/>
          <a:p>
            <a:pPr marL="0" indent="0" algn="l">
              <a:lnSpc>
                <a:spcPts val="1914"/>
              </a:lnSpc>
              <a:buNone/>
            </a:pPr>
            <a:r>
              <a:rPr lang="en-US" b="1" dirty="0">
                <a:solidFill>
                  <a:srgbClr val="60A9FF"/>
                </a:solidFill>
                <a:latin typeface="Barlow" pitchFamily="34" charset="0"/>
                <a:ea typeface="Barlow" pitchFamily="34" charset="-122"/>
                <a:cs typeface="Barlow" pitchFamily="34" charset="-120"/>
              </a:rPr>
              <a:t>Privacy and Security</a:t>
            </a:r>
            <a:endParaRPr lang="en-US" dirty="0"/>
          </a:p>
        </p:txBody>
      </p:sp>
      <p:sp>
        <p:nvSpPr>
          <p:cNvPr id="35" name="Text 33"/>
          <p:cNvSpPr/>
          <p:nvPr/>
        </p:nvSpPr>
        <p:spPr>
          <a:xfrm>
            <a:off x="4825891" y="7164268"/>
            <a:ext cx="6688217" cy="497443"/>
          </a:xfrm>
          <a:prstGeom prst="rect">
            <a:avLst/>
          </a:prstGeom>
          <a:noFill/>
          <a:ln/>
        </p:spPr>
        <p:txBody>
          <a:bodyPr wrap="square" rtlCol="0" anchor="t"/>
          <a:lstStyle/>
          <a:p>
            <a:pPr marL="0" indent="0" algn="l">
              <a:lnSpc>
                <a:spcPts val="1960"/>
              </a:lnSpc>
              <a:buNone/>
            </a:pPr>
            <a:r>
              <a:rPr lang="en-US" sz="1600" dirty="0">
                <a:solidFill>
                  <a:srgbClr val="EEEFF5"/>
                </a:solidFill>
                <a:latin typeface="Montserrat" pitchFamily="34" charset="0"/>
                <a:ea typeface="Montserrat" pitchFamily="34" charset="-122"/>
                <a:cs typeface="Montserrat" pitchFamily="34" charset="-120"/>
              </a:rPr>
              <a:t>Emphasize user privacy and data security by implementing strong measures to safeguard sensitive health information and ensure adherence to relevant laws.</a:t>
            </a:r>
            <a:endParaRPr lang="en-US" sz="1600" dirty="0"/>
          </a:p>
        </p:txBody>
      </p:sp>
      <p:sp>
        <p:nvSpPr>
          <p:cNvPr id="36" name="Text 26"/>
          <p:cNvSpPr/>
          <p:nvPr/>
        </p:nvSpPr>
        <p:spPr>
          <a:xfrm>
            <a:off x="7969045" y="4876628"/>
            <a:ext cx="125730" cy="291703"/>
          </a:xfrm>
          <a:prstGeom prst="rect">
            <a:avLst/>
          </a:prstGeom>
          <a:noFill/>
          <a:ln/>
        </p:spPr>
        <p:txBody>
          <a:bodyPr wrap="none" rtlCol="0" anchor="t"/>
          <a:lstStyle/>
          <a:p>
            <a:pPr marL="0" indent="0" algn="ctr">
              <a:lnSpc>
                <a:spcPts val="2296"/>
              </a:lnSpc>
              <a:buNone/>
            </a:pPr>
            <a:r>
              <a:rPr lang="en-US" sz="1837" b="1" dirty="0">
                <a:solidFill>
                  <a:srgbClr val="60A9FF"/>
                </a:solidFill>
                <a:latin typeface="Barlow" pitchFamily="34" charset="0"/>
                <a:ea typeface="Barlow" pitchFamily="34" charset="-122"/>
              </a:rPr>
              <a:t>6</a:t>
            </a:r>
            <a:endParaRPr lang="en-US" sz="1837" dirty="0"/>
          </a:p>
        </p:txBody>
      </p:sp>
      <p:sp>
        <p:nvSpPr>
          <p:cNvPr id="37" name="Text 27"/>
          <p:cNvSpPr/>
          <p:nvPr/>
        </p:nvSpPr>
        <p:spPr>
          <a:xfrm>
            <a:off x="8174653" y="4918915"/>
            <a:ext cx="2035016" cy="243007"/>
          </a:xfrm>
          <a:prstGeom prst="rect">
            <a:avLst/>
          </a:prstGeom>
          <a:noFill/>
          <a:ln/>
        </p:spPr>
        <p:txBody>
          <a:bodyPr wrap="none" rtlCol="0" anchor="t"/>
          <a:lstStyle/>
          <a:p>
            <a:pPr marL="0" indent="0" algn="l">
              <a:lnSpc>
                <a:spcPts val="1914"/>
              </a:lnSpc>
              <a:buNone/>
            </a:pPr>
            <a:r>
              <a:rPr lang="en-US" b="1" dirty="0">
                <a:solidFill>
                  <a:srgbClr val="60A9FF"/>
                </a:solidFill>
                <a:latin typeface="Barlow" pitchFamily="34" charset="0"/>
                <a:ea typeface="Barlow" pitchFamily="34" charset="-122"/>
                <a:cs typeface="Barlow" pitchFamily="34" charset="-120"/>
              </a:rPr>
              <a:t>Results</a:t>
            </a:r>
            <a:endParaRPr lang="en-US" dirty="0"/>
          </a:p>
        </p:txBody>
      </p:sp>
      <p:sp>
        <p:nvSpPr>
          <p:cNvPr id="38" name="Text 28"/>
          <p:cNvSpPr/>
          <p:nvPr/>
        </p:nvSpPr>
        <p:spPr>
          <a:xfrm>
            <a:off x="8215141" y="5359452"/>
            <a:ext cx="6688217" cy="497443"/>
          </a:xfrm>
          <a:prstGeom prst="rect">
            <a:avLst/>
          </a:prstGeom>
          <a:noFill/>
          <a:ln/>
        </p:spPr>
        <p:txBody>
          <a:bodyPr wrap="square" rtlCol="0" anchor="t"/>
          <a:lstStyle/>
          <a:p>
            <a:pPr marL="0" indent="0" algn="l">
              <a:lnSpc>
                <a:spcPts val="1960"/>
              </a:lnSpc>
              <a:buNone/>
            </a:pPr>
            <a:r>
              <a:rPr lang="en-US" sz="1600" dirty="0">
                <a:solidFill>
                  <a:srgbClr val="EEEFF5"/>
                </a:solidFill>
                <a:latin typeface="Montserrat" pitchFamily="34" charset="0"/>
                <a:ea typeface="Montserrat" pitchFamily="34" charset="-122"/>
                <a:cs typeface="Montserrat" pitchFamily="34" charset="-120"/>
              </a:rPr>
              <a:t>Work with fitness professionals, nutritionists, and health experts to validate and refine AI FitHub's programs for scientific accuracy and compliance with health guidelines.</a:t>
            </a:r>
            <a:endParaRPr lang="en-US" sz="16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1000" fill="hold"/>
                                        <p:tgtEl>
                                          <p:spTgt spid="1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000"/>
                                        <p:tgtEl>
                                          <p:spTgt spid="18"/>
                                        </p:tgtEl>
                                      </p:cBhvr>
                                    </p:animEffect>
                                    <p:anim calcmode="lin" valueType="num">
                                      <p:cBhvr>
                                        <p:cTn id="47" dur="1000" fill="hold"/>
                                        <p:tgtEl>
                                          <p:spTgt spid="18"/>
                                        </p:tgtEl>
                                        <p:attrNameLst>
                                          <p:attrName>ppt_x</p:attrName>
                                        </p:attrNameLst>
                                      </p:cBhvr>
                                      <p:tavLst>
                                        <p:tav tm="0">
                                          <p:val>
                                            <p:strVal val="#ppt_x"/>
                                          </p:val>
                                        </p:tav>
                                        <p:tav tm="100000">
                                          <p:val>
                                            <p:strVal val="#ppt_x"/>
                                          </p:val>
                                        </p:tav>
                                      </p:tavLst>
                                    </p:anim>
                                    <p:anim calcmode="lin" valueType="num">
                                      <p:cBhvr>
                                        <p:cTn id="48" dur="1000" fill="hold"/>
                                        <p:tgtEl>
                                          <p:spTgt spid="1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1000"/>
                                        <p:tgtEl>
                                          <p:spTgt spid="20"/>
                                        </p:tgtEl>
                                      </p:cBhvr>
                                    </p:animEffect>
                                    <p:anim calcmode="lin" valueType="num">
                                      <p:cBhvr>
                                        <p:cTn id="52" dur="1000" fill="hold"/>
                                        <p:tgtEl>
                                          <p:spTgt spid="20"/>
                                        </p:tgtEl>
                                        <p:attrNameLst>
                                          <p:attrName>ppt_x</p:attrName>
                                        </p:attrNameLst>
                                      </p:cBhvr>
                                      <p:tavLst>
                                        <p:tav tm="0">
                                          <p:val>
                                            <p:strVal val="#ppt_x"/>
                                          </p:val>
                                        </p:tav>
                                        <p:tav tm="100000">
                                          <p:val>
                                            <p:strVal val="#ppt_x"/>
                                          </p:val>
                                        </p:tav>
                                      </p:tavLst>
                                    </p:anim>
                                    <p:anim calcmode="lin" valueType="num">
                                      <p:cBhvr>
                                        <p:cTn id="5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1000"/>
                                        <p:tgtEl>
                                          <p:spTgt spid="23"/>
                                        </p:tgtEl>
                                      </p:cBhvr>
                                    </p:animEffect>
                                    <p:anim calcmode="lin" valueType="num">
                                      <p:cBhvr>
                                        <p:cTn id="59" dur="1000" fill="hold"/>
                                        <p:tgtEl>
                                          <p:spTgt spid="23"/>
                                        </p:tgtEl>
                                        <p:attrNameLst>
                                          <p:attrName>ppt_x</p:attrName>
                                        </p:attrNameLst>
                                      </p:cBhvr>
                                      <p:tavLst>
                                        <p:tav tm="0">
                                          <p:val>
                                            <p:strVal val="#ppt_x"/>
                                          </p:val>
                                        </p:tav>
                                        <p:tav tm="100000">
                                          <p:val>
                                            <p:strVal val="#ppt_x"/>
                                          </p:val>
                                        </p:tav>
                                      </p:tavLst>
                                    </p:anim>
                                    <p:anim calcmode="lin" valueType="num">
                                      <p:cBhvr>
                                        <p:cTn id="60" dur="1000" fill="hold"/>
                                        <p:tgtEl>
                                          <p:spTgt spid="23"/>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1000"/>
                                        <p:tgtEl>
                                          <p:spTgt spid="24"/>
                                        </p:tgtEl>
                                      </p:cBhvr>
                                    </p:animEffect>
                                    <p:anim calcmode="lin" valueType="num">
                                      <p:cBhvr>
                                        <p:cTn id="64" dur="1000" fill="hold"/>
                                        <p:tgtEl>
                                          <p:spTgt spid="24"/>
                                        </p:tgtEl>
                                        <p:attrNameLst>
                                          <p:attrName>ppt_x</p:attrName>
                                        </p:attrNameLst>
                                      </p:cBhvr>
                                      <p:tavLst>
                                        <p:tav tm="0">
                                          <p:val>
                                            <p:strVal val="#ppt_x"/>
                                          </p:val>
                                        </p:tav>
                                        <p:tav tm="100000">
                                          <p:val>
                                            <p:strVal val="#ppt_x"/>
                                          </p:val>
                                        </p:tav>
                                      </p:tavLst>
                                    </p:anim>
                                    <p:anim calcmode="lin" valueType="num">
                                      <p:cBhvr>
                                        <p:cTn id="65" dur="1000" fill="hold"/>
                                        <p:tgtEl>
                                          <p:spTgt spid="24"/>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1000"/>
                                        <p:tgtEl>
                                          <p:spTgt spid="25"/>
                                        </p:tgtEl>
                                      </p:cBhvr>
                                    </p:animEffect>
                                    <p:anim calcmode="lin" valueType="num">
                                      <p:cBhvr>
                                        <p:cTn id="69" dur="1000" fill="hold"/>
                                        <p:tgtEl>
                                          <p:spTgt spid="25"/>
                                        </p:tgtEl>
                                        <p:attrNameLst>
                                          <p:attrName>ppt_x</p:attrName>
                                        </p:attrNameLst>
                                      </p:cBhvr>
                                      <p:tavLst>
                                        <p:tav tm="0">
                                          <p:val>
                                            <p:strVal val="#ppt_x"/>
                                          </p:val>
                                        </p:tav>
                                        <p:tav tm="100000">
                                          <p:val>
                                            <p:strVal val="#ppt_x"/>
                                          </p:val>
                                        </p:tav>
                                      </p:tavLst>
                                    </p:anim>
                                    <p:anim calcmode="lin" valueType="num">
                                      <p:cBhvr>
                                        <p:cTn id="7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1000"/>
                                        <p:tgtEl>
                                          <p:spTgt spid="28"/>
                                        </p:tgtEl>
                                      </p:cBhvr>
                                    </p:animEffect>
                                    <p:anim calcmode="lin" valueType="num">
                                      <p:cBhvr>
                                        <p:cTn id="76" dur="1000" fill="hold"/>
                                        <p:tgtEl>
                                          <p:spTgt spid="28"/>
                                        </p:tgtEl>
                                        <p:attrNameLst>
                                          <p:attrName>ppt_x</p:attrName>
                                        </p:attrNameLst>
                                      </p:cBhvr>
                                      <p:tavLst>
                                        <p:tav tm="0">
                                          <p:val>
                                            <p:strVal val="#ppt_x"/>
                                          </p:val>
                                        </p:tav>
                                        <p:tav tm="100000">
                                          <p:val>
                                            <p:strVal val="#ppt_x"/>
                                          </p:val>
                                        </p:tav>
                                      </p:tavLst>
                                    </p:anim>
                                    <p:anim calcmode="lin" valueType="num">
                                      <p:cBhvr>
                                        <p:cTn id="77" dur="1000" fill="hold"/>
                                        <p:tgtEl>
                                          <p:spTgt spid="28"/>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1000"/>
                                        <p:tgtEl>
                                          <p:spTgt spid="29"/>
                                        </p:tgtEl>
                                      </p:cBhvr>
                                    </p:animEffect>
                                    <p:anim calcmode="lin" valueType="num">
                                      <p:cBhvr>
                                        <p:cTn id="81" dur="1000" fill="hold"/>
                                        <p:tgtEl>
                                          <p:spTgt spid="29"/>
                                        </p:tgtEl>
                                        <p:attrNameLst>
                                          <p:attrName>ppt_x</p:attrName>
                                        </p:attrNameLst>
                                      </p:cBhvr>
                                      <p:tavLst>
                                        <p:tav tm="0">
                                          <p:val>
                                            <p:strVal val="#ppt_x"/>
                                          </p:val>
                                        </p:tav>
                                        <p:tav tm="100000">
                                          <p:val>
                                            <p:strVal val="#ppt_x"/>
                                          </p:val>
                                        </p:tav>
                                      </p:tavLst>
                                    </p:anim>
                                    <p:anim calcmode="lin" valueType="num">
                                      <p:cBhvr>
                                        <p:cTn id="82" dur="1000" fill="hold"/>
                                        <p:tgtEl>
                                          <p:spTgt spid="29"/>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1000"/>
                                        <p:tgtEl>
                                          <p:spTgt spid="30"/>
                                        </p:tgtEl>
                                      </p:cBhvr>
                                    </p:animEffect>
                                    <p:anim calcmode="lin" valueType="num">
                                      <p:cBhvr>
                                        <p:cTn id="86" dur="1000" fill="hold"/>
                                        <p:tgtEl>
                                          <p:spTgt spid="30"/>
                                        </p:tgtEl>
                                        <p:attrNameLst>
                                          <p:attrName>ppt_x</p:attrName>
                                        </p:attrNameLst>
                                      </p:cBhvr>
                                      <p:tavLst>
                                        <p:tav tm="0">
                                          <p:val>
                                            <p:strVal val="#ppt_x"/>
                                          </p:val>
                                        </p:tav>
                                        <p:tav tm="100000">
                                          <p:val>
                                            <p:strVal val="#ppt_x"/>
                                          </p:val>
                                        </p:tav>
                                      </p:tavLst>
                                    </p:anim>
                                    <p:anim calcmode="lin" valueType="num">
                                      <p:cBhvr>
                                        <p:cTn id="8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1000"/>
                                        <p:tgtEl>
                                          <p:spTgt spid="36"/>
                                        </p:tgtEl>
                                      </p:cBhvr>
                                    </p:animEffect>
                                    <p:anim calcmode="lin" valueType="num">
                                      <p:cBhvr>
                                        <p:cTn id="93" dur="1000" fill="hold"/>
                                        <p:tgtEl>
                                          <p:spTgt spid="36"/>
                                        </p:tgtEl>
                                        <p:attrNameLst>
                                          <p:attrName>ppt_x</p:attrName>
                                        </p:attrNameLst>
                                      </p:cBhvr>
                                      <p:tavLst>
                                        <p:tav tm="0">
                                          <p:val>
                                            <p:strVal val="#ppt_x"/>
                                          </p:val>
                                        </p:tav>
                                        <p:tav tm="100000">
                                          <p:val>
                                            <p:strVal val="#ppt_x"/>
                                          </p:val>
                                        </p:tav>
                                      </p:tavLst>
                                    </p:anim>
                                    <p:anim calcmode="lin" valueType="num">
                                      <p:cBhvr>
                                        <p:cTn id="94" dur="1000" fill="hold"/>
                                        <p:tgtEl>
                                          <p:spTgt spid="3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fade">
                                      <p:cBhvr>
                                        <p:cTn id="97" dur="1000"/>
                                        <p:tgtEl>
                                          <p:spTgt spid="37"/>
                                        </p:tgtEl>
                                      </p:cBhvr>
                                    </p:animEffect>
                                    <p:anim calcmode="lin" valueType="num">
                                      <p:cBhvr>
                                        <p:cTn id="98" dur="1000" fill="hold"/>
                                        <p:tgtEl>
                                          <p:spTgt spid="37"/>
                                        </p:tgtEl>
                                        <p:attrNameLst>
                                          <p:attrName>ppt_x</p:attrName>
                                        </p:attrNameLst>
                                      </p:cBhvr>
                                      <p:tavLst>
                                        <p:tav tm="0">
                                          <p:val>
                                            <p:strVal val="#ppt_x"/>
                                          </p:val>
                                        </p:tav>
                                        <p:tav tm="100000">
                                          <p:val>
                                            <p:strVal val="#ppt_x"/>
                                          </p:val>
                                        </p:tav>
                                      </p:tavLst>
                                    </p:anim>
                                    <p:anim calcmode="lin" valueType="num">
                                      <p:cBhvr>
                                        <p:cTn id="99" dur="1000" fill="hold"/>
                                        <p:tgtEl>
                                          <p:spTgt spid="37"/>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8"/>
                                        </p:tgtEl>
                                        <p:attrNameLst>
                                          <p:attrName>style.visibility</p:attrName>
                                        </p:attrNameLst>
                                      </p:cBhvr>
                                      <p:to>
                                        <p:strVal val="visible"/>
                                      </p:to>
                                    </p:set>
                                    <p:animEffect transition="in" filter="fade">
                                      <p:cBhvr>
                                        <p:cTn id="102" dur="1000"/>
                                        <p:tgtEl>
                                          <p:spTgt spid="38"/>
                                        </p:tgtEl>
                                      </p:cBhvr>
                                    </p:animEffect>
                                    <p:anim calcmode="lin" valueType="num">
                                      <p:cBhvr>
                                        <p:cTn id="103" dur="1000" fill="hold"/>
                                        <p:tgtEl>
                                          <p:spTgt spid="38"/>
                                        </p:tgtEl>
                                        <p:attrNameLst>
                                          <p:attrName>ppt_x</p:attrName>
                                        </p:attrNameLst>
                                      </p:cBhvr>
                                      <p:tavLst>
                                        <p:tav tm="0">
                                          <p:val>
                                            <p:strVal val="#ppt_x"/>
                                          </p:val>
                                        </p:tav>
                                        <p:tav tm="100000">
                                          <p:val>
                                            <p:strVal val="#ppt_x"/>
                                          </p:val>
                                        </p:tav>
                                      </p:tavLst>
                                    </p:anim>
                                    <p:anim calcmode="lin" valueType="num">
                                      <p:cBhvr>
                                        <p:cTn id="10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fade">
                                      <p:cBhvr>
                                        <p:cTn id="109" dur="1000"/>
                                        <p:tgtEl>
                                          <p:spTgt spid="33"/>
                                        </p:tgtEl>
                                      </p:cBhvr>
                                    </p:animEffect>
                                    <p:anim calcmode="lin" valueType="num">
                                      <p:cBhvr>
                                        <p:cTn id="110" dur="1000" fill="hold"/>
                                        <p:tgtEl>
                                          <p:spTgt spid="33"/>
                                        </p:tgtEl>
                                        <p:attrNameLst>
                                          <p:attrName>ppt_x</p:attrName>
                                        </p:attrNameLst>
                                      </p:cBhvr>
                                      <p:tavLst>
                                        <p:tav tm="0">
                                          <p:val>
                                            <p:strVal val="#ppt_x"/>
                                          </p:val>
                                        </p:tav>
                                        <p:tav tm="100000">
                                          <p:val>
                                            <p:strVal val="#ppt_x"/>
                                          </p:val>
                                        </p:tav>
                                      </p:tavLst>
                                    </p:anim>
                                    <p:anim calcmode="lin" valueType="num">
                                      <p:cBhvr>
                                        <p:cTn id="111" dur="1000" fill="hold"/>
                                        <p:tgtEl>
                                          <p:spTgt spid="33"/>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fade">
                                      <p:cBhvr>
                                        <p:cTn id="114" dur="1000"/>
                                        <p:tgtEl>
                                          <p:spTgt spid="34"/>
                                        </p:tgtEl>
                                      </p:cBhvr>
                                    </p:animEffect>
                                    <p:anim calcmode="lin" valueType="num">
                                      <p:cBhvr>
                                        <p:cTn id="115" dur="1000" fill="hold"/>
                                        <p:tgtEl>
                                          <p:spTgt spid="34"/>
                                        </p:tgtEl>
                                        <p:attrNameLst>
                                          <p:attrName>ppt_x</p:attrName>
                                        </p:attrNameLst>
                                      </p:cBhvr>
                                      <p:tavLst>
                                        <p:tav tm="0">
                                          <p:val>
                                            <p:strVal val="#ppt_x"/>
                                          </p:val>
                                        </p:tav>
                                        <p:tav tm="100000">
                                          <p:val>
                                            <p:strVal val="#ppt_x"/>
                                          </p:val>
                                        </p:tav>
                                      </p:tavLst>
                                    </p:anim>
                                    <p:anim calcmode="lin" valueType="num">
                                      <p:cBhvr>
                                        <p:cTn id="116" dur="1000" fill="hold"/>
                                        <p:tgtEl>
                                          <p:spTgt spid="34"/>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35"/>
                                        </p:tgtEl>
                                        <p:attrNameLst>
                                          <p:attrName>style.visibility</p:attrName>
                                        </p:attrNameLst>
                                      </p:cBhvr>
                                      <p:to>
                                        <p:strVal val="visible"/>
                                      </p:to>
                                    </p:set>
                                    <p:animEffect transition="in" filter="fade">
                                      <p:cBhvr>
                                        <p:cTn id="119" dur="1000"/>
                                        <p:tgtEl>
                                          <p:spTgt spid="35"/>
                                        </p:tgtEl>
                                      </p:cBhvr>
                                    </p:animEffect>
                                    <p:anim calcmode="lin" valueType="num">
                                      <p:cBhvr>
                                        <p:cTn id="120" dur="1000" fill="hold"/>
                                        <p:tgtEl>
                                          <p:spTgt spid="35"/>
                                        </p:tgtEl>
                                        <p:attrNameLst>
                                          <p:attrName>ppt_x</p:attrName>
                                        </p:attrNameLst>
                                      </p:cBhvr>
                                      <p:tavLst>
                                        <p:tav tm="0">
                                          <p:val>
                                            <p:strVal val="#ppt_x"/>
                                          </p:val>
                                        </p:tav>
                                        <p:tav tm="100000">
                                          <p:val>
                                            <p:strVal val="#ppt_x"/>
                                          </p:val>
                                        </p:tav>
                                      </p:tavLst>
                                    </p:anim>
                                    <p:anim calcmode="lin" valueType="num">
                                      <p:cBhvr>
                                        <p:cTn id="1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4" grpId="0" animBg="1"/>
      <p:bldP spid="15" grpId="0" animBg="1"/>
      <p:bldP spid="18" grpId="0" animBg="1"/>
      <p:bldP spid="19" grpId="0" animBg="1"/>
      <p:bldP spid="20" grpId="0" animBg="1"/>
      <p:bldP spid="23" grpId="0" animBg="1"/>
      <p:bldP spid="24" grpId="0" animBg="1"/>
      <p:bldP spid="25" grpId="0" animBg="1"/>
      <p:bldP spid="28" grpId="0" animBg="1"/>
      <p:bldP spid="29" grpId="0" animBg="1"/>
      <p:bldP spid="30" grpId="0" animBg="1"/>
      <p:bldP spid="33" grpId="0" animBg="1"/>
      <p:bldP spid="34" grpId="0" animBg="1"/>
      <p:bldP spid="35" grpId="0" animBg="1"/>
      <p:bldP spid="36" grpId="0" animBg="1"/>
      <p:bldP spid="37" grpId="0" animBg="1"/>
      <p:bldP spid="3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465</Words>
  <Application>Microsoft Office PowerPoint</Application>
  <PresentationFormat>Custom</PresentationFormat>
  <Paragraphs>47</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Barlow</vt:lpstr>
      <vt:lpstr>Calibri</vt:lpstr>
      <vt:lpstr>Montserrat</vt:lpstr>
      <vt:lpstr>Office Theme</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NATHANIEL ABISHEK</cp:lastModifiedBy>
  <cp:revision>11</cp:revision>
  <dcterms:created xsi:type="dcterms:W3CDTF">2024-02-07T03:15:41Z</dcterms:created>
  <dcterms:modified xsi:type="dcterms:W3CDTF">2024-05-17T16:28:30Z</dcterms:modified>
</cp:coreProperties>
</file>