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382" r:id="rId2"/>
    <p:sldId id="257" r:id="rId3"/>
    <p:sldId id="383" r:id="rId4"/>
    <p:sldId id="384" r:id="rId5"/>
    <p:sldId id="385" r:id="rId6"/>
    <p:sldId id="386" r:id="rId7"/>
    <p:sldId id="387" r:id="rId8"/>
    <p:sldId id="381" r:id="rId9"/>
    <p:sldId id="388" r:id="rId10"/>
    <p:sldId id="389" r:id="rId11"/>
    <p:sldId id="390" r:id="rId12"/>
    <p:sldId id="391" r:id="rId13"/>
    <p:sldId id="392" r:id="rId14"/>
    <p:sldId id="394" r:id="rId15"/>
    <p:sldId id="395" r:id="rId16"/>
    <p:sldId id="396" r:id="rId17"/>
    <p:sldId id="397" r:id="rId18"/>
    <p:sldId id="398" r:id="rId19"/>
    <p:sldId id="399" r:id="rId20"/>
    <p:sldId id="400" r:id="rId21"/>
    <p:sldId id="401" r:id="rId22"/>
    <p:sldId id="402" r:id="rId23"/>
    <p:sldId id="403" r:id="rId24"/>
    <p:sldId id="404" r:id="rId25"/>
    <p:sldId id="3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116" d="100"/>
          <a:sy n="116" d="100"/>
        </p:scale>
        <p:origin x="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14/04/25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CS19811-Phase-II - Final Viva</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CS19811-Phase-II - Final Viva</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CS19811-Phase-II - Final Viva</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CS19811-Phase-II - Final Viva</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CS19811-Phase-II - Final Viva</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CS19811-Phase-II - Final Viva</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CS19811-Phase-II - Final Viva</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CS19811-Phase-II - Final Viva</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CS19811-Phase-II - Final Viva</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CS19811-Phase-II - Final Viva</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CS19811-Phase-II - Final Viva</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CS19811-Phase-II - Final Viva</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9B4A46-CA3B-3DE3-295C-4EDFBE0652FC}"/>
              </a:ext>
            </a:extLst>
          </p:cNvPr>
          <p:cNvGrpSpPr/>
          <p:nvPr/>
        </p:nvGrpSpPr>
        <p:grpSpPr>
          <a:xfrm>
            <a:off x="3491343" y="120071"/>
            <a:ext cx="4558148" cy="997527"/>
            <a:chOff x="80384" y="80241"/>
            <a:chExt cx="3924300" cy="95250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2"/>
            <a:stretch>
              <a:fillRect/>
            </a:stretch>
          </p:blipFill>
          <p:spPr>
            <a:xfrm>
              <a:off x="80384" y="89477"/>
              <a:ext cx="2924175" cy="943264"/>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3"/>
            <a:stretch>
              <a:fillRect/>
            </a:stretch>
          </p:blipFill>
          <p:spPr>
            <a:xfrm>
              <a:off x="3004559" y="80241"/>
              <a:ext cx="1000125" cy="952500"/>
            </a:xfrm>
            <a:prstGeom prst="rect">
              <a:avLst/>
            </a:prstGeom>
          </p:spPr>
        </p:pic>
      </p:grpSp>
      <p:sp>
        <p:nvSpPr>
          <p:cNvPr id="9" name="Title 1">
            <a:extLst>
              <a:ext uri="{FF2B5EF4-FFF2-40B4-BE49-F238E27FC236}">
                <a16:creationId xmlns:a16="http://schemas.microsoft.com/office/drawing/2014/main" id="{D41A2FBB-F55B-9BAA-4EBD-7D6AD7B1D9C0}"/>
              </a:ext>
            </a:extLst>
          </p:cNvPr>
          <p:cNvSpPr txBox="1">
            <a:spLocks/>
          </p:cNvSpPr>
          <p:nvPr/>
        </p:nvSpPr>
        <p:spPr>
          <a:xfrm>
            <a:off x="922633" y="3246715"/>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93345" indent="-171450" algn="ctr">
              <a:lnSpc>
                <a:spcPct val="107000"/>
              </a:lnSpc>
              <a:spcAft>
                <a:spcPts val="25"/>
              </a:spcAft>
            </a:pPr>
            <a:r>
              <a:rPr lang="en-IN" sz="3200" b="1"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Blended Ensemble Learning for Demand Prediction: An </a:t>
            </a:r>
            <a:r>
              <a:rPr lang="en-IN" sz="3200" b="1" dirty="0" err="1">
                <a:solidFill>
                  <a:srgbClr val="7030A0"/>
                </a:solidFill>
                <a:effectLst/>
                <a:latin typeface="Verdana" panose="020B0604030504040204" pitchFamily="34" charset="0"/>
                <a:ea typeface="Verdana" panose="020B0604030504040204" pitchFamily="34" charset="0"/>
                <a:cs typeface="Verdana" panose="020B0604030504040204" pitchFamily="34" charset="0"/>
              </a:rPr>
              <a:t>AutoML</a:t>
            </a:r>
            <a:r>
              <a:rPr lang="en-IN" sz="3200" b="1"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 Driven Approach</a:t>
            </a:r>
          </a:p>
          <a:p>
            <a:br>
              <a:rPr lang="en-IN" sz="3200" b="1" kern="0" dirty="0">
                <a:effectLst/>
                <a:latin typeface="Verdana" panose="020B0604030504040204" pitchFamily="34" charset="0"/>
                <a:ea typeface="Verdana" panose="020B0604030504040204" pitchFamily="34" charset="0"/>
                <a:cs typeface="Verdana" panose="020B0604030504040204" pitchFamily="34" charset="0"/>
              </a:rPr>
            </a:br>
            <a:endParaRPr lang="en-in" sz="3200" b="1" cap="none" dirty="0">
              <a:solidFill>
                <a:srgbClr val="7030A0"/>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buNone/>
              <a:defRPr lang="en-us"/>
            </a:pPr>
            <a:r>
              <a:rPr lang="en-US" sz="2400" b="1" dirty="0">
                <a:solidFill>
                  <a:srgbClr val="FF0000"/>
                </a:solidFill>
                <a:latin typeface="Calibri" pitchFamily="2" charset="0"/>
              </a:rPr>
              <a:t>D</a:t>
            </a:r>
            <a:r>
              <a:rPr lang="en-us" sz="2400" b="1" cap="none" dirty="0">
                <a:solidFill>
                  <a:srgbClr val="FF0000"/>
                </a:solidFill>
                <a:latin typeface="Calibri" pitchFamily="2" charset="0"/>
                <a:ea typeface="Verdana" pitchFamily="1" charset="0"/>
                <a:cs typeface="Verdana" pitchFamily="1" charset="0"/>
              </a:rPr>
              <a:t>r.</a:t>
            </a:r>
            <a:r>
              <a:rPr lang="en-US" sz="2400" b="1" cap="none" dirty="0">
                <a:solidFill>
                  <a:srgbClr val="FF0000"/>
                </a:solidFill>
                <a:latin typeface="Calibri" pitchFamily="2" charset="0"/>
                <a:ea typeface="Verdana" pitchFamily="1" charset="0"/>
                <a:cs typeface="Verdana" pitchFamily="1" charset="0"/>
              </a:rPr>
              <a:t> </a:t>
            </a:r>
            <a:r>
              <a:rPr lang="en-IN" sz="2400" b="1" dirty="0">
                <a:solidFill>
                  <a:srgbClr val="FF0000"/>
                </a:solidFill>
                <a:effectLst/>
                <a:latin typeface="Calibri" panose="020F0502020204030204" pitchFamily="34" charset="0"/>
                <a:cs typeface="Calibri" panose="020F0502020204030204" pitchFamily="34" charset="0"/>
              </a:rPr>
              <a:t>Senthil </a:t>
            </a:r>
            <a:r>
              <a:rPr lang="en-IN" sz="2400" b="1" dirty="0" err="1">
                <a:solidFill>
                  <a:srgbClr val="FF0000"/>
                </a:solidFill>
                <a:effectLst/>
                <a:latin typeface="Calibri" panose="020F0502020204030204" pitchFamily="34" charset="0"/>
                <a:cs typeface="Calibri" panose="020F0502020204030204" pitchFamily="34" charset="0"/>
              </a:rPr>
              <a:t>Pandi</a:t>
            </a:r>
            <a:r>
              <a:rPr lang="en-IN" sz="2400" b="1" dirty="0">
                <a:solidFill>
                  <a:srgbClr val="FF0000"/>
                </a:solidFill>
                <a:effectLst/>
                <a:latin typeface="Calibri" panose="020F0502020204030204" pitchFamily="34" charset="0"/>
                <a:cs typeface="Calibri" panose="020F0502020204030204" pitchFamily="34" charset="0"/>
              </a:rPr>
              <a:t> S</a:t>
            </a:r>
          </a:p>
          <a:p>
            <a:pPr>
              <a:spcBef>
                <a:spcPts val="0"/>
              </a:spcBef>
              <a:buNone/>
              <a:defRPr lang="en-us"/>
            </a:pPr>
            <a:endParaRPr lang="en-in" sz="2400" b="1" cap="none"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268597" y="5183902"/>
            <a:ext cx="61053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buNone/>
              <a:defRPr lang="en-us"/>
            </a:pPr>
            <a:r>
              <a:rPr lang="en-IN" altLang="en-US" sz="2400" b="1" dirty="0">
                <a:solidFill>
                  <a:srgbClr val="FF0000"/>
                </a:solidFill>
              </a:rPr>
              <a:t>Team ID:B21A2425C22</a:t>
            </a:r>
            <a:endParaRPr lang="en-IN" sz="2400" b="1" cap="none" dirty="0">
              <a:solidFill>
                <a:srgbClr val="FF0000"/>
              </a:solidFill>
            </a:endParaRPr>
          </a:p>
          <a:p>
            <a:pPr>
              <a:spcBef>
                <a:spcPts val="0"/>
              </a:spcBef>
              <a:buNone/>
              <a:defRPr lang="en-us"/>
            </a:pPr>
            <a:r>
              <a:rPr lang="en-in" sz="2400" b="1" cap="none" dirty="0">
                <a:solidFill>
                  <a:srgbClr val="FF0000"/>
                </a:solidFill>
              </a:rPr>
              <a:t>Mohamed Hussain (210701161)</a:t>
            </a:r>
          </a:p>
          <a:p>
            <a:pPr>
              <a:spcBef>
                <a:spcPts val="0"/>
              </a:spcBef>
              <a:buNone/>
              <a:defRPr lang="en-us"/>
            </a:pPr>
            <a:r>
              <a:rPr lang="en-in" sz="2400" b="1" cap="none" dirty="0">
                <a:solidFill>
                  <a:srgbClr val="FF0000"/>
                </a:solidFill>
              </a:rPr>
              <a:t>Nathaniel </a:t>
            </a:r>
            <a:r>
              <a:rPr lang="en-in" sz="2400" b="1" cap="none" dirty="0" err="1">
                <a:solidFill>
                  <a:srgbClr val="FF0000"/>
                </a:solidFill>
              </a:rPr>
              <a:t>Abishek</a:t>
            </a:r>
            <a:r>
              <a:rPr lang="en-in" sz="2400" b="1" cap="none" dirty="0">
                <a:solidFill>
                  <a:srgbClr val="FF0000"/>
                </a:solidFill>
              </a:rPr>
              <a:t> (210701173)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195955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6F88B-EC3A-940A-1F35-F5E98F14D3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7365D-6CE4-B951-46E4-6886DC5A1DDA}"/>
              </a:ext>
            </a:extLst>
          </p:cNvPr>
          <p:cNvSpPr>
            <a:spLocks noGrp="1"/>
          </p:cNvSpPr>
          <p:nvPr>
            <p:ph type="title"/>
          </p:nvPr>
        </p:nvSpPr>
        <p:spPr/>
        <p:txBody>
          <a:bodyPr/>
          <a:lstStyle/>
          <a:p>
            <a:r>
              <a:rPr lang="en-US" altLang="en-US" sz="3200" b="1" dirty="0">
                <a:solidFill>
                  <a:srgbClr val="FF0000"/>
                </a:solidFill>
              </a:rPr>
              <a:t>Functional Description for </a:t>
            </a:r>
            <a:r>
              <a:rPr lang="en-US" altLang="en-US" sz="3200" b="1" dirty="0" err="1">
                <a:solidFill>
                  <a:srgbClr val="FF0000"/>
                </a:solidFill>
              </a:rPr>
              <a:t>AutoML</a:t>
            </a:r>
            <a:r>
              <a:rPr lang="en-US" altLang="en-US" sz="3200" b="1" dirty="0">
                <a:solidFill>
                  <a:srgbClr val="FF0000"/>
                </a:solidFill>
              </a:rPr>
              <a:t> model selection and </a:t>
            </a:r>
            <a:r>
              <a:rPr lang="en-US" altLang="en-US" sz="3200" b="1" dirty="0" err="1">
                <a:solidFill>
                  <a:srgbClr val="FF0000"/>
                </a:solidFill>
              </a:rPr>
              <a:t>Ensembling</a:t>
            </a:r>
            <a:endParaRPr lang="en-IN" sz="2800" dirty="0"/>
          </a:p>
        </p:txBody>
      </p:sp>
      <p:sp>
        <p:nvSpPr>
          <p:cNvPr id="3" name="Content Placeholder 2">
            <a:extLst>
              <a:ext uri="{FF2B5EF4-FFF2-40B4-BE49-F238E27FC236}">
                <a16:creationId xmlns:a16="http://schemas.microsoft.com/office/drawing/2014/main" id="{3D5488B3-36C3-5177-16BF-96DEE73B2E32}"/>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Model Selection:</a:t>
            </a:r>
            <a:r>
              <a:rPr lang="en-US" sz="2400" dirty="0"/>
              <a:t> Automatically evaluate multiple algorithms to identify the best-performing models based on accuracy, precision, or other metrics.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Hyperparameter Tuning:</a:t>
            </a:r>
            <a:r>
              <a:rPr lang="en-US" sz="2400" dirty="0"/>
              <a:t> Optimize model parameters automatically to enhance performance and reduce overfitting.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err="1"/>
              <a:t>Ensembling</a:t>
            </a:r>
            <a:r>
              <a:rPr lang="en-US" sz="2400" b="1" dirty="0"/>
              <a:t> Techniques:</a:t>
            </a:r>
            <a:r>
              <a:rPr lang="en-US" sz="2400" dirty="0"/>
              <a:t> Combine top models using methods like bagging, boosting, or stacking to improve robustness and accuracy.</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67EB066C-3FB7-8260-A13E-9D176E51AA84}"/>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065CD4F0-8E49-4FD8-1BCC-1EF92B293AA1}"/>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141BDF3D-F6A9-6603-CD59-7C65F16F76B5}"/>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38794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8DC29-3C78-1AB3-E7CE-D0F1FA983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3F532-BBDE-6C44-FA4A-918B127596AB}"/>
              </a:ext>
            </a:extLst>
          </p:cNvPr>
          <p:cNvSpPr>
            <a:spLocks noGrp="1"/>
          </p:cNvSpPr>
          <p:nvPr>
            <p:ph type="title"/>
          </p:nvPr>
        </p:nvSpPr>
        <p:spPr/>
        <p:txBody>
          <a:bodyPr/>
          <a:lstStyle/>
          <a:p>
            <a:r>
              <a:rPr lang="en-US" altLang="en-US" sz="3200" b="1" dirty="0">
                <a:solidFill>
                  <a:srgbClr val="FF0000"/>
                </a:solidFill>
              </a:rPr>
              <a:t>Functional Description for Model Evaluation</a:t>
            </a:r>
            <a:endParaRPr lang="en-IN" sz="2800" dirty="0"/>
          </a:p>
        </p:txBody>
      </p:sp>
      <p:sp>
        <p:nvSpPr>
          <p:cNvPr id="3" name="Content Placeholder 2">
            <a:extLst>
              <a:ext uri="{FF2B5EF4-FFF2-40B4-BE49-F238E27FC236}">
                <a16:creationId xmlns:a16="http://schemas.microsoft.com/office/drawing/2014/main" id="{32946977-8883-0130-9C51-3E5E1D214C0A}"/>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Performance Metrics:</a:t>
            </a:r>
            <a:r>
              <a:rPr lang="en-US" sz="2400" dirty="0"/>
              <a:t> Evaluate models using metrics like RMSE, MAE, accuracy, precision, recall, and F1-score to assess prediction quality.</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Validation Techniques:</a:t>
            </a:r>
            <a:r>
              <a:rPr lang="en-US" sz="2400" dirty="0"/>
              <a:t> Use cross-validation and train-test splits to ensure the model generalizes well to unseen data.</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Comparative Analysis:</a:t>
            </a:r>
            <a:r>
              <a:rPr lang="en-US" sz="2400" dirty="0"/>
              <a:t> Compare model performance to baseline methods and select the most reliable approach for deployment.</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2A265D36-24E9-ED05-0522-F70F32388070}"/>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DB645223-BB43-3CF1-9864-A4C0AE7D69A2}"/>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54DF89F0-0010-3B6E-8D99-70FF7BAC146B}"/>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371986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819AF-7853-BCE5-7837-C1FA0BD20D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724BD-0524-8E7C-C187-5D74D2C885D7}"/>
              </a:ext>
            </a:extLst>
          </p:cNvPr>
          <p:cNvSpPr>
            <a:spLocks noGrp="1"/>
          </p:cNvSpPr>
          <p:nvPr>
            <p:ph type="title"/>
          </p:nvPr>
        </p:nvSpPr>
        <p:spPr/>
        <p:txBody>
          <a:bodyPr/>
          <a:lstStyle/>
          <a:p>
            <a:r>
              <a:rPr lang="en-US" altLang="en-US" sz="3200" b="1" dirty="0">
                <a:solidFill>
                  <a:srgbClr val="FF0000"/>
                </a:solidFill>
              </a:rPr>
              <a:t>Functional Description for Web Application Integration</a:t>
            </a:r>
            <a:endParaRPr lang="en-IN" sz="2800" dirty="0"/>
          </a:p>
        </p:txBody>
      </p:sp>
      <p:sp>
        <p:nvSpPr>
          <p:cNvPr id="3" name="Content Placeholder 2">
            <a:extLst>
              <a:ext uri="{FF2B5EF4-FFF2-40B4-BE49-F238E27FC236}">
                <a16:creationId xmlns:a16="http://schemas.microsoft.com/office/drawing/2014/main" id="{E175EF84-A17F-1F87-D461-F43F2B8A4449}"/>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Frontend Integration:</a:t>
            </a:r>
            <a:r>
              <a:rPr lang="en-US" sz="2400" dirty="0"/>
              <a:t> Uses an intuitive UI for users to upload datasets, configure options, and view demand predictions.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Backend Connectivity:</a:t>
            </a:r>
            <a:r>
              <a:rPr lang="en-US" sz="2400" dirty="0"/>
              <a:t> Connect the web application to the prediction system and carry the models using Flask.</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Scalability:</a:t>
            </a:r>
            <a:r>
              <a:rPr lang="en-US" sz="2400" dirty="0"/>
              <a:t> Ensure the web application supports multiple users and large datasets while maintaining performance and reliability.</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B7B8DD4A-2483-6489-AD60-2BE6E45A738F}"/>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7154481C-ADBE-BAC7-D564-E2D030CBF80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99A7F0DD-20B6-9DAD-D75E-C405D935EF42}"/>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225573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FD99B-90F8-C23D-5573-541F4564E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DF35D-4A13-950F-C9D3-DAA4F02C48D8}"/>
              </a:ext>
            </a:extLst>
          </p:cNvPr>
          <p:cNvSpPr>
            <a:spLocks noGrp="1"/>
          </p:cNvSpPr>
          <p:nvPr>
            <p:ph type="title"/>
          </p:nvPr>
        </p:nvSpPr>
        <p:spPr/>
        <p:txBody>
          <a:bodyPr/>
          <a:lstStyle/>
          <a:p>
            <a:r>
              <a:rPr lang="en-US" altLang="en-US" sz="3200" b="1" dirty="0">
                <a:solidFill>
                  <a:srgbClr val="FF0000"/>
                </a:solidFill>
              </a:rPr>
              <a:t>Functional Description for Reporting and Visualization</a:t>
            </a:r>
            <a:endParaRPr lang="en-IN" sz="2800" dirty="0"/>
          </a:p>
        </p:txBody>
      </p:sp>
      <p:sp>
        <p:nvSpPr>
          <p:cNvPr id="3" name="Content Placeholder 2">
            <a:extLst>
              <a:ext uri="{FF2B5EF4-FFF2-40B4-BE49-F238E27FC236}">
                <a16:creationId xmlns:a16="http://schemas.microsoft.com/office/drawing/2014/main" id="{634C79CE-1EBD-451B-13D7-269486D2E2D4}"/>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Trend Analysis:</a:t>
            </a:r>
            <a:r>
              <a:rPr lang="en-US" sz="2400" dirty="0"/>
              <a:t> Visualize historical and forecasted demand patterns for better decision-making.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Export Options:</a:t>
            </a:r>
            <a:r>
              <a:rPr lang="en-US" sz="2400" dirty="0"/>
              <a:t> Provide downloadable formats like PDF or Excel for sharing and offline analysis of results.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Interactive Dashboards:</a:t>
            </a:r>
            <a:r>
              <a:rPr lang="en-US" sz="2400" dirty="0"/>
              <a:t> Create dynamic dashboards to display predictions, trends, and key insights using graphs, charts, and tables.</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44541DBB-71DC-64DA-DCD4-2BB812BE3105}"/>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5C15286C-656F-2903-16A2-2B76132D77A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1A34B91-B1AB-D605-0FCA-8B16978E01EB}"/>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1070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A3706-DD83-DA80-D427-A7BA48CFD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8E985-2D0A-FE8F-276E-D1316FEF16F1}"/>
              </a:ext>
            </a:extLst>
          </p:cNvPr>
          <p:cNvSpPr>
            <a:spLocks noGrp="1"/>
          </p:cNvSpPr>
          <p:nvPr>
            <p:ph type="title"/>
          </p:nvPr>
        </p:nvSpPr>
        <p:spPr/>
        <p:txBody>
          <a:bodyPr/>
          <a:lstStyle/>
          <a:p>
            <a:r>
              <a:rPr lang="en-US" altLang="en-US" sz="3200" b="1" dirty="0">
                <a:solidFill>
                  <a:srgbClr val="FF0000"/>
                </a:solidFill>
              </a:rPr>
              <a:t>Data Flow Diagram</a:t>
            </a:r>
            <a:endParaRPr lang="en-IN" sz="2800" dirty="0"/>
          </a:p>
        </p:txBody>
      </p:sp>
      <p:sp>
        <p:nvSpPr>
          <p:cNvPr id="7" name="Date Placeholder 6">
            <a:extLst>
              <a:ext uri="{FF2B5EF4-FFF2-40B4-BE49-F238E27FC236}">
                <a16:creationId xmlns:a16="http://schemas.microsoft.com/office/drawing/2014/main" id="{A22B6C31-FF36-9EB6-C188-E54FD148C6C2}"/>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7B77CC4B-2504-68C1-CA44-814A4ED5236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7254C3D-9682-4252-8310-613489502AA4}"/>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pic>
        <p:nvPicPr>
          <p:cNvPr id="3" name="Picture 2">
            <a:extLst>
              <a:ext uri="{FF2B5EF4-FFF2-40B4-BE49-F238E27FC236}">
                <a16:creationId xmlns:a16="http://schemas.microsoft.com/office/drawing/2014/main" id="{37DF9019-03E9-A4FC-88F2-D59691BF3E95}"/>
              </a:ext>
            </a:extLst>
          </p:cNvPr>
          <p:cNvPicPr>
            <a:picLocks noChangeAspect="1"/>
          </p:cNvPicPr>
          <p:nvPr/>
        </p:nvPicPr>
        <p:blipFill>
          <a:blip r:embed="rId2"/>
          <a:stretch>
            <a:fillRect/>
          </a:stretch>
        </p:blipFill>
        <p:spPr>
          <a:xfrm>
            <a:off x="3822235" y="1833032"/>
            <a:ext cx="3997462" cy="4067544"/>
          </a:xfrm>
          <a:prstGeom prst="rect">
            <a:avLst/>
          </a:prstGeom>
        </p:spPr>
      </p:pic>
    </p:spTree>
    <p:extLst>
      <p:ext uri="{BB962C8B-B14F-4D97-AF65-F5344CB8AC3E}">
        <p14:creationId xmlns:p14="http://schemas.microsoft.com/office/powerpoint/2010/main" val="48572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1019F-66ED-1B67-A870-D648D4F6E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5AF8A-B3B2-B63D-52BD-4C6F520E30B7}"/>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7" name="Date Placeholder 6">
            <a:extLst>
              <a:ext uri="{FF2B5EF4-FFF2-40B4-BE49-F238E27FC236}">
                <a16:creationId xmlns:a16="http://schemas.microsoft.com/office/drawing/2014/main" id="{8F7FEB1D-13A7-0687-4FFB-14A6A2EB0FCC}"/>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778D11FB-44BD-72C7-75E8-81F9BBB8749A}"/>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11872FE-5C41-B546-C6D9-50240D071E51}"/>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pic>
        <p:nvPicPr>
          <p:cNvPr id="3" name="Picture 2">
            <a:extLst>
              <a:ext uri="{FF2B5EF4-FFF2-40B4-BE49-F238E27FC236}">
                <a16:creationId xmlns:a16="http://schemas.microsoft.com/office/drawing/2014/main" id="{7CC04457-FB20-9E75-7733-B82A66A57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482" y="1746250"/>
            <a:ext cx="4212903" cy="4386262"/>
          </a:xfrm>
          <a:prstGeom prst="rect">
            <a:avLst/>
          </a:prstGeom>
        </p:spPr>
      </p:pic>
    </p:spTree>
    <p:extLst>
      <p:ext uri="{BB962C8B-B14F-4D97-AF65-F5344CB8AC3E}">
        <p14:creationId xmlns:p14="http://schemas.microsoft.com/office/powerpoint/2010/main" val="76239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D5AD0-A9B8-74F2-9D27-FF283D2D8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74260-3386-7CE4-D647-0CA74417E634}"/>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7" name="Date Placeholder 6">
            <a:extLst>
              <a:ext uri="{FF2B5EF4-FFF2-40B4-BE49-F238E27FC236}">
                <a16:creationId xmlns:a16="http://schemas.microsoft.com/office/drawing/2014/main" id="{50BEA05A-EA69-AFD0-122C-5F19B8B74600}"/>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CBAADC91-F2BE-6402-5AB6-2675E8D606BB}"/>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A39B8CF-0BD0-5809-D7A1-05FC94B436B7}"/>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
        <p:nvSpPr>
          <p:cNvPr id="5" name="TextBox 4">
            <a:extLst>
              <a:ext uri="{FF2B5EF4-FFF2-40B4-BE49-F238E27FC236}">
                <a16:creationId xmlns:a16="http://schemas.microsoft.com/office/drawing/2014/main" id="{92378FD4-8E42-D0E7-6F89-2F0961694E56}"/>
              </a:ext>
            </a:extLst>
          </p:cNvPr>
          <p:cNvSpPr txBox="1"/>
          <p:nvPr/>
        </p:nvSpPr>
        <p:spPr>
          <a:xfrm>
            <a:off x="812799" y="1732828"/>
            <a:ext cx="10424405" cy="2566857"/>
          </a:xfrm>
          <a:prstGeom prst="rect">
            <a:avLst/>
          </a:prstGeom>
          <a:noFill/>
        </p:spPr>
        <p:txBody>
          <a:bodyPr wrap="square">
            <a:spAutoFit/>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1800" dirty="0"/>
              <a:t>The </a:t>
            </a:r>
            <a:r>
              <a:rPr lang="en-US" sz="1800" dirty="0" err="1"/>
              <a:t>AutoML</a:t>
            </a:r>
            <a:r>
              <a:rPr lang="en-US" sz="1800" dirty="0"/>
              <a:t>-generated ensemble models are expected to deliver an accuracy of around 90-95% for short-term demand forecasts and 85-90% for longer-term predictions. In cases involving seasonal or highly volatile product categories, the system still maintains an accuracy of approximately 80-85%, outperforming many traditional models. </a:t>
            </a:r>
          </a:p>
          <a:p>
            <a:pPr marR="0" lvl="0" algn="l" defTabSz="914400" rtl="0" eaLnBrk="0" fontAlgn="base" latinLnBrk="0" hangingPunct="0">
              <a:lnSpc>
                <a:spcPct val="100000"/>
              </a:lnSpc>
              <a:spcBef>
                <a:spcPct val="20000"/>
              </a:spcBef>
              <a:spcAft>
                <a:spcPct val="0"/>
              </a:spcAft>
              <a:buClr>
                <a:srgbClr val="CC0000"/>
              </a:buClr>
              <a:buSzTx/>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pic>
        <p:nvPicPr>
          <p:cNvPr id="6" name="Picture 5">
            <a:extLst>
              <a:ext uri="{FF2B5EF4-FFF2-40B4-BE49-F238E27FC236}">
                <a16:creationId xmlns:a16="http://schemas.microsoft.com/office/drawing/2014/main" id="{0C6D19E8-44B8-8A4C-B026-C1CB9F67A6FB}"/>
              </a:ext>
            </a:extLst>
          </p:cNvPr>
          <p:cNvPicPr>
            <a:picLocks noChangeAspect="1"/>
          </p:cNvPicPr>
          <p:nvPr/>
        </p:nvPicPr>
        <p:blipFill>
          <a:blip r:embed="rId2"/>
          <a:srcRect l="3885" t="5967" r="3852" b="3395"/>
          <a:stretch/>
        </p:blipFill>
        <p:spPr>
          <a:xfrm>
            <a:off x="3139808" y="3375660"/>
            <a:ext cx="6271506" cy="2644140"/>
          </a:xfrm>
          <a:prstGeom prst="rect">
            <a:avLst/>
          </a:prstGeom>
        </p:spPr>
      </p:pic>
    </p:spTree>
    <p:extLst>
      <p:ext uri="{BB962C8B-B14F-4D97-AF65-F5344CB8AC3E}">
        <p14:creationId xmlns:p14="http://schemas.microsoft.com/office/powerpoint/2010/main" val="188675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24FA4-677F-3466-C65F-7507BC6F42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47372-EA42-CA1A-87FD-7D0B86AF9C6C}"/>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7" name="Date Placeholder 6">
            <a:extLst>
              <a:ext uri="{FF2B5EF4-FFF2-40B4-BE49-F238E27FC236}">
                <a16:creationId xmlns:a16="http://schemas.microsoft.com/office/drawing/2014/main" id="{C3EE3789-1AB0-DF90-D3A0-6F64099C8074}"/>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5506381D-3401-DD73-F6A9-4878FB9C2839}"/>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F10C5EC-E198-867A-BF29-72A47BA6AD78}"/>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pic>
        <p:nvPicPr>
          <p:cNvPr id="11" name="Picture 10">
            <a:extLst>
              <a:ext uri="{FF2B5EF4-FFF2-40B4-BE49-F238E27FC236}">
                <a16:creationId xmlns:a16="http://schemas.microsoft.com/office/drawing/2014/main" id="{9CCC35DE-AA2B-8C9E-4DDD-9EEA920C2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6289" y="2068616"/>
            <a:ext cx="4163061" cy="3101774"/>
          </a:xfrm>
          <a:prstGeom prst="rect">
            <a:avLst/>
          </a:prstGeom>
          <a:noFill/>
          <a:ln>
            <a:noFill/>
          </a:ln>
        </p:spPr>
      </p:pic>
      <p:pic>
        <p:nvPicPr>
          <p:cNvPr id="12" name="Picture 11">
            <a:extLst>
              <a:ext uri="{FF2B5EF4-FFF2-40B4-BE49-F238E27FC236}">
                <a16:creationId xmlns:a16="http://schemas.microsoft.com/office/drawing/2014/main" id="{C57808EB-D640-BECC-4B95-CB58E628EF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7596" y="2068616"/>
            <a:ext cx="4380352" cy="3184978"/>
          </a:xfrm>
          <a:prstGeom prst="rect">
            <a:avLst/>
          </a:prstGeom>
          <a:noFill/>
          <a:ln>
            <a:noFill/>
          </a:ln>
        </p:spPr>
      </p:pic>
    </p:spTree>
    <p:extLst>
      <p:ext uri="{BB962C8B-B14F-4D97-AF65-F5344CB8AC3E}">
        <p14:creationId xmlns:p14="http://schemas.microsoft.com/office/powerpoint/2010/main" val="865994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829718"/>
            <a:ext cx="10668000" cy="4267200"/>
          </a:xfrm>
        </p:spPr>
        <p:txBody>
          <a:bodyPr/>
          <a:lstStyle/>
          <a:p>
            <a:pPr marL="0" indent="0">
              <a:buNone/>
            </a:pPr>
            <a:r>
              <a:rPr lang="en-IN" sz="2000" dirty="0"/>
              <a:t>In this study, we presented a demand forecasting approach using </a:t>
            </a:r>
            <a:r>
              <a:rPr lang="en-IN" sz="2000" dirty="0" err="1"/>
              <a:t>AutoML</a:t>
            </a:r>
            <a:r>
              <a:rPr lang="en-IN" sz="2000" dirty="0"/>
              <a:t>-based ensemble learning with NLP-driven query interactions in a web system. By combining traditional models with modern ensemble techniques, our system significantly improved forecasting accuracy.</a:t>
            </a:r>
          </a:p>
          <a:p>
            <a:pPr>
              <a:buFont typeface="Arial" panose="020B0604020202020204" pitchFamily="34" charset="0"/>
              <a:buChar char="•"/>
            </a:pPr>
            <a:r>
              <a:rPr lang="en-IN" sz="2000" b="1" dirty="0"/>
              <a:t>Performance</a:t>
            </a:r>
            <a:r>
              <a:rPr lang="en-IN" sz="2000" dirty="0"/>
              <a:t>: The ensemble model outperformed traditional models like Linear Regression, Decision Tree, and Random Forest, as well as advanced models like </a:t>
            </a:r>
            <a:r>
              <a:rPr lang="en-IN" sz="2000" dirty="0" err="1"/>
              <a:t>XGBoost</a:t>
            </a:r>
            <a:r>
              <a:rPr lang="en-IN" sz="2000" dirty="0"/>
              <a:t>, </a:t>
            </a:r>
            <a:r>
              <a:rPr lang="en-IN" sz="2000" dirty="0" err="1"/>
              <a:t>LightGBM</a:t>
            </a:r>
            <a:r>
              <a:rPr lang="en-IN" sz="2000" dirty="0"/>
              <a:t>, and </a:t>
            </a:r>
            <a:r>
              <a:rPr lang="en-IN" sz="2000" dirty="0" err="1"/>
              <a:t>CatBoost</a:t>
            </a:r>
            <a:r>
              <a:rPr lang="en-IN" sz="2000" dirty="0"/>
              <a:t>.</a:t>
            </a:r>
          </a:p>
          <a:p>
            <a:pPr>
              <a:buFont typeface="Arial" panose="020B0604020202020204" pitchFamily="34" charset="0"/>
              <a:buChar char="•"/>
            </a:pPr>
            <a:r>
              <a:rPr lang="en-IN" sz="2000" b="1" dirty="0"/>
              <a:t>Metrics</a:t>
            </a:r>
            <a:r>
              <a:rPr lang="en-IN" sz="2000" dirty="0"/>
              <a:t>: It showed lower MAE and MSE, with a high R² score. The approach also performed better than </a:t>
            </a:r>
            <a:r>
              <a:rPr lang="en-IN" sz="2000" dirty="0" err="1"/>
              <a:t>AutoML</a:t>
            </a:r>
            <a:r>
              <a:rPr lang="en-IN" sz="2000" dirty="0"/>
              <a:t> tools like Auto-</a:t>
            </a:r>
            <a:r>
              <a:rPr lang="en-IN" sz="2000" dirty="0" err="1"/>
              <a:t>sklearn</a:t>
            </a:r>
            <a:r>
              <a:rPr lang="en-IN" sz="2000" dirty="0"/>
              <a:t> and H2O </a:t>
            </a:r>
            <a:r>
              <a:rPr lang="en-IN" sz="2000" dirty="0" err="1"/>
              <a:t>AutoML</a:t>
            </a:r>
            <a:r>
              <a:rPr lang="en-IN" sz="2000" dirty="0"/>
              <a:t>, offering a cost-effective alternative to commercial solutions like Google </a:t>
            </a:r>
            <a:r>
              <a:rPr lang="en-IN" sz="2000" dirty="0" err="1"/>
              <a:t>AutoML</a:t>
            </a:r>
            <a:r>
              <a:rPr lang="en-IN" sz="2000" dirty="0"/>
              <a:t>.</a:t>
            </a:r>
          </a:p>
          <a:p>
            <a:pPr marL="0" indent="0">
              <a:buNone/>
            </a:pPr>
            <a:endParaRPr lang="en-IN" sz="2000" dirty="0"/>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spTree>
    <p:extLst>
      <p:ext uri="{BB962C8B-B14F-4D97-AF65-F5344CB8AC3E}">
        <p14:creationId xmlns:p14="http://schemas.microsoft.com/office/powerpoint/2010/main" val="2417911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D785C-361E-4DEA-2FA2-54ACEEBA75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7FE38-C24C-67A6-B805-01E79CE87845}"/>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5AE4E367-C50A-47DB-5A0B-AC2F737F013C}"/>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 S. Mhatre, S. Patil, N. Mishra, V. </a:t>
            </a:r>
            <a:r>
              <a:rPr lang="en-IN" sz="1600" dirty="0" err="1"/>
              <a:t>Mungelwar</a:t>
            </a:r>
            <a:r>
              <a:rPr lang="en-IN" sz="1600" dirty="0"/>
              <a:t> and H. Patil, "</a:t>
            </a:r>
            <a:r>
              <a:rPr lang="en-IN" sz="1600" dirty="0" err="1"/>
              <a:t>AutoML</a:t>
            </a:r>
            <a:r>
              <a:rPr lang="en-IN" sz="1600" dirty="0"/>
              <a:t> Based Tourism Prediction and Maximising Revenue," 2024 2nd International Conference on Sustainable Computing and Smart Systems (ICSCSS), Coimbatore, India, 2024, pp. 1193-1202,doi: 10.1109/ICSCSS60660.2024.10625466.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[2] T. Nagarajah and G. </a:t>
            </a:r>
            <a:r>
              <a:rPr lang="en-IN" sz="1600" dirty="0" err="1"/>
              <a:t>Poravi</a:t>
            </a:r>
            <a:r>
              <a:rPr lang="en-IN" sz="1600" dirty="0"/>
              <a:t>, "A Review on Automated Machine Learning (</a:t>
            </a:r>
            <a:r>
              <a:rPr lang="en-IN" sz="1600" dirty="0" err="1"/>
              <a:t>AutoML</a:t>
            </a:r>
            <a:r>
              <a:rPr lang="en-IN" sz="1600" dirty="0"/>
              <a:t>) Systems," 2019 IEEE 5th International Conference for Convergence in Technology (I2CT), Bombay, India, 2019, pp. 1-6, </a:t>
            </a:r>
            <a:r>
              <a:rPr lang="en-IN" sz="1600" dirty="0" err="1"/>
              <a:t>doi</a:t>
            </a:r>
            <a:r>
              <a:rPr lang="en-IN" sz="1600" dirty="0"/>
              <a:t>: 10.1109/I2CT45611.2019.9033810.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[3] Q. Lyu and R. Zhang, "Research on Demand Forecasting Method of Shared Bicycle Based on Ensemble Learning," 2023 International Conference on Image Processing, Computer Vision and Machine Learning (ICICML), Chengdu, China, 2023, pp. 861-865,doi: 10.1109/ICICML60161.2023.10424944.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[4] D. </a:t>
            </a:r>
            <a:r>
              <a:rPr lang="en-IN" sz="1600" dirty="0" err="1"/>
              <a:t>Mallikarachchi</a:t>
            </a:r>
            <a:r>
              <a:rPr lang="en-IN" sz="1600" dirty="0"/>
              <a:t>, D. </a:t>
            </a:r>
            <a:r>
              <a:rPr lang="en-IN" sz="1600" dirty="0" err="1"/>
              <a:t>Rathnayake</a:t>
            </a:r>
            <a:r>
              <a:rPr lang="en-IN" sz="1600" dirty="0"/>
              <a:t>, D. </a:t>
            </a:r>
            <a:r>
              <a:rPr lang="en-IN" sz="1600" dirty="0" err="1"/>
              <a:t>Abegunawardana</a:t>
            </a:r>
            <a:r>
              <a:rPr lang="en-IN" sz="1600" dirty="0"/>
              <a:t>, S. Van-Hoff, D. </a:t>
            </a:r>
            <a:r>
              <a:rPr lang="en-IN" sz="1600" dirty="0" err="1"/>
              <a:t>Kasthurirathna</a:t>
            </a:r>
            <a:r>
              <a:rPr lang="en-IN" sz="1600" dirty="0"/>
              <a:t> and A. Gamage, "Automated Machine Learning for Prediction of Type 2 Diabetes and Its Major Complications: A Comparative Study," 2023 5th International Conference on Advancements in Computing (ICAC), Colombo, Sri Lanka, 2023, pp. 466-471, </a:t>
            </a:r>
            <a:r>
              <a:rPr lang="en-IN" sz="1600" dirty="0" err="1"/>
              <a:t>doi</a:t>
            </a:r>
            <a:r>
              <a:rPr lang="en-IN" sz="1600" dirty="0"/>
              <a:t>: 10.1109/ICAC60630.2023.10417572.</a:t>
            </a:r>
            <a:br>
              <a:rPr kumimoji="0" lang="en-IN" altLang="en-US" sz="16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16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600" dirty="0"/>
          </a:p>
          <a:p>
            <a:pPr marL="0" indent="0">
              <a:buNone/>
            </a:pPr>
            <a:endParaRPr lang="en-IN" sz="1600" dirty="0"/>
          </a:p>
        </p:txBody>
      </p:sp>
      <p:sp>
        <p:nvSpPr>
          <p:cNvPr id="7" name="Date Placeholder 6">
            <a:extLst>
              <a:ext uri="{FF2B5EF4-FFF2-40B4-BE49-F238E27FC236}">
                <a16:creationId xmlns:a16="http://schemas.microsoft.com/office/drawing/2014/main" id="{1F01B4FD-4F10-DEA2-DE4A-1A41C13FBA43}"/>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B48D08B2-F7D8-376C-D219-DCA7268855E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2158263-8705-7BDF-4E6E-254115873716}"/>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spTree>
    <p:extLst>
      <p:ext uri="{BB962C8B-B14F-4D97-AF65-F5344CB8AC3E}">
        <p14:creationId xmlns:p14="http://schemas.microsoft.com/office/powerpoint/2010/main" val="246707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136525"/>
            <a:ext cx="10668000" cy="1216025"/>
          </a:xfrm>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598364"/>
            <a:ext cx="10668000" cy="4267200"/>
          </a:xfrm>
        </p:spPr>
        <p:txBody>
          <a:bodyPr/>
          <a:lstStyle/>
          <a:p>
            <a:pPr marL="0" indent="0" algn="just">
              <a:buNone/>
            </a:pPr>
            <a:r>
              <a:rPr lang="en-IN" sz="1600" b="1" dirty="0"/>
              <a:t>Manual Model Selection &amp; Tuning:</a:t>
            </a:r>
            <a:endParaRPr lang="en-IN" sz="1600" dirty="0"/>
          </a:p>
          <a:p>
            <a:pPr marL="742950" lvl="1" indent="-285750" algn="just">
              <a:buFont typeface="Arial" panose="020B0604020202020204" pitchFamily="34" charset="0"/>
              <a:buChar char="•"/>
            </a:pPr>
            <a:r>
              <a:rPr lang="en-IN" sz="1600" dirty="0"/>
              <a:t>Selecting and fine-tuning machine learning models manually is time-consuming and requires expertise.</a:t>
            </a:r>
          </a:p>
          <a:p>
            <a:pPr marL="742950" lvl="1" indent="-285750" algn="just">
              <a:buFont typeface="Arial" panose="020B0604020202020204" pitchFamily="34" charset="0"/>
              <a:buChar char="•"/>
            </a:pPr>
            <a:r>
              <a:rPr lang="en-IN" sz="1600" dirty="0"/>
              <a:t>Suboptimal tuning leads to lower prediction accuracy and inefficient demand forecasting.</a:t>
            </a:r>
          </a:p>
          <a:p>
            <a:pPr marL="0" indent="0" algn="just">
              <a:buNone/>
            </a:pPr>
            <a:r>
              <a:rPr lang="en-IN" sz="1600" b="1" dirty="0"/>
              <a:t>Limited Automation in Demand Forecasting:</a:t>
            </a:r>
            <a:endParaRPr lang="en-IN" sz="1600" dirty="0"/>
          </a:p>
          <a:p>
            <a:pPr marL="742950" lvl="1" indent="-285750" algn="just">
              <a:buFont typeface="Arial" panose="020B0604020202020204" pitchFamily="34" charset="0"/>
              <a:buChar char="•"/>
            </a:pPr>
            <a:r>
              <a:rPr lang="en-IN" sz="1600" dirty="0"/>
              <a:t>Traditional forecasting techniques lack automation, requiring extensive human intervention.</a:t>
            </a:r>
          </a:p>
          <a:p>
            <a:pPr marL="742950" lvl="1" indent="-285750" algn="just">
              <a:buFont typeface="Arial" panose="020B0604020202020204" pitchFamily="34" charset="0"/>
              <a:buChar char="•"/>
            </a:pPr>
            <a:r>
              <a:rPr lang="en-IN" sz="1600" dirty="0" err="1"/>
              <a:t>AutoML</a:t>
            </a:r>
            <a:r>
              <a:rPr lang="en-IN" sz="1600" dirty="0"/>
              <a:t> adoption is still limited in real-world demand prediction scenarios.</a:t>
            </a:r>
          </a:p>
          <a:p>
            <a:pPr marL="0" indent="0" algn="just">
              <a:buNone/>
            </a:pPr>
            <a:r>
              <a:rPr lang="en-IN" sz="1600" b="1" dirty="0"/>
              <a:t>Need for Improved Prediction Accuracy:</a:t>
            </a:r>
            <a:endParaRPr lang="en-IN" sz="1600" dirty="0"/>
          </a:p>
          <a:p>
            <a:pPr marL="742950" lvl="1" indent="-285750" algn="just">
              <a:buFont typeface="Arial" panose="020B0604020202020204" pitchFamily="34" charset="0"/>
              <a:buChar char="•"/>
            </a:pPr>
            <a:r>
              <a:rPr lang="en-IN" sz="1600" dirty="0"/>
              <a:t>Traditional models often fail to generalize across different industries and market conditions.</a:t>
            </a:r>
          </a:p>
          <a:p>
            <a:pPr marL="742950" lvl="1" indent="-285750" algn="just">
              <a:buFont typeface="Arial" panose="020B0604020202020204" pitchFamily="34" charset="0"/>
              <a:buChar char="•"/>
            </a:pPr>
            <a:r>
              <a:rPr lang="en-IN" sz="1600" dirty="0"/>
              <a:t>Ensemble learning can enhance accuracy but is underutilized in automated forecasting.</a:t>
            </a:r>
            <a:endParaRPr lang="en-IN" sz="1600" b="1" dirty="0"/>
          </a:p>
          <a:p>
            <a:pPr marL="0" indent="0" algn="just">
              <a:buNone/>
            </a:pPr>
            <a:r>
              <a:rPr lang="en-IN" sz="1600" b="1" dirty="0"/>
              <a:t>Enhancing Forecasting Efficiency:</a:t>
            </a:r>
            <a:endParaRPr lang="en-IN" sz="1600" dirty="0"/>
          </a:p>
          <a:p>
            <a:pPr marL="742950" lvl="1" indent="-285750" algn="just">
              <a:buFont typeface="Arial" panose="020B0604020202020204" pitchFamily="34" charset="0"/>
              <a:buChar char="•"/>
            </a:pPr>
            <a:r>
              <a:rPr lang="en-IN" sz="1600" dirty="0"/>
              <a:t>Automating demand prediction reduces manual effort and speeds up decision-making.</a:t>
            </a:r>
          </a:p>
          <a:p>
            <a:pPr marL="0" indent="0" algn="just">
              <a:buNone/>
            </a:pPr>
            <a:r>
              <a:rPr lang="en-IN" sz="1600" b="1" dirty="0"/>
              <a:t>Leveraging </a:t>
            </a:r>
            <a:r>
              <a:rPr lang="en-IN" sz="1600" b="1" dirty="0" err="1"/>
              <a:t>AutoML</a:t>
            </a:r>
            <a:r>
              <a:rPr lang="en-IN" sz="1600" b="1" dirty="0"/>
              <a:t> for Smarter Predictions:</a:t>
            </a:r>
            <a:endParaRPr lang="en-IN" sz="1600" dirty="0"/>
          </a:p>
          <a:p>
            <a:pPr marL="742950" lvl="1" indent="-285750" algn="just">
              <a:buFont typeface="Arial" panose="020B0604020202020204" pitchFamily="34" charset="0"/>
              <a:buChar char="•"/>
            </a:pPr>
            <a:r>
              <a:rPr lang="en-IN" sz="1600" dirty="0"/>
              <a:t>Using </a:t>
            </a:r>
            <a:r>
              <a:rPr lang="en-IN" sz="1600" dirty="0" err="1"/>
              <a:t>AutoML</a:t>
            </a:r>
            <a:r>
              <a:rPr lang="en-IN" sz="1600" dirty="0"/>
              <a:t> ensures optimal model selection, hyperparameter tuning, and better generalization.</a:t>
            </a:r>
          </a:p>
          <a:p>
            <a:pPr marL="0" indent="0">
              <a:buNone/>
            </a:pPr>
            <a:endParaRPr lang="en-IN" sz="1600"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1AF85-89B8-7D48-8D05-1A115DCE6A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79CFA8-9D73-E2F2-395B-B2BD5EB4BA5C}"/>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5F548504-F5A0-017F-B249-81CDA568B2A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[5] A. </a:t>
            </a:r>
            <a:r>
              <a:rPr lang="en-IN" sz="1600" dirty="0" err="1"/>
              <a:t>Ghareeb</a:t>
            </a:r>
            <a:r>
              <a:rPr lang="en-IN" sz="1600" dirty="0"/>
              <a:t>, H. Al-</a:t>
            </a:r>
            <a:r>
              <a:rPr lang="en-IN" sz="1600" dirty="0" err="1"/>
              <a:t>bayaty</a:t>
            </a:r>
            <a:r>
              <a:rPr lang="en-IN" sz="1600" dirty="0"/>
              <a:t>, Q. Haseeb and M. </a:t>
            </a:r>
            <a:r>
              <a:rPr lang="en-IN" sz="1600" dirty="0" err="1"/>
              <a:t>Zeinalabideen</a:t>
            </a:r>
            <a:r>
              <a:rPr lang="en-IN" sz="1600" dirty="0"/>
              <a:t>, "Ensemble learning models for short-term electricity demand forecasting," 2020 International Conference on Data Analytics for Business and Industry: Way Towards a Sustainable Economy (ICDABI), </a:t>
            </a:r>
            <a:r>
              <a:rPr lang="en-IN" sz="1600" dirty="0" err="1"/>
              <a:t>Sakheer</a:t>
            </a:r>
            <a:r>
              <a:rPr lang="en-IN" sz="1600" dirty="0"/>
              <a:t>, Bahrain, 2020, pp. 1-5, </a:t>
            </a:r>
            <a:r>
              <a:rPr lang="en-IN" sz="1600" dirty="0" err="1"/>
              <a:t>doi</a:t>
            </a:r>
            <a:r>
              <a:rPr lang="en-IN" sz="1600" dirty="0"/>
              <a:t>: 10.1109/ 2020.9325623.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[6] Y. Jin, X. Ye, Q. Ye, T. Wang, J. Cheng and X. Yan, "Demand Forecasting of Online Car-Hailing With Stacking Ensemble Learning Approach and Large Scale Datasets," in IEEE Access, vol. 8, pp. 199513-199522, 2020, </a:t>
            </a:r>
            <a:r>
              <a:rPr lang="en-IN" sz="1600" dirty="0" err="1"/>
              <a:t>doi</a:t>
            </a:r>
            <a:r>
              <a:rPr lang="en-IN" sz="1600" dirty="0"/>
              <a:t>: 10.1109/ACCESS.2020.3034355.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[7] V. E. Kovalevsky and N. A. Zhukova, "Building a Model for Time Series Forecasting using </a:t>
            </a:r>
            <a:r>
              <a:rPr lang="en-IN" sz="1600" dirty="0" err="1"/>
              <a:t>AutoML</a:t>
            </a:r>
            <a:r>
              <a:rPr lang="en-IN" sz="1600" dirty="0"/>
              <a:t> Methods," 2024 XXVII International Conference on Soft Computing and Measurements (SCM), Saint Petersburg, Russian Federation, 2024, pp. 308-311, </a:t>
            </a:r>
            <a:r>
              <a:rPr lang="en-IN" sz="1600" dirty="0" err="1"/>
              <a:t>doi</a:t>
            </a:r>
            <a:r>
              <a:rPr lang="en-IN" sz="1600" dirty="0"/>
              <a:t>: 10.1109/SCM62608.2024.10554133.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[8] H. -A. -D. Cap, T. -H. Do, D. S. </a:t>
            </a:r>
            <a:r>
              <a:rPr lang="en-IN" sz="1600" dirty="0" err="1"/>
              <a:t>Lakew</a:t>
            </a:r>
            <a:r>
              <a:rPr lang="en-IN" sz="1600" dirty="0"/>
              <a:t> and S. Cho, "Building a Time-Series Forecast Model with Automated Machine Learning for Heart Rate Forecasting Problem," 2022 13th International Conference on Information and Communication Technology Convergence (ICTC), Jeju Island, Korea, Republic of, 2022, pp. 1097-1100, </a:t>
            </a:r>
            <a:r>
              <a:rPr lang="en-IN" sz="1600" dirty="0" err="1"/>
              <a:t>doi</a:t>
            </a:r>
            <a:r>
              <a:rPr lang="en-IN" sz="1600" dirty="0"/>
              <a:t>: 10.1109/ICTC55196.2022.9952797.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600" dirty="0"/>
          </a:p>
        </p:txBody>
      </p:sp>
      <p:sp>
        <p:nvSpPr>
          <p:cNvPr id="7" name="Date Placeholder 6">
            <a:extLst>
              <a:ext uri="{FF2B5EF4-FFF2-40B4-BE49-F238E27FC236}">
                <a16:creationId xmlns:a16="http://schemas.microsoft.com/office/drawing/2014/main" id="{D7271AA8-B880-7D7C-D4AF-8D93ACDA3731}"/>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F20A14CF-2127-36B6-9FD5-F835A37344F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92875DAD-9A99-E210-71DB-D6A7F4C34EF0}"/>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1084979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F32D8-82BD-E53A-04C7-6190A7B9E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E19D50-C966-C307-4AA0-ED815DC727BD}"/>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6080DA39-5B1D-E728-A950-AF3DCE3B7382}"/>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[9] I. Met, A. </a:t>
            </a:r>
            <a:r>
              <a:rPr lang="en-IN" sz="1600" dirty="0" err="1"/>
              <a:t>Erkoç</a:t>
            </a:r>
            <a:r>
              <a:rPr lang="en-IN" sz="1600" dirty="0"/>
              <a:t> and S. E. </a:t>
            </a:r>
            <a:r>
              <a:rPr lang="en-IN" sz="1600" dirty="0" err="1"/>
              <a:t>Seker</a:t>
            </a:r>
            <a:r>
              <a:rPr lang="en-IN" sz="1600" dirty="0"/>
              <a:t>, "Performance, Efficiency, and Target Setting for Bank Branches: Time Series With Automated Machine Learning," in IEEE Access, vol. 11, pp. 1000-1010, 2023,doi: 10.1109/ACCESS.2022.3233529.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[10] G. </a:t>
            </a:r>
            <a:r>
              <a:rPr lang="en-IN" sz="1600" dirty="0" err="1"/>
              <a:t>Stamatescu</a:t>
            </a:r>
            <a:r>
              <a:rPr lang="en-IN" sz="1600" dirty="0"/>
              <a:t>, R. </a:t>
            </a:r>
            <a:r>
              <a:rPr lang="en-IN" sz="1600" dirty="0" err="1"/>
              <a:t>Plamanescu</a:t>
            </a:r>
            <a:r>
              <a:rPr lang="en-IN" sz="1600" dirty="0"/>
              <a:t> and M. </a:t>
            </a:r>
            <a:r>
              <a:rPr lang="en-IN" sz="1600" dirty="0" err="1"/>
              <a:t>Albu</a:t>
            </a:r>
            <a:r>
              <a:rPr lang="en-IN" sz="1600" dirty="0"/>
              <a:t>, "Leveraging Anomaly Detection and </a:t>
            </a:r>
            <a:r>
              <a:rPr lang="en-IN" sz="1600" dirty="0" err="1"/>
              <a:t>AutoML</a:t>
            </a:r>
            <a:r>
              <a:rPr lang="en-IN" sz="1600" dirty="0"/>
              <a:t> for Modelling Residential Measurement Power Traces," 2023 IEEE 13th International Workshop on Applied Measurements for Power Systems (AMPS), Bern, Switzerland, 2023, pp. 1-5, </a:t>
            </a:r>
            <a:r>
              <a:rPr lang="en-IN" sz="1600" dirty="0" err="1"/>
              <a:t>doi</a:t>
            </a:r>
            <a:r>
              <a:rPr lang="en-IN" sz="1600" dirty="0"/>
              <a:t>: 10.1109/AMPS59207.2023.10297201.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[11] H. Iftikhar, S. Mancha Gonzales, J. </a:t>
            </a:r>
            <a:r>
              <a:rPr lang="en-IN" sz="1600" dirty="0" err="1"/>
              <a:t>Zywiołek</a:t>
            </a:r>
            <a:r>
              <a:rPr lang="en-IN" sz="1600" dirty="0"/>
              <a:t> and J. L. López-Gonzales, "Electricity Demand Forecasting Using a Novel Time Series Ensemble Technique," in IEEE Access, vol. 12, pp. 88963-88975, 2024,doi: 10.1109/ACCESS.2024.3419551. </a:t>
            </a:r>
          </a:p>
          <a:p>
            <a:pPr>
              <a:buClr>
                <a:srgbClr val="CC0000"/>
              </a:buClr>
              <a:defRPr/>
            </a:pPr>
            <a:r>
              <a:rPr lang="en-IN" sz="1600" dirty="0">
                <a:latin typeface="Verdana" panose="020B0604030504040204" pitchFamily="34" charset="0"/>
                <a:ea typeface="Verdana" panose="020B0604030504040204" pitchFamily="34" charset="0"/>
                <a:cs typeface="Verdana" panose="020B0604030504040204" pitchFamily="34" charset="0"/>
              </a:rPr>
              <a:t>[12] </a:t>
            </a:r>
            <a:r>
              <a:rPr lang="en-IN"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 Kumar, U. L. Maneesh and G. Mano Sanjay (2024), "Optimizing Loan Approval Decisions: Harnessing Ensemble Learning for Credit Scoring," 2024 International Conference on Advances in Computing, Communication and Applied Informatics (ACCAI), Chennai, India, 2024, pp. 1-4, </a:t>
            </a:r>
            <a:r>
              <a:rPr lang="en-IN" sz="16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doi</a:t>
            </a:r>
            <a:r>
              <a:rPr lang="en-IN"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10.1109/ACCAI61061.2024.10602097.</a:t>
            </a:r>
            <a:endParaRPr lang="en-IN" sz="1600" dirty="0">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600" dirty="0"/>
          </a:p>
        </p:txBody>
      </p:sp>
      <p:sp>
        <p:nvSpPr>
          <p:cNvPr id="7" name="Date Placeholder 6">
            <a:extLst>
              <a:ext uri="{FF2B5EF4-FFF2-40B4-BE49-F238E27FC236}">
                <a16:creationId xmlns:a16="http://schemas.microsoft.com/office/drawing/2014/main" id="{46644AC9-5077-662D-510A-0AE6CEB8E3ED}"/>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81A0FB98-8887-7717-2E31-694B294D1BEC}"/>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5CD75513-49BF-C208-2DAB-CAD85B606097}"/>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Tree>
    <p:extLst>
      <p:ext uri="{BB962C8B-B14F-4D97-AF65-F5344CB8AC3E}">
        <p14:creationId xmlns:p14="http://schemas.microsoft.com/office/powerpoint/2010/main" val="3175461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CB111-783C-AFDB-8C75-AB2FBF87E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69139-5334-9FB3-D185-3208F8FC9219}"/>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67C1E434-32EA-04A6-68F0-0750B8667970}"/>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[13] Y. Zhang, H. Zhu, Y. Wang and T. Li, "Demand Forecasting: From Machine Learning to Ensemble Learning," 2022 IEEE Conference on Telecommunications, Optics and Computer Science (TOCS), Dalian, China, 2022, pp. 461-466, </a:t>
            </a:r>
            <a:r>
              <a:rPr lang="en-IN" sz="1600" dirty="0" err="1"/>
              <a:t>doi</a:t>
            </a:r>
            <a:r>
              <a:rPr lang="en-IN" sz="1600" dirty="0"/>
              <a:t>: 10.1109/TOCS56154.2022.10015992.</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[14] D. </a:t>
            </a:r>
            <a:r>
              <a:rPr lang="en-IN" sz="1600" dirty="0" err="1"/>
              <a:t>Hulak</a:t>
            </a:r>
            <a:r>
              <a:rPr lang="en-IN" sz="1600" dirty="0"/>
              <a:t> and G. Taylor, "Investigating an Ensemble of ARIMA Models for Accurate Short-Term Electricity Demand Forecasting," 2023 58th International Universities Power Engineering Conference (UPEC), Dublin, Ireland, 2023, pp. 1-6, </a:t>
            </a:r>
            <a:r>
              <a:rPr lang="en-IN" sz="1600" dirty="0" err="1"/>
              <a:t>doi</a:t>
            </a:r>
            <a:r>
              <a:rPr lang="en-IN" sz="1600" dirty="0"/>
              <a:t>: 10.1109/UPEC57427.2023.10294946.</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[15] P. Naik, M. </a:t>
            </a:r>
            <a:r>
              <a:rPr lang="en-IN" sz="1600" dirty="0" err="1"/>
              <a:t>Dalponte</a:t>
            </a:r>
            <a:r>
              <a:rPr lang="en-IN" sz="1600" dirty="0"/>
              <a:t> and L. Bruzzone, "Automated Machine Learning Driven Stacked Ensemble </a:t>
            </a:r>
            <a:r>
              <a:rPr lang="en-IN" sz="1600" dirty="0" err="1"/>
              <a:t>Modeling</a:t>
            </a:r>
            <a:r>
              <a:rPr lang="en-IN" sz="1600" dirty="0"/>
              <a:t> for Forest Aboveground Biomass Prediction Using Multitemporal Sentinel-2 Data," in IEEE Journal of Selected Topics in Applied Earth Observations and Remote Sensing, vol. 16, pp. 3442-3454, 2023, </a:t>
            </a:r>
            <a:r>
              <a:rPr lang="en-IN" sz="1600" dirty="0" err="1"/>
              <a:t>doi</a:t>
            </a:r>
            <a:r>
              <a:rPr lang="en-IN" sz="1600" dirty="0"/>
              <a:t>: 10.1109/JSTARS.2022.3232583.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[16] A. Garg and A. Chaudhary, "Analysis of IPL Auction Dataset Using Explainable Machine Learning with Lime and H2O </a:t>
            </a:r>
            <a:r>
              <a:rPr lang="en-IN" sz="1600" dirty="0" err="1"/>
              <a:t>AutoML</a:t>
            </a:r>
            <a:r>
              <a:rPr lang="en-IN" sz="1600" dirty="0"/>
              <a:t>," 2023 4th International Conference on Intelligent Engineering and Management (ICIEM), London, United Kingdom, 2023, pp. 1-4, </a:t>
            </a:r>
            <a:r>
              <a:rPr lang="en-IN" sz="1600" dirty="0" err="1"/>
              <a:t>doi</a:t>
            </a:r>
            <a:r>
              <a:rPr lang="en-IN" sz="1600" dirty="0"/>
              <a:t>: 10.1109/ICIEM59.2023.10167124.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600" dirty="0"/>
          </a:p>
        </p:txBody>
      </p:sp>
      <p:sp>
        <p:nvSpPr>
          <p:cNvPr id="7" name="Date Placeholder 6">
            <a:extLst>
              <a:ext uri="{FF2B5EF4-FFF2-40B4-BE49-F238E27FC236}">
                <a16:creationId xmlns:a16="http://schemas.microsoft.com/office/drawing/2014/main" id="{B3FF8716-A447-AAFB-ED12-FE992DBC73FE}"/>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C969075B-0D28-C3B0-9673-ED3F075F97FA}"/>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595551AE-DF64-2F43-62D2-A4F6134B58E7}"/>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a:p>
        </p:txBody>
      </p:sp>
    </p:spTree>
    <p:extLst>
      <p:ext uri="{BB962C8B-B14F-4D97-AF65-F5344CB8AC3E}">
        <p14:creationId xmlns:p14="http://schemas.microsoft.com/office/powerpoint/2010/main" val="3049610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2" y="304801"/>
            <a:ext cx="10834641" cy="1216025"/>
          </a:xfrm>
        </p:spPr>
        <p:txBody>
          <a:bodyPr/>
          <a:lstStyle/>
          <a:p>
            <a:r>
              <a:rPr lang="en-US" altLang="en-US" sz="3200" b="1" dirty="0">
                <a:solidFill>
                  <a:srgbClr val="FF0000"/>
                </a:solidFill>
              </a:rPr>
              <a:t>Phase-I Paper Publication Details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Font typeface="Wingdings" pitchFamily="2" charset="2"/>
              <a:buChar char="q"/>
            </a:pPr>
            <a:r>
              <a:rPr lang="en-IN" sz="2500" b="1" dirty="0"/>
              <a:t>TITLE : </a:t>
            </a:r>
            <a:r>
              <a:rPr lang="en-IN" sz="2500" dirty="0"/>
              <a:t>DEMAND PREDICTION USING AUTOML BASED ENSEMBLE ALGORITHM</a:t>
            </a:r>
          </a:p>
          <a:p>
            <a:pPr>
              <a:buFont typeface="Wingdings" pitchFamily="2" charset="2"/>
              <a:buChar char="q"/>
            </a:pPr>
            <a:r>
              <a:rPr lang="en-IN" sz="2500" b="1" dirty="0"/>
              <a:t>AUTHORS: </a:t>
            </a:r>
            <a:r>
              <a:rPr lang="en-IN" sz="2500" dirty="0"/>
              <a:t>Senthil </a:t>
            </a:r>
            <a:r>
              <a:rPr lang="en-IN" sz="2500" dirty="0" err="1"/>
              <a:t>Pandi</a:t>
            </a:r>
            <a:r>
              <a:rPr lang="en-IN" sz="2500" dirty="0"/>
              <a:t> S, Kumar P, Nathaniel </a:t>
            </a:r>
            <a:r>
              <a:rPr lang="en-IN" sz="2500" dirty="0" err="1"/>
              <a:t>Abishek</a:t>
            </a:r>
            <a:r>
              <a:rPr lang="en-IN" sz="2500" dirty="0"/>
              <a:t> A, Mohamed Hussain S</a:t>
            </a:r>
          </a:p>
          <a:p>
            <a:pPr>
              <a:buFont typeface="Wingdings" pitchFamily="2" charset="2"/>
              <a:buChar char="q"/>
            </a:pPr>
            <a:r>
              <a:rPr lang="en-IN" sz="2500" b="1" dirty="0"/>
              <a:t>CONFERENCE: </a:t>
            </a:r>
            <a:r>
              <a:rPr lang="en-IN" sz="2500" dirty="0">
                <a:solidFill>
                  <a:schemeClr val="accent4"/>
                </a:solidFill>
              </a:rPr>
              <a:t>International Conference on Artificial Intelligence and Data Engineering –AIDE 2025</a:t>
            </a:r>
          </a:p>
          <a:p>
            <a:pPr>
              <a:buFont typeface="Wingdings" pitchFamily="2" charset="2"/>
              <a:buChar char="q"/>
            </a:pPr>
            <a:r>
              <a:rPr lang="en-IN" sz="2500" b="1" dirty="0">
                <a:solidFill>
                  <a:schemeClr val="accent4"/>
                </a:solidFill>
              </a:rPr>
              <a:t>MODE OF SUBMISSION: </a:t>
            </a:r>
            <a:r>
              <a:rPr lang="en-IN" sz="2500" dirty="0">
                <a:solidFill>
                  <a:schemeClr val="accent4"/>
                </a:solidFill>
              </a:rPr>
              <a:t>OFFLINE</a:t>
            </a:r>
            <a:endParaRPr lang="en-IN" sz="2500" b="1" dirty="0">
              <a:solidFill>
                <a:schemeClr val="accent4"/>
              </a:solidFill>
            </a:endParaRPr>
          </a:p>
          <a:p>
            <a:pPr>
              <a:buFont typeface="Wingdings" pitchFamily="2" charset="2"/>
              <a:buChar char="q"/>
            </a:pPr>
            <a:r>
              <a:rPr lang="en-IN" sz="2500" b="1" dirty="0"/>
              <a:t>STATUS: </a:t>
            </a:r>
            <a:r>
              <a:rPr lang="en-IN" sz="2500" dirty="0"/>
              <a:t>PRESENTED IN THE CONFERENCE</a:t>
            </a:r>
            <a:endParaRPr lang="en-IN" sz="2500" b="1" dirty="0"/>
          </a:p>
        </p:txBody>
      </p:sp>
      <p:sp>
        <p:nvSpPr>
          <p:cNvPr id="7" name="Date Placeholder 6">
            <a:extLst>
              <a:ext uri="{FF2B5EF4-FFF2-40B4-BE49-F238E27FC236}">
                <a16:creationId xmlns:a16="http://schemas.microsoft.com/office/drawing/2014/main" id="{68515CEF-6DCC-7484-19C3-ECD0B3407228}"/>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F6E82816-608B-F2C3-8A1E-F407AC2BDBA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5E1EB10-159C-971B-8E1F-5880F9A1570D}"/>
              </a:ext>
            </a:extLst>
          </p:cNvPr>
          <p:cNvSpPr>
            <a:spLocks noGrp="1"/>
          </p:cNvSpPr>
          <p:nvPr>
            <p:ph type="sldNum" sz="quarter" idx="12"/>
          </p:nvPr>
        </p:nvSpPr>
        <p:spPr/>
        <p:txBody>
          <a:bodyPr/>
          <a:lstStyle/>
          <a:p>
            <a:pPr>
              <a:defRPr/>
            </a:pPr>
            <a:fld id="{BDC2143B-610F-499C-A392-DFFBE135A7B2}" type="slidenum">
              <a:rPr lang="en-US" altLang="en-US" smtClean="0"/>
              <a:pPr>
                <a:defRPr/>
              </a:pPr>
              <a:t>23</a:t>
            </a:fld>
            <a:endParaRPr lang="en-US" altLang="en-US"/>
          </a:p>
        </p:txBody>
      </p:sp>
    </p:spTree>
    <p:extLst>
      <p:ext uri="{BB962C8B-B14F-4D97-AF65-F5344CB8AC3E}">
        <p14:creationId xmlns:p14="http://schemas.microsoft.com/office/powerpoint/2010/main" val="767439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8E534-CADA-7441-7DD2-A5BEA917F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CD8C72-ED8D-EC1A-0A47-AD2E5BD075B8}"/>
              </a:ext>
            </a:extLst>
          </p:cNvPr>
          <p:cNvSpPr>
            <a:spLocks noGrp="1"/>
          </p:cNvSpPr>
          <p:nvPr>
            <p:ph type="title"/>
          </p:nvPr>
        </p:nvSpPr>
        <p:spPr>
          <a:xfrm>
            <a:off x="766232" y="304801"/>
            <a:ext cx="10834641" cy="1216025"/>
          </a:xfrm>
        </p:spPr>
        <p:txBody>
          <a:bodyPr/>
          <a:lstStyle/>
          <a:p>
            <a:r>
              <a:rPr lang="en-US" altLang="en-US" sz="3200" b="1" dirty="0">
                <a:solidFill>
                  <a:srgbClr val="FF0000"/>
                </a:solidFill>
              </a:rPr>
              <a:t>Phase-II Paper Publication Details</a:t>
            </a:r>
            <a:endParaRPr lang="en-IN" sz="2800" dirty="0"/>
          </a:p>
        </p:txBody>
      </p:sp>
      <p:sp>
        <p:nvSpPr>
          <p:cNvPr id="3" name="Content Placeholder 2">
            <a:extLst>
              <a:ext uri="{FF2B5EF4-FFF2-40B4-BE49-F238E27FC236}">
                <a16:creationId xmlns:a16="http://schemas.microsoft.com/office/drawing/2014/main" id="{1D6E5DB2-2A5B-980E-CF29-DA4B1B826C83}"/>
              </a:ext>
            </a:extLst>
          </p:cNvPr>
          <p:cNvSpPr>
            <a:spLocks noGrp="1"/>
          </p:cNvSpPr>
          <p:nvPr>
            <p:ph idx="1"/>
          </p:nvPr>
        </p:nvSpPr>
        <p:spPr/>
        <p:txBody>
          <a:bodyPr/>
          <a:lstStyle/>
          <a:p>
            <a:pPr>
              <a:lnSpc>
                <a:spcPct val="150000"/>
              </a:lnSpc>
            </a:pPr>
            <a:r>
              <a:rPr lang="en-IN" sz="2500" b="1" dirty="0"/>
              <a:t>TITLE : </a:t>
            </a:r>
            <a:r>
              <a:rPr lang="en-IN" sz="2500" dirty="0">
                <a:effectLst/>
                <a:latin typeface="Verdana" panose="020B0604030504040204" pitchFamily="34" charset="0"/>
                <a:ea typeface="Verdana" panose="020B0604030504040204" pitchFamily="34" charset="0"/>
                <a:cs typeface="Verdana" panose="020B0604030504040204" pitchFamily="34" charset="0"/>
              </a:rPr>
              <a:t>BLENDED ENSEMBLE LEARNING FOR DEMAND PREDICTION: AN AUTOML DRIVEN APPROACH</a:t>
            </a:r>
          </a:p>
          <a:p>
            <a:pPr>
              <a:buFont typeface="Wingdings" pitchFamily="2" charset="2"/>
              <a:buChar char="q"/>
            </a:pPr>
            <a:r>
              <a:rPr lang="en-IN" sz="2500" b="1" dirty="0"/>
              <a:t>AUTHORS: </a:t>
            </a:r>
            <a:r>
              <a:rPr lang="en-IN" sz="2500" dirty="0"/>
              <a:t>Senthil Pandi S, Kumar P, Nathaniel Abishek A, Mohamed Hussain S</a:t>
            </a:r>
          </a:p>
          <a:p>
            <a:pPr>
              <a:buFont typeface="Wingdings" pitchFamily="2" charset="2"/>
              <a:buChar char="q"/>
            </a:pPr>
            <a:r>
              <a:rPr lang="en-IN" sz="2500" b="1" dirty="0"/>
              <a:t>CONFERENCE: </a:t>
            </a:r>
            <a:r>
              <a:rPr lang="en-IN" sz="2500" kern="0" dirty="0">
                <a:effectLst/>
                <a:latin typeface="Verdana" panose="020B0604030504040204" pitchFamily="34" charset="0"/>
                <a:ea typeface="Verdana" panose="020B0604030504040204" pitchFamily="34" charset="0"/>
                <a:cs typeface="Verdana" panose="020B0604030504040204" pitchFamily="34" charset="0"/>
              </a:rPr>
              <a:t>International Conference on Circuit, Power and Computing Technologies (ICCPCT-2025)</a:t>
            </a:r>
            <a:r>
              <a:rPr lang="en-IN" sz="2500" dirty="0">
                <a:effectLst/>
                <a:latin typeface="Verdana" panose="020B0604030504040204" pitchFamily="34" charset="0"/>
                <a:ea typeface="Verdana" panose="020B0604030504040204" pitchFamily="34" charset="0"/>
                <a:cs typeface="Verdana" panose="020B0604030504040204" pitchFamily="34" charset="0"/>
              </a:rPr>
              <a:t> </a:t>
            </a:r>
            <a:endParaRPr lang="en-IN" sz="2500" b="1" dirty="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q"/>
            </a:pPr>
            <a:r>
              <a:rPr lang="en-IN" sz="2500" b="1" dirty="0">
                <a:solidFill>
                  <a:schemeClr val="accent4"/>
                </a:solidFill>
              </a:rPr>
              <a:t>MODE OF SUBMISSION:</a:t>
            </a:r>
            <a:r>
              <a:rPr lang="en-IN" sz="2500" dirty="0">
                <a:solidFill>
                  <a:schemeClr val="accent4"/>
                </a:solidFill>
              </a:rPr>
              <a:t>OFFLINE</a:t>
            </a:r>
            <a:endParaRPr lang="en-IN" sz="2500" b="1" dirty="0">
              <a:solidFill>
                <a:schemeClr val="accent4"/>
              </a:solidFill>
            </a:endParaRPr>
          </a:p>
          <a:p>
            <a:pPr>
              <a:buFont typeface="Wingdings" pitchFamily="2" charset="2"/>
              <a:buChar char="q"/>
            </a:pPr>
            <a:r>
              <a:rPr lang="en-IN" sz="2500" b="1" dirty="0"/>
              <a:t>STATUS:</a:t>
            </a:r>
            <a:r>
              <a:rPr lang="en-IN" sz="2500" dirty="0"/>
              <a:t> ACCEPTED</a:t>
            </a:r>
            <a:endParaRPr lang="en-IN" sz="2500" b="1" dirty="0"/>
          </a:p>
        </p:txBody>
      </p:sp>
      <p:sp>
        <p:nvSpPr>
          <p:cNvPr id="7" name="Date Placeholder 6">
            <a:extLst>
              <a:ext uri="{FF2B5EF4-FFF2-40B4-BE49-F238E27FC236}">
                <a16:creationId xmlns:a16="http://schemas.microsoft.com/office/drawing/2014/main" id="{B8196BB1-7A7D-9FA0-52D9-BE6D8F23E6EF}"/>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974D5766-CA3B-1442-CB90-E10986671F48}"/>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F3BC5FC-7DC8-8B8C-7537-E551EA08068F}"/>
              </a:ext>
            </a:extLst>
          </p:cNvPr>
          <p:cNvSpPr>
            <a:spLocks noGrp="1"/>
          </p:cNvSpPr>
          <p:nvPr>
            <p:ph type="sldNum" sz="quarter" idx="12"/>
          </p:nvPr>
        </p:nvSpPr>
        <p:spPr/>
        <p:txBody>
          <a:bodyPr/>
          <a:lstStyle/>
          <a:p>
            <a:pPr>
              <a:defRPr/>
            </a:pPr>
            <a:fld id="{BDC2143B-610F-499C-A392-DFFBE135A7B2}" type="slidenum">
              <a:rPr lang="en-US" altLang="en-US" smtClean="0"/>
              <a:pPr>
                <a:defRPr/>
              </a:pPr>
              <a:t>24</a:t>
            </a:fld>
            <a:endParaRPr lang="en-US" altLang="en-US"/>
          </a:p>
        </p:txBody>
      </p:sp>
    </p:spTree>
    <p:extLst>
      <p:ext uri="{BB962C8B-B14F-4D97-AF65-F5344CB8AC3E}">
        <p14:creationId xmlns:p14="http://schemas.microsoft.com/office/powerpoint/2010/main" val="312763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r>
              <a:rPr lang="en-US"/>
              <a:t>CS19811-Phase-II - Final Viva</a:t>
            </a:r>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a:xfrm>
            <a:off x="4165600" y="6245225"/>
            <a:ext cx="4073236" cy="476250"/>
          </a:xfrm>
        </p:spPr>
        <p:txBody>
          <a:bodyPr/>
          <a:lstStyle/>
          <a:p>
            <a:pPr>
              <a:defRPr/>
            </a:pPr>
            <a:r>
              <a:rPr lang="en-US" dirty="0"/>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25</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IN" sz="1900" b="1" dirty="0"/>
              <a:t>Automate Demand Forecasting:</a:t>
            </a:r>
            <a:br>
              <a:rPr lang="en-IN" sz="1900" dirty="0"/>
            </a:br>
            <a:r>
              <a:rPr lang="en-IN" sz="1900" dirty="0"/>
              <a:t>Integrate </a:t>
            </a:r>
            <a:r>
              <a:rPr lang="en-IN" sz="1900" dirty="0" err="1"/>
              <a:t>AutoML</a:t>
            </a:r>
            <a:r>
              <a:rPr lang="en-IN" sz="1900" dirty="0"/>
              <a:t> to handle model selection, hyperparameter tuning, and data preprocessing.</a:t>
            </a:r>
          </a:p>
          <a:p>
            <a:r>
              <a:rPr lang="en-IN" sz="1900" b="1" dirty="0"/>
              <a:t>Create an End-to-End </a:t>
            </a:r>
            <a:r>
              <a:rPr lang="en-IN" sz="1900" b="1" dirty="0" err="1"/>
              <a:t>AutoML</a:t>
            </a:r>
            <a:r>
              <a:rPr lang="en-IN" sz="1900" b="1" dirty="0"/>
              <a:t> Framework: </a:t>
            </a:r>
            <a:r>
              <a:rPr lang="en-IN" sz="1900" dirty="0"/>
              <a:t>Design a fully automated framework that streamlines data preprocessing, model selection, hyperparameter tuning, and evaluation.</a:t>
            </a:r>
          </a:p>
          <a:p>
            <a:r>
              <a:rPr lang="en-IN" sz="1900" b="1" dirty="0"/>
              <a:t>Minimize Human Intervention:</a:t>
            </a:r>
            <a:br>
              <a:rPr lang="en-IN" sz="1900" dirty="0"/>
            </a:br>
            <a:r>
              <a:rPr lang="en-IN" sz="1900" dirty="0"/>
              <a:t>Simplify the process, reducing the need for domain expertise and manual configuration.</a:t>
            </a:r>
          </a:p>
          <a:p>
            <a:r>
              <a:rPr lang="en-IN" sz="1900" b="1" dirty="0"/>
              <a:t>Enhance Operational Efficiency:</a:t>
            </a:r>
            <a:br>
              <a:rPr lang="en-IN" sz="1900" dirty="0"/>
            </a:br>
            <a:r>
              <a:rPr lang="en-IN" sz="1900" dirty="0"/>
              <a:t>Deliver faster, more reliable demand predictions for inventory and supply chain optimization.</a:t>
            </a:r>
          </a:p>
          <a:p>
            <a:pPr marL="0" indent="0">
              <a:buNone/>
            </a:pPr>
            <a:endParaRPr lang="en-IN" sz="1900"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160869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indent="0" algn="just" defTabSz="914400">
              <a:lnSpc>
                <a:spcPct val="100000"/>
              </a:lnSpc>
              <a:spcBef>
                <a:spcPts val="575"/>
              </a:spcBef>
              <a:spcAft>
                <a:spcPts val="0"/>
              </a:spcAft>
              <a:buClr>
                <a:srgbClr val="CC0000"/>
              </a:buClr>
              <a:buSzTx/>
              <a:buNone/>
              <a:tabLst/>
              <a:defRPr lang="en-us"/>
            </a:pPr>
            <a:r>
              <a:rPr lang="en-IN" sz="1800" dirty="0"/>
              <a:t>In this study, we enhance demand forecasting by leveraging </a:t>
            </a:r>
            <a:r>
              <a:rPr lang="en-IN" sz="1800" dirty="0" err="1"/>
              <a:t>AutoML</a:t>
            </a:r>
            <a:r>
              <a:rPr lang="en-IN" sz="1800" dirty="0"/>
              <a:t> with ensemble learning. While our previous approach relied on </a:t>
            </a:r>
            <a:r>
              <a:rPr lang="en-IN" sz="1800" dirty="0" err="1"/>
              <a:t>AutoML</a:t>
            </a:r>
            <a:r>
              <a:rPr lang="en-IN" sz="1800" dirty="0"/>
              <a:t> to select a single best model, this extended work identifies the top five models and ensembles the best three to improve prediction accuracy. We also integrate Natural Language Processing (NLP) to allow users to dynamically query the dataset for demand insights. The solution features a user-friendly web interface developed using </a:t>
            </a:r>
            <a:r>
              <a:rPr lang="en-IN" sz="1800" dirty="0" err="1"/>
              <a:t>Streamlit</a:t>
            </a:r>
            <a:r>
              <a:rPr lang="en-IN" sz="1800" dirty="0"/>
              <a:t> (frontend) and Flask (backend). Results show that our ensemble model significantly outperforms traditional single-model methods. By customizing </a:t>
            </a:r>
            <a:r>
              <a:rPr lang="en-IN" sz="1800" dirty="0" err="1"/>
              <a:t>AutoML</a:t>
            </a:r>
            <a:r>
              <a:rPr lang="en-IN" sz="1800" dirty="0"/>
              <a:t> to include industry-specific data patterns and variables, we further boost its effectiveness. </a:t>
            </a:r>
            <a:r>
              <a:rPr lang="en-IN" sz="1800"/>
              <a:t>Overall, this project showcases a powerful, scalable, and intelligent solution for real-world demand forecasting by combining advanced ML techniques with an intuitive interface.</a:t>
            </a:r>
            <a:endParaRPr lang="en-IN" sz="1800"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117829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4" name="Content Placeholder 3">
            <a:extLst>
              <a:ext uri="{FF2B5EF4-FFF2-40B4-BE49-F238E27FC236}">
                <a16:creationId xmlns:a16="http://schemas.microsoft.com/office/drawing/2014/main" id="{CF3FB816-424E-6505-747D-3F8C6B733B54}"/>
              </a:ext>
            </a:extLst>
          </p:cNvPr>
          <p:cNvPicPr>
            <a:picLocks noGrp="1" noChangeAspect="1"/>
          </p:cNvPicPr>
          <p:nvPr>
            <p:ph idx="1"/>
          </p:nvPr>
        </p:nvPicPr>
        <p:blipFill>
          <a:blip r:embed="rId2"/>
          <a:stretch>
            <a:fillRect/>
          </a:stretch>
        </p:blipFill>
        <p:spPr>
          <a:xfrm>
            <a:off x="755650" y="2384740"/>
            <a:ext cx="10668000" cy="3002919"/>
          </a:xfrm>
          <a:prstGeom prst="rect">
            <a:avLst/>
          </a:prstGeom>
        </p:spPr>
      </p:pic>
    </p:spTree>
    <p:extLst>
      <p:ext uri="{BB962C8B-B14F-4D97-AF65-F5344CB8AC3E}">
        <p14:creationId xmlns:p14="http://schemas.microsoft.com/office/powerpoint/2010/main" val="127015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Data Collection and Cleaning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Exploratory Data Analysis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Feature Engineering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AutoML</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Model Selection and </a:t>
            </a: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Ensembling</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Model Evaluation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Web Application Integration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Reporting and Visualization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800" dirty="0"/>
          </a:p>
          <a:p>
            <a:pPr marL="0" indent="0">
              <a:buNone/>
            </a:pPr>
            <a:endParaRPr lang="en-IN" sz="2800"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342035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Data collection &amp; Cleaning</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Ingestion:</a:t>
            </a:r>
            <a:r>
              <a:rPr lang="en-US" sz="2400" dirty="0"/>
              <a:t> User uploads data set through the UI</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Validation:</a:t>
            </a:r>
            <a:r>
              <a:rPr lang="en-US" sz="2400" dirty="0"/>
              <a:t> Verify data consistency by checking for duplicates, missing values, and inconsistencies.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Cleaning:</a:t>
            </a:r>
            <a:r>
              <a:rPr lang="en-US" sz="2400" dirty="0"/>
              <a:t> Remove errors, handle null values, and standardize formats.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Preprocessing:</a:t>
            </a:r>
            <a:r>
              <a:rPr lang="en-US" sz="2400" dirty="0"/>
              <a:t> Transform raw data into structured formats suitable for analysis, including normalization and feature extraction.</a:t>
            </a: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sz="2400"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368785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0B39B-7E77-2033-C30B-E079858A53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96021-335A-6F23-DEE9-7B90BA05C60E}"/>
              </a:ext>
            </a:extLst>
          </p:cNvPr>
          <p:cNvSpPr>
            <a:spLocks noGrp="1"/>
          </p:cNvSpPr>
          <p:nvPr>
            <p:ph type="title"/>
          </p:nvPr>
        </p:nvSpPr>
        <p:spPr/>
        <p:txBody>
          <a:bodyPr/>
          <a:lstStyle/>
          <a:p>
            <a:r>
              <a:rPr lang="en-US" altLang="en-US" sz="3200" b="1" dirty="0">
                <a:solidFill>
                  <a:srgbClr val="FF0000"/>
                </a:solidFill>
              </a:rPr>
              <a:t>Functional Description for Exploratory Data Analysis</a:t>
            </a:r>
            <a:endParaRPr lang="en-IN" sz="2800" dirty="0"/>
          </a:p>
        </p:txBody>
      </p:sp>
      <p:sp>
        <p:nvSpPr>
          <p:cNvPr id="3" name="Content Placeholder 2">
            <a:extLst>
              <a:ext uri="{FF2B5EF4-FFF2-40B4-BE49-F238E27FC236}">
                <a16:creationId xmlns:a16="http://schemas.microsoft.com/office/drawing/2014/main" id="{961112C5-0651-2F57-A878-7A98D3DC196F}"/>
              </a:ext>
            </a:extLst>
          </p:cNvPr>
          <p:cNvSpPr>
            <a:spLocks noGrp="1"/>
          </p:cNvSpPr>
          <p:nvPr>
            <p:ph idx="1"/>
          </p:nvPr>
        </p:nvSpPr>
        <p:spPr>
          <a:xfrm>
            <a:off x="762000" y="1642432"/>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Descriptive Statistics:</a:t>
            </a:r>
            <a:r>
              <a:rPr lang="en-US" sz="2400" dirty="0"/>
              <a:t> Summarize data using mean, median, variance, and distributions to understand trends and patterns.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Visualization:</a:t>
            </a:r>
            <a:r>
              <a:rPr lang="en-US" sz="2400" dirty="0"/>
              <a:t> Use graphs and charts like histograms and scatterplots to explore relationships and outliers.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Correlation Analysis:</a:t>
            </a:r>
            <a:r>
              <a:rPr lang="en-US" sz="2400" dirty="0"/>
              <a:t> Identify relationships between variables to select impactful features.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Insights:</a:t>
            </a:r>
            <a:r>
              <a:rPr lang="en-US" sz="2400" dirty="0"/>
              <a:t> Detect anomalies, trends, and potential challenges for informed preprocessing and modeling decisions.</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51451AA9-BF7B-4E9F-CCE0-A7A60D8B5277}"/>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72515E96-327D-BE6F-3911-8C6C52C1F149}"/>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A67EBA4-A0F3-A0FD-0B1A-F2E485FF3FA6}"/>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334870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632DD-9436-C4BD-FBA0-ED2EB06FE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6087E8-5361-5034-3C4A-F6009EBA67DF}"/>
              </a:ext>
            </a:extLst>
          </p:cNvPr>
          <p:cNvSpPr>
            <a:spLocks noGrp="1"/>
          </p:cNvSpPr>
          <p:nvPr>
            <p:ph type="title"/>
          </p:nvPr>
        </p:nvSpPr>
        <p:spPr/>
        <p:txBody>
          <a:bodyPr/>
          <a:lstStyle/>
          <a:p>
            <a:r>
              <a:rPr lang="en-US" altLang="en-US" sz="3200" b="1" dirty="0">
                <a:solidFill>
                  <a:srgbClr val="FF0000"/>
                </a:solidFill>
              </a:rPr>
              <a:t>Functional Description for Feature Engineering</a:t>
            </a:r>
            <a:endParaRPr lang="en-IN" sz="2800" dirty="0"/>
          </a:p>
        </p:txBody>
      </p:sp>
      <p:sp>
        <p:nvSpPr>
          <p:cNvPr id="3" name="Content Placeholder 2">
            <a:extLst>
              <a:ext uri="{FF2B5EF4-FFF2-40B4-BE49-F238E27FC236}">
                <a16:creationId xmlns:a16="http://schemas.microsoft.com/office/drawing/2014/main" id="{AA1E38B9-ABA7-7F3C-809A-C96EB557793F}"/>
              </a:ext>
            </a:extLst>
          </p:cNvPr>
          <p:cNvSpPr>
            <a:spLocks noGrp="1"/>
          </p:cNvSpPr>
          <p:nvPr>
            <p:ph idx="1"/>
          </p:nvPr>
        </p:nvSpPr>
        <p:spPr>
          <a:xfrm>
            <a:off x="757767" y="1520826"/>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Selection:</a:t>
            </a:r>
            <a:r>
              <a:rPr lang="en-US" sz="2400" dirty="0"/>
              <a:t> Identify the most relevant features from the dataset using techniques like correlation and mutual information.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Transformation:</a:t>
            </a:r>
            <a:r>
              <a:rPr lang="en-US" sz="2400" dirty="0"/>
              <a:t> Normalize, scale, or encode data to ensure compatibility with machine learning algorithms.</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Dimensionality Reduction:</a:t>
            </a:r>
            <a:r>
              <a:rPr lang="en-US" sz="2400" dirty="0"/>
              <a:t> Simplify datasets using techniques like PCA to remove redundant or irrelevant features while retaining essential information.</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5DD3C0A9-74AF-1D05-55E3-EB3B894C40CB}"/>
              </a:ext>
            </a:extLst>
          </p:cNvPr>
          <p:cNvSpPr>
            <a:spLocks noGrp="1"/>
          </p:cNvSpPr>
          <p:nvPr>
            <p:ph type="dt" sz="half" idx="10"/>
          </p:nvPr>
        </p:nvSpPr>
        <p:spPr/>
        <p:txBody>
          <a:bodyPr/>
          <a:lstStyle/>
          <a:p>
            <a:pPr>
              <a:defRPr/>
            </a:pPr>
            <a:r>
              <a:rPr lang="en-US" dirty="0"/>
              <a:t>CS19811-Phase-II - Final Viva</a:t>
            </a:r>
          </a:p>
        </p:txBody>
      </p:sp>
      <p:sp>
        <p:nvSpPr>
          <p:cNvPr id="8" name="Footer Placeholder 7">
            <a:extLst>
              <a:ext uri="{FF2B5EF4-FFF2-40B4-BE49-F238E27FC236}">
                <a16:creationId xmlns:a16="http://schemas.microsoft.com/office/drawing/2014/main" id="{8B6F8080-3BBF-F49E-898E-36BF805E26D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6B33A635-E9F7-22B6-BEEA-45AB72582A8C}"/>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131175793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2417</Words>
  <Application>Microsoft Macintosh PowerPoint</Application>
  <PresentationFormat>Widescreen</PresentationFormat>
  <Paragraphs>190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for Data collection &amp; Cleaning</vt:lpstr>
      <vt:lpstr>Functional Description for Exploratory Data Analysis</vt:lpstr>
      <vt:lpstr>Functional Description for Feature Engineering</vt:lpstr>
      <vt:lpstr>Functional Description for AutoML model selection and Ensembling</vt:lpstr>
      <vt:lpstr>Functional Description for Model Evaluation</vt:lpstr>
      <vt:lpstr>Functional Description for Web Application Integration</vt:lpstr>
      <vt:lpstr>Functional Description for Reporting and Visualization</vt:lpstr>
      <vt:lpstr>Data Flow Diagram</vt:lpstr>
      <vt:lpstr>Functional Description for each modules with DFD and Activity Diagram</vt:lpstr>
      <vt:lpstr>Implementation &amp; Results of Module</vt:lpstr>
      <vt:lpstr>Implementation &amp; Results of Module</vt:lpstr>
      <vt:lpstr>Conclusion </vt:lpstr>
      <vt:lpstr>References</vt:lpstr>
      <vt:lpstr>References</vt:lpstr>
      <vt:lpstr>References</vt:lpstr>
      <vt:lpstr>References</vt:lpstr>
      <vt:lpstr>Phase-I Paper Publication Details</vt:lpstr>
      <vt:lpstr>Phase-II Paper Publication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Mohamed Hussain Shahul Hameed</cp:lastModifiedBy>
  <cp:revision>11</cp:revision>
  <dcterms:created xsi:type="dcterms:W3CDTF">2023-08-03T04:32:32Z</dcterms:created>
  <dcterms:modified xsi:type="dcterms:W3CDTF">2025-04-14T16:20:28Z</dcterms:modified>
</cp:coreProperties>
</file>