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94" r:id="rId5"/>
    <p:sldId id="393" r:id="rId6"/>
    <p:sldId id="392" r:id="rId7"/>
    <p:sldId id="391" r:id="rId8"/>
    <p:sldId id="390" r:id="rId9"/>
    <p:sldId id="389" r:id="rId10"/>
    <p:sldId id="388" r:id="rId11"/>
    <p:sldId id="387" r:id="rId12"/>
    <p:sldId id="385" r:id="rId13"/>
    <p:sldId id="374" r:id="rId14"/>
    <p:sldId id="375" r:id="rId15"/>
    <p:sldId id="376" r:id="rId16"/>
    <p:sldId id="377" r:id="rId17"/>
    <p:sldId id="378" r:id="rId18"/>
    <p:sldId id="379" r:id="rId19"/>
    <p:sldId id="380" r:id="rId20"/>
    <p:sldId id="381" r:id="rId21"/>
    <p:sldId id="382" r:id="rId22"/>
    <p:sldId id="384" r:id="rId23"/>
    <p:sldId id="368" r:id="rId24"/>
    <p:sldId id="373" r:id="rId25"/>
    <p:sldId id="369" r:id="rId26"/>
    <p:sldId id="370"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7" d="100"/>
          <a:sy n="117"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04/09/24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222643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defRPr lang="en-us" sz="5520" cap="none"/>
            </a:pPr>
            <a:r>
              <a:rPr lang="en-in" sz="2400" b="1" cap="none" dirty="0">
                <a:solidFill>
                  <a:srgbClr val="7030A0"/>
                </a:solidFill>
                <a:latin typeface="Verdana" pitchFamily="1" charset="0"/>
                <a:ea typeface="Calibri" pitchFamily="2" charset="0"/>
                <a:cs typeface="Calibri" pitchFamily="2" charset="0"/>
              </a:rPr>
              <a:t>DEMAND PREDICTION USING AUTOML BASED ENSEMBLE ALGORITHM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52728" y="5356622"/>
            <a:ext cx="3924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ts val="0"/>
              </a:spcBef>
              <a:buNone/>
              <a:defRPr lang="en-us"/>
            </a:pPr>
            <a:r>
              <a:rPr lang="en-us" sz="2400" b="1" cap="none" dirty="0">
                <a:solidFill>
                  <a:srgbClr val="FF0000"/>
                </a:solidFill>
                <a:latin typeface="Calibri" pitchFamily="2" charset="0"/>
                <a:ea typeface="Verdana" pitchFamily="1" charset="0"/>
                <a:cs typeface="Verdana" pitchFamily="1" charset="0"/>
              </a:rPr>
              <a:t>Mrs. Auxilia </a:t>
            </a:r>
            <a:r>
              <a:rPr lang="en-us" sz="2400" b="1" cap="none" dirty="0" err="1">
                <a:solidFill>
                  <a:srgbClr val="FF0000"/>
                </a:solidFill>
                <a:latin typeface="Calibri" pitchFamily="2" charset="0"/>
                <a:ea typeface="Verdana" pitchFamily="1" charset="0"/>
                <a:cs typeface="Verdana" pitchFamily="1" charset="0"/>
              </a:rPr>
              <a:t>Osvin</a:t>
            </a:r>
            <a:r>
              <a:rPr lang="en-us" sz="2400" b="1" cap="none" dirty="0">
                <a:solidFill>
                  <a:srgbClr val="FF0000"/>
                </a:solidFill>
                <a:latin typeface="Calibri" pitchFamily="2" charset="0"/>
                <a:ea typeface="Verdana" pitchFamily="1" charset="0"/>
                <a:cs typeface="Verdana" pitchFamily="1" charset="0"/>
              </a:rPr>
              <a:t> Nancy V</a:t>
            </a:r>
            <a:endParaRPr lang="en-in" sz="2400" b="1" cap="none"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350000" y="5356622"/>
            <a:ext cx="5564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ts val="0"/>
              </a:spcBef>
              <a:buNone/>
              <a:defRPr lang="en-us"/>
            </a:pPr>
            <a:r>
              <a:rPr lang="en-in" sz="2300" b="1" cap="none" dirty="0">
                <a:solidFill>
                  <a:srgbClr val="FF0000"/>
                </a:solidFill>
              </a:rPr>
              <a:t>Mohamed Hussain</a:t>
            </a:r>
            <a:r>
              <a:rPr lang="en-IN" sz="2300" b="1" cap="none" dirty="0">
                <a:solidFill>
                  <a:srgbClr val="FF0000"/>
                </a:solidFill>
              </a:rPr>
              <a:t> </a:t>
            </a:r>
            <a:r>
              <a:rPr lang="en-in" sz="2300" b="1" cap="none" dirty="0">
                <a:solidFill>
                  <a:srgbClr val="FF0000"/>
                </a:solidFill>
              </a:rPr>
              <a:t>(210701161)</a:t>
            </a:r>
          </a:p>
          <a:p>
            <a:pPr>
              <a:spcBef>
                <a:spcPts val="0"/>
              </a:spcBef>
              <a:buNone/>
              <a:defRPr lang="en-us"/>
            </a:pPr>
            <a:r>
              <a:rPr lang="en-in" sz="2300" b="1" cap="none" dirty="0">
                <a:solidFill>
                  <a:srgbClr val="FF0000"/>
                </a:solidFill>
              </a:rPr>
              <a:t>Nathaniel </a:t>
            </a:r>
            <a:r>
              <a:rPr lang="en-in" sz="2300" b="1" cap="none" dirty="0" err="1">
                <a:solidFill>
                  <a:srgbClr val="FF0000"/>
                </a:solidFill>
              </a:rPr>
              <a:t>Abishek</a:t>
            </a:r>
            <a:r>
              <a:rPr lang="en-in" sz="2300" b="1" cap="none" dirty="0">
                <a:solidFill>
                  <a:srgbClr val="FF0000"/>
                </a:solidFill>
              </a:rPr>
              <a:t> (210701173)</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6367091" y="4915579"/>
            <a:ext cx="4744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Team ID:B21A2425C22</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[08]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Building a Time-Series Forecast Model with Automated Machine Learning for Heart Rate Forecasting Problem</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Huu-Anh-Duc Cap, Trong-Hop Do, </a:t>
            </a:r>
            <a:r>
              <a:rPr lang="en-IN" sz="1400" dirty="0" err="1">
                <a:latin typeface="Times New Roman" panose="02020603050405020304" pitchFamily="18" charset="0"/>
                <a:cs typeface="Times New Roman" panose="02020603050405020304" pitchFamily="18" charset="0"/>
              </a:rPr>
              <a:t>Demeke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Shumeye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Lakew</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Sungrae</a:t>
            </a:r>
            <a:r>
              <a:rPr lang="en-IN" sz="1400" dirty="0">
                <a:latin typeface="Times New Roman" panose="02020603050405020304" pitchFamily="18" charset="0"/>
                <a:cs typeface="Times New Roman" panose="02020603050405020304" pitchFamily="18" charset="0"/>
              </a:rPr>
              <a:t> Cho</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predicting heart rate using time series data, which is critical for early detection of health issues. Traditional machine learning models, such as ARIMA, struggle with complex patterns and long-term forecasting. To overcome these limitations, the authors implement a Long Short-Term Memory (LSTM) deep learning model using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approach streamlines the process by automating feature engineering, model selection, and hyperparameter tuning, making it accessible to non-experts. The model, built with the </a:t>
            </a:r>
            <a:r>
              <a:rPr lang="en-IN" sz="1400" dirty="0" err="1">
                <a:latin typeface="Times New Roman" panose="02020603050405020304" pitchFamily="18" charset="0"/>
                <a:cs typeface="Times New Roman" panose="02020603050405020304" pitchFamily="18" charset="0"/>
              </a:rPr>
              <a:t>AutoTS</a:t>
            </a:r>
            <a:r>
              <a:rPr lang="en-IN" sz="1400" dirty="0">
                <a:latin typeface="Times New Roman" panose="02020603050405020304" pitchFamily="18" charset="0"/>
                <a:cs typeface="Times New Roman" panose="02020603050405020304" pitchFamily="18" charset="0"/>
              </a:rPr>
              <a:t> tool, demonstrates effective heart rate prediction, with a Mean Squared Error (MSE) close to that of manually built models.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Automation: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simplifies the process of building and deploying complex models, making it accessible to non-experts.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Effectiveness: The LSTM model implemented through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shows high accuracy in predicting heart rate, making it suitable for medical applications.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Scalability: The approach can be adapted for other time series forecasting problems, broadening its applicability.</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3975348"/>
            <a:ext cx="518160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Complexity: Despite the automation, understanding and interpreting the results from deep learning models like LSTM still require expertise.</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Resource-Intensive: The training and tuning of LSTM models can be computationally expensive and time-consuming.</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Scope: The paper focuses on a single type of time series data (heart rate), which may limit the generalizability of the results to other domains.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2363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[09]</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Clr>
                <a:srgbClr val="CC0000"/>
              </a:buClr>
              <a:buNone/>
              <a:defRPr/>
            </a:pPr>
            <a:r>
              <a:rPr lang="en-IN" sz="1400" b="1" dirty="0">
                <a:effectLst/>
                <a:latin typeface="Times New Roman" panose="02020603050405020304" pitchFamily="18" charset="0"/>
                <a:cs typeface="Times New Roman" panose="02020603050405020304" pitchFamily="18" charset="0"/>
              </a:rPr>
              <a:t>Performance, Efficiency, and Target Setting for Bank Branches: Time Series With Automated Machine Learning</a:t>
            </a:r>
            <a:endParaRPr lang="en-IN" sz="1400" b="1" i="0" dirty="0">
              <a:effectLst/>
              <a:latin typeface="Times New Roman" panose="02020603050405020304" pitchFamily="18" charset="0"/>
              <a:cs typeface="Times New Roman" panose="02020603050405020304" pitchFamily="18" charset="0"/>
            </a:endParaRPr>
          </a:p>
          <a:p>
            <a:pPr marL="0" indent="0" algn="ctr">
              <a:buNone/>
            </a:pPr>
            <a:r>
              <a:rPr lang="en-IN" sz="1400" dirty="0" err="1">
                <a:latin typeface="Times New Roman" panose="02020603050405020304" pitchFamily="18" charset="0"/>
                <a:cs typeface="Times New Roman" panose="02020603050405020304" pitchFamily="18" charset="0"/>
              </a:rPr>
              <a:t>Ilker</a:t>
            </a:r>
            <a:r>
              <a:rPr lang="en-IN" sz="1400" dirty="0">
                <a:latin typeface="Times New Roman" panose="02020603050405020304" pitchFamily="18" charset="0"/>
                <a:cs typeface="Times New Roman" panose="02020603050405020304" pitchFamily="18" charset="0"/>
              </a:rPr>
              <a:t> Met, </a:t>
            </a:r>
            <a:r>
              <a:rPr lang="en-IN" sz="1400" dirty="0" err="1">
                <a:latin typeface="Times New Roman" panose="02020603050405020304" pitchFamily="18" charset="0"/>
                <a:cs typeface="Times New Roman" panose="02020603050405020304" pitchFamily="18" charset="0"/>
              </a:rPr>
              <a:t>Ayfer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Erkoç</a:t>
            </a:r>
            <a:r>
              <a:rPr lang="en-IN" sz="1400" dirty="0">
                <a:latin typeface="Times New Roman" panose="02020603050405020304" pitchFamily="18" charset="0"/>
                <a:cs typeface="Times New Roman" panose="02020603050405020304" pitchFamily="18" charset="0"/>
              </a:rPr>
              <a:t>, and Sadi </a:t>
            </a:r>
            <a:r>
              <a:rPr lang="en-IN" sz="1400" dirty="0" err="1">
                <a:latin typeface="Times New Roman" panose="02020603050405020304" pitchFamily="18" charset="0"/>
                <a:cs typeface="Times New Roman" panose="02020603050405020304" pitchFamily="18" charset="0"/>
              </a:rPr>
              <a:t>Evren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Seker</a:t>
            </a:r>
            <a:endParaRPr lang="en-IN"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setting realistic and data-driven performance targets for bank branches, which is crucial for effective strategic planning in the banking industry. Traditional methods often fail to account for seasonal and periodic variations, leading to inaccurate target setting. The authors propose a novel solution using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combined with time series analysis to model and predict the performance of bank branches. By incorporating both internal bank data and external economic indicators,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 automates the target-setting process, resulting in more accurate and achievable targets. This approach was implemented in </a:t>
            </a:r>
            <a:r>
              <a:rPr lang="en-IN" sz="1400" dirty="0" err="1">
                <a:latin typeface="Times New Roman" panose="02020603050405020304" pitchFamily="18" charset="0"/>
                <a:cs typeface="Times New Roman" panose="02020603050405020304" pitchFamily="18" charset="0"/>
              </a:rPr>
              <a:t>Ziraat</a:t>
            </a:r>
            <a:r>
              <a:rPr lang="en-IN" sz="1400" dirty="0">
                <a:latin typeface="Times New Roman" panose="02020603050405020304" pitchFamily="18" charset="0"/>
                <a:cs typeface="Times New Roman" panose="02020603050405020304" pitchFamily="18" charset="0"/>
              </a:rPr>
              <a:t> Bank, leading to a 98% success rate in predictions and improving the bank’s overall target-setting accuracy by 10%.</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813811"/>
            <a:ext cx="5090160" cy="22467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High Accuracy: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approach achieved a 98% success rate in performance predictions, significantly improving target-setting accuracy.</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Scalability: The system is designed to handle large-scale data from thousands of branches, making it suitable for large financial institutions.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Innovative Use of AI: The integration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with time series analysis represents a novel approach in the banking sector, addressing the critical issue of seasonality in target setting.</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9812" y="3813811"/>
            <a:ext cx="5181600" cy="22467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Complex Implementation: The system's reliance on advanced machine learning techniques and large datasets may require significant computational resources and expertise.</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Generalization: The model is highly specialized for the banking sector, which may limit its applicability to other industries without significant modifications.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Dependency on Data Quality: The effectiveness of the model is heavily dependent on the quality and completeness of the input data, which could be a challenge for some branches.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453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[10]</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2000" b="1" i="0" dirty="0">
                <a:effectLst/>
                <a:latin typeface="Times New Roman" panose="02020603050405020304" pitchFamily="18" charset="0"/>
                <a:cs typeface="Times New Roman" panose="02020603050405020304" pitchFamily="18" charset="0"/>
              </a:rPr>
              <a:t>Leveraging Anomaly Detection and </a:t>
            </a:r>
            <a:r>
              <a:rPr lang="en-IN" sz="2000" b="1" i="0" dirty="0" err="1">
                <a:effectLst/>
                <a:latin typeface="Times New Roman" panose="02020603050405020304" pitchFamily="18" charset="0"/>
                <a:cs typeface="Times New Roman" panose="02020603050405020304" pitchFamily="18" charset="0"/>
              </a:rPr>
              <a:t>AutoML</a:t>
            </a:r>
            <a:r>
              <a:rPr lang="en-IN" sz="2000" b="1" i="0" dirty="0">
                <a:effectLst/>
                <a:latin typeface="Times New Roman" panose="02020603050405020304" pitchFamily="18" charset="0"/>
                <a:cs typeface="Times New Roman" panose="02020603050405020304" pitchFamily="18" charset="0"/>
              </a:rPr>
              <a:t> for Modelling Residential Measurement Power Traces </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200" b="0" i="0" dirty="0">
                <a:effectLst/>
                <a:latin typeface="Times New Roman" panose="02020603050405020304" pitchFamily="18" charset="0"/>
                <a:cs typeface="Times New Roman" panose="02020603050405020304" pitchFamily="18" charset="0"/>
              </a:rPr>
              <a:t>Grigore </a:t>
            </a:r>
            <a:r>
              <a:rPr lang="en-IN" sz="1200" b="0" i="0" dirty="0" err="1">
                <a:effectLst/>
                <a:latin typeface="Times New Roman" panose="02020603050405020304" pitchFamily="18" charset="0"/>
                <a:cs typeface="Times New Roman" panose="02020603050405020304" pitchFamily="18" charset="0"/>
              </a:rPr>
              <a:t>Stamatescu</a:t>
            </a:r>
            <a:r>
              <a:rPr lang="en-IN" sz="1200" b="0" i="0" dirty="0">
                <a:effectLst/>
                <a:latin typeface="Times New Roman" panose="02020603050405020304" pitchFamily="18" charset="0"/>
                <a:cs typeface="Times New Roman" panose="02020603050405020304" pitchFamily="18" charset="0"/>
              </a:rPr>
              <a:t>, Radu </a:t>
            </a:r>
            <a:r>
              <a:rPr lang="en-IN" sz="1200" b="0" i="0" dirty="0" err="1">
                <a:effectLst/>
                <a:latin typeface="Times New Roman" panose="02020603050405020304" pitchFamily="18" charset="0"/>
                <a:cs typeface="Times New Roman" panose="02020603050405020304" pitchFamily="18" charset="0"/>
              </a:rPr>
              <a:t>Plamanescu</a:t>
            </a:r>
            <a:r>
              <a:rPr lang="en-IN" sz="1200" b="0" i="0" dirty="0">
                <a:effectLst/>
                <a:latin typeface="Times New Roman" panose="02020603050405020304" pitchFamily="18" charset="0"/>
                <a:cs typeface="Times New Roman" panose="02020603050405020304" pitchFamily="18" charset="0"/>
              </a:rPr>
              <a:t>, and Mihaela </a:t>
            </a:r>
            <a:r>
              <a:rPr lang="en-IN" sz="1200" b="0" i="0" dirty="0" err="1">
                <a:effectLst/>
                <a:latin typeface="Times New Roman" panose="02020603050405020304" pitchFamily="18" charset="0"/>
                <a:cs typeface="Times New Roman" panose="02020603050405020304" pitchFamily="18" charset="0"/>
              </a:rPr>
              <a:t>Albu</a:t>
            </a:r>
            <a:endParaRPr lang="en-IN" altLang="en-US" sz="20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b="0" i="0" dirty="0">
                <a:effectLst/>
                <a:latin typeface="Times New Roman" panose="02020603050405020304" pitchFamily="18" charset="0"/>
                <a:cs typeface="Times New Roman" panose="02020603050405020304" pitchFamily="18" charset="0"/>
              </a:rPr>
              <a:t>The paper addresses the challenge of efficiently </a:t>
            </a:r>
            <a:r>
              <a:rPr lang="en-IN" sz="1400" b="0" i="0" dirty="0" err="1">
                <a:effectLst/>
                <a:latin typeface="Times New Roman" panose="02020603050405020304" pitchFamily="18" charset="0"/>
                <a:cs typeface="Times New Roman" panose="02020603050405020304" pitchFamily="18" charset="0"/>
              </a:rPr>
              <a:t>analyzing</a:t>
            </a:r>
            <a:r>
              <a:rPr lang="en-IN" sz="1400" b="0" i="0" dirty="0">
                <a:effectLst/>
                <a:latin typeface="Times New Roman" panose="02020603050405020304" pitchFamily="18" charset="0"/>
                <a:cs typeface="Times New Roman" panose="02020603050405020304" pitchFamily="18" charset="0"/>
              </a:rPr>
              <a:t> high-frequency power measurement data from residential units, particularly in the context of smart meters and advanced metering infrastructures. The authors propose a data analytics pipeline that combines outlier detection using the Hampel filter with automated machine learning (</a:t>
            </a:r>
            <a:r>
              <a:rPr lang="en-IN" sz="1400" b="0" i="0" dirty="0" err="1">
                <a:effectLst/>
                <a:latin typeface="Times New Roman" panose="02020603050405020304" pitchFamily="18" charset="0"/>
                <a:cs typeface="Times New Roman" panose="02020603050405020304" pitchFamily="18" charset="0"/>
              </a:rPr>
              <a:t>AutoML</a:t>
            </a:r>
            <a:r>
              <a:rPr lang="en-IN" sz="1400" b="0" i="0" dirty="0">
                <a:effectLst/>
                <a:latin typeface="Times New Roman" panose="02020603050405020304" pitchFamily="18" charset="0"/>
                <a:cs typeface="Times New Roman" panose="02020603050405020304" pitchFamily="18" charset="0"/>
              </a:rPr>
              <a:t>) to improve forecasting accuracy. The methodology involves training multiple forecasting models on datasets with and without outliers to evaluate their performance and establish a relationship between the occurrence of outliers and the prediction results. The proposed approach successfully leverages anomaly detection and </a:t>
            </a:r>
            <a:r>
              <a:rPr lang="en-IN" sz="1400" b="0" i="0" dirty="0" err="1">
                <a:effectLst/>
                <a:latin typeface="Times New Roman" panose="02020603050405020304" pitchFamily="18" charset="0"/>
                <a:cs typeface="Times New Roman" panose="02020603050405020304" pitchFamily="18" charset="0"/>
              </a:rPr>
              <a:t>AutoML</a:t>
            </a:r>
            <a:r>
              <a:rPr lang="en-IN" sz="1400" b="0" i="0" dirty="0">
                <a:effectLst/>
                <a:latin typeface="Times New Roman" panose="02020603050405020304" pitchFamily="18" charset="0"/>
                <a:cs typeface="Times New Roman" panose="02020603050405020304" pitchFamily="18" charset="0"/>
              </a:rPr>
              <a:t>, resulting in improved forecasting performance as evidenced by lower Mean Absolute Error (MAE), symmetric Mean Absolute Percentage error (</a:t>
            </a:r>
            <a:r>
              <a:rPr lang="en-IN" sz="1400" b="0" i="0" dirty="0" err="1">
                <a:effectLst/>
                <a:latin typeface="Times New Roman" panose="02020603050405020304" pitchFamily="18" charset="0"/>
                <a:cs typeface="Times New Roman" panose="02020603050405020304" pitchFamily="18" charset="0"/>
              </a:rPr>
              <a:t>sMAPE</a:t>
            </a:r>
            <a:r>
              <a:rPr lang="en-IN" sz="1400" b="0" i="0" dirty="0">
                <a:effectLst/>
                <a:latin typeface="Times New Roman" panose="02020603050405020304" pitchFamily="18" charset="0"/>
                <a:cs typeface="Times New Roman" panose="02020603050405020304" pitchFamily="18" charset="0"/>
              </a:rPr>
              <a:t>), and Scaled Pinball Loss (SPL) metrics when outliers are filtered from the input data</a:t>
            </a:r>
            <a:endParaRPr lang="en-IN" altLang="en-US"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124960"/>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Enhanced Forecasting Accuracy: The integration of anomaly detection improves the reliability of forecasts.</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Efficiency: Automated processes reduce the time and expertise required for model selection and tuning.</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Applicability: The methodology is adaptable to various power system data contexts, making it relevant for real-time applications in smart grids.</a:t>
            </a: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4261782"/>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Complexity of Implementation: The need for sophisticated software tools and expertise in </a:t>
            </a:r>
            <a:r>
              <a:rPr lang="en-IN" sz="1400" b="0" i="0" dirty="0" err="1">
                <a:effectLst/>
                <a:latin typeface="Times New Roman" panose="02020603050405020304" pitchFamily="18" charset="0"/>
                <a:cs typeface="Times New Roman" panose="02020603050405020304" pitchFamily="18" charset="0"/>
              </a:rPr>
              <a:t>AutoML</a:t>
            </a:r>
            <a:r>
              <a:rPr lang="en-IN" sz="1400" b="0" i="0" dirty="0">
                <a:effectLst/>
                <a:latin typeface="Times New Roman" panose="02020603050405020304" pitchFamily="18" charset="0"/>
                <a:cs typeface="Times New Roman" panose="02020603050405020304" pitchFamily="18" charset="0"/>
              </a:rPr>
              <a:t> may limit accessibility for some users.</a:t>
            </a:r>
          </a:p>
          <a:p>
            <a:pPr algn="l">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Dependence on Data Quality: The effectiveness of the approach is contingent upon the quality of the input data; poor data quality may still lead to suboptimal results.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1529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[11]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b="1" i="0" dirty="0">
                <a:effectLst/>
                <a:latin typeface="Times New Roman" panose="02020603050405020304" pitchFamily="18" charset="0"/>
                <a:cs typeface="Times New Roman" panose="02020603050405020304" pitchFamily="18" charset="0"/>
              </a:rPr>
              <a:t>Electricity Demand Forecasting Using a Novel Time Series Ensemble Technique </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b="0" i="0" dirty="0">
                <a:effectLst/>
                <a:latin typeface="Times New Roman" panose="02020603050405020304" pitchFamily="18" charset="0"/>
                <a:cs typeface="Times New Roman" panose="02020603050405020304" pitchFamily="18" charset="0"/>
              </a:rPr>
              <a:t>Hasnain Iftikhar, Salvatore Mancha Gonzales and Justyna </a:t>
            </a:r>
            <a:r>
              <a:rPr lang="en-IN" sz="1400" b="0" i="0" dirty="0" err="1">
                <a:effectLst/>
                <a:latin typeface="Times New Roman" panose="02020603050405020304" pitchFamily="18" charset="0"/>
                <a:cs typeface="Times New Roman" panose="02020603050405020304" pitchFamily="18" charset="0"/>
              </a:rPr>
              <a:t>Zywiołek</a:t>
            </a:r>
            <a:r>
              <a:rPr lang="en-IN" sz="1400" b="0" i="0" dirty="0">
                <a:effectLst/>
                <a:latin typeface="Times New Roman" panose="02020603050405020304" pitchFamily="18" charset="0"/>
                <a:cs typeface="Times New Roman" panose="02020603050405020304" pitchFamily="18" charset="0"/>
              </a:rPr>
              <a:t> </a:t>
            </a:r>
          </a:p>
          <a:p>
            <a:pPr marL="0" indent="0" algn="just">
              <a:buNone/>
            </a:pPr>
            <a:r>
              <a:rPr lang="en-IN" sz="1400" b="0" i="0" dirty="0">
                <a:effectLst/>
                <a:latin typeface="Times New Roman" panose="02020603050405020304" pitchFamily="18" charset="0"/>
                <a:cs typeface="Times New Roman" panose="02020603050405020304" pitchFamily="18" charset="0"/>
              </a:rPr>
              <a:t>The addresses the challenge of accurately forecasting electricity demand in the Peruvian electricity market, which is crucial for grid stability and management. The authors propose a novel time series ensemble approach that preprocesses the demand data to handle missing values, stabilize variance, and address seasonality and stationarity issues. The methodology involves utilizing six single time series models alongside three ensemble models to generate forecasts for one month ahead. The results indicate that the ensemble approach significantly improves forecasting accuracy, outperforming existing models in the literature, thus providing a robust solution for electricity demand forecasting in Peru1.</a:t>
            </a:r>
          </a:p>
          <a:p>
            <a:pPr marL="0" indent="0">
              <a:buNone/>
            </a:pP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813811"/>
            <a:ext cx="5090160" cy="2462213"/>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Improved Accuracy: The ensemble method significantly enhances forecasting precision, making it a reliable tool for electricity demand prediction.</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Comprehensive Approach: By addressing various data issues such as missing values and seasonality, the methodology ensures that the forecasts are based on high-quality data.</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Novelty: This study is the first to apply an ensemble learning approach specifically for forecasting electricity demand in the Peruvian market, contributing new insights to the field.</a:t>
            </a:r>
          </a:p>
          <a:p>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6476" y="3952240"/>
            <a:ext cx="518160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Implementation Complexity: The methodology requires advanced statistical knowledge and software tools, which may limit accessibility for some practitioners.</a:t>
            </a:r>
          </a:p>
          <a:p>
            <a:pPr algn="just">
              <a:buFont typeface="Arial" panose="020B0604020202020204" pitchFamily="34" charset="0"/>
              <a:buChar char="•"/>
            </a:pPr>
            <a:r>
              <a:rPr lang="en-IN" sz="1400" b="0" i="0" dirty="0">
                <a:effectLst/>
                <a:latin typeface="Times New Roman" panose="02020603050405020304" pitchFamily="18" charset="0"/>
                <a:cs typeface="Times New Roman" panose="02020603050405020304" pitchFamily="18" charset="0"/>
              </a:rPr>
              <a:t>Data Dependency: The effectiveness of the approach is highly reliant on the quality of the input data; poor data quality can still lead to inaccurate forecasts.</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2423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[12]</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b="1" dirty="0">
                <a:latin typeface="Times New Roman" panose="02020603050405020304" pitchFamily="18" charset="0"/>
                <a:cs typeface="Times New Roman" panose="02020603050405020304" pitchFamily="18" charset="0"/>
              </a:rPr>
              <a:t>Ensemble Deep and Machine Learning for Improving Short-Term Water Demand Forecast in Cities</a:t>
            </a:r>
            <a:r>
              <a:rPr lang="en-IN" sz="1400" b="1" i="0" dirty="0">
                <a:effectLst/>
                <a:latin typeface="Times New Roman" panose="02020603050405020304" pitchFamily="18" charset="0"/>
                <a:cs typeface="Times New Roman" panose="02020603050405020304" pitchFamily="18" charset="0"/>
              </a:rPr>
              <a:t> </a:t>
            </a:r>
          </a:p>
          <a:p>
            <a:pPr marL="0" indent="0" algn="ctr">
              <a:buNone/>
            </a:pPr>
            <a:r>
              <a:rPr lang="en-IN" sz="1400" dirty="0">
                <a:latin typeface="Times New Roman" panose="02020603050405020304" pitchFamily="18" charset="0"/>
                <a:cs typeface="Times New Roman" panose="02020603050405020304" pitchFamily="18" charset="0"/>
              </a:rPr>
              <a:t>Paul TOTO, Michael KIMWELE, Richard RIMIRU</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critical issue of accurately forecasting short-term water demand in cities, a challenge compounded by rapid urbanization and climate change. The authors propose a solution using an ensemble of machine learning and deep learning models—Random Forest (RF), Extreme Gradient Boosting (XGB), and Multilayer Perceptron (MLP)—combined through Bayesian Model Averaging (BMA) to improve prediction accuracy. The model was implemented using water consumption data from Nairobi's water utility, spanning 2018 to 2023, along with weather data. The BMA ensemble outperformed single models in accuracy, achieving a mean absolute percentage error (MAPE) of 15.99% and an R-squared value of 0.98 on the testing set. This solution demonstrated enhanced performance in forecasting urban water demand, surpassing traditional and state-of-the-art models.</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124960"/>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High Accuracy:</a:t>
            </a:r>
            <a:r>
              <a:rPr lang="en-IN" sz="1400" dirty="0">
                <a:latin typeface="Times New Roman" panose="02020603050405020304" pitchFamily="18" charset="0"/>
                <a:cs typeface="Times New Roman" panose="02020603050405020304" pitchFamily="18" charset="0"/>
              </a:rPr>
              <a:t> The BMA ensemble model yielded superior performance in water demand forecasting with high accuracy (MAPE 15.99%, R² 0.98).</a:t>
            </a:r>
            <a:endParaRPr lang="en-IN" sz="1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 Use of AI:</a:t>
            </a:r>
            <a:r>
              <a:rPr lang="en-IN" sz="1400" dirty="0">
                <a:latin typeface="Times New Roman" panose="02020603050405020304" pitchFamily="18" charset="0"/>
                <a:cs typeface="Times New Roman" panose="02020603050405020304" pitchFamily="18" charset="0"/>
              </a:rPr>
              <a:t> Integration of machine learning and deep learning models capitalizes on their strengths for nonlinear, complex data.</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Improved Water Management:</a:t>
            </a:r>
            <a:r>
              <a:rPr lang="en-IN" sz="1400" dirty="0">
                <a:latin typeface="Times New Roman" panose="02020603050405020304" pitchFamily="18" charset="0"/>
                <a:cs typeface="Times New Roman" panose="02020603050405020304" pitchFamily="18" charset="0"/>
              </a:rPr>
              <a:t> Provides water utility managers with a robust tool for planning and managing water resources, reducing operational costs.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5841" y="4124960"/>
            <a:ext cx="5181600" cy="21082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Computational Intensity:</a:t>
            </a:r>
            <a:r>
              <a:rPr lang="en-IN" sz="1300" dirty="0">
                <a:latin typeface="Times New Roman" panose="02020603050405020304" pitchFamily="18" charset="0"/>
                <a:cs typeface="Times New Roman" panose="02020603050405020304" pitchFamily="18" charset="0"/>
              </a:rPr>
              <a:t> Deep learning models like MLP require significant computational resources and time for training, especially with large datasets.</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Data Limitations:</a:t>
            </a:r>
            <a:r>
              <a:rPr lang="en-IN" sz="1300" dirty="0">
                <a:latin typeface="Times New Roman" panose="02020603050405020304" pitchFamily="18" charset="0"/>
                <a:cs typeface="Times New Roman" panose="02020603050405020304" pitchFamily="18" charset="0"/>
              </a:rPr>
              <a:t> The model's effectiveness may be limited by incomplete or irregular data, which is a common issue in regions with manual or inadequate data recording systems.</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Complexity in Implementation:</a:t>
            </a:r>
            <a:r>
              <a:rPr lang="en-IN" sz="1300" dirty="0">
                <a:latin typeface="Times New Roman" panose="02020603050405020304" pitchFamily="18" charset="0"/>
                <a:cs typeface="Times New Roman" panose="02020603050405020304" pitchFamily="18" charset="0"/>
              </a:rPr>
              <a:t> Ensemble models can be complex to implement and optimize, making them potentially challenging for smaller water utilities with limited technical resources.</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2886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[13] </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Demand Forecasting: From Machine Learning to Ensemble Learning</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Yang Zhang, </a:t>
            </a:r>
            <a:r>
              <a:rPr lang="en-IN" sz="1400" dirty="0" err="1">
                <a:latin typeface="Times New Roman" panose="02020603050405020304" pitchFamily="18" charset="0"/>
                <a:cs typeface="Times New Roman" panose="02020603050405020304" pitchFamily="18" charset="0"/>
              </a:rPr>
              <a:t>Hongyi</a:t>
            </a:r>
            <a:r>
              <a:rPr lang="en-IN" sz="1400" dirty="0">
                <a:latin typeface="Times New Roman" panose="02020603050405020304" pitchFamily="18" charset="0"/>
                <a:cs typeface="Times New Roman" panose="02020603050405020304" pitchFamily="18" charset="0"/>
              </a:rPr>
              <a:t> Zhu, </a:t>
            </a:r>
            <a:r>
              <a:rPr lang="en-IN" sz="1400" dirty="0" err="1">
                <a:latin typeface="Times New Roman" panose="02020603050405020304" pitchFamily="18" charset="0"/>
                <a:cs typeface="Times New Roman" panose="02020603050405020304" pitchFamily="18" charset="0"/>
              </a:rPr>
              <a:t>Yujing</a:t>
            </a:r>
            <a:r>
              <a:rPr lang="en-IN" sz="1400" dirty="0">
                <a:latin typeface="Times New Roman" panose="02020603050405020304" pitchFamily="18" charset="0"/>
                <a:cs typeface="Times New Roman" panose="02020603050405020304" pitchFamily="18" charset="0"/>
              </a:rPr>
              <a:t> Wang, and </a:t>
            </a:r>
            <a:r>
              <a:rPr lang="en-IN" sz="1400" dirty="0" err="1">
                <a:latin typeface="Times New Roman" panose="02020603050405020304" pitchFamily="18" charset="0"/>
                <a:cs typeface="Times New Roman" panose="02020603050405020304" pitchFamily="18" charset="0"/>
              </a:rPr>
              <a:t>Tianchen</a:t>
            </a:r>
            <a:r>
              <a:rPr lang="en-IN" sz="1400" dirty="0">
                <a:latin typeface="Times New Roman" panose="02020603050405020304" pitchFamily="18" charset="0"/>
                <a:cs typeface="Times New Roman" panose="02020603050405020304" pitchFamily="18" charset="0"/>
              </a:rPr>
              <a:t> Li.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forecasting demand within supply chains, particularly focusing on retail sales data from Walmart. Traditional methods have struggled with accuracy in the era of big data. To improve forecasting accuracy, the authors implemented four time series models—Naïve, Moving Average, Prophet, and Exponential Smoothing (ETS). They then applied ensemble learning using a "Stacking" method with Linear Regression, Simple Average, and Weighted Average as secondary learners. The solution demonstrated that ensemble learning, particularly the Weighted Average using Random Forest, significantly enhanced forecast accuracy and generalization, making it a viable method for demand forecasting in supply chains.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dirty="0"/>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22467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Enhanced Accuracy</a:t>
            </a:r>
            <a:r>
              <a:rPr lang="en-IN" sz="1400" dirty="0">
                <a:latin typeface="Times New Roman" panose="02020603050405020304" pitchFamily="18" charset="0"/>
                <a:cs typeface="Times New Roman" panose="02020603050405020304" pitchFamily="18" charset="0"/>
              </a:rPr>
              <a:t>: The use of ensemble learning, especially the Weighted Average with Random Forest, improved forecast accuracy over traditional methods.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Strong Generalization</a:t>
            </a:r>
            <a:r>
              <a:rPr lang="en-IN" sz="1400" dirty="0">
                <a:latin typeface="Times New Roman" panose="02020603050405020304" pitchFamily="18" charset="0"/>
                <a:cs typeface="Times New Roman" panose="02020603050405020304" pitchFamily="18" charset="0"/>
              </a:rPr>
              <a:t>: The ensemble method, particularly Random Forest, showed strong generalization ability, reducing the risk of overfitting.</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Comprehensive Analysis</a:t>
            </a:r>
            <a:r>
              <a:rPr lang="en-IN" sz="1400" dirty="0">
                <a:latin typeface="Times New Roman" panose="02020603050405020304" pitchFamily="18" charset="0"/>
                <a:cs typeface="Times New Roman" panose="02020603050405020304" pitchFamily="18" charset="0"/>
              </a:rPr>
              <a:t>: The study combines various time series models and evaluates them thoroughly on a large dataset, providing robust results.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72505" y="3952240"/>
            <a:ext cx="518160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Overfitting in Linear Regression</a:t>
            </a:r>
            <a:r>
              <a:rPr lang="en-IN" sz="1400" dirty="0">
                <a:latin typeface="Times New Roman" panose="02020603050405020304" pitchFamily="18" charset="0"/>
                <a:cs typeface="Times New Roman" panose="02020603050405020304" pitchFamily="18" charset="0"/>
              </a:rPr>
              <a:t>: The Linear Regression method within the ensemble showed instability and a tendency to overfit, particularly in the validation stage.</a:t>
            </a:r>
          </a:p>
          <a:p>
            <a:pPr algn="l">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Complexity</a:t>
            </a:r>
            <a:r>
              <a:rPr lang="en-IN" sz="1400" dirty="0">
                <a:latin typeface="Times New Roman" panose="02020603050405020304" pitchFamily="18" charset="0"/>
                <a:cs typeface="Times New Roman" panose="02020603050405020304" pitchFamily="18" charset="0"/>
              </a:rPr>
              <a:t>: The ensemble approach, while effective, is more complex and computationally intensive than simpler models, which may not be necessary for all applications.</a:t>
            </a:r>
          </a:p>
          <a:p>
            <a:pPr algn="l">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Limited Applicability</a:t>
            </a:r>
            <a:r>
              <a:rPr lang="en-IN" sz="1400" dirty="0">
                <a:latin typeface="Times New Roman" panose="02020603050405020304" pitchFamily="18" charset="0"/>
                <a:cs typeface="Times New Roman" panose="02020603050405020304" pitchFamily="18" charset="0"/>
              </a:rPr>
              <a:t>: The models were tested on a specific dataset so the findings may not generalize to all demand forecasting.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83346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[14] </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Investigating an Ensemble of ARIMA Models for Accurate Short-Term Electricity Demand Forecasting</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Daniil </a:t>
            </a:r>
            <a:r>
              <a:rPr lang="en-IN" sz="1400" dirty="0" err="1">
                <a:latin typeface="Times New Roman" panose="02020603050405020304" pitchFamily="18" charset="0"/>
                <a:cs typeface="Times New Roman" panose="02020603050405020304" pitchFamily="18" charset="0"/>
              </a:rPr>
              <a:t>Hulak</a:t>
            </a:r>
            <a:r>
              <a:rPr lang="en-IN" sz="1400" dirty="0">
                <a:latin typeface="Times New Roman" panose="02020603050405020304" pitchFamily="18" charset="0"/>
                <a:cs typeface="Times New Roman" panose="02020603050405020304" pitchFamily="18" charset="0"/>
              </a:rPr>
              <a:t> and Gareth Taylor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accurately forecasting short-term electricity demand, which is critical for maintaining a stable energy supply. Traditional ARIMA models, while effective, can be limited in accuracy when used alone. To improve forecasting precision, the authors implemented an ensemble of ARIMA models, using simple averaging techniques to combine forecasts. Experiments conducted on datasets from PJM and National Grid ESO demonstrated that the ensemble approach consistently outperformed individual ARIMA models, particularly in short-term forecasting scenarios.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Improved Accuracy: </a:t>
            </a:r>
            <a:r>
              <a:rPr lang="en-IN" sz="1400" dirty="0">
                <a:latin typeface="Times New Roman" panose="02020603050405020304" pitchFamily="18" charset="0"/>
                <a:cs typeface="Times New Roman" panose="02020603050405020304" pitchFamily="18" charset="0"/>
              </a:rPr>
              <a:t>The ensemble of ARIMA models significantly enhanced forecasting accuracy compared to individual models.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Robustness:</a:t>
            </a:r>
            <a:r>
              <a:rPr lang="en-IN" sz="1400" dirty="0">
                <a:latin typeface="Times New Roman" panose="02020603050405020304" pitchFamily="18" charset="0"/>
                <a:cs typeface="Times New Roman" panose="02020603050405020304" pitchFamily="18" charset="0"/>
              </a:rPr>
              <a:t> The ensemble method showed strong generalization capabilities, especially when data was limited.</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Applicability:</a:t>
            </a:r>
            <a:r>
              <a:rPr lang="en-IN" sz="1400" dirty="0">
                <a:latin typeface="Times New Roman" panose="02020603050405020304" pitchFamily="18" charset="0"/>
                <a:cs typeface="Times New Roman" panose="02020603050405020304" pitchFamily="18" charset="0"/>
              </a:rPr>
              <a:t> The approach can be applied to different datasets, making it versatile for various energy markets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9651" y="3952240"/>
            <a:ext cx="5181600" cy="1892826"/>
          </a:xfrm>
          <a:prstGeom prst="rect">
            <a:avLst/>
          </a:prstGeom>
          <a:noFill/>
        </p:spPr>
        <p:txBody>
          <a:bodyPr wrap="square" rtlCol="0">
            <a:spAutoFit/>
          </a:bodyPr>
          <a:lstStyle/>
          <a:p>
            <a:pPr algn="l"/>
            <a:r>
              <a:rPr lang="en-IN" sz="13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Complexity:</a:t>
            </a:r>
            <a:r>
              <a:rPr lang="en-IN" sz="1300" dirty="0">
                <a:latin typeface="Times New Roman" panose="02020603050405020304" pitchFamily="18" charset="0"/>
                <a:cs typeface="Times New Roman" panose="02020603050405020304" pitchFamily="18" charset="0"/>
              </a:rPr>
              <a:t> The ensemble method adds complexity and may require more computational resources compared to using a single ARIMA model.</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Variability in Long Data Series:</a:t>
            </a:r>
            <a:r>
              <a:rPr lang="en-IN" sz="1300" dirty="0">
                <a:latin typeface="Times New Roman" panose="02020603050405020304" pitchFamily="18" charset="0"/>
                <a:cs typeface="Times New Roman" panose="02020603050405020304" pitchFamily="18" charset="0"/>
              </a:rPr>
              <a:t> The ensemble's performance was less stable on long data series, showing chaotic </a:t>
            </a:r>
            <a:r>
              <a:rPr lang="en-IN" sz="1300" dirty="0" err="1">
                <a:latin typeface="Times New Roman" panose="02020603050405020304" pitchFamily="18" charset="0"/>
                <a:cs typeface="Times New Roman" panose="02020603050405020304" pitchFamily="18" charset="0"/>
              </a:rPr>
              <a:t>behavior</a:t>
            </a:r>
            <a:r>
              <a:rPr lang="en-IN" sz="1300" dirty="0">
                <a:latin typeface="Times New Roman" panose="02020603050405020304" pitchFamily="18" charset="0"/>
                <a:cs typeface="Times New Roman" panose="02020603050405020304" pitchFamily="18" charset="0"/>
              </a:rPr>
              <a:t> and making it less reliable in those scenarios.</a:t>
            </a:r>
          </a:p>
          <a:p>
            <a:pPr algn="l">
              <a:buFont typeface="Arial" panose="020B0604020202020204" pitchFamily="34" charset="0"/>
              <a:buChar char="•"/>
            </a:pPr>
            <a:r>
              <a:rPr lang="en-IN" sz="1300" b="1" dirty="0">
                <a:latin typeface="Times New Roman" panose="02020603050405020304" pitchFamily="18" charset="0"/>
                <a:cs typeface="Times New Roman" panose="02020603050405020304" pitchFamily="18" charset="0"/>
              </a:rPr>
              <a:t>Limited Exploration:</a:t>
            </a:r>
            <a:r>
              <a:rPr lang="en-IN" sz="1300" dirty="0">
                <a:latin typeface="Times New Roman" panose="02020603050405020304" pitchFamily="18" charset="0"/>
                <a:cs typeface="Times New Roman" panose="02020603050405020304" pitchFamily="18" charset="0"/>
              </a:rPr>
              <a:t> The study primarily focused on ARIMA models and simple averaging, without exploring more advanced ensemble techniques like stacking or boosting.</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58471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[15]</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Automated Machine Learning Driven Stacked Ensemble </a:t>
            </a:r>
            <a:r>
              <a:rPr lang="en-IN" sz="1400" b="1" dirty="0" err="1">
                <a:effectLst/>
                <a:latin typeface="Times New Roman" panose="02020603050405020304" pitchFamily="18" charset="0"/>
                <a:cs typeface="Times New Roman" panose="02020603050405020304" pitchFamily="18" charset="0"/>
              </a:rPr>
              <a:t>Modeling</a:t>
            </a:r>
            <a:r>
              <a:rPr lang="en-IN" sz="1400" b="1" dirty="0">
                <a:effectLst/>
                <a:latin typeface="Times New Roman" panose="02020603050405020304" pitchFamily="18" charset="0"/>
                <a:cs typeface="Times New Roman" panose="02020603050405020304" pitchFamily="18" charset="0"/>
              </a:rPr>
              <a:t> for Forest Aboveground Biomass Prediction Using Multitemporal Sentinel-2 Data</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Parth Naik, Michele </a:t>
            </a:r>
            <a:r>
              <a:rPr lang="en-IN" sz="1400" dirty="0" err="1">
                <a:latin typeface="Times New Roman" panose="02020603050405020304" pitchFamily="18" charset="0"/>
                <a:cs typeface="Times New Roman" panose="02020603050405020304" pitchFamily="18" charset="0"/>
              </a:rPr>
              <a:t>Dalponte</a:t>
            </a:r>
            <a:r>
              <a:rPr lang="en-IN" sz="1400" dirty="0">
                <a:latin typeface="Times New Roman" panose="02020603050405020304" pitchFamily="18" charset="0"/>
                <a:cs typeface="Times New Roman" panose="02020603050405020304" pitchFamily="18" charset="0"/>
              </a:rPr>
              <a:t>, and Lorenzo Bruzzone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tackles the complex task of predicting forest aboveground biomass (AGB), which is essential for environmental monitoring and management. Traditional machine learning approaches often require significant human input and are prone to bias, which can limit the accuracy and generalizability of the models. To address this, the authors propose an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framework that integrates hyperparameter optimization and stacked ensemble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The framework automatically selects and optimizes features from multitemporal Sentinel-2 satellite data, minimizing human intervention and bias. The results demonstrate that the stacked ensemble model outperforms individual models in predicting AGB, achieving higher accuracy and better generalization.</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124960"/>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Minimizes Human Bias:</a:t>
            </a:r>
            <a:r>
              <a:rPr lang="en-IN" sz="1400" dirty="0">
                <a:latin typeface="Times New Roman" panose="02020603050405020304" pitchFamily="18" charset="0"/>
                <a:cs typeface="Times New Roman" panose="02020603050405020304" pitchFamily="18" charset="0"/>
              </a:rPr>
              <a:t>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framework reduces human intervention, leading to more objective and reliable models.</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Improved Accuracy:</a:t>
            </a:r>
            <a:r>
              <a:rPr lang="en-IN" sz="1400" dirty="0">
                <a:latin typeface="Times New Roman" panose="02020603050405020304" pitchFamily="18" charset="0"/>
                <a:cs typeface="Times New Roman" panose="02020603050405020304" pitchFamily="18" charset="0"/>
              </a:rPr>
              <a:t> The stacked ensemble model significantly outperformed individual models, achieving a higher coefficient of determination (R²cv = 0.71) and lower RMSE.</a:t>
            </a:r>
          </a:p>
          <a:p>
            <a:pPr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Automation:</a:t>
            </a:r>
            <a:r>
              <a:rPr lang="en-IN" sz="1400" dirty="0">
                <a:latin typeface="Times New Roman" panose="02020603050405020304" pitchFamily="18" charset="0"/>
                <a:cs typeface="Times New Roman" panose="02020603050405020304" pitchFamily="18" charset="0"/>
              </a:rPr>
              <a:t> The process automates feature selection and model optimization, saving time and reducing the complexity of model development.</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4261782"/>
            <a:ext cx="5181600" cy="1754326"/>
          </a:xfrm>
          <a:prstGeom prst="rect">
            <a:avLst/>
          </a:prstGeom>
          <a:noFill/>
        </p:spPr>
        <p:txBody>
          <a:bodyPr wrap="square" rtlCol="0">
            <a:spAutoFit/>
          </a:bodyPr>
          <a:lstStyle/>
          <a:p>
            <a:pPr algn="l"/>
            <a:r>
              <a:rPr lang="en-IN" sz="12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Complexity:</a:t>
            </a:r>
            <a:r>
              <a:rPr lang="en-IN" sz="1200" dirty="0">
                <a:latin typeface="Times New Roman" panose="02020603050405020304" pitchFamily="18" charset="0"/>
                <a:cs typeface="Times New Roman" panose="02020603050405020304" pitchFamily="18" charset="0"/>
              </a:rPr>
              <a:t> The </a:t>
            </a:r>
            <a:r>
              <a:rPr lang="en-IN" sz="1200" dirty="0" err="1">
                <a:latin typeface="Times New Roman" panose="02020603050405020304" pitchFamily="18" charset="0"/>
                <a:cs typeface="Times New Roman" panose="02020603050405020304" pitchFamily="18" charset="0"/>
              </a:rPr>
              <a:t>AutoML</a:t>
            </a:r>
            <a:r>
              <a:rPr lang="en-IN" sz="1200" dirty="0">
                <a:latin typeface="Times New Roman" panose="02020603050405020304" pitchFamily="18" charset="0"/>
                <a:cs typeface="Times New Roman" panose="02020603050405020304" pitchFamily="18" charset="0"/>
              </a:rPr>
              <a:t> approach, while reducing human bias, introduces complexity in terms of implementation and computational resources.</a:t>
            </a:r>
          </a:p>
          <a:p>
            <a:pPr algn="l">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Dependency on Data Quality:</a:t>
            </a:r>
            <a:r>
              <a:rPr lang="en-IN" sz="1200" dirty="0">
                <a:latin typeface="Times New Roman" panose="02020603050405020304" pitchFamily="18" charset="0"/>
                <a:cs typeface="Times New Roman" panose="02020603050405020304" pitchFamily="18" charset="0"/>
              </a:rPr>
              <a:t> The performance of the models is heavily dependent on the quality and characteristics of the input data, which may limit the generalizability to other datasets.</a:t>
            </a:r>
          </a:p>
          <a:p>
            <a:pPr algn="l">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Limited Exploration of Alternatives:</a:t>
            </a:r>
            <a:r>
              <a:rPr lang="en-IN" sz="1200" dirty="0">
                <a:latin typeface="Times New Roman" panose="02020603050405020304" pitchFamily="18" charset="0"/>
                <a:cs typeface="Times New Roman" panose="02020603050405020304" pitchFamily="18" charset="0"/>
              </a:rPr>
              <a:t> The study primarily focuses on the specific </a:t>
            </a:r>
            <a:r>
              <a:rPr lang="en-IN" sz="1200" dirty="0" err="1">
                <a:latin typeface="Times New Roman" panose="02020603050405020304" pitchFamily="18" charset="0"/>
                <a:cs typeface="Times New Roman" panose="02020603050405020304" pitchFamily="18" charset="0"/>
              </a:rPr>
              <a:t>AutoML</a:t>
            </a:r>
            <a:r>
              <a:rPr lang="en-IN" sz="1200" dirty="0">
                <a:latin typeface="Times New Roman" panose="02020603050405020304" pitchFamily="18" charset="0"/>
                <a:cs typeface="Times New Roman" panose="02020603050405020304" pitchFamily="18" charset="0"/>
              </a:rPr>
              <a:t> approach and does not extensively compare it with other advanced </a:t>
            </a:r>
            <a:r>
              <a:rPr lang="en-IN" sz="1200"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 techniques outside the proposed framework.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15416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[16] </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Clr>
                <a:srgbClr val="CC0000"/>
              </a:buClr>
              <a:buNone/>
              <a:defRPr/>
            </a:pPr>
            <a:r>
              <a:rPr lang="en-IN" sz="1400" b="1" dirty="0">
                <a:effectLst/>
                <a:latin typeface="Times New Roman" panose="02020603050405020304" pitchFamily="18" charset="0"/>
                <a:cs typeface="Times New Roman" panose="02020603050405020304" pitchFamily="18" charset="0"/>
              </a:rPr>
              <a:t>Analysis of IPL Auction Dataset Using Explainable Machine Learning with Lime and H2O </a:t>
            </a:r>
            <a:r>
              <a:rPr lang="en-IN" sz="1400" b="1" dirty="0" err="1">
                <a:effectLst/>
                <a:latin typeface="Times New Roman" panose="02020603050405020304" pitchFamily="18" charset="0"/>
                <a:cs typeface="Times New Roman" panose="02020603050405020304" pitchFamily="18" charset="0"/>
              </a:rPr>
              <a:t>AutoML</a:t>
            </a:r>
            <a:r>
              <a:rPr lang="en-IN" sz="1400" b="1" i="0" dirty="0">
                <a:effectLst/>
                <a:latin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err="1">
                <a:latin typeface="Times New Roman" panose="02020603050405020304" pitchFamily="18" charset="0"/>
                <a:cs typeface="Times New Roman" panose="02020603050405020304" pitchFamily="18" charset="0"/>
              </a:rPr>
              <a:t>Aradya</a:t>
            </a:r>
            <a:r>
              <a:rPr lang="en-IN" sz="1400" dirty="0">
                <a:latin typeface="Times New Roman" panose="02020603050405020304" pitchFamily="18" charset="0"/>
                <a:cs typeface="Times New Roman" panose="02020603050405020304" pitchFamily="18" charset="0"/>
              </a:rPr>
              <a:t> Garg and Alka Chaudhary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problem of improving transparency and trust in machine learning models used in sports analytics, particularly focusing on IPL auction data. The authors implement explainable machine learning (XML) using LIME and H2O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to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player auction data. The methodology involves data preprocessing, model training with H2O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and explaining the predictions using LIME. The solution provides insights into the factors influencing player selection, offering a human-interpretable explanation of model decisions.</a:t>
            </a:r>
            <a:endParaRPr lang="en-IN"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786553" y="3813811"/>
            <a:ext cx="509016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Utilizes explainable AI techniques to enhance the transparency of machine learning </a:t>
            </a:r>
            <a:r>
              <a:rPr lang="en-IN" sz="1400" dirty="0" err="1">
                <a:latin typeface="Times New Roman" panose="02020603050405020304" pitchFamily="18" charset="0"/>
                <a:cs typeface="Times New Roman" panose="02020603050405020304" pitchFamily="18" charset="0"/>
              </a:rPr>
              <a:t>models.Offers</a:t>
            </a:r>
            <a:r>
              <a:rPr lang="en-IN" sz="1400" dirty="0">
                <a:latin typeface="Times New Roman" panose="02020603050405020304" pitchFamily="18" charset="0"/>
                <a:cs typeface="Times New Roman" panose="02020603050405020304" pitchFamily="18" charset="0"/>
              </a:rPr>
              <a:t> a clear methodology for implementing explainable machine learning in R using LIME and H2O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Provides actionable insights that can be used by stakeholders to understand and trust the model's predictions.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53244" y="3813811"/>
            <a:ext cx="5181600" cy="138499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study is limited to a specific dataset (IPL auction data), which may limit the generalizability of the findings.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implementation and results are tightly coupled with the tools (R, LIME, H2O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which may not be easily transferable to other platforms or datasets.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80810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[17] </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b="1" dirty="0">
                <a:latin typeface="Times New Roman" panose="02020603050405020304" pitchFamily="18" charset="0"/>
                <a:cs typeface="Times New Roman" panose="02020603050405020304" pitchFamily="18" charset="0"/>
              </a:rPr>
              <a:t>Brain </a:t>
            </a:r>
            <a:r>
              <a:rPr lang="en-IN" sz="1400" b="1" dirty="0" err="1">
                <a:latin typeface="Times New Roman" panose="02020603050405020304" pitchFamily="18" charset="0"/>
                <a:cs typeface="Times New Roman" panose="02020603050405020304" pitchFamily="18" charset="0"/>
              </a:rPr>
              <a:t>Tumor</a:t>
            </a:r>
            <a:r>
              <a:rPr lang="en-IN" sz="1400" b="1" dirty="0">
                <a:latin typeface="Times New Roman" panose="02020603050405020304" pitchFamily="18" charset="0"/>
                <a:cs typeface="Times New Roman" panose="02020603050405020304" pitchFamily="18" charset="0"/>
              </a:rPr>
              <a:t> Diagnosis and Classification based on </a:t>
            </a:r>
            <a:r>
              <a:rPr lang="en-IN" sz="1400" b="1" dirty="0" err="1">
                <a:latin typeface="Times New Roman" panose="02020603050405020304" pitchFamily="18" charset="0"/>
                <a:cs typeface="Times New Roman" panose="02020603050405020304" pitchFamily="18" charset="0"/>
              </a:rPr>
              <a:t>AutoML</a:t>
            </a:r>
            <a:r>
              <a:rPr lang="en-IN" sz="1400" b="1" dirty="0">
                <a:latin typeface="Times New Roman" panose="02020603050405020304" pitchFamily="18" charset="0"/>
                <a:cs typeface="Times New Roman" panose="02020603050405020304" pitchFamily="18" charset="0"/>
              </a:rPr>
              <a:t> and Traditional Analysis </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Sindhu P Menon, Siva Prakash Anupam </a:t>
            </a:r>
            <a:r>
              <a:rPr lang="en-IN" sz="1400" dirty="0" err="1">
                <a:latin typeface="Times New Roman" panose="02020603050405020304" pitchFamily="18" charset="0"/>
                <a:cs typeface="Times New Roman" panose="02020603050405020304" pitchFamily="18" charset="0"/>
              </a:rPr>
              <a:t>Gollapalli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Kondapalli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Vaishaali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Subhramanya</a:t>
            </a:r>
            <a:r>
              <a:rPr lang="en-IN" sz="1400" dirty="0">
                <a:latin typeface="Times New Roman" panose="02020603050405020304" pitchFamily="18" charset="0"/>
                <a:cs typeface="Times New Roman" panose="02020603050405020304" pitchFamily="18" charset="0"/>
              </a:rPr>
              <a:t> N </a:t>
            </a:r>
            <a:r>
              <a:rPr lang="en-IN" sz="1400" dirty="0" err="1">
                <a:latin typeface="Times New Roman" panose="02020603050405020304" pitchFamily="18" charset="0"/>
                <a:cs typeface="Times New Roman" panose="02020603050405020304" pitchFamily="18" charset="0"/>
              </a:rPr>
              <a:t>Sadhwani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Sathvik</a:t>
            </a:r>
            <a:r>
              <a:rPr lang="en-IN" sz="1400" dirty="0">
                <a:latin typeface="Times New Roman" panose="02020603050405020304" pitchFamily="18" charset="0"/>
                <a:cs typeface="Times New Roman" panose="02020603050405020304" pitchFamily="18" charset="0"/>
              </a:rPr>
              <a:t> N G, and Vaishnavi A </a:t>
            </a:r>
            <a:r>
              <a:rPr lang="en-IN" sz="1400" dirty="0" err="1">
                <a:latin typeface="Times New Roman" panose="02020603050405020304" pitchFamily="18" charset="0"/>
                <a:cs typeface="Times New Roman" panose="02020603050405020304" pitchFamily="18" charset="0"/>
              </a:rPr>
              <a:t>Punagin</a:t>
            </a:r>
            <a:r>
              <a:rPr lang="en-IN" sz="14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diagnosing and classifying brain </a:t>
            </a:r>
            <a:r>
              <a:rPr lang="en-IN" sz="1400" dirty="0" err="1">
                <a:latin typeface="Times New Roman" panose="02020603050405020304" pitchFamily="18" charset="0"/>
                <a:cs typeface="Times New Roman" panose="02020603050405020304" pitchFamily="18" charset="0"/>
              </a:rPr>
              <a:t>tumors</a:t>
            </a:r>
            <a:r>
              <a:rPr lang="en-IN" sz="1400" dirty="0">
                <a:latin typeface="Times New Roman" panose="02020603050405020304" pitchFamily="18" charset="0"/>
                <a:cs typeface="Times New Roman" panose="02020603050405020304" pitchFamily="18" charset="0"/>
              </a:rPr>
              <a:t> using MRI scans, which is complex due to the intricate nature of brain structures. The authors implement various machine learning (ML), deep learning (DL), and transfer learning (TL) models, including CNN, VGG16, ResNet50, KNN, and SVM, along with preprocessing techniques like Otsu and DWT. The performance of these models is compared with an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model to identify the most accurate method for detecting and classifying brain </a:t>
            </a:r>
            <a:r>
              <a:rPr lang="en-IN" sz="1400" dirty="0" err="1">
                <a:latin typeface="Times New Roman" panose="02020603050405020304" pitchFamily="18" charset="0"/>
                <a:cs typeface="Times New Roman" panose="02020603050405020304" pitchFamily="18" charset="0"/>
              </a:rPr>
              <a:t>tumors</a:t>
            </a:r>
            <a:r>
              <a:rPr lang="en-IN" sz="1400" dirty="0">
                <a:latin typeface="Times New Roman" panose="02020603050405020304" pitchFamily="18" charset="0"/>
                <a:cs typeface="Times New Roman" panose="02020603050405020304" pitchFamily="18" charset="0"/>
              </a:rPr>
              <a:t> into glioma, meningioma, pituitary </a:t>
            </a:r>
            <a:r>
              <a:rPr lang="en-IN" sz="1400" dirty="0" err="1">
                <a:latin typeface="Times New Roman" panose="02020603050405020304" pitchFamily="18" charset="0"/>
                <a:cs typeface="Times New Roman" panose="02020603050405020304" pitchFamily="18" charset="0"/>
              </a:rPr>
              <a:t>tumor</a:t>
            </a:r>
            <a:r>
              <a:rPr lang="en-IN" sz="1400" dirty="0">
                <a:latin typeface="Times New Roman" panose="02020603050405020304" pitchFamily="18" charset="0"/>
                <a:cs typeface="Times New Roman" panose="02020603050405020304" pitchFamily="18" charset="0"/>
              </a:rPr>
              <a:t>, or no</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IN" altLang="en-US" sz="1400" dirty="0">
                <a:solidFill>
                  <a:srgbClr val="000000"/>
                </a:solidFill>
                <a:latin typeface="Times New Roman" panose="02020603050405020304" pitchFamily="18" charset="0"/>
                <a:cs typeface="Times New Roman" panose="02020603050405020304" pitchFamily="18" charset="0"/>
              </a:rPr>
              <a:t>t</a:t>
            </a:r>
            <a: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um</a:t>
            </a:r>
            <a:r>
              <a:rPr lang="en-IN" altLang="en-US" sz="1400" dirty="0">
                <a:solidFill>
                  <a:srgbClr val="000000"/>
                </a:solidFill>
                <a:latin typeface="Times New Roman" panose="02020603050405020304" pitchFamily="18" charset="0"/>
                <a:cs typeface="Times New Roman" panose="02020603050405020304" pitchFamily="18" charset="0"/>
              </a:rPr>
              <a:t>or.</a:t>
            </a: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830895"/>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Comprehensive comparison of multiple ML, DL, and TL models, along with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provides a thorough analysis of different approaches to brain </a:t>
            </a:r>
            <a:r>
              <a:rPr lang="en-IN" sz="1400" dirty="0" err="1">
                <a:latin typeface="Times New Roman" panose="02020603050405020304" pitchFamily="18" charset="0"/>
                <a:cs typeface="Times New Roman" panose="02020603050405020304" pitchFamily="18" charset="0"/>
              </a:rPr>
              <a:t>tumor</a:t>
            </a:r>
            <a:r>
              <a:rPr lang="en-IN" sz="1400" dirty="0">
                <a:latin typeface="Times New Roman" panose="02020603050405020304" pitchFamily="18" charset="0"/>
                <a:cs typeface="Times New Roman" panose="02020603050405020304" pitchFamily="18" charset="0"/>
              </a:rPr>
              <a:t> classification.</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Incorporates various preprocessing techniques, enhancing the understanding of their impact on model accuracy.</a:t>
            </a:r>
          </a:p>
          <a:p>
            <a:pPr algn="just">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shows high validation accuracy, demonstrating its potential for reducing misclassification and improving diagnostic reliability.</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5842" y="3952240"/>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study is focused on a specific dataset and </a:t>
            </a:r>
            <a:r>
              <a:rPr lang="en-IN" sz="1400" dirty="0" err="1">
                <a:latin typeface="Times New Roman" panose="02020603050405020304" pitchFamily="18" charset="0"/>
                <a:cs typeface="Times New Roman" panose="02020603050405020304" pitchFamily="18" charset="0"/>
              </a:rPr>
              <a:t>tumor</a:t>
            </a:r>
            <a:r>
              <a:rPr lang="en-IN" sz="1400" dirty="0">
                <a:latin typeface="Times New Roman" panose="02020603050405020304" pitchFamily="18" charset="0"/>
                <a:cs typeface="Times New Roman" panose="02020603050405020304" pitchFamily="18" charset="0"/>
              </a:rPr>
              <a:t> types, which may limit the applicability of the findings to other medical conditions or datasets.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While the paper compares numerous models, the complexity of the approaches and the reliance on specific tools might make the methods less accessible to practitioners without advanced technical expertise.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20224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TextBox 6">
            <a:extLst>
              <a:ext uri="{FF2B5EF4-FFF2-40B4-BE49-F238E27FC236}">
                <a16:creationId xmlns:a16="http://schemas.microsoft.com/office/drawing/2014/main" id="{9A1DC46B-A270-46E7-4FEA-8E7113F679DC}"/>
              </a:ext>
            </a:extLst>
          </p:cNvPr>
          <p:cNvSpPr txBox="1"/>
          <p:nvPr/>
        </p:nvSpPr>
        <p:spPr>
          <a:xfrm>
            <a:off x="894080" y="1746251"/>
            <a:ext cx="10485120" cy="4401205"/>
          </a:xfrm>
          <a:prstGeom prst="rect">
            <a:avLst/>
          </a:prstGeom>
          <a:noFill/>
        </p:spPr>
        <p:txBody>
          <a:bodyPr wrap="square" rtlCol="0">
            <a:spAutoFit/>
          </a:bodyPr>
          <a:lstStyle/>
          <a:p>
            <a:pPr marL="342900" indent="-342900" algn="just">
              <a:buFont typeface="Wingdings" pitchFamily="2" charset="2"/>
              <a:buChar char="q"/>
            </a:pPr>
            <a:r>
              <a:rPr lang="en-IN" sz="2000" dirty="0"/>
              <a:t>Traditional demand prediction methods are </a:t>
            </a:r>
            <a:r>
              <a:rPr lang="en-IN" sz="2000" dirty="0" err="1"/>
              <a:t>labor-intensive</a:t>
            </a:r>
            <a:r>
              <a:rPr lang="en-IN" sz="2000" dirty="0"/>
              <a:t>, requiring significant manual effort for tasks such as feature selection, model building, and hyperparameter tuning.</a:t>
            </a:r>
          </a:p>
          <a:p>
            <a:pPr marL="342900" indent="-342900" algn="just">
              <a:buFont typeface="Wingdings" pitchFamily="2" charset="2"/>
              <a:buChar char="q"/>
            </a:pPr>
            <a:r>
              <a:rPr lang="en-IN" sz="2000" dirty="0"/>
              <a:t>These methods often demand expert-level knowledge in machine learning, making them difficult for non-experts to implement effectively.</a:t>
            </a:r>
          </a:p>
          <a:p>
            <a:pPr marL="342900" indent="-342900" algn="just">
              <a:buFont typeface="Wingdings" pitchFamily="2" charset="2"/>
              <a:buChar char="q"/>
            </a:pPr>
            <a:r>
              <a:rPr lang="en-IN" sz="2000" dirty="0"/>
              <a:t>Handling large datasets and complex patterns in the data is a significant challenge for traditional methods, leading to potential inefficiencies and suboptimal predictions.</a:t>
            </a:r>
          </a:p>
          <a:p>
            <a:pPr marL="342900" indent="-342900" algn="just">
              <a:buFont typeface="Wingdings" pitchFamily="2" charset="2"/>
              <a:buChar char="q"/>
            </a:pPr>
            <a:r>
              <a:rPr lang="en-IN" sz="2000" dirty="0"/>
              <a:t>There is a lack of automation in existing demand prediction pipelines, which results in time-consuming and error-prone processes.</a:t>
            </a:r>
          </a:p>
          <a:p>
            <a:pPr marL="342900" indent="-342900" algn="just">
              <a:buFont typeface="Wingdings" pitchFamily="2" charset="2"/>
              <a:buChar char="q"/>
            </a:pPr>
            <a:r>
              <a:rPr lang="en-IN" sz="2000" dirty="0"/>
              <a:t>The need arises for a more automated, efficient, and accurate approach to demand prediction that reduces the reliance on manual intervention while maintaining high performance.</a:t>
            </a:r>
          </a:p>
          <a:p>
            <a:endParaRPr lang="en-US" sz="2000"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[18] </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Enhancing Heart Disease Prediction and Analysis: An Efficient Voting Ensemble model</a:t>
            </a:r>
          </a:p>
          <a:p>
            <a:pPr marL="0" indent="0" algn="ctr">
              <a:buNone/>
            </a:pPr>
            <a:r>
              <a:rPr lang="en-IN" sz="1400" dirty="0" err="1">
                <a:latin typeface="Times New Roman" panose="02020603050405020304" pitchFamily="18" charset="0"/>
                <a:cs typeface="Times New Roman" panose="02020603050405020304" pitchFamily="18" charset="0"/>
              </a:rPr>
              <a:t>Sasank</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Talapaneni</a:t>
            </a:r>
            <a:r>
              <a:rPr lang="en-IN" sz="1400" dirty="0">
                <a:latin typeface="Times New Roman" panose="02020603050405020304" pitchFamily="18" charset="0"/>
                <a:cs typeface="Times New Roman" panose="02020603050405020304" pitchFamily="18" charset="0"/>
              </a:rPr>
              <a:t>, Rakesh </a:t>
            </a:r>
            <a:r>
              <a:rPr lang="en-IN" sz="1400" dirty="0" err="1">
                <a:latin typeface="Times New Roman" panose="02020603050405020304" pitchFamily="18" charset="0"/>
                <a:cs typeface="Times New Roman" panose="02020603050405020304" pitchFamily="18" charset="0"/>
              </a:rPr>
              <a:t>Nunna</a:t>
            </a:r>
            <a:r>
              <a:rPr lang="en-IN" sz="1400" dirty="0">
                <a:latin typeface="Times New Roman" panose="02020603050405020304" pitchFamily="18" charset="0"/>
                <a:cs typeface="Times New Roman" panose="02020603050405020304" pitchFamily="18" charset="0"/>
              </a:rPr>
              <a:t>, Chaitanya Sai Kota, and </a:t>
            </a:r>
            <a:r>
              <a:rPr lang="en-IN" sz="1400" dirty="0" err="1">
                <a:latin typeface="Times New Roman" panose="02020603050405020304" pitchFamily="18" charset="0"/>
                <a:cs typeface="Times New Roman" panose="02020603050405020304" pitchFamily="18" charset="0"/>
              </a:rPr>
              <a:t>Narahari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Yalagala</a:t>
            </a:r>
            <a:r>
              <a:rPr lang="en-IN" sz="14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accurately predicting heart disease, a leading cause of mortality worldwide. The authors propose a Voting Ensemble model that combines the strengths of Logistic Regression, Decision Tree, and Random Forest classifiers to improve prediction accuracy. The model is trained on a heart disease dataset and evaluated using performance metrics such as accuracy, precision, and recall. The Voting Ensemble approach achieved a high accuracy of 98%, outperforming individual classifiers, thereby demonstrating its potential for enhancing diagnostic accuracy in healthcare.</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830895"/>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Voting Ensemble model significantly improves accuracy by combining multiple classifiers, providing more reliable predictions.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method demonstrates strong performance across various evaluation metrics, making it a robust tool for heart disease prediction.</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approach highlights the potential of ensemble techniques in healthcare analytics, offering insights for future research.</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72505" y="3868509"/>
            <a:ext cx="5181600" cy="138499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model's reliance on specific classifiers may limit its flexibility and adaptability to other datasets or conditions.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complexity of the ensemble approach may require additional computational resources, which could be a constraint in some settings.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40864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[19]</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VISTA: A Variable Length Genetic Algorithm and LSTM-Based Surrogate Assisted Ensemble Selection algorithm in Multiple Layers Ensemble System</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Kate Han, Truong Thanh Nguyen, Viet Anh Vu, Alan Wee-Chung Liew, and Tien Thanh Nguyen</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optimizing ensemble selection in Multiple Layers Ensemble Systems (MLES), which typically requires significant computational time due to the complexity of non-differentiable modules. To tackle this, the authors introduce VISTA, a novel approach that integrates a Variable-Length Genetic Algorithm (VLGA) with a Long Short-Term Memory (LSTM)-based surrogate model. The LSTM converts variable-length configurations of ensemble classifiers into fixed-length representations, enabling efficient optimization using a Radial Basis Function (RBF) surrogate model. This method reduces the computational load while maintaining high classification accuracy. Experimental results across 15 datasets show that VISTA outperforms several benchmark algorithms, demonstrating its effectiveness in enhancing the performance of MLES.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124960"/>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Innovative use of LSTM-based surrogate models to handle variable-length inputs in MLES.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Significant performance improvements over traditional and deep learning-based ensemble methods on various datasets.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Effective in reducing computational complexity during the optimization process.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Flexibility in handling different configurations of ensemble classifiers.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4261782"/>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Longer training time compared to some existing ensemble methods like </a:t>
            </a:r>
            <a:r>
              <a:rPr lang="en-IN" sz="1400" dirty="0" err="1">
                <a:latin typeface="Times New Roman" panose="02020603050405020304" pitchFamily="18" charset="0"/>
                <a:cs typeface="Times New Roman" panose="02020603050405020304" pitchFamily="18" charset="0"/>
              </a:rPr>
              <a:t>gcForest</a:t>
            </a:r>
            <a:r>
              <a:rPr lang="en-IN" sz="1400" dirty="0">
                <a:latin typeface="Times New Roman" panose="02020603050405020304" pitchFamily="18" charset="0"/>
                <a:cs typeface="Times New Roman" panose="02020603050405020304" pitchFamily="18" charset="0"/>
              </a:rPr>
              <a:t> and MULES.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Requires tuning of various hyperparameters, which may not be straightforward for all applications.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complexity of implementation could be a barrier for practical adoption in some cases.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05513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[20]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Enhancing Prediction of Employability of Students: Automated Machine Learning Approach</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b="0" i="0" dirty="0">
                <a:effectLst/>
                <a:latin typeface="Times New Roman" panose="02020603050405020304" pitchFamily="18" charset="0"/>
                <a:cs typeface="Times New Roman" panose="02020603050405020304" pitchFamily="18" charset="0"/>
              </a:rPr>
              <a:t>Grigore </a:t>
            </a:r>
            <a:r>
              <a:rPr lang="en-IN" sz="1400" b="0" i="0" dirty="0" err="1">
                <a:effectLst/>
                <a:latin typeface="Times New Roman" panose="02020603050405020304" pitchFamily="18" charset="0"/>
                <a:cs typeface="Times New Roman" panose="02020603050405020304" pitchFamily="18" charset="0"/>
              </a:rPr>
              <a:t>Stamatescu</a:t>
            </a:r>
            <a:r>
              <a:rPr lang="en-IN" sz="1400" b="0" i="0" dirty="0">
                <a:effectLst/>
                <a:latin typeface="Times New Roman" panose="02020603050405020304" pitchFamily="18" charset="0"/>
                <a:cs typeface="Times New Roman" panose="02020603050405020304" pitchFamily="18" charset="0"/>
              </a:rPr>
              <a:t>, Radu </a:t>
            </a:r>
            <a:r>
              <a:rPr lang="en-IN" sz="1400" b="0" i="0" dirty="0" err="1">
                <a:effectLst/>
                <a:latin typeface="Times New Roman" panose="02020603050405020304" pitchFamily="18" charset="0"/>
                <a:cs typeface="Times New Roman" panose="02020603050405020304" pitchFamily="18" charset="0"/>
              </a:rPr>
              <a:t>Plamanescu</a:t>
            </a:r>
            <a:r>
              <a:rPr lang="en-IN" sz="1400" b="0" i="0" dirty="0">
                <a:effectLst/>
                <a:latin typeface="Times New Roman" panose="02020603050405020304" pitchFamily="18" charset="0"/>
                <a:cs typeface="Times New Roman" panose="02020603050405020304" pitchFamily="18" charset="0"/>
              </a:rPr>
              <a:t>, and Mihaela </a:t>
            </a:r>
            <a:r>
              <a:rPr lang="en-IN" sz="1400" b="0" i="0" dirty="0" err="1">
                <a:effectLst/>
                <a:latin typeface="Times New Roman" panose="02020603050405020304" pitchFamily="18" charset="0"/>
                <a:cs typeface="Times New Roman" panose="02020603050405020304" pitchFamily="18" charset="0"/>
              </a:rPr>
              <a:t>Albu</a:t>
            </a:r>
            <a:endParaRPr lang="en-IN" altLang="en-US" sz="14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predicting student employability using machine learning models, which is crucial for higher education institutions seeking to enhance their graduates' job prospects. Existing machine learning approaches have shown varied results across different datasets, making it difficult to identify the best model for employability prediction. To overcome this, the authors propose using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with Auto-</a:t>
            </a:r>
            <a:r>
              <a:rPr lang="en-IN" sz="1400" dirty="0" err="1">
                <a:latin typeface="Times New Roman" panose="02020603050405020304" pitchFamily="18" charset="0"/>
                <a:cs typeface="Times New Roman" panose="02020603050405020304" pitchFamily="18" charset="0"/>
              </a:rPr>
              <a:t>Sklearn</a:t>
            </a:r>
            <a:r>
              <a:rPr lang="en-IN" sz="1400" dirty="0">
                <a:latin typeface="Times New Roman" panose="02020603050405020304" pitchFamily="18" charset="0"/>
                <a:cs typeface="Times New Roman" panose="02020603050405020304" pitchFamily="18" charset="0"/>
              </a:rPr>
              <a:t>, which automates the model selection and hyperparameter optimization process. Experiments conducted on two student datasets showed that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outperformed traditional models such as Decision Trees and Gaussian Naive Bayes in both accuracy and Matthew’s Correlation Coefficient, making it a promising solution for </a:t>
            </a:r>
            <a:r>
              <a:rPr lang="en-IN" sz="1400" dirty="0" err="1">
                <a:latin typeface="Times New Roman" panose="02020603050405020304" pitchFamily="18" charset="0"/>
                <a:cs typeface="Times New Roman" panose="02020603050405020304" pitchFamily="18" charset="0"/>
              </a:rPr>
              <a:t>improvingemployability</a:t>
            </a:r>
            <a:r>
              <a:rPr lang="en-IN" sz="1400" dirty="0">
                <a:latin typeface="Times New Roman" panose="02020603050405020304" pitchFamily="18" charset="0"/>
                <a:cs typeface="Times New Roman" panose="02020603050405020304" pitchFamily="18" charset="0"/>
              </a:rPr>
              <a:t> predictions predictions.</a:t>
            </a: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022397"/>
            <a:ext cx="509016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automates the model selection and hyperparameter tuning, reducing human effort and potential for error.</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Achieved higher accuracy and MCC scores than traditional machine learning models across different datasets.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Provides flexibility by automatically selecting the best combination of algorithms for a given dataset.</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Shows that non-academic attributes like personality traits and cognitive skills play an important role in employability.</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4022397"/>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requires significant computational resources and time compared to traditional </a:t>
            </a:r>
            <a:r>
              <a:rPr lang="en-IN" sz="1400" dirty="0" err="1">
                <a:latin typeface="Times New Roman" panose="02020603050405020304" pitchFamily="18" charset="0"/>
                <a:cs typeface="Times New Roman" panose="02020603050405020304" pitchFamily="18" charset="0"/>
              </a:rPr>
              <a:t>methods.The</a:t>
            </a:r>
            <a:r>
              <a:rPr lang="en-IN" sz="1400" dirty="0">
                <a:latin typeface="Times New Roman" panose="02020603050405020304" pitchFamily="18" charset="0"/>
                <a:cs typeface="Times New Roman" panose="02020603050405020304" pitchFamily="18" charset="0"/>
              </a:rPr>
              <a:t> study acknowledges that a model suitable for one dataset may not work as well on another, highlighting the need for customization.</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complexity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may limit its practical use for institutions without adequate technical infrastructure.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9730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AutoML</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for Tourism Prediction: Automates feature selection and prediction, improving revenue accuracy. However, it requires significant computational resources and struggles with complex tasks.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Bike-Sharing Demand Forecasting: Uses ensemble learning to schedule maintenance in low demand time. But ensemble mechanisms are computationally intensive and data-specific.</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Type 2 Diabetes Prediction: Requires high accuracy during prediction. So,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AutoML</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is used and can be trained by non techies too.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AutoML</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improves accuracy and accessibility but is resource-intensive, requires expertise and less interpretable.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Electricity Demand Forecasting: Ensemble methods improve accuracy but are complex and data-dependent. There is addition of domain knowledge from power system specialists in the pre-processing and feature engineering stage for efficiency.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Bank Branch Performance: </a:t>
            </a:r>
            <a:r>
              <a:rPr kumimoji="0" lang="en-IN" altLang="en-US" sz="18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AutoML</a:t>
            </a:r>
            <a:r>
              <a:rPr kumimoji="0" lang="en-I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enhances accuracy in performance prediction but relies heavily on data quality. This data is used for target setting, coach bank staff and manage profitability.</a:t>
            </a:r>
            <a:endParaRPr lang="en-IN" sz="1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sz="2000" dirty="0"/>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Traditional demand prediction methods are </a:t>
            </a:r>
            <a:r>
              <a:rPr lang="en-IN" sz="2000" dirty="0" err="1"/>
              <a:t>labor-intensive</a:t>
            </a:r>
            <a:r>
              <a:rPr lang="en-IN" sz="2000" dirty="0"/>
              <a:t>, requiring significant manual effort for tasks such as feature selection, model building, and hyperparameter tuning.</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These methods often demand expert-level knowledge in machine learning, making them difficult for non-experts to implement effectively.</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There is a lack of automation in existing demand prediction pipelines, which results in time-consuming and error-prone processes.</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The need arises for a more automated, efficient, and accurate approach to demand prediction that reduces the reliance on manual intervention while maintaining high performance</a:t>
            </a:r>
            <a:endParaRPr kumimoji="0" lang="en-IN" altLang="en-US" sz="20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endParaRPr lang="en-IN" sz="2000" dirty="0"/>
          </a:p>
          <a:p>
            <a:pPr>
              <a:buClr>
                <a:srgbClr val="CC0000"/>
              </a:buClr>
              <a:defRPr/>
            </a:pPr>
            <a:r>
              <a:rPr lang="en-IN" sz="2000" dirty="0"/>
              <a:t>To develop a demand prediction system using an </a:t>
            </a:r>
            <a:r>
              <a:rPr lang="en-IN" sz="2000" dirty="0" err="1"/>
              <a:t>AutoML</a:t>
            </a:r>
            <a:r>
              <a:rPr lang="en-IN" sz="2000" dirty="0"/>
              <a:t>-based ensemble algorithm.</a:t>
            </a:r>
          </a:p>
          <a:p>
            <a:pPr>
              <a:buClr>
                <a:srgbClr val="CC0000"/>
              </a:buClr>
              <a:defRPr/>
            </a:pPr>
            <a:r>
              <a:rPr lang="en-IN" sz="2000" dirty="0"/>
              <a:t>To automate the processes of feature selection, model building, and hyperparameter tuning in demand prediction tasks.</a:t>
            </a:r>
          </a:p>
          <a:p>
            <a:pPr>
              <a:buClr>
                <a:srgbClr val="CC0000"/>
              </a:buClr>
              <a:defRPr/>
            </a:pPr>
            <a:r>
              <a:rPr lang="en-IN" sz="2000" dirty="0"/>
              <a:t>To improve the accuracy of demand forecasts across different industries by leveraging ensemble learning methods.</a:t>
            </a:r>
          </a:p>
          <a:p>
            <a:pPr>
              <a:buClr>
                <a:srgbClr val="CC0000"/>
              </a:buClr>
              <a:defRPr/>
            </a:pPr>
            <a:r>
              <a:rPr lang="en-IN" sz="2000" dirty="0"/>
              <a:t>To minimize manual effort and reduce the complexity of demand prediction models, making them more accessible and scalable for real-world applications.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2300" dirty="0"/>
              <a:t>In this project, we explore the use of an </a:t>
            </a:r>
            <a:r>
              <a:rPr lang="en-IN" sz="2300" dirty="0" err="1"/>
              <a:t>AutoML</a:t>
            </a:r>
            <a:r>
              <a:rPr lang="en-IN" sz="2300" dirty="0"/>
              <a:t>-based ensemble algorithm for demand prediction. </a:t>
            </a:r>
            <a:r>
              <a:rPr lang="en-IN" sz="2300" dirty="0" err="1"/>
              <a:t>AutoML</a:t>
            </a:r>
            <a:r>
              <a:rPr lang="en-IN" sz="2300" dirty="0"/>
              <a:t> simplifies the model selection, feature engineering, and hyperparameter tuning processes, making machine learning more accessible and efficient. The ensemble approach combines multiple machine learning models to improve predictive accuracy. This method has been applied to demand prediction in various sectors, such as tourism and e-commerce. The proposed solution aims to automate the prediction process while maintaining high accuracy, thereby enabling more informed decision-making for businesses and organizations.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15687"/>
            <a:ext cx="10668000" cy="1216025"/>
          </a:xfrm>
        </p:spPr>
        <p:txBody>
          <a:bodyPr/>
          <a:lstStyle/>
          <a:p>
            <a:r>
              <a:rPr lang="en-IN" altLang="en-US" sz="3200" b="1" dirty="0">
                <a:solidFill>
                  <a:srgbClr val="FF0000"/>
                </a:solidFill>
              </a:rPr>
              <a:t>Literature Review – [01]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err="1">
                <a:effectLst/>
                <a:latin typeface="Times New Roman" panose="02020603050405020304" pitchFamily="18" charset="0"/>
                <a:cs typeface="Times New Roman" panose="02020603050405020304" pitchFamily="18" charset="0"/>
              </a:rPr>
              <a:t>AutoML</a:t>
            </a:r>
            <a:r>
              <a:rPr lang="en-IN" sz="1400" b="1" dirty="0">
                <a:effectLst/>
                <a:latin typeface="Times New Roman" panose="02020603050405020304" pitchFamily="18" charset="0"/>
                <a:cs typeface="Times New Roman" panose="02020603050405020304" pitchFamily="18" charset="0"/>
              </a:rPr>
              <a:t> Based Tourism Prediction and Maximising Revenue</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Prof. Sonali Mhatre, Saloni Patil, Navya Mishra, Vaibhav </a:t>
            </a:r>
            <a:r>
              <a:rPr lang="en-IN" sz="1400" dirty="0" err="1">
                <a:latin typeface="Times New Roman" panose="02020603050405020304" pitchFamily="18" charset="0"/>
                <a:cs typeface="Times New Roman" panose="02020603050405020304" pitchFamily="18" charset="0"/>
              </a:rPr>
              <a:t>Mungelwar</a:t>
            </a:r>
            <a:r>
              <a:rPr lang="en-IN" sz="1400" dirty="0">
                <a:latin typeface="Times New Roman" panose="02020603050405020304" pitchFamily="18" charset="0"/>
                <a:cs typeface="Times New Roman" panose="02020603050405020304" pitchFamily="18" charset="0"/>
              </a:rPr>
              <a:t>, and Harshada Patil</a:t>
            </a:r>
          </a:p>
          <a:p>
            <a:pPr marL="0" indent="0" algn="just">
              <a:buNone/>
            </a:pPr>
            <a:r>
              <a:rPr lang="en-IN" sz="1400" dirty="0">
                <a:latin typeface="Times New Roman" panose="02020603050405020304" pitchFamily="18" charset="0"/>
                <a:cs typeface="Times New Roman" panose="02020603050405020304" pitchFamily="18" charset="0"/>
              </a:rPr>
              <a:t>The paper tackles the challenge of predicting tourist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and maximizing revenue in the tourism industry. The authors propose using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to automate the feature selection and prediction processes. This approach aims to simplify the development of machine learning models, reduce manual work, and provide accurate predictions for customer visits and expenditure. The system collects various inputs from users, such as travel preferences and demographic data, to predict travel costs and customer booking </a:t>
            </a:r>
            <a:r>
              <a:rPr lang="en-IN" sz="1400" dirty="0" err="1">
                <a:latin typeface="Times New Roman" panose="02020603050405020304" pitchFamily="18" charset="0"/>
                <a:cs typeface="Times New Roman" panose="02020603050405020304" pitchFamily="18" charset="0"/>
              </a:rPr>
              <a:t>behaviors</a:t>
            </a:r>
            <a:r>
              <a:rPr lang="en-IN" sz="1400" dirty="0">
                <a:latin typeface="Times New Roman" panose="02020603050405020304" pitchFamily="18" charset="0"/>
                <a:cs typeface="Times New Roman" panose="02020603050405020304" pitchFamily="18" charset="0"/>
              </a:rPr>
              <a:t>.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framework, primarily utilizing </a:t>
            </a:r>
            <a:r>
              <a:rPr lang="en-IN" sz="1400" dirty="0" err="1">
                <a:latin typeface="Times New Roman" panose="02020603050405020304" pitchFamily="18" charset="0"/>
                <a:cs typeface="Times New Roman" panose="02020603050405020304" pitchFamily="18" charset="0"/>
              </a:rPr>
              <a:t>AutoKeras</a:t>
            </a:r>
            <a:r>
              <a:rPr lang="en-IN" sz="1400" dirty="0">
                <a:latin typeface="Times New Roman" panose="02020603050405020304" pitchFamily="18" charset="0"/>
                <a:cs typeface="Times New Roman" panose="02020603050405020304" pitchFamily="18" charset="0"/>
              </a:rPr>
              <a:t>, is implemented to optimize regression and classification tasks, ensuring high accuracy and efficiency in revenue prediction.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dirty="0"/>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Reduces manual effort through automation of feature selection and model optimization.</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Delivers faster results and improves model performance through </a:t>
            </a:r>
            <a:r>
              <a:rPr lang="en-IN" sz="1400" dirty="0" err="1">
                <a:latin typeface="Times New Roman" panose="02020603050405020304" pitchFamily="18" charset="0"/>
                <a:cs typeface="Times New Roman" panose="02020603050405020304" pitchFamily="18" charset="0"/>
              </a:rPr>
              <a:t>AutoML's</a:t>
            </a:r>
            <a:r>
              <a:rPr lang="en-IN" sz="1400" dirty="0">
                <a:latin typeface="Times New Roman" panose="02020603050405020304" pitchFamily="18" charset="0"/>
                <a:cs typeface="Times New Roman" panose="02020603050405020304" pitchFamily="18" charset="0"/>
              </a:rPr>
              <a:t> automated processes.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Helps both customers (by providing cost transparency) and businesses (by predicting booking cancellations and optimizing services).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52186" y="3952240"/>
            <a:ext cx="518160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Requires significant computational resources for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processes.</a:t>
            </a:r>
          </a:p>
          <a:p>
            <a:pPr algn="l">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might struggle with certain complex tasks, potentially leading to suboptimal model performance compared to manually tuned models.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system's reliance on predefined datasets and static factors might limit its flexibility in real-time scenarios.</a:t>
            </a:r>
            <a:r>
              <a:rPr lang="en-IN" sz="1400" b="0" i="0" dirty="0">
                <a:effectLst/>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[02]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A Review on Automated Machine Learning (</a:t>
            </a:r>
            <a:r>
              <a:rPr lang="en-IN" sz="1400" b="1" dirty="0" err="1">
                <a:effectLst/>
                <a:latin typeface="Times New Roman" panose="02020603050405020304" pitchFamily="18" charset="0"/>
                <a:cs typeface="Times New Roman" panose="02020603050405020304" pitchFamily="18" charset="0"/>
              </a:rPr>
              <a:t>AutoML</a:t>
            </a:r>
            <a:r>
              <a:rPr lang="en-IN" sz="1400" b="1" dirty="0">
                <a:effectLst/>
                <a:latin typeface="Times New Roman" panose="02020603050405020304" pitchFamily="18" charset="0"/>
                <a:cs typeface="Times New Roman" panose="02020603050405020304" pitchFamily="18" charset="0"/>
              </a:rPr>
              <a:t>) Systems</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err="1">
                <a:latin typeface="Times New Roman" panose="02020603050405020304" pitchFamily="18" charset="0"/>
                <a:cs typeface="Times New Roman" panose="02020603050405020304" pitchFamily="18" charset="0"/>
              </a:rPr>
              <a:t>Thiloshon</a:t>
            </a:r>
            <a:r>
              <a:rPr lang="en-IN" sz="1400" dirty="0">
                <a:latin typeface="Times New Roman" panose="02020603050405020304" pitchFamily="18" charset="0"/>
                <a:cs typeface="Times New Roman" panose="02020603050405020304" pitchFamily="18" charset="0"/>
              </a:rPr>
              <a:t> Nagarajah and </a:t>
            </a:r>
            <a:r>
              <a:rPr lang="en-IN" sz="1400" dirty="0" err="1">
                <a:latin typeface="Times New Roman" panose="02020603050405020304" pitchFamily="18" charset="0"/>
                <a:cs typeface="Times New Roman" panose="02020603050405020304" pitchFamily="18" charset="0"/>
              </a:rPr>
              <a:t>Guhanathan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Poravi</a:t>
            </a:r>
            <a:endParaRPr lang="en-IN"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reviews the landscape of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 which aim to reduce the complexity of building machine learning models by automating processes like hyperparameter tuning, model selection, and feature engineering. The problem arises from the inefficiency of traditional machine learning workflows that require expert knowledge and significant time investment. The paper categorizes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approaches into fully automated and semi-automated systems, </a:t>
            </a: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various solutions like Auto-WEKA, </a:t>
            </a:r>
            <a:r>
              <a:rPr lang="en-IN" sz="1400" dirty="0" err="1">
                <a:latin typeface="Times New Roman" panose="02020603050405020304" pitchFamily="18" charset="0"/>
                <a:cs typeface="Times New Roman" panose="02020603050405020304" pitchFamily="18" charset="0"/>
              </a:rPr>
              <a:t>Hyperopt-Sklearn</a:t>
            </a:r>
            <a:r>
              <a:rPr lang="en-IN" sz="1400" dirty="0">
                <a:latin typeface="Times New Roman" panose="02020603050405020304" pitchFamily="18" charset="0"/>
                <a:cs typeface="Times New Roman" panose="02020603050405020304" pitchFamily="18" charset="0"/>
              </a:rPr>
              <a:t>, and TPOT. Each system's strengths and weaknesses are evaluated, focusing on how they handle tasks such as hyperparameter optimization and meta-learning. The review concludes that while there have been promising developments, fully automated, industry-standard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 still have room for improvement in terms of generalization and performance consistency.</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412496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Comprehensive analysis of existing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 providing insights into different approaches.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Highlights the potential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to democratize machine learning by making it accessible to non-experts.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Identifies gaps and future research opportunities in the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field, such as the need for fully functional industry-standard products.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96001" y="4261782"/>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Most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 reviewed are still in the research phase and not yet fully reliable for industry use.</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lack of a universal knowledge hub for meta-learning limits the scalability and effectiveness of current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a:t>
            </a:r>
          </a:p>
          <a:p>
            <a:pPr algn="l">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AutoML's</a:t>
            </a:r>
            <a:r>
              <a:rPr lang="en-IN" sz="1400" dirty="0">
                <a:latin typeface="Times New Roman" panose="02020603050405020304" pitchFamily="18" charset="0"/>
                <a:cs typeface="Times New Roman" panose="02020603050405020304" pitchFamily="18" charset="0"/>
              </a:rPr>
              <a:t> reliance on Python-centric tools may limit exploration in other languages like R, which is popular for statistical computing.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3913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[03]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Research on Demand Forecasting Method of Shared Bicycle Based on Ensemble Learning</a:t>
            </a:r>
          </a:p>
          <a:p>
            <a:pPr marL="0" indent="0" algn="ctr">
              <a:buNone/>
            </a:pPr>
            <a:r>
              <a:rPr lang="en-IN" sz="1400" dirty="0" err="1">
                <a:latin typeface="Times New Roman" panose="02020603050405020304" pitchFamily="18" charset="0"/>
                <a:cs typeface="Times New Roman" panose="02020603050405020304" pitchFamily="18" charset="0"/>
              </a:rPr>
              <a:t>Qiongshuai</a:t>
            </a:r>
            <a:r>
              <a:rPr lang="en-IN" sz="1400" dirty="0">
                <a:latin typeface="Times New Roman" panose="02020603050405020304" pitchFamily="18" charset="0"/>
                <a:cs typeface="Times New Roman" panose="02020603050405020304" pitchFamily="18" charset="0"/>
              </a:rPr>
              <a:t> Lyu and </a:t>
            </a:r>
            <a:r>
              <a:rPr lang="en-IN" sz="1400" dirty="0" err="1">
                <a:latin typeface="Times New Roman" panose="02020603050405020304" pitchFamily="18" charset="0"/>
                <a:cs typeface="Times New Roman" panose="02020603050405020304" pitchFamily="18" charset="0"/>
              </a:rPr>
              <a:t>Ruizhe</a:t>
            </a:r>
            <a:r>
              <a:rPr lang="en-IN" sz="1400" dirty="0">
                <a:latin typeface="Times New Roman" panose="02020603050405020304" pitchFamily="18" charset="0"/>
                <a:cs typeface="Times New Roman" panose="02020603050405020304" pitchFamily="18" charset="0"/>
              </a:rPr>
              <a:t> Zhang</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issue of imbalanced supply and demand in bike-sharing systems, which can result in inefficient resource allocation and increased operational costs. To improve the prediction accuracy of bike-sharing demand, the authors propose two ensemble learning models: the Stacked Random Forest-Support Vector Machine Regression (RF-SVR) model and the Weighted Average RF-SVR model. These models combine the strengths of random forest regression and support vector regression to improve predictive performance. The models were evaluated on a bike-sharing dataset from Washington, D.C., and the results showed that the Stacked RF-SVR model outperformed both the individual models and the weighted ensemble model in predicting bike demand, demonstrating higher accuracy and robustness.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7033" y="3952240"/>
            <a:ext cx="509016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ensemble learning approach enhances prediction accuracy by combining the strengths of different models.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Stacked RF-SVR model performs better than individual models, showing the effectiveness of the stacking method.</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method provides practical insights for optimizing resource allocation in bike-sharing systems.</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73564" y="3974227"/>
            <a:ext cx="518160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implementation of ensemble models can be computationally intensive, requiring more resources than single models.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weighted average model's performance is heavily dependent on the choice of weight factors, which may need fine-tuning.</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study is limited to a specific dataset, which may affect the generalizability of the results to other regions or time periods.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9358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[04]</a:t>
            </a:r>
            <a:endParaRPr lang="en-IN" sz="32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Automated Machine Learning for Prediction of Type 2 Diabetes and Its Major Complications: A Comparative Study</a:t>
            </a:r>
          </a:p>
          <a:p>
            <a:pPr marL="0" indent="0" algn="ctr">
              <a:buClr>
                <a:srgbClr val="CC0000"/>
              </a:buClr>
              <a:buNone/>
              <a:defRPr/>
            </a:pPr>
            <a:r>
              <a:rPr lang="en-IN" sz="1400" dirty="0" err="1">
                <a:latin typeface="Times New Roman" panose="02020603050405020304" pitchFamily="18" charset="0"/>
                <a:cs typeface="Times New Roman" panose="02020603050405020304" pitchFamily="18" charset="0"/>
              </a:rPr>
              <a:t>Dulakshi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Rathnayake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Dulmi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Abegunawardana</a:t>
            </a:r>
            <a:r>
              <a:rPr lang="en-IN" sz="1400" dirty="0">
                <a:latin typeface="Times New Roman" panose="02020603050405020304" pitchFamily="18" charset="0"/>
                <a:cs typeface="Times New Roman" panose="02020603050405020304" pitchFamily="18" charset="0"/>
              </a:rPr>
              <a:t>, Shannon Van-Hoff, </a:t>
            </a:r>
            <a:r>
              <a:rPr lang="en-IN" sz="1400" dirty="0" err="1">
                <a:latin typeface="Times New Roman" panose="02020603050405020304" pitchFamily="18" charset="0"/>
                <a:cs typeface="Times New Roman" panose="02020603050405020304" pitchFamily="18" charset="0"/>
              </a:rPr>
              <a:t>Dharshana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Kasthurirathna</a:t>
            </a:r>
            <a:r>
              <a:rPr lang="en-IN" sz="1400" dirty="0">
                <a:latin typeface="Times New Roman" panose="02020603050405020304" pitchFamily="18" charset="0"/>
                <a:cs typeface="Times New Roman" panose="02020603050405020304" pitchFamily="18" charset="0"/>
              </a:rPr>
              <a:t>, and A. Gamage</a:t>
            </a:r>
            <a:endParaRPr lang="en-IN" altLang="en-US" sz="1400" dirty="0">
              <a:solidFill>
                <a:srgbClr val="000000"/>
              </a:solidFill>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The paper addresses the challenge of accurately predicting Type 2 Diabetes (T2D) and its major complications, Chronic Kidney Disease (CKD) and Ischemic Heart Disease (IHD), which are difficult to predict using traditional machine learning (ML) models due to limitations like low accuracy and the need for specialized expertise. To tackle this, the authors propose using Automated Machine Learning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techniques, which automate the ML process, including data preprocessing, feature selection, model selection, and hyperparameter tuning. They compared the performance of several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frameworks (Auto-</a:t>
            </a:r>
            <a:r>
              <a:rPr lang="en-IN" sz="1400" dirty="0" err="1">
                <a:latin typeface="Times New Roman" panose="02020603050405020304" pitchFamily="18" charset="0"/>
                <a:cs typeface="Times New Roman" panose="02020603050405020304" pitchFamily="18" charset="0"/>
              </a:rPr>
              <a:t>Sklearn</a:t>
            </a:r>
            <a:r>
              <a:rPr lang="en-IN" sz="1400" dirty="0">
                <a:latin typeface="Times New Roman" panose="02020603050405020304" pitchFamily="18" charset="0"/>
                <a:cs typeface="Times New Roman" panose="02020603050405020304" pitchFamily="18" charset="0"/>
              </a:rPr>
              <a:t>, TPOT, and H2O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against traditional ML models. The results show that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pipelines significantly improve prediction accuracy while reducing development time, making it easier for non-experts to develop accurate predictive models.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Improved Accuracy: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frameworks outperformed traditional ML models in predicting T2D, CKD, and IHD.</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Time Efficiency: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significantly reduces the time required to develop predictive models.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Accessibility: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allows non-experts to create effective ML models without deep knowledge of data science.</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59171" y="3953986"/>
            <a:ext cx="5181600" cy="203132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Computational Resources: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processes can be resource-intensive, requiring substantial computational power, especially for extended runtimes.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Interpretability: The complexity of models generated by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might reduce their interpretability, which is crucial for clinical decision-making.</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by Dataset Quality: The performance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is heavily dependent on the quality and characteristics of the datasets used.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346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[05]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Ensemble learning models for short-term electricity demand forecasting</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Ahmed </a:t>
            </a:r>
            <a:r>
              <a:rPr lang="en-IN" sz="1400" dirty="0" err="1">
                <a:latin typeface="Times New Roman" panose="02020603050405020304" pitchFamily="18" charset="0"/>
                <a:cs typeface="Times New Roman" panose="02020603050405020304" pitchFamily="18" charset="0"/>
              </a:rPr>
              <a:t>Ghareeb</a:t>
            </a:r>
            <a:r>
              <a:rPr lang="en-IN" sz="1400" dirty="0">
                <a:latin typeface="Times New Roman" panose="02020603050405020304" pitchFamily="18" charset="0"/>
                <a:cs typeface="Times New Roman" panose="02020603050405020304" pitchFamily="18" charset="0"/>
              </a:rPr>
              <a:t>, Hussein Al-</a:t>
            </a:r>
            <a:r>
              <a:rPr lang="en-IN" sz="1400" dirty="0" err="1">
                <a:latin typeface="Times New Roman" panose="02020603050405020304" pitchFamily="18" charset="0"/>
                <a:cs typeface="Times New Roman" panose="02020603050405020304" pitchFamily="18" charset="0"/>
              </a:rPr>
              <a:t>bayaty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Qubad</a:t>
            </a:r>
            <a:r>
              <a:rPr lang="en-IN" sz="1400" dirty="0">
                <a:latin typeface="Times New Roman" panose="02020603050405020304" pitchFamily="18" charset="0"/>
                <a:cs typeface="Times New Roman" panose="02020603050405020304" pitchFamily="18" charset="0"/>
              </a:rPr>
              <a:t> Haseeb, and Mohammed </a:t>
            </a:r>
            <a:r>
              <a:rPr lang="en-IN" sz="1400" dirty="0" err="1">
                <a:latin typeface="Times New Roman" panose="02020603050405020304" pitchFamily="18" charset="0"/>
                <a:cs typeface="Times New Roman" panose="02020603050405020304" pitchFamily="18" charset="0"/>
              </a:rPr>
              <a:t>Zeinalabideen</a:t>
            </a:r>
            <a:endParaRPr lang="en-IN"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accurately forecasting short-term electricity demand, which is crucial for efficient energy management and preventing supply-demand discrepancies. The authors implemented and compared three individual machine learning models—Generalized Linear Model (GLM), Artificial Neural Network (ANN), and Random Forest (RF)—to predict electricity demand in Kirkuk, Iraq. They also explored the effectiveness of ensemble learning strategies, such as averaging the predictions from these models, to improve accuracy. The results showed that while the Random Forest model performed best individually, combining the outputs of multiple models further reduced prediction errors.</a:t>
            </a: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12800" y="395224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Improved Prediction Accuracy: The ensemble learning approach reduced the mean absolute percentage error (MAPE) compared to individual models.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Model Comparison: The study provides a clear comparison of different ML models and highlights the benefits of combining them.</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Practical Application: The study is applied to real-world data, making the findings relevant for practical energy forecasting.</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49012" y="3961983"/>
            <a:ext cx="518160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Scope: The study focuses on short-term forecasting for a specific region, which may limit its generalizability.</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Computational Complexity: Combining multiple models increases computational demands and may not be feasible for all users.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Discrepancy in Predictions: The paper notes discrepancies between in-sample and out-of-sample predictions, indicating potential overfitting or model limitations.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9056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[06]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Demand Forecasting of Online Car-Hailing With Stacking Ensemble Learning Approach and Large-Scale Datasets</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err="1">
                <a:latin typeface="Times New Roman" panose="02020603050405020304" pitchFamily="18" charset="0"/>
                <a:cs typeface="Times New Roman" panose="02020603050405020304" pitchFamily="18" charset="0"/>
              </a:rPr>
              <a:t>Yuming</a:t>
            </a:r>
            <a:r>
              <a:rPr lang="en-IN" sz="1400" dirty="0">
                <a:latin typeface="Times New Roman" panose="02020603050405020304" pitchFamily="18" charset="0"/>
                <a:cs typeface="Times New Roman" panose="02020603050405020304" pitchFamily="18" charset="0"/>
              </a:rPr>
              <a:t> Jin, </a:t>
            </a:r>
            <a:r>
              <a:rPr lang="en-IN" sz="1400" dirty="0" err="1">
                <a:latin typeface="Times New Roman" panose="02020603050405020304" pitchFamily="18" charset="0"/>
                <a:cs typeface="Times New Roman" panose="02020603050405020304" pitchFamily="18" charset="0"/>
              </a:rPr>
              <a:t>Xiaofei</a:t>
            </a:r>
            <a:r>
              <a:rPr lang="en-IN" sz="1400" dirty="0">
                <a:latin typeface="Times New Roman" panose="02020603050405020304" pitchFamily="18" charset="0"/>
                <a:cs typeface="Times New Roman" panose="02020603050405020304" pitchFamily="18" charset="0"/>
              </a:rPr>
              <a:t> Ye, </a:t>
            </a:r>
            <a:r>
              <a:rPr lang="en-IN" sz="1400" dirty="0" err="1">
                <a:latin typeface="Times New Roman" panose="02020603050405020304" pitchFamily="18" charset="0"/>
                <a:cs typeface="Times New Roman" panose="02020603050405020304" pitchFamily="18" charset="0"/>
              </a:rPr>
              <a:t>Qiming</a:t>
            </a:r>
            <a:r>
              <a:rPr lang="en-IN" sz="1400" dirty="0">
                <a:latin typeface="Times New Roman" panose="02020603050405020304" pitchFamily="18" charset="0"/>
                <a:cs typeface="Times New Roman" panose="02020603050405020304" pitchFamily="18" charset="0"/>
              </a:rPr>
              <a:t> Ye, Tao Wang, Jun Cheng, and </a:t>
            </a:r>
            <a:r>
              <a:rPr lang="en-IN" sz="1400" dirty="0" err="1">
                <a:latin typeface="Times New Roman" panose="02020603050405020304" pitchFamily="18" charset="0"/>
                <a:cs typeface="Times New Roman" panose="02020603050405020304" pitchFamily="18" charset="0"/>
              </a:rPr>
              <a:t>Xingchen</a:t>
            </a:r>
            <a:r>
              <a:rPr lang="en-IN" sz="1400" dirty="0">
                <a:latin typeface="Times New Roman" panose="02020603050405020304" pitchFamily="18" charset="0"/>
                <a:cs typeface="Times New Roman" panose="02020603050405020304" pitchFamily="18" charset="0"/>
              </a:rPr>
              <a:t> Yan</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accurately forecasting the demand for online car-hailing services, which is essential for efficient vehicle dispatching and reducing passenger wait times. The authors implemented a stacking ensemble learning approach to improve the accuracy of short-term demand predictions. They used large-scale datasets that included spatial, temporal, and weather-related features. The model combines multiple base models—Random Forest, </a:t>
            </a:r>
            <a:r>
              <a:rPr lang="en-IN" sz="1400" dirty="0" err="1">
                <a:latin typeface="Times New Roman" panose="02020603050405020304" pitchFamily="18" charset="0"/>
                <a:cs typeface="Times New Roman" panose="02020603050405020304" pitchFamily="18" charset="0"/>
              </a:rPr>
              <a:t>LightGBM</a:t>
            </a:r>
            <a:r>
              <a:rPr lang="en-IN" sz="1400" dirty="0">
                <a:latin typeface="Times New Roman" panose="02020603050405020304" pitchFamily="18" charset="0"/>
                <a:cs typeface="Times New Roman" panose="02020603050405020304" pitchFamily="18" charset="0"/>
              </a:rPr>
              <a:t>, and LSTM—into a stacked model with Support Vector Regression (SVR) as the final predictor. The results demonstrated that the stacking ensemble model outperformed individual models in terms of accuracy, especially for 30-minute prediction intervals.</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822960" y="395224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Improved Accuracy: The stacking ensemble learning model showed higher prediction accuracy compared to single models.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Comprehensive Data Use: The model effectively integrates spatial, temporal, and weather data, leading to more robust predictions.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Practical Application: The model can significantly improve vehicle dispatching and dynamic pricing in online car-hailing services, reducing wait times and optimizing resource use.</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9651" y="3975348"/>
            <a:ext cx="5181600" cy="22467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Complexity: The stacking ensemble approach is more computationally intensive and complex to implement than individual models.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Limitations: The study's findings are based on data from a limited urban area, which may affect the generalizability of the model to other regions.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Dependence on External Factors: The model's accuracy could be affected by external factors like traffic congestion, which were not fully explored in this study.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6739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[07]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199640"/>
          </a:xfrm>
        </p:spPr>
        <p:txBody>
          <a:bodyPr/>
          <a:lstStyle/>
          <a:p>
            <a:pPr marL="0" indent="0" algn="ctr">
              <a:buNone/>
            </a:pPr>
            <a:r>
              <a:rPr lang="en-IN" sz="1400" b="1" dirty="0">
                <a:effectLst/>
                <a:latin typeface="Times New Roman" panose="02020603050405020304" pitchFamily="18" charset="0"/>
                <a:cs typeface="Times New Roman" panose="02020603050405020304" pitchFamily="18" charset="0"/>
              </a:rPr>
              <a:t>Building a Model for Time Series Forecasting using </a:t>
            </a:r>
            <a:r>
              <a:rPr lang="en-IN" sz="1400" b="1" dirty="0" err="1">
                <a:effectLst/>
                <a:latin typeface="Times New Roman" panose="02020603050405020304" pitchFamily="18" charset="0"/>
                <a:cs typeface="Times New Roman" panose="02020603050405020304" pitchFamily="18" charset="0"/>
              </a:rPr>
              <a:t>AutoML</a:t>
            </a:r>
            <a:r>
              <a:rPr lang="en-IN" sz="1400" b="1" dirty="0">
                <a:effectLst/>
                <a:latin typeface="Times New Roman" panose="02020603050405020304" pitchFamily="18" charset="0"/>
                <a:cs typeface="Times New Roman" panose="02020603050405020304" pitchFamily="18" charset="0"/>
              </a:rPr>
              <a:t> Methods</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Vladislav E. Kovalevsky and Nataly A. Zhukova</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The paper addresses the challenge of selecting and tuning machine learning models for time series forecasting, a task complicated by the need to account for temporal dependencies in data. To overcome this, the authors explore various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(Automated Machine Learning) systems that automate the model selection and hyperparameter optimization processes. They particularly focus on the </a:t>
            </a:r>
            <a:r>
              <a:rPr lang="en-IN" sz="1400" dirty="0" err="1">
                <a:latin typeface="Times New Roman" panose="02020603050405020304" pitchFamily="18" charset="0"/>
                <a:cs typeface="Times New Roman" panose="02020603050405020304" pitchFamily="18" charset="0"/>
              </a:rPr>
              <a:t>AutoGluon</a:t>
            </a:r>
            <a:r>
              <a:rPr lang="en-IN" sz="1400" dirty="0">
                <a:latin typeface="Times New Roman" panose="02020603050405020304" pitchFamily="18" charset="0"/>
                <a:cs typeface="Times New Roman" panose="02020603050405020304" pitchFamily="18" charset="0"/>
              </a:rPr>
              <a:t> system, which supports time series forecasting. Using a dataset containing temperature changes in different cities worldwide, the authors demonstrate how </a:t>
            </a:r>
            <a:r>
              <a:rPr lang="en-IN" sz="1400" dirty="0" err="1">
                <a:latin typeface="Times New Roman" panose="02020603050405020304" pitchFamily="18" charset="0"/>
                <a:cs typeface="Times New Roman" panose="02020603050405020304" pitchFamily="18" charset="0"/>
              </a:rPr>
              <a:t>AutoGluon</a:t>
            </a:r>
            <a:r>
              <a:rPr lang="en-IN" sz="1400" dirty="0">
                <a:latin typeface="Times New Roman" panose="02020603050405020304" pitchFamily="18" charset="0"/>
                <a:cs typeface="Times New Roman" panose="02020603050405020304" pitchFamily="18" charset="0"/>
              </a:rPr>
              <a:t> can automatically search for suitable models by applying different presets and time constraints. The results show that medium-quality presets generally yield the most accurate models within a reasonable time frame.</a:t>
            </a: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7" name="TextBox 6">
            <a:extLst>
              <a:ext uri="{FF2B5EF4-FFF2-40B4-BE49-F238E27FC236}">
                <a16:creationId xmlns:a16="http://schemas.microsoft.com/office/drawing/2014/main" id="{6AE8B88C-946C-4EB8-DB17-426B9F43C675}"/>
              </a:ext>
            </a:extLst>
          </p:cNvPr>
          <p:cNvSpPr txBox="1"/>
          <p:nvPr/>
        </p:nvSpPr>
        <p:spPr>
          <a:xfrm>
            <a:off x="786553" y="4033520"/>
            <a:ext cx="5090160"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Automation: The use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significantly reduces the effort and expertise required to build effective time series forecasting models.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Comparative Analysis: The paper provides a comparison of various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tools, offering valuable insights into their performance.</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Real-World Application: The study uses a large, real-world dataset, making the findings relevant and practical.</a:t>
            </a: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6CDAC8-FAC6-1AD7-4013-A7B1502F994B}"/>
              </a:ext>
            </a:extLst>
          </p:cNvPr>
          <p:cNvSpPr txBox="1"/>
          <p:nvPr/>
        </p:nvSpPr>
        <p:spPr>
          <a:xfrm>
            <a:off x="6089651" y="4027061"/>
            <a:ext cx="5181600" cy="2246769"/>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Cons</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Scope: The study focuses on a single dataset, which may limit the generalizability of the results to other types of time series data.</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Time Constraints: While different time limits are tested, the paper does not explore the impact of longer training times on model accuracy in depth.</a:t>
            </a:r>
          </a:p>
          <a:p>
            <a:pPr algn="l">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Complexity of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Despite the automation, understanding and fine-tuning </a:t>
            </a:r>
            <a:r>
              <a:rPr lang="en-IN" sz="1400" dirty="0" err="1">
                <a:latin typeface="Times New Roman" panose="02020603050405020304" pitchFamily="18" charset="0"/>
                <a:cs typeface="Times New Roman" panose="02020603050405020304" pitchFamily="18" charset="0"/>
              </a:rPr>
              <a:t>AutoML</a:t>
            </a:r>
            <a:r>
              <a:rPr lang="en-IN" sz="1400" dirty="0">
                <a:latin typeface="Times New Roman" panose="02020603050405020304" pitchFamily="18" charset="0"/>
                <a:cs typeface="Times New Roman" panose="02020603050405020304" pitchFamily="18" charset="0"/>
              </a:rPr>
              <a:t> systems still require a significant level of expertise.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86328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721</TotalTime>
  <Words>6197</Words>
  <Application>Microsoft Macintosh PowerPoint</Application>
  <PresentationFormat>Widescreen</PresentationFormat>
  <Paragraphs>354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Profile</vt:lpstr>
      <vt:lpstr>PowerPoint Presentation</vt:lpstr>
      <vt:lpstr>Introduction</vt:lpstr>
      <vt:lpstr>Literature Review – [01]</vt:lpstr>
      <vt:lpstr>Literature Review – [02] </vt:lpstr>
      <vt:lpstr>Literature Review – [03] </vt:lpstr>
      <vt:lpstr>Literature Review – [04]</vt:lpstr>
      <vt:lpstr>Literature Review – [05] </vt:lpstr>
      <vt:lpstr>Literature Review – [06] </vt:lpstr>
      <vt:lpstr>Literature Review – [07] </vt:lpstr>
      <vt:lpstr>Literature Review – [08] </vt:lpstr>
      <vt:lpstr>Literature Review – [09]</vt:lpstr>
      <vt:lpstr>Literature Review – [10]</vt:lpstr>
      <vt:lpstr>Literature Review – [11] </vt:lpstr>
      <vt:lpstr>Literature Review – [12]</vt:lpstr>
      <vt:lpstr>Literature Review – [13] </vt:lpstr>
      <vt:lpstr>Literature Review – [14] </vt:lpstr>
      <vt:lpstr>Literature Review – [15]</vt:lpstr>
      <vt:lpstr>Literature Review – [16] </vt:lpstr>
      <vt:lpstr>Literature Review – [17] </vt:lpstr>
      <vt:lpstr>Literature Review – [18] </vt:lpstr>
      <vt:lpstr>Literature Review – [19]</vt:lpstr>
      <vt:lpstr>Literature Review – [20] </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Mohamed Hussain Shahul Hameed</cp:lastModifiedBy>
  <cp:revision>13</cp:revision>
  <dcterms:created xsi:type="dcterms:W3CDTF">2023-08-03T04:32:32Z</dcterms:created>
  <dcterms:modified xsi:type="dcterms:W3CDTF">2024-09-04T07:43:40Z</dcterms:modified>
</cp:coreProperties>
</file>