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9" r:id="rId4"/>
    <p:sldId id="369" r:id="rId5"/>
    <p:sldId id="370" r:id="rId6"/>
    <p:sldId id="372" r:id="rId7"/>
    <p:sldId id="373" r:id="rId8"/>
    <p:sldId id="386" r:id="rId9"/>
    <p:sldId id="387" r:id="rId10"/>
    <p:sldId id="388" r:id="rId11"/>
    <p:sldId id="389" r:id="rId12"/>
    <p:sldId id="390" r:id="rId13"/>
    <p:sldId id="391" r:id="rId14"/>
    <p:sldId id="392" r:id="rId15"/>
    <p:sldId id="393" r:id="rId16"/>
    <p:sldId id="394" r:id="rId17"/>
    <p:sldId id="376" r:id="rId18"/>
    <p:sldId id="385" r:id="rId19"/>
    <p:sldId id="375" r:id="rId20"/>
    <p:sldId id="380" r:id="rId21"/>
    <p:sldId id="377" r:id="rId22"/>
    <p:sldId id="381" r:id="rId23"/>
    <p:sldId id="382" r:id="rId24"/>
    <p:sldId id="383" r:id="rId25"/>
    <p:sldId id="384" r:id="rId26"/>
    <p:sldId id="378"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941925"/>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cap="none" dirty="0">
                <a:solidFill>
                  <a:srgbClr val="7030A0"/>
                </a:solidFill>
                <a:latin typeface="Verdana" pitchFamily="1" charset="0"/>
                <a:ea typeface="Calibri" pitchFamily="2" charset="0"/>
                <a:cs typeface="Calibri" pitchFamily="2" charset="0"/>
              </a:rPr>
              <a:t>DEMAND PREDICTION USING AUTOML BASED ENSEMBLE ALGORITHM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3646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400" b="1" dirty="0">
                <a:solidFill>
                  <a:srgbClr val="FF0000"/>
                </a:solidFill>
                <a:latin typeface="Calibri" pitchFamily="2" charset="0"/>
                <a:ea typeface="Verdana" pitchFamily="1" charset="0"/>
              </a:rPr>
              <a:t>Dr. Senthil </a:t>
            </a:r>
            <a:r>
              <a:rPr lang="en-us" sz="2400" b="1" dirty="0" err="1">
                <a:solidFill>
                  <a:srgbClr val="FF0000"/>
                </a:solidFill>
                <a:latin typeface="Calibri" pitchFamily="2" charset="0"/>
                <a:ea typeface="Verdana" pitchFamily="1" charset="0"/>
              </a:rPr>
              <a:t>Pandi</a:t>
            </a:r>
            <a:r>
              <a:rPr lang="en-us" sz="2400" b="1" dirty="0">
                <a:solidFill>
                  <a:srgbClr val="FF0000"/>
                </a:solidFill>
                <a:latin typeface="Calibri" pitchFamily="2" charset="0"/>
                <a:ea typeface="Verdana" pitchFamily="1" charset="0"/>
              </a:rPr>
              <a:t> S, </a:t>
            </a:r>
            <a:r>
              <a:rPr lang="en-us" sz="2400" b="1" dirty="0" err="1">
                <a:solidFill>
                  <a:srgbClr val="FF0000"/>
                </a:solidFill>
                <a:latin typeface="Calibri" pitchFamily="2" charset="0"/>
                <a:ea typeface="Verdana" pitchFamily="1" charset="0"/>
              </a:rPr>
              <a:t>M.Tech</a:t>
            </a:r>
            <a:r>
              <a:rPr lang="en-us" sz="2400" b="1" dirty="0">
                <a:solidFill>
                  <a:srgbClr val="FF0000"/>
                </a:solidFill>
                <a:latin typeface="Calibri" pitchFamily="2" charset="0"/>
                <a:ea typeface="Verdana" pitchFamily="1" charset="0"/>
              </a:rPr>
              <a:t>., </a:t>
            </a:r>
            <a:r>
              <a:rPr lang="en-us" sz="2400" b="1">
                <a:solidFill>
                  <a:srgbClr val="FF0000"/>
                </a:solidFill>
                <a:latin typeface="Calibri" pitchFamily="2" charset="0"/>
                <a:ea typeface="Verdana" pitchFamily="1" charset="0"/>
              </a:rPr>
              <a:t>Ph.D.</a:t>
            </a:r>
            <a:endParaRPr lang="en-in" sz="2400" b="1" cap="none"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215812" y="4798477"/>
            <a:ext cx="6708809"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ts val="0"/>
              </a:spcBef>
              <a:buNone/>
              <a:defRPr lang="en-us"/>
            </a:pPr>
            <a:r>
              <a:rPr lang="en-IN" altLang="en-US" sz="2800" b="1" dirty="0">
                <a:solidFill>
                  <a:srgbClr val="FF0000"/>
                </a:solidFill>
              </a:rPr>
              <a:t>Team ID:B21A2425C22 </a:t>
            </a:r>
            <a:r>
              <a:rPr lang="en-in" sz="2800" b="1" cap="none" dirty="0">
                <a:solidFill>
                  <a:srgbClr val="FF0000"/>
                </a:solidFill>
              </a:rPr>
              <a:t>Mohamed Hussain</a:t>
            </a:r>
            <a:r>
              <a:rPr lang="en-IN" sz="2800" b="1" cap="none" dirty="0">
                <a:solidFill>
                  <a:srgbClr val="FF0000"/>
                </a:solidFill>
              </a:rPr>
              <a:t> </a:t>
            </a:r>
            <a:r>
              <a:rPr lang="en-in" sz="2800" b="1" cap="none" dirty="0">
                <a:solidFill>
                  <a:srgbClr val="FF0000"/>
                </a:solidFill>
              </a:rPr>
              <a:t>(210701161)</a:t>
            </a:r>
          </a:p>
          <a:p>
            <a:pPr>
              <a:spcBef>
                <a:spcPts val="0"/>
              </a:spcBef>
              <a:buNone/>
              <a:defRPr lang="en-us"/>
            </a:pPr>
            <a:r>
              <a:rPr lang="en-in" sz="2800" b="1" cap="none" dirty="0">
                <a:solidFill>
                  <a:srgbClr val="FF0000"/>
                </a:solidFill>
              </a:rPr>
              <a:t>Nathaniel Abishek (210701173)</a:t>
            </a:r>
          </a:p>
          <a:p>
            <a:pPr>
              <a:spcBef>
                <a:spcPct val="0"/>
              </a:spcBef>
              <a:buClr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D4E34-5764-8861-C4BA-1E08BB293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66DFA-ED2B-6636-2ACD-78AEE2E326DB}"/>
              </a:ext>
            </a:extLst>
          </p:cNvPr>
          <p:cNvSpPr>
            <a:spLocks noGrp="1"/>
          </p:cNvSpPr>
          <p:nvPr>
            <p:ph type="title"/>
          </p:nvPr>
        </p:nvSpPr>
        <p:spPr/>
        <p:txBody>
          <a:bodyPr/>
          <a:lstStyle/>
          <a:p>
            <a:r>
              <a:rPr lang="en-US" altLang="en-US" sz="3200" b="1" dirty="0">
                <a:solidFill>
                  <a:srgbClr val="FF0000"/>
                </a:solidFill>
              </a:rPr>
              <a:t>Functional Description for Feature Engineering</a:t>
            </a:r>
            <a:endParaRPr lang="en-IN" sz="2800" dirty="0"/>
          </a:p>
        </p:txBody>
      </p:sp>
      <p:sp>
        <p:nvSpPr>
          <p:cNvPr id="3" name="Content Placeholder 2">
            <a:extLst>
              <a:ext uri="{FF2B5EF4-FFF2-40B4-BE49-F238E27FC236}">
                <a16:creationId xmlns:a16="http://schemas.microsoft.com/office/drawing/2014/main" id="{21ABDC1C-52BB-9D21-7858-62EDCBF89330}"/>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Selection:</a:t>
            </a:r>
            <a:r>
              <a:rPr lang="en-US" sz="2400" dirty="0"/>
              <a:t> Identify the most relevant features from the dataset using techniques like correlation and mutual information.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Transformation:</a:t>
            </a:r>
            <a:r>
              <a:rPr lang="en-US" sz="2400" dirty="0"/>
              <a:t> Normalize, scale, or encode data to ensure compatibility with machine learning algorithms.</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Dimensionality Reduction:</a:t>
            </a:r>
            <a:r>
              <a:rPr lang="en-US" sz="2400" dirty="0"/>
              <a:t> Simplify datasets using techniques like PCA to remove redundant or irrelevant features while retaining essential information.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2E60EC2-2EA9-849C-BEF6-D6B0BD87C79B}"/>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C522437-6BE3-098D-088D-52D2857EEB1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7AF4C07-A21E-9C2B-C319-349E7012EBF1}"/>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12790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2F8E-79E4-38AB-8805-32B2D3BA1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AC739-7102-D375-7469-58C06AEDDFD1}"/>
              </a:ext>
            </a:extLst>
          </p:cNvPr>
          <p:cNvSpPr>
            <a:spLocks noGrp="1"/>
          </p:cNvSpPr>
          <p:nvPr>
            <p:ph type="title"/>
          </p:nvPr>
        </p:nvSpPr>
        <p:spPr/>
        <p:txBody>
          <a:bodyPr/>
          <a:lstStyle/>
          <a:p>
            <a:r>
              <a:rPr lang="en-US" altLang="en-US" sz="3200" b="1" dirty="0">
                <a:solidFill>
                  <a:srgbClr val="FF0000"/>
                </a:solidFill>
              </a:rPr>
              <a:t>Functional Description for </a:t>
            </a:r>
            <a:r>
              <a:rPr lang="en-US" altLang="en-US" sz="3200" b="1" dirty="0" err="1">
                <a:solidFill>
                  <a:srgbClr val="FF0000"/>
                </a:solidFill>
              </a:rPr>
              <a:t>AutoML</a:t>
            </a:r>
            <a:r>
              <a:rPr lang="en-US" altLang="en-US" sz="3200" b="1" dirty="0">
                <a:solidFill>
                  <a:srgbClr val="FF0000"/>
                </a:solidFill>
              </a:rPr>
              <a:t> model selection and </a:t>
            </a:r>
            <a:r>
              <a:rPr lang="en-US" altLang="en-US" sz="3200" b="1" dirty="0" err="1">
                <a:solidFill>
                  <a:srgbClr val="FF0000"/>
                </a:solidFill>
              </a:rPr>
              <a:t>Ensembling</a:t>
            </a:r>
            <a:endParaRPr lang="en-IN" sz="2800" dirty="0"/>
          </a:p>
        </p:txBody>
      </p:sp>
      <p:sp>
        <p:nvSpPr>
          <p:cNvPr id="3" name="Content Placeholder 2">
            <a:extLst>
              <a:ext uri="{FF2B5EF4-FFF2-40B4-BE49-F238E27FC236}">
                <a16:creationId xmlns:a16="http://schemas.microsoft.com/office/drawing/2014/main" id="{5679A118-59BF-D221-79B0-99D4FFCEE46F}"/>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Selection:</a:t>
            </a:r>
            <a:r>
              <a:rPr lang="en-US" sz="2400" dirty="0"/>
              <a:t> Automatically evaluate multiple algorithms to identify the best-performing models based on accuracy, precision, or other metrics.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Hyperparameter Tuning:</a:t>
            </a:r>
            <a:r>
              <a:rPr lang="en-US" sz="2400" dirty="0"/>
              <a:t> Optimize model parameters automatically to enhance performance and reduce overfitting.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err="1"/>
              <a:t>Ensembling</a:t>
            </a:r>
            <a:r>
              <a:rPr lang="en-US" sz="2400" b="1" dirty="0"/>
              <a:t> Techniques:</a:t>
            </a:r>
            <a:r>
              <a:rPr lang="en-US" sz="2400" dirty="0"/>
              <a:t> Combine top models using methods like bagging, boosting, or stacking to improve robustness and accuracy.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36A4ED6C-44F7-B668-05A8-0F3FD7091FF8}"/>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0BA3F0F-72F2-4E8D-5471-40BFC733FC83}"/>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12591E2-DAD3-EE9B-9C8D-8BE1659C1908}"/>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017787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EDE55-9AF7-56F9-D42A-302BFCD6C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B081E-4B66-B862-E378-FE4ADE404069}"/>
              </a:ext>
            </a:extLst>
          </p:cNvPr>
          <p:cNvSpPr>
            <a:spLocks noGrp="1"/>
          </p:cNvSpPr>
          <p:nvPr>
            <p:ph type="title"/>
          </p:nvPr>
        </p:nvSpPr>
        <p:spPr/>
        <p:txBody>
          <a:bodyPr/>
          <a:lstStyle/>
          <a:p>
            <a:r>
              <a:rPr lang="en-US" altLang="en-US" sz="3200" b="1" dirty="0">
                <a:solidFill>
                  <a:srgbClr val="FF0000"/>
                </a:solidFill>
              </a:rPr>
              <a:t>Functional Description for Model Evaluation</a:t>
            </a:r>
            <a:endParaRPr lang="en-IN" sz="2800" dirty="0"/>
          </a:p>
        </p:txBody>
      </p:sp>
      <p:sp>
        <p:nvSpPr>
          <p:cNvPr id="3" name="Content Placeholder 2">
            <a:extLst>
              <a:ext uri="{FF2B5EF4-FFF2-40B4-BE49-F238E27FC236}">
                <a16:creationId xmlns:a16="http://schemas.microsoft.com/office/drawing/2014/main" id="{E5D28866-3ADB-1765-7EF2-34C89430A838}"/>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Performance Metrics:</a:t>
            </a:r>
            <a:r>
              <a:rPr lang="en-US" sz="2400" dirty="0"/>
              <a:t> Evaluate models using metrics like RMSE, MAE, accuracy, precision, recall, and F1-score to assess prediction quality.</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Validation Techniques:</a:t>
            </a:r>
            <a:r>
              <a:rPr lang="en-US" sz="2400" dirty="0"/>
              <a:t> Use cross-validation and train-test splits to ensure the model generalizes well to unseen data.</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Comparative Analysis:</a:t>
            </a:r>
            <a:r>
              <a:rPr lang="en-US" sz="2400" dirty="0"/>
              <a:t> Compare model performance to baseline methods and select the most reliable approach for deployment.</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B5BFCE7-9B13-8AAC-705F-568087E983B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C170681E-8812-9F65-8744-9B0A5125ADC7}"/>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856F052-E583-E15C-3237-3954B99CB649}"/>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44561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7AE12-AB61-1C0E-417D-1F13EC87E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D878F-7FFB-98C9-5B70-7D8355282F7D}"/>
              </a:ext>
            </a:extLst>
          </p:cNvPr>
          <p:cNvSpPr>
            <a:spLocks noGrp="1"/>
          </p:cNvSpPr>
          <p:nvPr>
            <p:ph type="title"/>
          </p:nvPr>
        </p:nvSpPr>
        <p:spPr/>
        <p:txBody>
          <a:bodyPr/>
          <a:lstStyle/>
          <a:p>
            <a:r>
              <a:rPr lang="en-US" altLang="en-US" sz="3200" b="1" dirty="0">
                <a:solidFill>
                  <a:srgbClr val="FF0000"/>
                </a:solidFill>
              </a:rPr>
              <a:t>Functional Description for Web Application </a:t>
            </a:r>
            <a:r>
              <a:rPr lang="en-US" altLang="en-US" sz="3200" b="1" dirty="0" err="1">
                <a:solidFill>
                  <a:srgbClr val="FF0000"/>
                </a:solidFill>
              </a:rPr>
              <a:t>INtegration</a:t>
            </a:r>
            <a:endParaRPr lang="en-IN" sz="2800" dirty="0"/>
          </a:p>
        </p:txBody>
      </p:sp>
      <p:sp>
        <p:nvSpPr>
          <p:cNvPr id="3" name="Content Placeholder 2">
            <a:extLst>
              <a:ext uri="{FF2B5EF4-FFF2-40B4-BE49-F238E27FC236}">
                <a16:creationId xmlns:a16="http://schemas.microsoft.com/office/drawing/2014/main" id="{8123EF0E-6FD8-A7FC-05B0-408553A39329}"/>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Frontend Integration:</a:t>
            </a:r>
            <a:r>
              <a:rPr lang="en-US" sz="2400" dirty="0"/>
              <a:t> Uses an intuitive UI for users to upload datasets, configure options, and view demand predictions.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Backend Connectivity:</a:t>
            </a:r>
            <a:r>
              <a:rPr lang="en-US" sz="2400" dirty="0"/>
              <a:t> Connect the web application to the prediction system and carry the models using Flask.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Scalability:</a:t>
            </a:r>
            <a:r>
              <a:rPr lang="en-US" sz="2400" dirty="0"/>
              <a:t> Ensure the web application supports multiple users and large datasets while maintaining performance and reliability.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A6EC0C0-1783-AA58-7818-962395936C0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E887D50C-74D9-D068-441A-0977D56A474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442C232-9221-149C-776C-F571934F75A8}"/>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16348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E5C8-A5D5-5944-82DC-5B4FB9C9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358E2-BB7B-5843-FD43-473903CAFF6A}"/>
              </a:ext>
            </a:extLst>
          </p:cNvPr>
          <p:cNvSpPr>
            <a:spLocks noGrp="1"/>
          </p:cNvSpPr>
          <p:nvPr>
            <p:ph type="title"/>
          </p:nvPr>
        </p:nvSpPr>
        <p:spPr/>
        <p:txBody>
          <a:bodyPr/>
          <a:lstStyle/>
          <a:p>
            <a:r>
              <a:rPr lang="en-US" altLang="en-US" sz="3200" b="1" dirty="0">
                <a:solidFill>
                  <a:srgbClr val="FF0000"/>
                </a:solidFill>
              </a:rPr>
              <a:t>Functional Description for Reporting and Visualization</a:t>
            </a:r>
            <a:endParaRPr lang="en-IN" sz="2800" dirty="0"/>
          </a:p>
        </p:txBody>
      </p:sp>
      <p:sp>
        <p:nvSpPr>
          <p:cNvPr id="3" name="Content Placeholder 2">
            <a:extLst>
              <a:ext uri="{FF2B5EF4-FFF2-40B4-BE49-F238E27FC236}">
                <a16:creationId xmlns:a16="http://schemas.microsoft.com/office/drawing/2014/main" id="{18ADE67E-88E8-740C-D647-D62BB21EC634}"/>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Trend Analysis:</a:t>
            </a:r>
            <a:r>
              <a:rPr lang="en-US" sz="2400" dirty="0"/>
              <a:t> Visualize historical and forecasted demand patterns for better decision-making.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Export Options:</a:t>
            </a:r>
            <a:r>
              <a:rPr lang="en-US" sz="2400" dirty="0"/>
              <a:t> Provide downloadable formats like PDF or Excel for sharing and offline analysis of results.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Interactive Dashboards:</a:t>
            </a:r>
            <a:r>
              <a:rPr lang="en-US" sz="2400" dirty="0"/>
              <a:t> Create dynamic dashboards to display predictions, trends, and key insights using graphs, charts, and tables.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FB31C451-3B55-371C-A258-DB912F8F53D5}"/>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84D29C03-7C5E-0AB0-951E-6CFF3592A68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5BE9FBC-B4A4-E73F-6283-6E874C040426}"/>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3274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0838-A8DA-AD07-7DA1-4ABAF7575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B66D2-1E33-61FF-03CF-C26198F87AD0}"/>
              </a:ext>
            </a:extLst>
          </p:cNvPr>
          <p:cNvSpPr>
            <a:spLocks noGrp="1"/>
          </p:cNvSpPr>
          <p:nvPr>
            <p:ph type="title"/>
          </p:nvPr>
        </p:nvSpPr>
        <p:spPr/>
        <p:txBody>
          <a:bodyPr/>
          <a:lstStyle/>
          <a:p>
            <a:r>
              <a:rPr lang="en-US" altLang="en-US" sz="3200" b="1" dirty="0">
                <a:solidFill>
                  <a:srgbClr val="FF0000"/>
                </a:solidFill>
              </a:rPr>
              <a:t>Data Flow Diagram</a:t>
            </a:r>
            <a:endParaRPr lang="en-IN" sz="2800" dirty="0"/>
          </a:p>
        </p:txBody>
      </p:sp>
      <p:sp>
        <p:nvSpPr>
          <p:cNvPr id="3" name="Content Placeholder 2">
            <a:extLst>
              <a:ext uri="{FF2B5EF4-FFF2-40B4-BE49-F238E27FC236}">
                <a16:creationId xmlns:a16="http://schemas.microsoft.com/office/drawing/2014/main" id="{1E654640-4B61-2DB8-AAAE-466069E5C529}"/>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B2FB554F-CB17-FADA-890E-E831B390A8CC}"/>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99B3785E-CE99-D905-8310-1F3BDD3F066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EB19F88-7955-1BB4-00BA-2D5C93FC9966}"/>
              </a:ext>
            </a:extLst>
          </p:cNvPr>
          <p:cNvSpPr>
            <a:spLocks noGrp="1"/>
          </p:cNvSpPr>
          <p:nvPr>
            <p:ph type="sldNum" sz="quarter" idx="12"/>
          </p:nvPr>
        </p:nvSpPr>
        <p:spPr/>
        <p:txBody>
          <a:bodyPr/>
          <a:lstStyle/>
          <a:p>
            <a:fld id="{5AB9ECBD-B4DD-40D5-8D24-9ECCDBB1583E}" type="slidenum">
              <a:rPr lang="en-IN" smtClean="0"/>
              <a:t>15</a:t>
            </a:fld>
            <a:endParaRPr lang="en-IN"/>
          </a:p>
        </p:txBody>
      </p:sp>
      <p:pic>
        <p:nvPicPr>
          <p:cNvPr id="9" name="Picture 8">
            <a:extLst>
              <a:ext uri="{FF2B5EF4-FFF2-40B4-BE49-F238E27FC236}">
                <a16:creationId xmlns:a16="http://schemas.microsoft.com/office/drawing/2014/main" id="{ECF724B4-17A2-75A4-FDF8-FE887A80A5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3005" y="1520826"/>
            <a:ext cx="5452564" cy="4638254"/>
          </a:xfrm>
          <a:prstGeom prst="rect">
            <a:avLst/>
          </a:prstGeom>
          <a:noFill/>
          <a:ln>
            <a:noFill/>
          </a:ln>
        </p:spPr>
      </p:pic>
    </p:spTree>
    <p:extLst>
      <p:ext uri="{BB962C8B-B14F-4D97-AF65-F5344CB8AC3E}">
        <p14:creationId xmlns:p14="http://schemas.microsoft.com/office/powerpoint/2010/main" val="163924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430C6-44A3-763F-3CB3-EC1C78722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7419C-E848-8D56-672B-C4C705D947DE}"/>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47F73EBB-8425-5CA7-390C-E81156A6DEFE}"/>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AC00351-0F22-6657-44A2-55CC069AD5A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2C9D1E6-3CCB-D717-29D6-F6F306A2720A}"/>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97FA46A-C6B0-7656-973D-3DD78B490D0E}"/>
              </a:ext>
            </a:extLst>
          </p:cNvPr>
          <p:cNvSpPr>
            <a:spLocks noGrp="1"/>
          </p:cNvSpPr>
          <p:nvPr>
            <p:ph type="sldNum" sz="quarter" idx="12"/>
          </p:nvPr>
        </p:nvSpPr>
        <p:spPr/>
        <p:txBody>
          <a:bodyPr/>
          <a:lstStyle/>
          <a:p>
            <a:fld id="{5AB9ECBD-B4DD-40D5-8D24-9ECCDBB1583E}" type="slidenum">
              <a:rPr lang="en-IN" smtClean="0"/>
              <a:t>16</a:t>
            </a:fld>
            <a:endParaRPr lang="en-IN"/>
          </a:p>
        </p:txBody>
      </p:sp>
      <p:pic>
        <p:nvPicPr>
          <p:cNvPr id="8" name="Picture 7">
            <a:extLst>
              <a:ext uri="{FF2B5EF4-FFF2-40B4-BE49-F238E27FC236}">
                <a16:creationId xmlns:a16="http://schemas.microsoft.com/office/drawing/2014/main" id="{35D24D89-5C97-2333-CDD1-341AB408D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429" y="1609465"/>
            <a:ext cx="2934956" cy="4523047"/>
          </a:xfrm>
          <a:prstGeom prst="rect">
            <a:avLst/>
          </a:prstGeom>
        </p:spPr>
      </p:pic>
    </p:spTree>
    <p:extLst>
      <p:ext uri="{BB962C8B-B14F-4D97-AF65-F5344CB8AC3E}">
        <p14:creationId xmlns:p14="http://schemas.microsoft.com/office/powerpoint/2010/main" val="370995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t>The </a:t>
            </a:r>
            <a:r>
              <a:rPr lang="en-US" sz="2000" dirty="0" err="1"/>
              <a:t>AutoML</a:t>
            </a:r>
            <a:r>
              <a:rPr lang="en-US" sz="2000" dirty="0"/>
              <a:t>-generated ensemble models are expected to deliver an accuracy of around 90-95% for short-term demand forecasts and 85-90% for longer-term predictions. In cases involving seasonal or highly volatile product categories, the system still maintains an accuracy of approximately 80-85%, outperforming many traditional models.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pic>
        <p:nvPicPr>
          <p:cNvPr id="8" name="Picture 7">
            <a:extLst>
              <a:ext uri="{FF2B5EF4-FFF2-40B4-BE49-F238E27FC236}">
                <a16:creationId xmlns:a16="http://schemas.microsoft.com/office/drawing/2014/main" id="{7E20D684-F503-AE76-3C6D-6A4977AB0CA3}"/>
              </a:ext>
            </a:extLst>
          </p:cNvPr>
          <p:cNvPicPr>
            <a:picLocks noChangeAspect="1"/>
          </p:cNvPicPr>
          <p:nvPr/>
        </p:nvPicPr>
        <p:blipFill>
          <a:blip r:embed="rId2"/>
          <a:srcRect l="3885" t="5967" r="3852" b="3395"/>
          <a:stretch/>
        </p:blipFill>
        <p:spPr>
          <a:xfrm>
            <a:off x="3454400" y="3375660"/>
            <a:ext cx="5956913" cy="2644140"/>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3AD1-E3AF-FCCE-8B2A-A4FE37DFB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EAC0F-B460-9432-D9B0-98CF639F3401}"/>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11A080D8-CD63-5BED-1E6D-ABB4CBEDFF5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73F9FE7-3131-59BF-7F95-E1D6A9A80EE9}"/>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07C572C-59E3-6BDB-F9B4-93953651C56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9961046-C830-3E3A-FA58-E066BFB9535A}"/>
              </a:ext>
            </a:extLst>
          </p:cNvPr>
          <p:cNvSpPr>
            <a:spLocks noGrp="1"/>
          </p:cNvSpPr>
          <p:nvPr>
            <p:ph type="sldNum" sz="quarter" idx="12"/>
          </p:nvPr>
        </p:nvSpPr>
        <p:spPr/>
        <p:txBody>
          <a:bodyPr/>
          <a:lstStyle/>
          <a:p>
            <a:fld id="{5AB9ECBD-B4DD-40D5-8D24-9ECCDBB1583E}" type="slidenum">
              <a:rPr lang="en-IN" smtClean="0"/>
              <a:t>18</a:t>
            </a:fld>
            <a:endParaRPr lang="en-IN"/>
          </a:p>
        </p:txBody>
      </p:sp>
      <p:pic>
        <p:nvPicPr>
          <p:cNvPr id="9" name="Picture 8">
            <a:extLst>
              <a:ext uri="{FF2B5EF4-FFF2-40B4-BE49-F238E27FC236}">
                <a16:creationId xmlns:a16="http://schemas.microsoft.com/office/drawing/2014/main" id="{F3C3E8C5-EBC0-00A3-3B8A-D6CAB8A36E5B}"/>
              </a:ext>
            </a:extLst>
          </p:cNvPr>
          <p:cNvPicPr>
            <a:picLocks noChangeAspect="1"/>
          </p:cNvPicPr>
          <p:nvPr/>
        </p:nvPicPr>
        <p:blipFill>
          <a:blip r:embed="rId2"/>
          <a:srcRect l="6424" r="4186"/>
          <a:stretch/>
        </p:blipFill>
        <p:spPr>
          <a:xfrm>
            <a:off x="1172210" y="2007649"/>
            <a:ext cx="4564380" cy="3162741"/>
          </a:xfrm>
          <a:prstGeom prst="rect">
            <a:avLst/>
          </a:prstGeom>
        </p:spPr>
      </p:pic>
      <p:pic>
        <p:nvPicPr>
          <p:cNvPr id="11" name="Picture 10">
            <a:extLst>
              <a:ext uri="{FF2B5EF4-FFF2-40B4-BE49-F238E27FC236}">
                <a16:creationId xmlns:a16="http://schemas.microsoft.com/office/drawing/2014/main" id="{0EAC8DEB-6C69-2408-3ED1-1211CDC37DA8}"/>
              </a:ext>
            </a:extLst>
          </p:cNvPr>
          <p:cNvPicPr>
            <a:picLocks noChangeAspect="1"/>
          </p:cNvPicPr>
          <p:nvPr/>
        </p:nvPicPr>
        <p:blipFill>
          <a:blip r:embed="rId3"/>
          <a:stretch>
            <a:fillRect/>
          </a:stretch>
        </p:blipFill>
        <p:spPr>
          <a:xfrm>
            <a:off x="6089651" y="1940964"/>
            <a:ext cx="4906060" cy="3229426"/>
          </a:xfrm>
          <a:prstGeom prst="rect">
            <a:avLst/>
          </a:prstGeom>
        </p:spPr>
      </p:pic>
      <p:sp>
        <p:nvSpPr>
          <p:cNvPr id="7" name="TextBox 6">
            <a:extLst>
              <a:ext uri="{FF2B5EF4-FFF2-40B4-BE49-F238E27FC236}">
                <a16:creationId xmlns:a16="http://schemas.microsoft.com/office/drawing/2014/main" id="{CCD97E92-B643-FFD8-318C-83BDA8A86100}"/>
              </a:ext>
            </a:extLst>
          </p:cNvPr>
          <p:cNvSpPr txBox="1"/>
          <p:nvPr/>
        </p:nvSpPr>
        <p:spPr>
          <a:xfrm>
            <a:off x="12360536" y="490548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09501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In this work, we have demonstrated an effective methodology for demand prediction using </a:t>
            </a:r>
            <a:r>
              <a:rPr lang="en-US" sz="2400" dirty="0" err="1"/>
              <a:t>AutoML</a:t>
            </a:r>
            <a:r>
              <a:rPr lang="en-US" sz="2400" dirty="0"/>
              <a:t>-powered ensemble algorithms. By integrating various traditional models with modern ensemble techniques, our system shows a significant improvement in predictive accuracy for both short-term and long-term forecasts.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The ensemble model consistently outperformed traditional models, achieving up to 93% accuracy in short-term predictions and 88% in long-term scenarios, compared to 80% and 75% from traditional models, respectively.</a:t>
            </a:r>
            <a:endParaRPr lang="en-IN" sz="4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Tree>
    <p:extLst>
      <p:ext uri="{BB962C8B-B14F-4D97-AF65-F5344CB8AC3E}">
        <p14:creationId xmlns:p14="http://schemas.microsoft.com/office/powerpoint/2010/main" val="236916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892559"/>
            <a:ext cx="10668000" cy="4267200"/>
          </a:xfrm>
        </p:spPr>
        <p:txBody>
          <a:bodyPr/>
          <a:lstStyle/>
          <a:p>
            <a:pPr marL="342900" indent="-342900" algn="just">
              <a:buFont typeface="Wingdings" pitchFamily="2" charset="2"/>
              <a:buChar char="q"/>
            </a:pPr>
            <a:r>
              <a:rPr lang="en-IN" sz="2400" dirty="0"/>
              <a:t>Traditional demand prediction methods are </a:t>
            </a:r>
            <a:r>
              <a:rPr lang="en-IN" sz="2400" dirty="0" err="1"/>
              <a:t>labor-intensive</a:t>
            </a:r>
            <a:r>
              <a:rPr lang="en-IN" sz="2400" dirty="0"/>
              <a:t>, requiring significant manual effort for tasks such as feature selection, model building, and hyperparameter tuning.</a:t>
            </a:r>
          </a:p>
          <a:p>
            <a:pPr marL="342900" indent="-342900" algn="just">
              <a:buFont typeface="Wingdings" pitchFamily="2" charset="2"/>
              <a:buChar char="q"/>
            </a:pPr>
            <a:r>
              <a:rPr lang="en-IN" sz="2400" dirty="0"/>
              <a:t>These methods often demand expert-level knowledge in machine learning, making them difficult for non-experts to implement effectively.</a:t>
            </a:r>
          </a:p>
          <a:p>
            <a:pPr marL="342900" indent="-342900" algn="just">
              <a:buFont typeface="Wingdings" pitchFamily="2" charset="2"/>
              <a:buChar char="q"/>
            </a:pPr>
            <a:r>
              <a:rPr lang="en-IN" sz="2400" dirty="0"/>
              <a:t>Handling large datasets and complex patterns in the data is a significant challenge for traditional methods, leading to potential inefficiencies and suboptimal predictions.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7F776-4FEB-6CF0-CDD2-C8CA4A70FB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3AF15-1021-7E9E-9390-5E7380C12D41}"/>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B8CB7AEA-EE2F-E543-FDC4-1E8090721E5E}"/>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Further optimization - Explore advanced optimization techniques to reduce search space complexity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Broader testing - Validate the framework on high-dimensional, noisy, and imbalanced datasets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New features - Incorporate ensemble diversity metrics for dynamic model selection.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Domain specificity - Collaborate with domain experts to tailor the system for industry-specific challenges</a:t>
            </a:r>
            <a:endParaRPr lang="en-IN" dirty="0"/>
          </a:p>
        </p:txBody>
      </p:sp>
      <p:sp>
        <p:nvSpPr>
          <p:cNvPr id="4" name="Date Placeholder 3">
            <a:extLst>
              <a:ext uri="{FF2B5EF4-FFF2-40B4-BE49-F238E27FC236}">
                <a16:creationId xmlns:a16="http://schemas.microsoft.com/office/drawing/2014/main" id="{B7631A1E-0CDA-4A9F-F542-D2C687053077}"/>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D3A8A14E-8E06-3C0A-7E37-8AD5B3F932C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7E215EE-9D16-A0F4-88AD-C5BBB26900E7}"/>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41182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 S. Mhatre, S. Patil, N. Mishra, V. </a:t>
            </a:r>
            <a:r>
              <a:rPr lang="en-IN" sz="1600" dirty="0" err="1"/>
              <a:t>Mungelwar</a:t>
            </a:r>
            <a:r>
              <a:rPr lang="en-IN" sz="1600" dirty="0"/>
              <a:t> and H. Patil, "</a:t>
            </a:r>
            <a:r>
              <a:rPr lang="en-IN" sz="1600" dirty="0" err="1"/>
              <a:t>AutoML</a:t>
            </a:r>
            <a:r>
              <a:rPr lang="en-IN" sz="1600" dirty="0"/>
              <a:t> Based Tourism Prediction and Maximising Revenue," 2024 2nd International Conference on Sustainable Computing and Smart Systems (ICSCSS), Coimbatore, India, 2024, pp. 1193-1202,doi: 10.1109/ICSCSS60660.2024.10625466.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[2] T. Nagarajah and G. </a:t>
            </a:r>
            <a:r>
              <a:rPr lang="en-IN" sz="1600" dirty="0" err="1"/>
              <a:t>Poravi</a:t>
            </a:r>
            <a:r>
              <a:rPr lang="en-IN" sz="1600" dirty="0"/>
              <a:t>, "A Review on Automated Machine Learning (</a:t>
            </a:r>
            <a:r>
              <a:rPr lang="en-IN" sz="1600" dirty="0" err="1"/>
              <a:t>AutoML</a:t>
            </a:r>
            <a:r>
              <a:rPr lang="en-IN" sz="1600" dirty="0"/>
              <a:t>) Systems," 2019 IEEE 5th International Conference for Convergence in Technology (I2CT), Bombay, India, 2019, pp. 1-6, </a:t>
            </a:r>
            <a:r>
              <a:rPr lang="en-IN" sz="1600" dirty="0" err="1"/>
              <a:t>doi</a:t>
            </a:r>
            <a:r>
              <a:rPr lang="en-IN" sz="1600" dirty="0"/>
              <a:t>: 10.1109/I2CT45611.2019.9033810.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[3] Q. Lyu and R. Zhang, "Research on Demand Forecasting Method of Shared Bicycle Based on Ensemble Learning," 2023 International Conference on Image Processing, Computer Vision and Machine Learning (ICICML), Chengdu, China, 2023, pp. 861-865,doi: 10.1109/ICICML60161.2023.10424944.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[4] D. </a:t>
            </a:r>
            <a:r>
              <a:rPr lang="en-IN" sz="1600" dirty="0" err="1"/>
              <a:t>Mallikarachchi</a:t>
            </a:r>
            <a:r>
              <a:rPr lang="en-IN" sz="1600" dirty="0"/>
              <a:t>, D. </a:t>
            </a:r>
            <a:r>
              <a:rPr lang="en-IN" sz="1600" dirty="0" err="1"/>
              <a:t>Rathnayake</a:t>
            </a:r>
            <a:r>
              <a:rPr lang="en-IN" sz="1600" dirty="0"/>
              <a:t>, D. </a:t>
            </a:r>
            <a:r>
              <a:rPr lang="en-IN" sz="1600" dirty="0" err="1"/>
              <a:t>Abegunawardana</a:t>
            </a:r>
            <a:r>
              <a:rPr lang="en-IN" sz="1600" dirty="0"/>
              <a:t>, S. Van-Hoff, D. </a:t>
            </a:r>
            <a:r>
              <a:rPr lang="en-IN" sz="1600" dirty="0" err="1"/>
              <a:t>Kasthurirathna</a:t>
            </a:r>
            <a:r>
              <a:rPr lang="en-IN" sz="1600" dirty="0"/>
              <a:t> and A. Gamage, "Automated Machine Learning for Prediction of Type 2 Diabetes and Its Major Complications: A Comparative Study," 2023 5th International Conference on Advancements in Computing (ICAC), Colombo, Sri Lanka, 2023, pp. 466-471, </a:t>
            </a:r>
            <a:r>
              <a:rPr lang="en-IN" sz="1600" dirty="0" err="1"/>
              <a:t>doi</a:t>
            </a:r>
            <a:r>
              <a:rPr lang="en-IN" sz="1600" dirty="0"/>
              <a:t>: 10.1109/ICAC60630.2023.10417572.</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153016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C5421-EC3A-50C8-3446-EA5D067FB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B3519-AAFC-1A63-1E5C-F16C11C54B1B}"/>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2E14B43-37C5-8BD8-6471-F34791FEFF88}"/>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[5] A. </a:t>
            </a:r>
            <a:r>
              <a:rPr lang="en-IN" sz="1600" dirty="0" err="1"/>
              <a:t>Ghareeb</a:t>
            </a:r>
            <a:r>
              <a:rPr lang="en-IN" sz="1600" dirty="0"/>
              <a:t>, H. Al-</a:t>
            </a:r>
            <a:r>
              <a:rPr lang="en-IN" sz="1600" dirty="0" err="1"/>
              <a:t>bayaty</a:t>
            </a:r>
            <a:r>
              <a:rPr lang="en-IN" sz="1600" dirty="0"/>
              <a:t>, Q. Haseeb and M. </a:t>
            </a:r>
            <a:r>
              <a:rPr lang="en-IN" sz="1600" dirty="0" err="1"/>
              <a:t>Zeinalabideen</a:t>
            </a:r>
            <a:r>
              <a:rPr lang="en-IN" sz="1600" dirty="0"/>
              <a:t>, "Ensemble learning models for short-term electricity demand forecasting," 2020 International Conference on Data Analytics for Business and Industry: Way Towards a Sustainable Economy (ICDABI), </a:t>
            </a:r>
            <a:r>
              <a:rPr lang="en-IN" sz="1600" dirty="0" err="1"/>
              <a:t>Sakheer</a:t>
            </a:r>
            <a:r>
              <a:rPr lang="en-IN" sz="1600" dirty="0"/>
              <a:t>, Bahrain, 2020, pp. 1-5, </a:t>
            </a:r>
            <a:r>
              <a:rPr lang="en-IN" sz="1600" dirty="0" err="1"/>
              <a:t>doi</a:t>
            </a:r>
            <a:r>
              <a:rPr lang="en-IN" sz="1600" dirty="0"/>
              <a:t>: 10.1109/ 2020.9325623.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[6] Y. Jin, X. Ye, Q. Ye, T. Wang, J. Cheng and X. Yan, "Demand Forecasting of Online Car-Hailing With Stacking Ensemble Learning Approach and Large Scale Datasets," in IEEE Access, vol. 8, pp. 199513-199522, 2020, </a:t>
            </a:r>
            <a:r>
              <a:rPr lang="en-IN" sz="1600" dirty="0" err="1"/>
              <a:t>doi</a:t>
            </a:r>
            <a:r>
              <a:rPr lang="en-IN" sz="1600" dirty="0"/>
              <a:t>: 10.1109/ACCESS.2020.3034355.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[7] V. E. Kovalevsky and N. A. Zhukova, "Building a Model for Time Series Forecasting using </a:t>
            </a:r>
            <a:r>
              <a:rPr lang="en-IN" sz="1600" dirty="0" err="1"/>
              <a:t>AutoML</a:t>
            </a:r>
            <a:r>
              <a:rPr lang="en-IN" sz="1600" dirty="0"/>
              <a:t> Methods," 2024 XXVII International Conference on Soft Computing and Measurements (SCM), Saint Petersburg, Russian Federation, 2024, pp. 308-311, </a:t>
            </a:r>
            <a:r>
              <a:rPr lang="en-IN" sz="1600" dirty="0" err="1"/>
              <a:t>doi</a:t>
            </a:r>
            <a:r>
              <a:rPr lang="en-IN" sz="1600" dirty="0"/>
              <a:t>: 10.1109/SCM62608.2024.10554133.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[8] H. -A. -D. Cap, T. -H. Do, D. S. </a:t>
            </a:r>
            <a:r>
              <a:rPr lang="en-IN" sz="1600" dirty="0" err="1"/>
              <a:t>Lakew</a:t>
            </a:r>
            <a:r>
              <a:rPr lang="en-IN" sz="1600" dirty="0"/>
              <a:t> and S. Cho, "Building a Time-Series Forecast Model with Automated Machine Learning for Heart Rate Forecasting Problem," 2022 13th International Conference on Information and Communication Technology Convergence (ICTC), Jeju Island, Korea, Republic of, 2022, pp. 1097-1100, </a:t>
            </a:r>
            <a:r>
              <a:rPr lang="en-IN" sz="1600" dirty="0" err="1"/>
              <a:t>doi</a:t>
            </a:r>
            <a:r>
              <a:rPr lang="en-IN" sz="1600" dirty="0"/>
              <a:t>: 10.1109/ICTC55196.2022.9952797.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24AC2C7-808D-73BB-54CA-C48DE980953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E7A57F7-562F-D742-CA7A-6CCB757CAA1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BF28636-E9D1-39EE-4B2F-A9C9F2AA5805}"/>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91331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B606C-13CF-29EA-8828-64C986CC2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FFBDF-9FF8-D506-E048-91265EC3F45A}"/>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97251C52-314D-D387-0016-F13C86C7F33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[9] I. Met, A. </a:t>
            </a:r>
            <a:r>
              <a:rPr lang="en-IN" sz="1600" dirty="0" err="1"/>
              <a:t>Erkoç</a:t>
            </a:r>
            <a:r>
              <a:rPr lang="en-IN" sz="1600" dirty="0"/>
              <a:t> and S. E. </a:t>
            </a:r>
            <a:r>
              <a:rPr lang="en-IN" sz="1600" dirty="0" err="1"/>
              <a:t>Seker</a:t>
            </a:r>
            <a:r>
              <a:rPr lang="en-IN" sz="1600" dirty="0"/>
              <a:t>, "Performance, Efficiency, and Target Setting for Bank Branches: Time Series With Automated Machine Learning," in IEEE Access, vol. 11, pp. 1000-1010, 2023,doi: 10.1109/ACCESS.2022.3233529.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[10] G. </a:t>
            </a:r>
            <a:r>
              <a:rPr lang="en-IN" sz="1600" dirty="0" err="1"/>
              <a:t>Stamatescu</a:t>
            </a:r>
            <a:r>
              <a:rPr lang="en-IN" sz="1600" dirty="0"/>
              <a:t>, R. </a:t>
            </a:r>
            <a:r>
              <a:rPr lang="en-IN" sz="1600" dirty="0" err="1"/>
              <a:t>Plamanescu</a:t>
            </a:r>
            <a:r>
              <a:rPr lang="en-IN" sz="1600" dirty="0"/>
              <a:t> and M. </a:t>
            </a:r>
            <a:r>
              <a:rPr lang="en-IN" sz="1600" dirty="0" err="1"/>
              <a:t>Albu</a:t>
            </a:r>
            <a:r>
              <a:rPr lang="en-IN" sz="1600" dirty="0"/>
              <a:t>, "Leveraging Anomaly Detection and </a:t>
            </a:r>
            <a:r>
              <a:rPr lang="en-IN" sz="1600" dirty="0" err="1"/>
              <a:t>AutoML</a:t>
            </a:r>
            <a:r>
              <a:rPr lang="en-IN" sz="1600" dirty="0"/>
              <a:t> for Modelling Residential Measurement Power Traces," 2023 IEEE 13th International Workshop on Applied Measurements for Power Systems (AMPS), Bern, Switzerland, 2023, pp. 1-5, </a:t>
            </a:r>
            <a:r>
              <a:rPr lang="en-IN" sz="1600" dirty="0" err="1"/>
              <a:t>doi</a:t>
            </a:r>
            <a:r>
              <a:rPr lang="en-IN" sz="1600" dirty="0"/>
              <a:t>: 10.1109/AMPS59207.2023.10297201.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[11] H. Iftikhar, S. Mancha Gonzales, J. </a:t>
            </a:r>
            <a:r>
              <a:rPr lang="en-IN" sz="1600" dirty="0" err="1"/>
              <a:t>Zywiołek</a:t>
            </a:r>
            <a:r>
              <a:rPr lang="en-IN" sz="1600" dirty="0"/>
              <a:t> and J. L. López-Gonzales, "Electricity Demand Forecasting Using a Novel Time Series Ensemble Technique," in IEEE Access, vol. 12, pp. 88963-88975, 2024,doi: 10.1109/ACCESS.2024.3419551. </a:t>
            </a:r>
          </a:p>
          <a:p>
            <a:pPr>
              <a:buClr>
                <a:srgbClr val="CC0000"/>
              </a:buClr>
              <a:defRPr/>
            </a:pPr>
            <a:r>
              <a:rPr lang="en-IN" sz="1600" dirty="0">
                <a:latin typeface="Verdana" panose="020B0604030504040204" pitchFamily="34" charset="0"/>
                <a:ea typeface="Verdana" panose="020B0604030504040204" pitchFamily="34" charset="0"/>
                <a:cs typeface="Verdana" panose="020B0604030504040204" pitchFamily="34" charset="0"/>
              </a:rPr>
              <a:t>[12] </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 Kumar, U. L. Maneesh and G. Mano Sanjay (2024), "Optimizing Loan Approval Decisions: Harnessing Ensemble Learning for Credit Scoring," 2024 International Conference on Advances in Computing, Communication and Applied Informatics (ACCAI), Chennai, India, 2024, pp. 1-4, </a:t>
            </a:r>
            <a:r>
              <a:rPr lang="en-IN" sz="16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doi</a:t>
            </a:r>
            <a:r>
              <a:rPr lang="en-IN" sz="16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10.1109/ACCAI61061.2024.10602097.</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EDA9400F-17ED-03F2-1C97-C31188E2975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E13B1B0-F5A8-CB07-DE54-D48E7DDB131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63B72E9-3D3B-BA3A-2B83-8DF440AE8F7B}"/>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473008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9D25-A9F1-47C3-EF53-BF26ADB67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A2AF5-E954-F699-3785-018276EBF870}"/>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4724EAAE-E4E0-8A32-E1F3-BA0F1BEBA862}"/>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[13] Y. Zhang, H. Zhu, Y. Wang and T. Li, "Demand Forecasting: From Machine Learning to Ensemble Learning," 2022 IEEE Conference on Telecommunications, Optics and Computer Science (TOCS), Dalian, China, 2022, pp. 461-466, </a:t>
            </a:r>
            <a:r>
              <a:rPr lang="en-IN" sz="1600" dirty="0" err="1"/>
              <a:t>doi</a:t>
            </a:r>
            <a:r>
              <a:rPr lang="en-IN" sz="1600" dirty="0"/>
              <a:t>: 10.1109/TOCS56154.2022.10015992.</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[14] D. </a:t>
            </a:r>
            <a:r>
              <a:rPr lang="en-IN" sz="1600" dirty="0" err="1"/>
              <a:t>Hulak</a:t>
            </a:r>
            <a:r>
              <a:rPr lang="en-IN" sz="1600" dirty="0"/>
              <a:t> and G. Taylor, "Investigating an Ensemble of ARIMA Models for Accurate Short-Term Electricity Demand Forecasting," 2023 58th International Universities Power Engineering Conference (UPEC), Dublin, Ireland, 2023, pp. 1-6, </a:t>
            </a:r>
            <a:r>
              <a:rPr lang="en-IN" sz="1600" dirty="0" err="1"/>
              <a:t>doi</a:t>
            </a:r>
            <a:r>
              <a:rPr lang="en-IN" sz="1600" dirty="0"/>
              <a:t>: 10.1109/UPEC57427.2023.10294946.</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[15] P. Naik, M. </a:t>
            </a:r>
            <a:r>
              <a:rPr lang="en-IN" sz="1600" dirty="0" err="1"/>
              <a:t>Dalponte</a:t>
            </a:r>
            <a:r>
              <a:rPr lang="en-IN" sz="1600" dirty="0"/>
              <a:t> and L. Bruzzone, "Automated Machine Learning Driven Stacked Ensemble </a:t>
            </a:r>
            <a:r>
              <a:rPr lang="en-IN" sz="1600" dirty="0" err="1"/>
              <a:t>Modeling</a:t>
            </a:r>
            <a:r>
              <a:rPr lang="en-IN" sz="1600" dirty="0"/>
              <a:t> for Forest Aboveground Biomass Prediction Using Multitemporal Sentinel-2 Data," in IEEE Journal of Selected Topics in Applied Earth Observations and Remote Sensing, vol. 16, pp. 3442-3454, 2023, </a:t>
            </a:r>
            <a:r>
              <a:rPr lang="en-IN" sz="1600" dirty="0" err="1"/>
              <a:t>doi</a:t>
            </a:r>
            <a:r>
              <a:rPr lang="en-IN" sz="1600" dirty="0"/>
              <a:t>: 10.1109/JSTARS.2022.3232583.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[16] A. Garg and A. Chaudhary, "Analysis of IPL Auction Dataset Using Explainable Machine Learning with Lime and H2O </a:t>
            </a:r>
            <a:r>
              <a:rPr lang="en-IN" sz="1600" dirty="0" err="1"/>
              <a:t>AutoML</a:t>
            </a:r>
            <a:r>
              <a:rPr lang="en-IN" sz="1600" dirty="0"/>
              <a:t>," 2023 4th International Conference on Intelligent Engineering and Management (ICIEM), London, United Kingdom, 2023, pp. 1-4, </a:t>
            </a:r>
            <a:r>
              <a:rPr lang="en-IN" sz="1600" dirty="0" err="1"/>
              <a:t>doi</a:t>
            </a:r>
            <a:r>
              <a:rPr lang="en-IN" sz="1600" dirty="0"/>
              <a:t>: 10.1109/ICIEM59.2023.10167124.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ACB27706-3497-C7EE-8F84-74460B245C1D}"/>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1474D8A-FA71-F46E-D72C-C93A3494C36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3C4DA8B-495E-F497-334D-E944246FB845}"/>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249636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32931-C96C-F7AB-799D-4028B0E52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23206-FB24-5982-538C-582519CA165E}"/>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F0370AC-7B7B-9C5E-F713-2F5409F78B81}"/>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[17]. </a:t>
            </a:r>
            <a:r>
              <a:rPr lang="en-IN" sz="1600" dirty="0" err="1"/>
              <a:t>Sathvik</a:t>
            </a:r>
            <a:r>
              <a:rPr lang="en-IN" sz="1600" dirty="0"/>
              <a:t>, S. P. A. </a:t>
            </a:r>
            <a:r>
              <a:rPr lang="en-IN" sz="1600" dirty="0" err="1"/>
              <a:t>Gollapalli</a:t>
            </a:r>
            <a:r>
              <a:rPr lang="en-IN" sz="1600" dirty="0"/>
              <a:t>, S. N. </a:t>
            </a:r>
            <a:r>
              <a:rPr lang="en-IN" sz="1600" dirty="0" err="1"/>
              <a:t>Sadhwani</a:t>
            </a:r>
            <a:r>
              <a:rPr lang="en-IN" sz="1600" dirty="0"/>
              <a:t> and V. A. </a:t>
            </a:r>
            <a:r>
              <a:rPr lang="en-IN" sz="1600" dirty="0" err="1"/>
              <a:t>Punagin</a:t>
            </a:r>
            <a:r>
              <a:rPr lang="en-IN" sz="1600" dirty="0"/>
              <a:t>, "Brain </a:t>
            </a:r>
            <a:r>
              <a:rPr lang="en-IN" sz="1600" dirty="0" err="1"/>
              <a:t>Tumor</a:t>
            </a:r>
            <a:r>
              <a:rPr lang="en-IN" sz="1600" dirty="0"/>
              <a:t> Diagnosis and Classification based on </a:t>
            </a:r>
            <a:r>
              <a:rPr lang="en-IN" sz="1600" dirty="0" err="1"/>
              <a:t>AutoML</a:t>
            </a:r>
            <a:r>
              <a:rPr lang="en-IN" sz="1600" dirty="0"/>
              <a:t> and Traditional Analysis," 2022 IEEE Global Conference on Computing, Power and Communication Technologies (</a:t>
            </a:r>
            <a:r>
              <a:rPr lang="en-IN" sz="1600" dirty="0" err="1"/>
              <a:t>GlobConPT</a:t>
            </a:r>
            <a:r>
              <a:rPr lang="en-IN" sz="1600" dirty="0"/>
              <a:t>), New Delhi, India, 2022, pp. 1-7, </a:t>
            </a:r>
            <a:r>
              <a:rPr lang="en-IN" sz="1600" dirty="0" err="1"/>
              <a:t>doi</a:t>
            </a:r>
            <a:r>
              <a:rPr lang="en-IN" sz="1600" dirty="0"/>
              <a:t>: 10.1109/GlobConPT57482.2022.993814.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[18] S. </a:t>
            </a:r>
            <a:r>
              <a:rPr lang="en-IN" sz="1600" dirty="0" err="1"/>
              <a:t>Talapaneni</a:t>
            </a:r>
            <a:r>
              <a:rPr lang="en-IN" sz="1600" dirty="0"/>
              <a:t>, C. S. Kota, N. </a:t>
            </a:r>
            <a:r>
              <a:rPr lang="en-IN" sz="1600" dirty="0" err="1"/>
              <a:t>Yalagala</a:t>
            </a:r>
            <a:r>
              <a:rPr lang="en-IN" sz="1600" dirty="0"/>
              <a:t>, R. </a:t>
            </a:r>
            <a:r>
              <a:rPr lang="en-IN" sz="1600" dirty="0" err="1"/>
              <a:t>Nunna</a:t>
            </a:r>
            <a:r>
              <a:rPr lang="en-IN" sz="1600" dirty="0"/>
              <a:t> and R. </a:t>
            </a:r>
            <a:r>
              <a:rPr lang="en-IN" sz="1600" dirty="0" err="1"/>
              <a:t>Mothukuri</a:t>
            </a:r>
            <a:r>
              <a:rPr lang="en-IN" sz="1600" dirty="0"/>
              <a:t>, "Enhancing Heart Disease Prediction and Analysis: An Efficient Voting Ensemble model," 2024 International Conference on Communication, Computer Sciences and Engineering (IC3SE), Gautam Buddha Nagar, India, 2024, pp. 156-160, </a:t>
            </a:r>
            <a:r>
              <a:rPr lang="en-IN" sz="1600" dirty="0" err="1"/>
              <a:t>doi</a:t>
            </a:r>
            <a:r>
              <a:rPr lang="en-IN" sz="1600" dirty="0"/>
              <a:t>: 10.1109/IC3SE62002.2024.10593602.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1600" dirty="0"/>
              <a:t>[19] K. Han, T. T. Nguyen, V. A. Vu, A. W. -C. Liew, T. Dang and T. T. Nguyen, "VISTA: A Variable Length Genetic Algorithm and LSTM-Based Surrogate Assisted Ensemble Selection algorithm in Multiple Layers Ensemble System," 2024 IEEE Congress on Evolutionary Computation (CEC), Yokohama, Japan, 2024, pp. 1-9, </a:t>
            </a:r>
            <a:r>
              <a:rPr lang="en-IN" sz="1600" dirty="0" err="1"/>
              <a:t>doi</a:t>
            </a:r>
            <a:r>
              <a:rPr lang="en-IN" sz="1600" dirty="0"/>
              <a:t>: 10.1109/CEC60901.2024.10612029.</a:t>
            </a:r>
          </a:p>
          <a:p>
            <a:pPr>
              <a:buClr>
                <a:srgbClr val="CC0000"/>
              </a:buClr>
              <a:defRPr/>
            </a:pPr>
            <a:r>
              <a:rPr lang="en-IN" sz="1800" dirty="0">
                <a:effectLst/>
                <a:latin typeface="Times New Roman" panose="02020603050405020304" pitchFamily="18" charset="0"/>
                <a:ea typeface="Times New Roman" panose="02020603050405020304" pitchFamily="18" charset="0"/>
              </a:rPr>
              <a:t>[20] </a:t>
            </a:r>
            <a:r>
              <a:rPr lang="en-IN" sz="1800" dirty="0">
                <a:solidFill>
                  <a:srgbClr val="000000"/>
                </a:solidFill>
                <a:effectLst/>
                <a:latin typeface="Times New Roman" panose="02020603050405020304" pitchFamily="18" charset="0"/>
                <a:ea typeface="Times New Roman" panose="02020603050405020304" pitchFamily="18" charset="0"/>
              </a:rPr>
              <a:t> P. Kumar, K. N. Manisha and M. </a:t>
            </a:r>
            <a:r>
              <a:rPr lang="en-IN" sz="1800" dirty="0" err="1">
                <a:solidFill>
                  <a:srgbClr val="000000"/>
                </a:solidFill>
                <a:effectLst/>
                <a:latin typeface="Times New Roman" panose="02020603050405020304" pitchFamily="18" charset="0"/>
                <a:ea typeface="Times New Roman" panose="02020603050405020304" pitchFamily="18" charset="0"/>
              </a:rPr>
              <a:t>Nivetha</a:t>
            </a:r>
            <a:r>
              <a:rPr lang="en-IN" sz="1800" dirty="0">
                <a:solidFill>
                  <a:srgbClr val="000000"/>
                </a:solidFill>
                <a:effectLst/>
                <a:latin typeface="Times New Roman" panose="02020603050405020304" pitchFamily="18" charset="0"/>
                <a:ea typeface="Times New Roman" panose="02020603050405020304" pitchFamily="18" charset="0"/>
              </a:rPr>
              <a:t> (2024), "Market Basket Analysis for Retail Sales Optimization (2024)," 2024 Second International Conference on Emerging Trends in Information Technology and Engineering (ICETITE), Vellore, India, pp. 1-7, </a:t>
            </a:r>
            <a:r>
              <a:rPr lang="en-IN" sz="1800" dirty="0" err="1">
                <a:solidFill>
                  <a:srgbClr val="000000"/>
                </a:solidFill>
                <a:effectLst/>
                <a:latin typeface="Times New Roman" panose="02020603050405020304" pitchFamily="18" charset="0"/>
                <a:ea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rPr>
              <a:t>: 10.1109/ic-ETITE58242.2024.10493283.</a:t>
            </a:r>
            <a:endParaRPr lang="en-IN" sz="1800" dirty="0">
              <a:effectLst/>
              <a:latin typeface="Times New Roman" panose="02020603050405020304" pitchFamily="18" charset="0"/>
              <a:ea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87E34BF-72A2-7F2A-46B4-23E70BC0D18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85FAB55-24CC-9076-9E05-EC8F191E9C8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08F5E40-5820-8EE0-5761-7642DF50FD9C}"/>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292130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Waiting for approval….</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294642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a:extLst>
            <a:ext uri="{FF2B5EF4-FFF2-40B4-BE49-F238E27FC236}">
              <a16:creationId xmlns:a16="http://schemas.microsoft.com/office/drawing/2014/main" id="{4649FD9B-199B-B363-62EB-375209195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2C651-05A3-1EB4-09A1-16BBDEE22F89}"/>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24447C7-641E-EC43-7CE3-9902F522548E}"/>
              </a:ext>
            </a:extLst>
          </p:cNvPr>
          <p:cNvSpPr>
            <a:spLocks noGrp="1"/>
          </p:cNvSpPr>
          <p:nvPr>
            <p:ph idx="1"/>
          </p:nvPr>
        </p:nvSpPr>
        <p:spPr>
          <a:xfrm>
            <a:off x="762000" y="1911221"/>
            <a:ext cx="10668000" cy="4267200"/>
          </a:xfrm>
        </p:spPr>
        <p:txBody>
          <a:bodyPr/>
          <a:lstStyle/>
          <a:p>
            <a:pPr marL="342900" indent="-342900" algn="just">
              <a:buFont typeface="Wingdings" pitchFamily="2" charset="2"/>
              <a:buChar char="q"/>
            </a:pPr>
            <a:r>
              <a:rPr lang="en-IN" sz="2400" dirty="0"/>
              <a:t>There is a lack of automation in existing demand prediction pipelines, which results in time-consuming and error-prone processes.</a:t>
            </a:r>
          </a:p>
          <a:p>
            <a:pPr marL="342900" indent="-342900" algn="just">
              <a:buFont typeface="Wingdings" pitchFamily="2" charset="2"/>
              <a:buChar char="q"/>
            </a:pPr>
            <a:r>
              <a:rPr lang="en-IN" sz="2400" dirty="0"/>
              <a:t>The need arises for a more automated, efficient, and accurate approach to demand prediction that reduces the reliance on manual intervention while maintaining high performance.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FF59BC5-4D00-2873-C988-EE787EAC990C}"/>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9ACD909-C4C7-E3B1-79EE-6128052C663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9AA27B2-86FB-973B-5440-5F20FA6F40EC}"/>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7911326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dirty="0">
                <a:solidFill>
                  <a:srgbClr val="000000"/>
                </a:solidFill>
                <a:latin typeface="Times New Roman" panose="02020603050405020304" pitchFamily="18" charset="0"/>
                <a:cs typeface="Times New Roman" panose="02020603050405020304" pitchFamily="18" charset="0"/>
              </a:rPr>
              <a:t>Automation of Ensemble construction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Diversity and model selection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dirty="0">
                <a:solidFill>
                  <a:srgbClr val="000000"/>
                </a:solidFill>
                <a:latin typeface="Times New Roman" panose="02020603050405020304" pitchFamily="18" charset="0"/>
                <a:ea typeface="+mn-ea"/>
                <a:cs typeface="Times New Roman" panose="02020603050405020304" pitchFamily="18" charset="0"/>
              </a:rPr>
              <a:t>Dynamic ensemble adaption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Real-world validation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dirty="0">
                <a:solidFill>
                  <a:srgbClr val="000000"/>
                </a:solidFill>
                <a:latin typeface="Times New Roman" panose="02020603050405020304" pitchFamily="18" charset="0"/>
                <a:ea typeface="+mn-ea"/>
                <a:cs typeface="Times New Roman" panose="02020603050405020304" pitchFamily="18" charset="0"/>
              </a:rPr>
              <a:t>Improved </a:t>
            </a:r>
            <a:r>
              <a:rPr lang="en-IN" altLang="en-US" sz="2800" dirty="0">
                <a:solidFill>
                  <a:srgbClr val="000000"/>
                </a:solidFill>
                <a:latin typeface="Times New Roman" panose="02020603050405020304" pitchFamily="18" charset="0"/>
                <a:cs typeface="Times New Roman" panose="02020603050405020304" pitchFamily="18" charset="0"/>
              </a:rPr>
              <a:t>predictive performance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Domain specific availability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t>Integration of </a:t>
            </a:r>
            <a:r>
              <a:rPr lang="en-US" sz="2000" dirty="0" err="1"/>
              <a:t>AutoML</a:t>
            </a:r>
            <a:r>
              <a:rPr lang="en-US" sz="2000" dirty="0"/>
              <a:t> and ensemble techniques enhance demand forecasting by automating essential processes like model selection, data cleaning, and hyperparameter tuning. This approach streamlines the machine-learning pipeline while improving prediction accuracy through the combination of outputs from multiple models. The system provides precise demand estimates, optimizing inventory management and resource allocation in various sectors such as tourism and e commerce. </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000" dirty="0"/>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t>By automating predictions, businesses can make more informed decisions with high accuracy. Future developments will focus on incorporating real-time data and tailoring </a:t>
            </a:r>
            <a:r>
              <a:rPr lang="en-US" sz="2000" dirty="0" err="1"/>
              <a:t>AutoML</a:t>
            </a:r>
            <a:r>
              <a:rPr lang="en-US" sz="2000" dirty="0"/>
              <a:t> systems to address industry-specific challenges,  further improving decision making for organizations. </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pic>
        <p:nvPicPr>
          <p:cNvPr id="8" name="Picture 7">
            <a:extLst>
              <a:ext uri="{FF2B5EF4-FFF2-40B4-BE49-F238E27FC236}">
                <a16:creationId xmlns:a16="http://schemas.microsoft.com/office/drawing/2014/main" id="{8E91BA54-CA47-F239-43A3-A30EEEB99743}"/>
              </a:ext>
            </a:extLst>
          </p:cNvPr>
          <p:cNvPicPr>
            <a:picLocks noChangeAspect="1"/>
          </p:cNvPicPr>
          <p:nvPr/>
        </p:nvPicPr>
        <p:blipFill>
          <a:blip r:embed="rId2"/>
          <a:stretch>
            <a:fillRect/>
          </a:stretch>
        </p:blipFill>
        <p:spPr>
          <a:xfrm>
            <a:off x="1680636" y="1840061"/>
            <a:ext cx="9050047" cy="3850905"/>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Data Collection and Cleaning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Exploratory Data Analysis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Feature Engineering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AutoML</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Model Selection and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Ensembling</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Model Evaluation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Web Application Integration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Reporting and Visualization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1E909-8795-C56D-9361-484BCD5D1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1AE38-BBE4-C374-97FB-4EEA1E2E2794}"/>
              </a:ext>
            </a:extLst>
          </p:cNvPr>
          <p:cNvSpPr>
            <a:spLocks noGrp="1"/>
          </p:cNvSpPr>
          <p:nvPr>
            <p:ph type="title"/>
          </p:nvPr>
        </p:nvSpPr>
        <p:spPr/>
        <p:txBody>
          <a:bodyPr/>
          <a:lstStyle/>
          <a:p>
            <a:r>
              <a:rPr lang="en-US" altLang="en-US" sz="3200" b="1" dirty="0">
                <a:solidFill>
                  <a:srgbClr val="FF0000"/>
                </a:solidFill>
              </a:rPr>
              <a:t>Functional Description for Data collection &amp; Cleaning</a:t>
            </a:r>
            <a:endParaRPr lang="en-IN" sz="2800" dirty="0"/>
          </a:p>
        </p:txBody>
      </p:sp>
      <p:sp>
        <p:nvSpPr>
          <p:cNvPr id="3" name="Content Placeholder 2">
            <a:extLst>
              <a:ext uri="{FF2B5EF4-FFF2-40B4-BE49-F238E27FC236}">
                <a16:creationId xmlns:a16="http://schemas.microsoft.com/office/drawing/2014/main" id="{E9795C2C-AAB7-BAF4-3336-5E8C34F9C03A}"/>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Ingestion:</a:t>
            </a:r>
            <a:r>
              <a:rPr lang="en-US" sz="2400" dirty="0"/>
              <a:t> User uploads data set through the UI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Validation:</a:t>
            </a:r>
            <a:r>
              <a:rPr lang="en-US" sz="2400" dirty="0"/>
              <a:t> Verify data consistency by checking for duplicates, missing values, and inconsistencies.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Cleaning:</a:t>
            </a:r>
            <a:r>
              <a:rPr lang="en-US" sz="2400" dirty="0"/>
              <a:t> Remove errors, handle null values, and standardize formats.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Preprocessing:</a:t>
            </a:r>
            <a:r>
              <a:rPr lang="en-US" sz="2400" dirty="0"/>
              <a:t> Transform raw data into structured formats suitable for analysis, including normalization and feature extraction.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CC70921-E61B-0A73-8703-D894AE55206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1DDF0F3-88A9-BA04-EA21-38EF2ABCD7B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74B60D8-08DE-0CB9-74A6-6FCCCACD5A7D}"/>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108548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B2C4F-0F00-1689-7CD7-C2ADB3D9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58B68-B392-C9FB-BD48-FA6DAAA538D7}"/>
              </a:ext>
            </a:extLst>
          </p:cNvPr>
          <p:cNvSpPr>
            <a:spLocks noGrp="1"/>
          </p:cNvSpPr>
          <p:nvPr>
            <p:ph type="title"/>
          </p:nvPr>
        </p:nvSpPr>
        <p:spPr/>
        <p:txBody>
          <a:bodyPr/>
          <a:lstStyle/>
          <a:p>
            <a:r>
              <a:rPr lang="en-US" altLang="en-US" sz="3200" b="1" dirty="0">
                <a:solidFill>
                  <a:srgbClr val="FF0000"/>
                </a:solidFill>
              </a:rPr>
              <a:t>Functional Description for Exploratory Data Analysis</a:t>
            </a:r>
            <a:endParaRPr lang="en-IN" sz="2800" dirty="0"/>
          </a:p>
        </p:txBody>
      </p:sp>
      <p:sp>
        <p:nvSpPr>
          <p:cNvPr id="3" name="Content Placeholder 2">
            <a:extLst>
              <a:ext uri="{FF2B5EF4-FFF2-40B4-BE49-F238E27FC236}">
                <a16:creationId xmlns:a16="http://schemas.microsoft.com/office/drawing/2014/main" id="{E3C7A906-AEED-0C91-2CB2-CF11B305B626}"/>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Descriptive Statistics:</a:t>
            </a:r>
            <a:r>
              <a:rPr lang="en-US" sz="2400" dirty="0"/>
              <a:t> Summarize data using mean, median, variance, and distributions to understand trends and patterns.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Visualization:</a:t>
            </a:r>
            <a:r>
              <a:rPr lang="en-US" sz="2400" dirty="0"/>
              <a:t> Use graphs and charts like histograms and scatterplots to explore relationships and outliers.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Correlation Analysis:</a:t>
            </a:r>
            <a:r>
              <a:rPr lang="en-US" sz="2400" dirty="0"/>
              <a:t> Identify relationships between variables to select impactful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Insights:</a:t>
            </a:r>
            <a:r>
              <a:rPr lang="en-US" sz="2400" dirty="0"/>
              <a:t> Detect anomalies, trends, and potential challenges for informed preprocessing and modeling decisions.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284D656-29AE-74F1-7066-B154133FCD21}"/>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E75C713-26A2-2D16-7539-741E8C7CB75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5D6F472-7D27-DC53-A1F3-1B5C820987D7}"/>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254278827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5767</TotalTime>
  <Words>2512</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Times New Roman</vt:lpstr>
      <vt:lpstr>Verdana</vt:lpstr>
      <vt:lpstr>Wingdings</vt:lpstr>
      <vt:lpstr>Profile</vt:lpstr>
      <vt:lpstr>PowerPoint Presentation</vt:lpstr>
      <vt:lpstr>Problem Statement and Motivation</vt:lpstr>
      <vt:lpstr>Problem Statement and Motivation</vt:lpstr>
      <vt:lpstr>Objectives</vt:lpstr>
      <vt:lpstr>Abstract</vt:lpstr>
      <vt:lpstr>System Architecture</vt:lpstr>
      <vt:lpstr>List of Modules</vt:lpstr>
      <vt:lpstr>Functional Description for Data collection &amp; Cleaning</vt:lpstr>
      <vt:lpstr>Functional Description for Exploratory Data Analysis</vt:lpstr>
      <vt:lpstr>Functional Description for Feature Engineering</vt:lpstr>
      <vt:lpstr>Functional Description for AutoML model selection and Ensembling</vt:lpstr>
      <vt:lpstr>Functional Description for Model Evaluation</vt:lpstr>
      <vt:lpstr>Functional Description for Web Application INtegration</vt:lpstr>
      <vt:lpstr>Functional Description for Reporting and Visualization</vt:lpstr>
      <vt:lpstr>Data Flow Diagram</vt:lpstr>
      <vt:lpstr>Functional Description for each modules with DFD and Activity Diagram</vt:lpstr>
      <vt:lpstr>Implementation &amp; Results of First Module</vt:lpstr>
      <vt:lpstr>Implementation &amp; Results of First Module</vt:lpstr>
      <vt:lpstr>Conclusion &amp; Work for Phase II</vt:lpstr>
      <vt:lpstr>Conclusion &amp; Work for Phase II</vt:lpstr>
      <vt:lpstr>References</vt:lpstr>
      <vt:lpstr>References</vt:lpstr>
      <vt:lpstr>References</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NATHANIEL ABISHEK</cp:lastModifiedBy>
  <cp:revision>10</cp:revision>
  <dcterms:created xsi:type="dcterms:W3CDTF">2023-08-03T04:32:32Z</dcterms:created>
  <dcterms:modified xsi:type="dcterms:W3CDTF">2024-11-26T16:23:24Z</dcterms:modified>
</cp:coreProperties>
</file>