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4"/>
  </p:notesMasterIdLst>
  <p:sldIdLst>
    <p:sldId id="256" r:id="rId2"/>
    <p:sldId id="257" r:id="rId3"/>
    <p:sldId id="369" r:id="rId4"/>
    <p:sldId id="370" r:id="rId5"/>
    <p:sldId id="372" r:id="rId6"/>
    <p:sldId id="376" r:id="rId7"/>
    <p:sldId id="389" r:id="rId8"/>
    <p:sldId id="390" r:id="rId9"/>
    <p:sldId id="375" r:id="rId10"/>
    <p:sldId id="377" r:id="rId11"/>
    <p:sldId id="381" r:id="rId12"/>
    <p:sldId id="3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THANIEL ABISHEK" userId="fa2b0ca753b40c96" providerId="LiveId" clId="{1F415AC6-CC25-4C99-AB2D-5576B7CD5E22}"/>
    <pc:docChg chg="modSld">
      <pc:chgData name="NATHANIEL ABISHEK" userId="fa2b0ca753b40c96" providerId="LiveId" clId="{1F415AC6-CC25-4C99-AB2D-5576B7CD5E22}" dt="2024-05-19T16:43:35.328" v="152" actId="20577"/>
      <pc:docMkLst>
        <pc:docMk/>
      </pc:docMkLst>
      <pc:sldChg chg="modSp mod">
        <pc:chgData name="NATHANIEL ABISHEK" userId="fa2b0ca753b40c96" providerId="LiveId" clId="{1F415AC6-CC25-4C99-AB2D-5576B7CD5E22}" dt="2024-05-19T16:35:52.239" v="34" actId="20577"/>
        <pc:sldMkLst>
          <pc:docMk/>
          <pc:sldMk cId="1658386993" sldId="257"/>
        </pc:sldMkLst>
        <pc:spChg chg="mod">
          <ac:chgData name="NATHANIEL ABISHEK" userId="fa2b0ca753b40c96" providerId="LiveId" clId="{1F415AC6-CC25-4C99-AB2D-5576B7CD5E22}" dt="2024-05-19T16:35:52.239" v="34" actId="20577"/>
          <ac:spMkLst>
            <pc:docMk/>
            <pc:sldMk cId="1658386993" sldId="257"/>
            <ac:spMk id="3" creationId="{01F36FF0-FD4A-EE78-6CA2-4ADCB6BA1B65}"/>
          </ac:spMkLst>
        </pc:spChg>
      </pc:sldChg>
      <pc:sldChg chg="modSp mod">
        <pc:chgData name="NATHANIEL ABISHEK" userId="fa2b0ca753b40c96" providerId="LiveId" clId="{1F415AC6-CC25-4C99-AB2D-5576B7CD5E22}" dt="2024-05-19T16:37:44.403" v="40" actId="20577"/>
        <pc:sldMkLst>
          <pc:docMk/>
          <pc:sldMk cId="3339313605" sldId="369"/>
        </pc:sldMkLst>
        <pc:spChg chg="mod">
          <ac:chgData name="NATHANIEL ABISHEK" userId="fa2b0ca753b40c96" providerId="LiveId" clId="{1F415AC6-CC25-4C99-AB2D-5576B7CD5E22}" dt="2024-05-19T16:37:44.403" v="40" actId="20577"/>
          <ac:spMkLst>
            <pc:docMk/>
            <pc:sldMk cId="3339313605" sldId="369"/>
            <ac:spMk id="3" creationId="{01F36FF0-FD4A-EE78-6CA2-4ADCB6BA1B65}"/>
          </ac:spMkLst>
        </pc:spChg>
      </pc:sldChg>
      <pc:sldChg chg="modSp mod">
        <pc:chgData name="NATHANIEL ABISHEK" userId="fa2b0ca753b40c96" providerId="LiveId" clId="{1F415AC6-CC25-4C99-AB2D-5576B7CD5E22}" dt="2024-05-19T16:41:10.685" v="126" actId="20577"/>
        <pc:sldMkLst>
          <pc:docMk/>
          <pc:sldMk cId="3534483171" sldId="370"/>
        </pc:sldMkLst>
        <pc:spChg chg="mod">
          <ac:chgData name="NATHANIEL ABISHEK" userId="fa2b0ca753b40c96" providerId="LiveId" clId="{1F415AC6-CC25-4C99-AB2D-5576B7CD5E22}" dt="2024-05-19T16:41:10.685" v="126" actId="20577"/>
          <ac:spMkLst>
            <pc:docMk/>
            <pc:sldMk cId="3534483171" sldId="370"/>
            <ac:spMk id="3" creationId="{01F36FF0-FD4A-EE78-6CA2-4ADCB6BA1B65}"/>
          </ac:spMkLst>
        </pc:spChg>
      </pc:sldChg>
      <pc:sldChg chg="modSp mod">
        <pc:chgData name="NATHANIEL ABISHEK" userId="fa2b0ca753b40c96" providerId="LiveId" clId="{1F415AC6-CC25-4C99-AB2D-5576B7CD5E22}" dt="2024-05-19T16:43:35.328" v="152" actId="20577"/>
        <pc:sldMkLst>
          <pc:docMk/>
          <pc:sldMk cId="2369166275" sldId="375"/>
        </pc:sldMkLst>
        <pc:spChg chg="mod">
          <ac:chgData name="NATHANIEL ABISHEK" userId="fa2b0ca753b40c96" providerId="LiveId" clId="{1F415AC6-CC25-4C99-AB2D-5576B7CD5E22}" dt="2024-05-19T16:43:35.328" v="152" actId="20577"/>
          <ac:spMkLst>
            <pc:docMk/>
            <pc:sldMk cId="2369166275" sldId="375"/>
            <ac:spMk id="3" creationId="{01F36FF0-FD4A-EE78-6CA2-4ADCB6BA1B6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19-05-2024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dirty="0"/>
              <a:t>Phase-II First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dirty="0"/>
              <a:t>Phase-II First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766265" y="2965062"/>
            <a:ext cx="10515600" cy="1325563"/>
          </a:xfrm>
          <a:prstGeom prst="rect">
            <a:avLst/>
          </a:prstGeom>
        </p:spPr>
        <p:txBody>
          <a:bodyPr vert="horz" lIns="91440" tIns="45720" rIns="91440" bIns="45720" rtlCol="0" anchor="ctr">
            <a:normAutofit fontScale="8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300" b="1" dirty="0">
                <a:solidFill>
                  <a:srgbClr val="7030A0"/>
                </a:solidFill>
                <a:ea typeface="Times New Roman" panose="02020603050405020304" pitchFamily="18" charset="0"/>
              </a:rPr>
              <a:t>AI </a:t>
            </a:r>
            <a:r>
              <a:rPr lang="en-US" sz="4300" b="1" dirty="0" err="1">
                <a:solidFill>
                  <a:srgbClr val="7030A0"/>
                </a:solidFill>
                <a:ea typeface="Times New Roman" panose="02020603050405020304" pitchFamily="18" charset="0"/>
              </a:rPr>
              <a:t>FitHub</a:t>
            </a:r>
            <a:r>
              <a:rPr lang="en-US" sz="4300" b="1" dirty="0">
                <a:solidFill>
                  <a:srgbClr val="7030A0"/>
                </a:solidFill>
                <a:ea typeface="Times New Roman" panose="02020603050405020304" pitchFamily="18" charset="0"/>
              </a:rPr>
              <a:t> </a:t>
            </a:r>
          </a:p>
          <a:p>
            <a:r>
              <a:rPr lang="en-US" sz="4300" b="1" dirty="0">
                <a:solidFill>
                  <a:srgbClr val="7030A0"/>
                </a:solidFill>
                <a:ea typeface="Times New Roman" panose="02020603050405020304" pitchFamily="18" charset="0"/>
              </a:rPr>
              <a:t>Revolutionizing Wellness with Intelligent Fitness Guidance</a:t>
            </a:r>
          </a:p>
          <a:p>
            <a:endParaRPr lang="en-IN" sz="4000" b="1" dirty="0">
              <a:solidFill>
                <a:srgbClr val="7030A0"/>
              </a:solidFill>
              <a:latin typeface="Verdana" panose="020B0604030504040204" pitchFamily="34" charset="0"/>
              <a:ea typeface="+mn-ea"/>
              <a:cs typeface="+mn-cs"/>
            </a:endParaRP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423626" y="5336302"/>
            <a:ext cx="622335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a:solidFill>
                  <a:srgbClr val="FF0000"/>
                </a:solidFill>
              </a:rPr>
              <a:t>Dr . </a:t>
            </a:r>
            <a:r>
              <a:rPr lang="en-IN" altLang="en-US" sz="2400" b="1" dirty="0" err="1">
                <a:solidFill>
                  <a:srgbClr val="FF0000"/>
                </a:solidFill>
              </a:rPr>
              <a:t>K.Ananthajothi</a:t>
            </a:r>
            <a:r>
              <a:rPr lang="en-IN" altLang="en-US" sz="2400" b="1" dirty="0">
                <a:solidFill>
                  <a:srgbClr val="FF0000"/>
                </a:solidFill>
              </a:rPr>
              <a:t> M.E.,</a:t>
            </a:r>
            <a:r>
              <a:rPr lang="en-IN" altLang="en-US" sz="2400" b="1" dirty="0" err="1">
                <a:solidFill>
                  <a:srgbClr val="FF0000"/>
                </a:solidFill>
              </a:rPr>
              <a:t>Ph.D</a:t>
            </a:r>
            <a:r>
              <a:rPr lang="en-IN" altLang="en-US" sz="2400" b="1" dirty="0">
                <a:solidFill>
                  <a:srgbClr val="FF0000"/>
                </a:solidFill>
              </a:rPr>
              <a:t>.,</a:t>
            </a:r>
          </a:p>
          <a:p>
            <a:pPr>
              <a:spcBef>
                <a:spcPct val="0"/>
              </a:spcBef>
              <a:buClrTx/>
              <a:buFontTx/>
              <a:buNone/>
            </a:pPr>
            <a:r>
              <a:rPr lang="en-IN" altLang="en-US" sz="2400" b="1" dirty="0">
                <a:solidFill>
                  <a:srgbClr val="FF0000"/>
                </a:solidFill>
              </a:rPr>
              <a:t>Professor</a:t>
            </a:r>
          </a:p>
          <a:p>
            <a:pPr>
              <a:spcBef>
                <a:spcPct val="0"/>
              </a:spcBef>
              <a:buClrTx/>
              <a:buFontTx/>
              <a:buNone/>
            </a:pPr>
            <a:endParaRPr lang="en-IN" altLang="en-US" sz="2400" b="1" dirty="0">
              <a:solidFill>
                <a:srgbClr val="FF0000"/>
              </a:solidFill>
            </a:endParaRP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7800112" y="4421880"/>
            <a:ext cx="462635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US" altLang="en-IN" sz="2400" b="1" dirty="0">
                <a:solidFill>
                  <a:srgbClr val="FF0000"/>
                </a:solidFill>
              </a:rPr>
              <a:t>Mohamed </a:t>
            </a:r>
            <a:r>
              <a:rPr lang="en-US" altLang="en-IN" sz="2400" b="1" dirty="0" err="1">
                <a:solidFill>
                  <a:srgbClr val="FF0000"/>
                </a:solidFill>
              </a:rPr>
              <a:t>Hussain</a:t>
            </a:r>
            <a:endParaRPr lang="en-US" altLang="en-IN" sz="2400" b="1" dirty="0">
              <a:solidFill>
                <a:srgbClr val="FF0000"/>
              </a:solidFill>
            </a:endParaRPr>
          </a:p>
          <a:p>
            <a:pPr>
              <a:spcBef>
                <a:spcPct val="0"/>
              </a:spcBef>
              <a:buClrTx/>
              <a:buFontTx/>
              <a:buNone/>
            </a:pPr>
            <a:r>
              <a:rPr lang="en-US" altLang="en-IN" sz="2400" b="1" dirty="0">
                <a:solidFill>
                  <a:srgbClr val="FF0000"/>
                </a:solidFill>
              </a:rPr>
              <a:t>210701161</a:t>
            </a:r>
          </a:p>
          <a:p>
            <a:pPr>
              <a:spcBef>
                <a:spcPct val="0"/>
              </a:spcBef>
              <a:buClrTx/>
              <a:buNone/>
            </a:pPr>
            <a:r>
              <a:rPr lang="en-US" altLang="en-IN" sz="2400" b="1" dirty="0" err="1">
                <a:solidFill>
                  <a:srgbClr val="FF0000"/>
                </a:solidFill>
              </a:rPr>
              <a:t>Mukkundhan</a:t>
            </a:r>
            <a:r>
              <a:rPr lang="en-US" altLang="en-IN" sz="2400" b="1" dirty="0">
                <a:solidFill>
                  <a:srgbClr val="FF0000"/>
                </a:solidFill>
              </a:rPr>
              <a:t> N</a:t>
            </a:r>
          </a:p>
          <a:p>
            <a:pPr>
              <a:spcBef>
                <a:spcPct val="0"/>
              </a:spcBef>
              <a:buClrTx/>
              <a:buNone/>
            </a:pPr>
            <a:r>
              <a:rPr lang="en-US" altLang="en-IN" sz="2400" b="1" dirty="0">
                <a:solidFill>
                  <a:srgbClr val="FF0000"/>
                </a:solidFill>
              </a:rPr>
              <a:t>210701170</a:t>
            </a:r>
          </a:p>
          <a:p>
            <a:pPr>
              <a:spcBef>
                <a:spcPct val="0"/>
              </a:spcBef>
              <a:buClrTx/>
              <a:buNone/>
            </a:pPr>
            <a:r>
              <a:rPr lang="en-US" altLang="en-IN" sz="2400" b="1" dirty="0">
                <a:solidFill>
                  <a:srgbClr val="FF0000"/>
                </a:solidFill>
              </a:rPr>
              <a:t>Nathaniel </a:t>
            </a:r>
            <a:r>
              <a:rPr lang="en-US" altLang="en-IN" sz="2400" b="1" dirty="0" err="1">
                <a:solidFill>
                  <a:srgbClr val="FF0000"/>
                </a:solidFill>
              </a:rPr>
              <a:t>Abishek</a:t>
            </a:r>
            <a:r>
              <a:rPr lang="en-US" altLang="en-IN" sz="2400" b="1" dirty="0">
                <a:solidFill>
                  <a:srgbClr val="FF0000"/>
                </a:solidFill>
              </a:rPr>
              <a:t> A</a:t>
            </a:r>
          </a:p>
          <a:p>
            <a:pPr>
              <a:spcBef>
                <a:spcPct val="0"/>
              </a:spcBef>
              <a:buClrTx/>
              <a:buNone/>
            </a:pPr>
            <a:r>
              <a:rPr lang="en-US" altLang="en-IN" sz="2400" b="1" dirty="0">
                <a:solidFill>
                  <a:srgbClr val="FF0000"/>
                </a:solidFill>
              </a:rPr>
              <a:t>210701173</a:t>
            </a:r>
          </a:p>
          <a:p>
            <a:pPr>
              <a:spcBef>
                <a:spcPct val="0"/>
              </a:spcBef>
              <a:buClrTx/>
              <a:buFontTx/>
              <a:buNone/>
            </a:pPr>
            <a:endParaRPr lang="en-IN" altLang="en-US" sz="2400" b="1" dirty="0">
              <a:solidFill>
                <a:srgbClr val="FF0000"/>
              </a:solidFill>
            </a:endParaRP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04197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B050"/>
                </a:solidFill>
                <a:latin typeface="Verdana" panose="020B0604030504040204" pitchFamily="34" charset="0"/>
                <a:ea typeface="+mn-ea"/>
                <a:cs typeface="+mn-cs"/>
              </a:rPr>
              <a:t>Department of Computer Science and Engineering</a:t>
            </a:r>
          </a:p>
        </p:txBody>
      </p:sp>
      <p:sp>
        <p:nvSpPr>
          <p:cNvPr id="2" name="Title 1">
            <a:extLst>
              <a:ext uri="{FF2B5EF4-FFF2-40B4-BE49-F238E27FC236}">
                <a16:creationId xmlns:a16="http://schemas.microsoft.com/office/drawing/2014/main" id="{FCA96D6F-308F-76C7-7A91-A7ABC06002C8}"/>
              </a:ext>
            </a:extLst>
          </p:cNvPr>
          <p:cNvSpPr txBox="1">
            <a:spLocks/>
          </p:cNvSpPr>
          <p:nvPr/>
        </p:nvSpPr>
        <p:spPr>
          <a:xfrm>
            <a:off x="838200" y="1686910"/>
            <a:ext cx="10515600" cy="722457"/>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400" b="1" dirty="0">
                <a:solidFill>
                  <a:srgbClr val="002060"/>
                </a:solidFill>
                <a:latin typeface="Verdana" panose="020B0604030504040204" pitchFamily="34" charset="0"/>
                <a:ea typeface="+mn-ea"/>
                <a:cs typeface="+mn-cs"/>
              </a:rPr>
              <a:t>GE19612-Professional Readiness for </a:t>
            </a:r>
            <a:r>
              <a:rPr lang="en-IN" sz="2400" b="1" dirty="0" err="1">
                <a:solidFill>
                  <a:srgbClr val="002060"/>
                </a:solidFill>
                <a:latin typeface="Verdana" panose="020B0604030504040204" pitchFamily="34" charset="0"/>
                <a:ea typeface="+mn-ea"/>
                <a:cs typeface="+mn-cs"/>
              </a:rPr>
              <a:t>Innovation,Employability</a:t>
            </a:r>
            <a:r>
              <a:rPr lang="en-IN" sz="2400" b="1" dirty="0">
                <a:solidFill>
                  <a:srgbClr val="002060"/>
                </a:solidFill>
                <a:latin typeface="Verdana" panose="020B0604030504040204" pitchFamily="34" charset="0"/>
                <a:ea typeface="+mn-ea"/>
                <a:cs typeface="+mn-cs"/>
              </a:rPr>
              <a:t> and Entrepreneurship</a:t>
            </a: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62000" y="1587782"/>
            <a:ext cx="10668000" cy="4267200"/>
          </a:xfrm>
        </p:spPr>
        <p:txBody>
          <a:bodyPr/>
          <a:lstStyle/>
          <a:p>
            <a:pPr marL="0" indent="0">
              <a:buNone/>
            </a:pPr>
            <a:r>
              <a:rPr lang="en-IN" sz="2200" dirty="0">
                <a:latin typeface="Times New Roman" pitchFamily="18" charset="0"/>
                <a:cs typeface="Times New Roman" pitchFamily="18" charset="0"/>
              </a:rPr>
              <a:t>1.PythonSoftwareFoundation.(2022).</a:t>
            </a:r>
            <a:r>
              <a:rPr lang="en-IN" sz="2200" dirty="0" err="1">
                <a:latin typeface="Times New Roman" pitchFamily="18" charset="0"/>
                <a:cs typeface="Times New Roman" pitchFamily="18" charset="0"/>
              </a:rPr>
              <a:t>PythonDocumentation.Retrievedfromhttps</a:t>
            </a:r>
            <a:r>
              <a:rPr lang="en-IN" sz="2200" dirty="0">
                <a:latin typeface="Times New Roman" pitchFamily="18" charset="0"/>
                <a:cs typeface="Times New Roman" pitchFamily="18" charset="0"/>
              </a:rPr>
              <a:t>://docs.python.org/3/</a:t>
            </a:r>
          </a:p>
          <a:p>
            <a:pPr marL="0" indent="0">
              <a:buNone/>
            </a:pPr>
            <a:r>
              <a:rPr lang="en-IN" sz="2200" dirty="0">
                <a:latin typeface="Times New Roman" pitchFamily="18" charset="0"/>
                <a:cs typeface="Times New Roman" pitchFamily="18" charset="0"/>
              </a:rPr>
              <a:t>2.VanderPlas,J.(2016).</a:t>
            </a:r>
            <a:r>
              <a:rPr lang="en-IN" sz="2200" dirty="0" err="1">
                <a:latin typeface="Times New Roman" pitchFamily="18" charset="0"/>
                <a:cs typeface="Times New Roman" pitchFamily="18" charset="0"/>
              </a:rPr>
              <a:t>PythonDataScienceHandbook.O'ReillyMedia</a:t>
            </a:r>
            <a:r>
              <a:rPr lang="en-IN" sz="2200" dirty="0">
                <a:latin typeface="Times New Roman" pitchFamily="18" charset="0"/>
                <a:cs typeface="Times New Roman" pitchFamily="18" charset="0"/>
              </a:rPr>
              <a:t>, Inc.</a:t>
            </a:r>
          </a:p>
          <a:p>
            <a:pPr marL="0" indent="0">
              <a:buNone/>
            </a:pPr>
            <a:r>
              <a:rPr lang="en-IN" sz="2200" dirty="0">
                <a:latin typeface="Times New Roman" pitchFamily="18" charset="0"/>
                <a:cs typeface="Times New Roman" pitchFamily="18" charset="0"/>
              </a:rPr>
              <a:t>3.Pedregosa,F.,Varoquaux,G.,Gramfort,A.,Michel,V.,Thirion,B.,Grisel,O.,...&amp;</a:t>
            </a:r>
            <a:r>
              <a:rPr lang="en-IN" sz="2200" dirty="0" err="1">
                <a:latin typeface="Times New Roman" pitchFamily="18" charset="0"/>
                <a:cs typeface="Times New Roman" pitchFamily="18" charset="0"/>
              </a:rPr>
              <a:t>Vanderplas</a:t>
            </a:r>
            <a:r>
              <a:rPr lang="en-IN" sz="2200" dirty="0">
                <a:latin typeface="Times New Roman" pitchFamily="18" charset="0"/>
                <a:cs typeface="Times New Roman" pitchFamily="18" charset="0"/>
              </a:rPr>
              <a:t>, J. (2011). </a:t>
            </a:r>
            <a:r>
              <a:rPr lang="en-IN" sz="2200" dirty="0" err="1">
                <a:latin typeface="Times New Roman" pitchFamily="18" charset="0"/>
                <a:cs typeface="Times New Roman" pitchFamily="18" charset="0"/>
              </a:rPr>
              <a:t>Scikit</a:t>
            </a:r>
            <a:r>
              <a:rPr lang="en-IN" sz="2200" dirty="0">
                <a:latin typeface="Times New Roman" pitchFamily="18" charset="0"/>
                <a:cs typeface="Times New Roman" pitchFamily="18" charset="0"/>
              </a:rPr>
              <a:t>-learn: Machine learning in Python. Journal of </a:t>
            </a:r>
            <a:r>
              <a:rPr lang="en-IN" sz="2200" dirty="0" err="1">
                <a:latin typeface="Times New Roman" pitchFamily="18" charset="0"/>
                <a:cs typeface="Times New Roman" pitchFamily="18" charset="0"/>
              </a:rPr>
              <a:t>MachineLearning</a:t>
            </a:r>
            <a:r>
              <a:rPr lang="en-IN" sz="2200" dirty="0">
                <a:latin typeface="Times New Roman" pitchFamily="18" charset="0"/>
                <a:cs typeface="Times New Roman" pitchFamily="18" charset="0"/>
              </a:rPr>
              <a:t> Research, 12(Oct), 2825-2830.</a:t>
            </a:r>
          </a:p>
          <a:p>
            <a:pPr marL="0" indent="0">
              <a:buNone/>
            </a:pPr>
            <a:r>
              <a:rPr lang="en-US" sz="2200" dirty="0">
                <a:latin typeface="Times New Roman" pitchFamily="18" charset="0"/>
                <a:cs typeface="Times New Roman" pitchFamily="18" charset="0"/>
              </a:rPr>
              <a:t>4.McKinney,W.(2017).Pandas:DataStructuresforStatisticalComputinginPython.Proceedings of the 9th Python in Science Conference.</a:t>
            </a:r>
          </a:p>
          <a:p>
            <a:pPr marL="0" indent="0">
              <a:buNone/>
            </a:pPr>
            <a:r>
              <a:rPr lang="en-IN" sz="2200" dirty="0">
                <a:latin typeface="Times New Roman" pitchFamily="18" charset="0"/>
                <a:cs typeface="Times New Roman" pitchFamily="18" charset="0"/>
              </a:rPr>
              <a:t>5.Fitbit.(</a:t>
            </a:r>
            <a:r>
              <a:rPr lang="en-IN" sz="2200" dirty="0" err="1">
                <a:latin typeface="Times New Roman" pitchFamily="18" charset="0"/>
                <a:cs typeface="Times New Roman" pitchFamily="18" charset="0"/>
              </a:rPr>
              <a:t>n.d.</a:t>
            </a:r>
            <a:r>
              <a:rPr lang="en-IN" sz="2200" dirty="0">
                <a:latin typeface="Times New Roman" pitchFamily="18" charset="0"/>
                <a:cs typeface="Times New Roman" pitchFamily="18" charset="0"/>
              </a:rPr>
              <a:t>).</a:t>
            </a:r>
            <a:r>
              <a:rPr lang="en-IN" sz="2200" dirty="0" err="1">
                <a:latin typeface="Times New Roman" pitchFamily="18" charset="0"/>
                <a:cs typeface="Times New Roman" pitchFamily="18" charset="0"/>
              </a:rPr>
              <a:t>FitbitAPIDocumentation.Retrievedfromhttps</a:t>
            </a:r>
            <a:r>
              <a:rPr lang="en-IN" sz="2200" dirty="0">
                <a:latin typeface="Times New Roman" pitchFamily="18" charset="0"/>
                <a:cs typeface="Times New Roman" pitchFamily="18" charset="0"/>
              </a:rPr>
              <a:t>://dev.fitbit.com/build/reference/</a:t>
            </a:r>
          </a:p>
          <a:p>
            <a:pPr marL="0" indent="0">
              <a:buNone/>
            </a:pPr>
            <a:r>
              <a:rPr lang="en-IN" sz="2200" dirty="0">
                <a:latin typeface="Times New Roman" pitchFamily="18" charset="0"/>
                <a:cs typeface="Times New Roman" pitchFamily="18" charset="0"/>
              </a:rPr>
              <a:t>6.Google.(</a:t>
            </a:r>
            <a:r>
              <a:rPr lang="en-IN" sz="2200" dirty="0" err="1">
                <a:latin typeface="Times New Roman" pitchFamily="18" charset="0"/>
                <a:cs typeface="Times New Roman" pitchFamily="18" charset="0"/>
              </a:rPr>
              <a:t>n.d.</a:t>
            </a:r>
            <a:r>
              <a:rPr lang="en-IN" sz="2200" dirty="0">
                <a:latin typeface="Times New Roman" pitchFamily="18" charset="0"/>
                <a:cs typeface="Times New Roman" pitchFamily="18" charset="0"/>
              </a:rPr>
              <a:t>).</a:t>
            </a:r>
            <a:r>
              <a:rPr lang="en-IN" sz="2200" dirty="0" err="1">
                <a:latin typeface="Times New Roman" pitchFamily="18" charset="0"/>
                <a:cs typeface="Times New Roman" pitchFamily="18" charset="0"/>
              </a:rPr>
              <a:t>GoogleFitAPIDocumentation.Retrievedfromhttps</a:t>
            </a:r>
            <a:r>
              <a:rPr lang="en-IN" sz="2200" dirty="0">
                <a:latin typeface="Times New Roman" pitchFamily="18" charset="0"/>
                <a:cs typeface="Times New Roman" pitchFamily="18" charset="0"/>
              </a:rPr>
              <a:t>://developers.google.com/fit</a:t>
            </a:r>
          </a:p>
          <a:p>
            <a:pPr marL="0" indent="0">
              <a:buNone/>
            </a:pPr>
            <a:r>
              <a:rPr lang="en-US" sz="2200" dirty="0">
                <a:latin typeface="Times New Roman" pitchFamily="18" charset="0"/>
                <a:cs typeface="Times New Roman" pitchFamily="18" charset="0"/>
              </a:rPr>
              <a:t>7.Apple Inc. (</a:t>
            </a:r>
            <a:r>
              <a:rPr lang="en-US" sz="2200" dirty="0" err="1">
                <a:latin typeface="Times New Roman" pitchFamily="18" charset="0"/>
                <a:cs typeface="Times New Roman" pitchFamily="18" charset="0"/>
              </a:rPr>
              <a:t>n.d.</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HealthKit</a:t>
            </a:r>
            <a:r>
              <a:rPr lang="en-US" sz="2200" dirty="0">
                <a:latin typeface="Times New Roman" pitchFamily="18" charset="0"/>
                <a:cs typeface="Times New Roman" pitchFamily="18" charset="0"/>
              </a:rPr>
              <a:t>. Retrieved fromhttps://developer.apple.com/documentation/healthkit</a:t>
            </a:r>
            <a:endParaRPr lang="en-IN" sz="2200" dirty="0">
              <a:effectLst/>
              <a:latin typeface="Times New Roman" panose="02020603050405020304" pitchFamily="18" charset="0"/>
              <a:ea typeface="SimSun" panose="02010600030101010101" pitchFamily="2" charset="-122"/>
              <a:cs typeface="Times New Roman" pitchFamily="18" charset="0"/>
            </a:endParaRPr>
          </a:p>
        </p:txBody>
      </p:sp>
      <p:sp>
        <p:nvSpPr>
          <p:cNvPr id="8" name="Footer Placeholder 7">
            <a:extLst>
              <a:ext uri="{FF2B5EF4-FFF2-40B4-BE49-F238E27FC236}">
                <a16:creationId xmlns:a16="http://schemas.microsoft.com/office/drawing/2014/main" id="{C7B92263-1948-859A-F218-87D6917AE85F}"/>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4F428229-340D-AB4E-680A-D8ED1591A5E4}"/>
              </a:ext>
            </a:extLst>
          </p:cNvPr>
          <p:cNvSpPr>
            <a:spLocks noGrp="1"/>
          </p:cNvSpPr>
          <p:nvPr>
            <p:ph type="sldNum" sz="quarter" idx="12"/>
          </p:nvPr>
        </p:nvSpPr>
        <p:spPr>
          <a:xfrm>
            <a:off x="9176871" y="6553199"/>
            <a:ext cx="2641600" cy="476250"/>
          </a:xfrm>
        </p:spPr>
        <p:txBody>
          <a:bodyPr/>
          <a:lstStyle/>
          <a:p>
            <a:pPr>
              <a:defRPr/>
            </a:pPr>
            <a:fld id="{BDC2143B-610F-499C-A392-DFFBE135A7B2}" type="slidenum">
              <a:rPr lang="en-US" altLang="en-US" smtClean="0"/>
              <a:pPr>
                <a:defRPr/>
              </a:pPr>
              <a:t>10</a:t>
            </a:fld>
            <a:endParaRPr lang="en-US" altLang="en-US"/>
          </a:p>
        </p:txBody>
      </p:sp>
    </p:spTree>
    <p:extLst>
      <p:ext uri="{BB962C8B-B14F-4D97-AF65-F5344CB8AC3E}">
        <p14:creationId xmlns:p14="http://schemas.microsoft.com/office/powerpoint/2010/main" val="1530162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43722-722E-430B-BDF1-B512A33253E4}"/>
              </a:ext>
            </a:extLst>
          </p:cNvPr>
          <p:cNvSpPr>
            <a:spLocks noGrp="1"/>
          </p:cNvSpPr>
          <p:nvPr>
            <p:ph type="title"/>
          </p:nvPr>
        </p:nvSpPr>
        <p:spPr/>
        <p:txBody>
          <a:bodyPr/>
          <a:lstStyle/>
          <a:p>
            <a:r>
              <a:rPr lang="en-US" b="1" dirty="0">
                <a:solidFill>
                  <a:srgbClr val="FF0000"/>
                </a:solidFill>
              </a:rPr>
              <a:t>References</a:t>
            </a:r>
            <a:endParaRPr lang="en-IN" b="1" dirty="0">
              <a:solidFill>
                <a:srgbClr val="FF0000"/>
              </a:solidFill>
            </a:endParaRPr>
          </a:p>
        </p:txBody>
      </p:sp>
      <p:sp>
        <p:nvSpPr>
          <p:cNvPr id="3" name="Content Placeholder 2">
            <a:extLst>
              <a:ext uri="{FF2B5EF4-FFF2-40B4-BE49-F238E27FC236}">
                <a16:creationId xmlns:a16="http://schemas.microsoft.com/office/drawing/2014/main" id="{7F405C89-A2AD-4C2E-B048-38801C0A50A0}"/>
              </a:ext>
            </a:extLst>
          </p:cNvPr>
          <p:cNvSpPr>
            <a:spLocks noGrp="1"/>
          </p:cNvSpPr>
          <p:nvPr>
            <p:ph idx="1"/>
          </p:nvPr>
        </p:nvSpPr>
        <p:spPr>
          <a:xfrm>
            <a:off x="762000" y="1600200"/>
            <a:ext cx="10668000" cy="4267200"/>
          </a:xfrm>
        </p:spPr>
        <p:txBody>
          <a:bodyPr/>
          <a:lstStyle/>
          <a:p>
            <a:pPr marL="0" indent="0">
              <a:buNone/>
            </a:pPr>
            <a:r>
              <a:rPr lang="en-IN" sz="2200" dirty="0">
                <a:latin typeface="Times New Roman" pitchFamily="18" charset="0"/>
                <a:cs typeface="Times New Roman" pitchFamily="18" charset="0"/>
              </a:rPr>
              <a:t>8.Grinberg,M.(2018).</a:t>
            </a:r>
            <a:r>
              <a:rPr lang="en-IN" sz="2200" dirty="0" err="1">
                <a:latin typeface="Times New Roman" pitchFamily="18" charset="0"/>
                <a:cs typeface="Times New Roman" pitchFamily="18" charset="0"/>
              </a:rPr>
              <a:t>FlaskWebDevelopment:DevelopingWebApplicationswithPython</a:t>
            </a:r>
            <a:r>
              <a:rPr lang="en-IN" sz="2200" dirty="0">
                <a:latin typeface="Times New Roman" pitchFamily="18" charset="0"/>
                <a:cs typeface="Times New Roman" pitchFamily="18" charset="0"/>
              </a:rPr>
              <a:t>. O'Reilly Media, Inc.</a:t>
            </a:r>
          </a:p>
          <a:p>
            <a:pPr marL="0" indent="0">
              <a:buNone/>
            </a:pPr>
            <a:r>
              <a:rPr lang="en-IN" sz="2200" dirty="0">
                <a:latin typeface="Times New Roman" pitchFamily="18" charset="0"/>
                <a:cs typeface="Times New Roman" pitchFamily="18" charset="0"/>
              </a:rPr>
              <a:t>9.DjangoSoftwareFoundation.(2022).</a:t>
            </a:r>
            <a:r>
              <a:rPr lang="en-IN" sz="2200" dirty="0" err="1">
                <a:latin typeface="Times New Roman" pitchFamily="18" charset="0"/>
                <a:cs typeface="Times New Roman" pitchFamily="18" charset="0"/>
              </a:rPr>
              <a:t>DjangoDocumentation.Retrievedfromhttps</a:t>
            </a:r>
            <a:r>
              <a:rPr lang="en-IN" sz="2200" dirty="0">
                <a:latin typeface="Times New Roman" pitchFamily="18" charset="0"/>
                <a:cs typeface="Times New Roman" pitchFamily="18" charset="0"/>
              </a:rPr>
              <a:t>://docs.djangoproject.com/en/3.2/</a:t>
            </a:r>
          </a:p>
          <a:p>
            <a:pPr marL="0" indent="0">
              <a:buNone/>
            </a:pPr>
            <a:r>
              <a:rPr lang="en-IN" sz="2200" dirty="0">
                <a:latin typeface="Times New Roman" pitchFamily="18" charset="0"/>
                <a:cs typeface="Times New Roman" pitchFamily="18" charset="0"/>
              </a:rPr>
              <a:t>10.MaterialDesign.(</a:t>
            </a:r>
            <a:r>
              <a:rPr lang="en-IN" sz="2200" dirty="0" err="1">
                <a:latin typeface="Times New Roman" pitchFamily="18" charset="0"/>
                <a:cs typeface="Times New Roman" pitchFamily="18" charset="0"/>
              </a:rPr>
              <a:t>n.d.</a:t>
            </a:r>
            <a:r>
              <a:rPr lang="en-IN" sz="2200" dirty="0">
                <a:latin typeface="Times New Roman" pitchFamily="18" charset="0"/>
                <a:cs typeface="Times New Roman" pitchFamily="18" charset="0"/>
              </a:rPr>
              <a:t>).</a:t>
            </a:r>
            <a:r>
              <a:rPr lang="en-IN" sz="2200" dirty="0" err="1">
                <a:latin typeface="Times New Roman" pitchFamily="18" charset="0"/>
                <a:cs typeface="Times New Roman" pitchFamily="18" charset="0"/>
              </a:rPr>
              <a:t>MaterialDesignGuidelines.Retrievedfromhttps</a:t>
            </a:r>
            <a:r>
              <a:rPr lang="en-IN" sz="2200" dirty="0">
                <a:latin typeface="Times New Roman" pitchFamily="18" charset="0"/>
                <a:cs typeface="Times New Roman" pitchFamily="18" charset="0"/>
              </a:rPr>
              <a:t>://material.io/design</a:t>
            </a:r>
          </a:p>
          <a:p>
            <a:pPr marL="0" indent="0">
              <a:buNone/>
            </a:pPr>
            <a:r>
              <a:rPr lang="en-IN" sz="2200" dirty="0">
                <a:latin typeface="Times New Roman" pitchFamily="18" charset="0"/>
                <a:cs typeface="Times New Roman" pitchFamily="18" charset="0"/>
              </a:rPr>
              <a:t>11.Twitter,Inc.(</a:t>
            </a:r>
            <a:r>
              <a:rPr lang="en-IN" sz="2200" dirty="0" err="1">
                <a:latin typeface="Times New Roman" pitchFamily="18" charset="0"/>
                <a:cs typeface="Times New Roman" pitchFamily="18" charset="0"/>
              </a:rPr>
              <a:t>n.d.</a:t>
            </a:r>
            <a:r>
              <a:rPr lang="en-IN" sz="2200" dirty="0">
                <a:latin typeface="Times New Roman" pitchFamily="18" charset="0"/>
                <a:cs typeface="Times New Roman" pitchFamily="18" charset="0"/>
              </a:rPr>
              <a:t>).</a:t>
            </a:r>
            <a:r>
              <a:rPr lang="en-IN" sz="2200" dirty="0" err="1">
                <a:latin typeface="Times New Roman" pitchFamily="18" charset="0"/>
                <a:cs typeface="Times New Roman" pitchFamily="18" charset="0"/>
              </a:rPr>
              <a:t>BootstrapDocumentation.Retrievedfromhttps</a:t>
            </a:r>
            <a:r>
              <a:rPr lang="en-IN" sz="2200" dirty="0">
                <a:latin typeface="Times New Roman" pitchFamily="18" charset="0"/>
                <a:cs typeface="Times New Roman" pitchFamily="18" charset="0"/>
              </a:rPr>
              <a:t>://getbootstrap.com/docs/5.1/getting-started/introduction/</a:t>
            </a:r>
          </a:p>
          <a:p>
            <a:pPr marL="0" indent="0">
              <a:buNone/>
            </a:pPr>
            <a:r>
              <a:rPr lang="en-IN" sz="2200" dirty="0">
                <a:latin typeface="Times New Roman" pitchFamily="18" charset="0"/>
                <a:cs typeface="Times New Roman" pitchFamily="18" charset="0"/>
              </a:rPr>
              <a:t>12.Heroku.(</a:t>
            </a:r>
            <a:r>
              <a:rPr lang="en-IN" sz="2200" dirty="0" err="1">
                <a:latin typeface="Times New Roman" pitchFamily="18" charset="0"/>
                <a:cs typeface="Times New Roman" pitchFamily="18" charset="0"/>
              </a:rPr>
              <a:t>n.d.</a:t>
            </a:r>
            <a:r>
              <a:rPr lang="en-IN" sz="2200" dirty="0">
                <a:latin typeface="Times New Roman" pitchFamily="18" charset="0"/>
                <a:cs typeface="Times New Roman" pitchFamily="18" charset="0"/>
              </a:rPr>
              <a:t>).</a:t>
            </a:r>
            <a:r>
              <a:rPr lang="en-IN" sz="2200" dirty="0" err="1">
                <a:latin typeface="Times New Roman" pitchFamily="18" charset="0"/>
                <a:cs typeface="Times New Roman" pitchFamily="18" charset="0"/>
              </a:rPr>
              <a:t>HerokuDocumentation.Retrievedfromhttps</a:t>
            </a:r>
            <a:r>
              <a:rPr lang="en-IN" sz="2200" dirty="0">
                <a:latin typeface="Times New Roman" pitchFamily="18" charset="0"/>
                <a:cs typeface="Times New Roman" pitchFamily="18" charset="0"/>
              </a:rPr>
              <a:t>://devcenter.heroku.com/categories/reference</a:t>
            </a:r>
          </a:p>
          <a:p>
            <a:pPr marL="0" indent="0">
              <a:buNone/>
            </a:pPr>
            <a:r>
              <a:rPr lang="en-IN" sz="2200" dirty="0">
                <a:latin typeface="Times New Roman" pitchFamily="18" charset="0"/>
                <a:cs typeface="Times New Roman" pitchFamily="18" charset="0"/>
              </a:rPr>
              <a:t>13.AmazonWebServices.(</a:t>
            </a:r>
            <a:r>
              <a:rPr lang="en-IN" sz="2200" dirty="0" err="1">
                <a:latin typeface="Times New Roman" pitchFamily="18" charset="0"/>
                <a:cs typeface="Times New Roman" pitchFamily="18" charset="0"/>
              </a:rPr>
              <a:t>n.d.</a:t>
            </a:r>
            <a:r>
              <a:rPr lang="en-IN" sz="2200" dirty="0">
                <a:latin typeface="Times New Roman" pitchFamily="18" charset="0"/>
                <a:cs typeface="Times New Roman" pitchFamily="18" charset="0"/>
              </a:rPr>
              <a:t>).</a:t>
            </a:r>
            <a:r>
              <a:rPr lang="en-IN" sz="2200" dirty="0" err="1">
                <a:latin typeface="Times New Roman" pitchFamily="18" charset="0"/>
                <a:cs typeface="Times New Roman" pitchFamily="18" charset="0"/>
              </a:rPr>
              <a:t>AWSDocumentation.Retrievedfromhttps</a:t>
            </a:r>
            <a:r>
              <a:rPr lang="en-IN" sz="2200" dirty="0">
                <a:latin typeface="Times New Roman" pitchFamily="18" charset="0"/>
                <a:cs typeface="Times New Roman" pitchFamily="18" charset="0"/>
              </a:rPr>
              <a:t>://docs.aws.amazon.com/index.html</a:t>
            </a:r>
          </a:p>
        </p:txBody>
      </p:sp>
      <p:sp>
        <p:nvSpPr>
          <p:cNvPr id="5" name="Footer Placeholder 4">
            <a:extLst>
              <a:ext uri="{FF2B5EF4-FFF2-40B4-BE49-F238E27FC236}">
                <a16:creationId xmlns:a16="http://schemas.microsoft.com/office/drawing/2014/main" id="{7D91F1E4-24B0-4505-8595-5CDC7F8FC96A}"/>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00AE1CC9-CBE1-4DC4-9B6D-E6CF27F1927D}"/>
              </a:ext>
            </a:extLst>
          </p:cNvPr>
          <p:cNvSpPr>
            <a:spLocks noGrp="1"/>
          </p:cNvSpPr>
          <p:nvPr>
            <p:ph type="sldNum" sz="quarter" idx="12"/>
          </p:nvPr>
        </p:nvSpPr>
        <p:spPr/>
        <p:txBody>
          <a:bodyPr/>
          <a:lstStyle/>
          <a:p>
            <a:pPr>
              <a:defRPr/>
            </a:pPr>
            <a:fld id="{BDC2143B-610F-499C-A392-DFFBE135A7B2}" type="slidenum">
              <a:rPr lang="en-US" altLang="en-US" smtClean="0"/>
              <a:pPr>
                <a:defRPr/>
              </a:pPr>
              <a:t>11</a:t>
            </a:fld>
            <a:endParaRPr lang="en-US" altLang="en-US"/>
          </a:p>
        </p:txBody>
      </p:sp>
    </p:spTree>
    <p:extLst>
      <p:ext uri="{BB962C8B-B14F-4D97-AF65-F5344CB8AC3E}">
        <p14:creationId xmlns:p14="http://schemas.microsoft.com/office/powerpoint/2010/main" val="759272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800" b="1" dirty="0">
                <a:solidFill>
                  <a:srgbClr val="FF0000"/>
                </a:solidFill>
              </a:rPr>
              <a:t>Thank You</a:t>
            </a:r>
            <a:endParaRPr lang="en-IN" sz="4400" dirty="0"/>
          </a:p>
        </p:txBody>
      </p:sp>
      <p:sp>
        <p:nvSpPr>
          <p:cNvPr id="7" name="Footer Placeholder 6">
            <a:extLst>
              <a:ext uri="{FF2B5EF4-FFF2-40B4-BE49-F238E27FC236}">
                <a16:creationId xmlns:a16="http://schemas.microsoft.com/office/drawing/2014/main" id="{391F93E0-2B00-7E75-5B16-EB891A8D92B6}"/>
              </a:ext>
            </a:extLst>
          </p:cNvPr>
          <p:cNvSpPr>
            <a:spLocks noGrp="1"/>
          </p:cNvSpPr>
          <p:nvPr>
            <p:ph type="ftr" sz="quarter" idx="11"/>
          </p:nvPr>
        </p:nvSpPr>
        <p:spPr/>
        <p:txBody>
          <a:bodyPr/>
          <a:lstStyle/>
          <a:p>
            <a:pPr>
              <a:defRPr/>
            </a:pPr>
            <a:r>
              <a:rPr lang="en-US"/>
              <a:t>Department of Computer Science and Engineering</a:t>
            </a:r>
          </a:p>
        </p:txBody>
      </p:sp>
      <p:sp>
        <p:nvSpPr>
          <p:cNvPr id="8" name="Slide Number Placeholder 7">
            <a:extLst>
              <a:ext uri="{FF2B5EF4-FFF2-40B4-BE49-F238E27FC236}">
                <a16:creationId xmlns:a16="http://schemas.microsoft.com/office/drawing/2014/main" id="{0661F9D6-4F22-469C-3FC5-9D255DC779FB}"/>
              </a:ext>
            </a:extLst>
          </p:cNvPr>
          <p:cNvSpPr>
            <a:spLocks noGrp="1"/>
          </p:cNvSpPr>
          <p:nvPr>
            <p:ph type="sldNum" sz="quarter" idx="12"/>
          </p:nvPr>
        </p:nvSpPr>
        <p:spPr/>
        <p:txBody>
          <a:bodyPr/>
          <a:lstStyle/>
          <a:p>
            <a:pPr>
              <a:defRPr/>
            </a:pPr>
            <a:fld id="{F583B680-F650-469F-A231-392F163461F6}" type="slidenum">
              <a:rPr lang="en-US" altLang="en-US" smtClean="0"/>
              <a:pPr>
                <a:defRPr/>
              </a:pPr>
              <a:t>12</a:t>
            </a:fld>
            <a:endParaRPr lang="en-US" altLang="en-US"/>
          </a:p>
        </p:txBody>
      </p:sp>
    </p:spTree>
    <p:extLst>
      <p:ext uri="{BB962C8B-B14F-4D97-AF65-F5344CB8AC3E}">
        <p14:creationId xmlns:p14="http://schemas.microsoft.com/office/powerpoint/2010/main" val="2273965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sz="3200" b="1" dirty="0">
                <a:solidFill>
                  <a:srgbClr val="FF0000"/>
                </a:solidFill>
              </a:rPr>
              <a:t>A</a:t>
            </a:r>
            <a:r>
              <a:rPr lang="en-IN" sz="3200" b="1" dirty="0" err="1">
                <a:solidFill>
                  <a:srgbClr val="FF0000"/>
                </a:solidFill>
              </a:rPr>
              <a:t>bstract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lgn="just">
              <a:buClr>
                <a:srgbClr val="CC0000"/>
              </a:buClr>
              <a:buNone/>
              <a:defRPr/>
            </a:pPr>
            <a:r>
              <a:rPr lang="en-US" sz="2400" dirty="0">
                <a:latin typeface="Times New Roman" pitchFamily="18" charset="0"/>
                <a:cs typeface="Times New Roman" pitchFamily="18" charset="0"/>
              </a:rPr>
              <a:t>AI </a:t>
            </a:r>
            <a:r>
              <a:rPr lang="en-US" sz="2400" dirty="0" err="1">
                <a:latin typeface="Times New Roman" pitchFamily="18" charset="0"/>
                <a:cs typeface="Times New Roman" pitchFamily="18" charset="0"/>
              </a:rPr>
              <a:t>FitHub</a:t>
            </a:r>
            <a:r>
              <a:rPr lang="en-US" sz="2400" dirty="0">
                <a:latin typeface="Times New Roman" pitchFamily="18" charset="0"/>
                <a:cs typeface="Times New Roman" pitchFamily="18" charset="0"/>
              </a:rPr>
              <a:t> is a pioneering platform dedicated to revolutionizing wellness through intelligent fitness guidance. Leveraging cutting-edge artificial intelligence (AI) technologies, AI </a:t>
            </a:r>
            <a:r>
              <a:rPr lang="en-US" sz="2400" dirty="0" err="1">
                <a:latin typeface="Times New Roman" pitchFamily="18" charset="0"/>
                <a:cs typeface="Times New Roman" pitchFamily="18" charset="0"/>
              </a:rPr>
              <a:t>FitHub</a:t>
            </a:r>
            <a:r>
              <a:rPr lang="en-US" sz="2400" dirty="0">
                <a:latin typeface="Times New Roman" pitchFamily="18" charset="0"/>
                <a:cs typeface="Times New Roman" pitchFamily="18" charset="0"/>
              </a:rPr>
              <a:t> offers personalized fitness solutions tailored to individual needs, preferences, and goals. By analyzing user data, the platform delivers customized diet plans, nutrition recommendations, and motivational support to optimize fitness outcomes. AI </a:t>
            </a:r>
            <a:r>
              <a:rPr lang="en-US" sz="2400" dirty="0" err="1">
                <a:latin typeface="Times New Roman" pitchFamily="18" charset="0"/>
                <a:cs typeface="Times New Roman" pitchFamily="18" charset="0"/>
              </a:rPr>
              <a:t>FitHub</a:t>
            </a:r>
            <a:r>
              <a:rPr lang="en-US" sz="2400" dirty="0">
                <a:latin typeface="Times New Roman" pitchFamily="18" charset="0"/>
                <a:cs typeface="Times New Roman" pitchFamily="18" charset="0"/>
              </a:rPr>
              <a:t> focuses on well being of the user by providing a well suitable diet for the individual considering the health factors of the user. It aims on combining advanced AI technologies on user-centric design. The main objective of AI </a:t>
            </a:r>
            <a:r>
              <a:rPr lang="en-US" sz="2400" dirty="0" err="1">
                <a:latin typeface="Times New Roman" pitchFamily="18" charset="0"/>
                <a:cs typeface="Times New Roman" pitchFamily="18" charset="0"/>
              </a:rPr>
              <a:t>FitHub</a:t>
            </a:r>
            <a:r>
              <a:rPr lang="en-US" sz="2400" dirty="0">
                <a:latin typeface="Times New Roman" pitchFamily="18" charset="0"/>
                <a:cs typeface="Times New Roman" pitchFamily="18" charset="0"/>
              </a:rPr>
              <a:t> is to transform the fitness industry, making personalized wellness accessible to all. </a:t>
            </a:r>
          </a:p>
          <a:p>
            <a:pPr marL="0" indent="0" algn="just">
              <a:buClr>
                <a:srgbClr val="CC0000"/>
              </a:buClr>
              <a:buNone/>
              <a:defRPr/>
            </a:pPr>
            <a:r>
              <a:rPr lang="en-US" sz="2000" dirty="0">
                <a:effectLst/>
                <a:latin typeface="Times New Roman" panose="02020603050405020304" pitchFamily="18" charset="0"/>
                <a:ea typeface="Times New Roman" panose="02020603050405020304" pitchFamily="18" charset="0"/>
              </a:rPr>
              <a:t> </a:t>
            </a:r>
            <a:br>
              <a:rPr kumimoji="0" lang="en-IN" altLang="en-US" sz="2400" b="0" i="0" u="none" strike="noStrike" kern="0" cap="none" spc="0" normalizeH="0" baseline="0" noProof="0" dirty="0">
                <a:ln>
                  <a:noFill/>
                </a:ln>
                <a:effectLst/>
                <a:uLnTx/>
                <a:uFillTx/>
                <a:latin typeface="Verdana"/>
                <a:ea typeface="+mn-ea"/>
                <a:cs typeface="+mn-cs"/>
              </a:rPr>
            </a:br>
            <a:endParaRPr kumimoji="0" lang="en-IN" altLang="en-US" sz="2400" b="0" i="0" u="none" strike="noStrike" kern="0" cap="none" spc="0" normalizeH="0" baseline="0" noProof="0" dirty="0">
              <a:ln>
                <a:noFill/>
              </a:ln>
              <a:effectLst/>
              <a:uLnTx/>
              <a:uFillTx/>
              <a:latin typeface="Verdana"/>
              <a:ea typeface="+mn-ea"/>
              <a:cs typeface="+mn-cs"/>
            </a:endParaRPr>
          </a:p>
          <a:p>
            <a:pPr marL="0" indent="0">
              <a:buNone/>
            </a:pPr>
            <a:endParaRPr lang="en-IN" sz="2800" dirty="0"/>
          </a:p>
        </p:txBody>
      </p:sp>
      <p:sp>
        <p:nvSpPr>
          <p:cNvPr id="8" name="Footer Placeholder 7">
            <a:extLst>
              <a:ext uri="{FF2B5EF4-FFF2-40B4-BE49-F238E27FC236}">
                <a16:creationId xmlns:a16="http://schemas.microsoft.com/office/drawing/2014/main" id="{12206323-7090-0053-9453-F926129703A3}"/>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0D31BFA9-7ED2-7E2D-863E-B6F36D8E7EF6}"/>
              </a:ext>
            </a:extLst>
          </p:cNvPr>
          <p:cNvSpPr>
            <a:spLocks noGrp="1"/>
          </p:cNvSpPr>
          <p:nvPr>
            <p:ph type="sldNum" sz="quarter" idx="12"/>
          </p:nvPr>
        </p:nvSpPr>
        <p:spPr/>
        <p:txBody>
          <a:bodyPr/>
          <a:lstStyle/>
          <a:p>
            <a:pPr>
              <a:defRPr/>
            </a:pPr>
            <a:fld id="{BDC2143B-610F-499C-A392-DFFBE135A7B2}" type="slidenum">
              <a:rPr lang="en-US" altLang="en-US" smtClean="0"/>
              <a:pPr>
                <a:defRPr/>
              </a:pPr>
              <a:t>2</a:t>
            </a:fld>
            <a:endParaRPr lang="en-US" altLang="en-US"/>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sz="3200" b="1" dirty="0">
                <a:solidFill>
                  <a:srgbClr val="FF0000"/>
                </a:solidFill>
              </a:rPr>
              <a:t>E</a:t>
            </a:r>
            <a:r>
              <a:rPr lang="en-IN" sz="3200" b="1" dirty="0" err="1">
                <a:solidFill>
                  <a:srgbClr val="FF0000"/>
                </a:solidFill>
              </a:rPr>
              <a:t>xisting</a:t>
            </a:r>
            <a:r>
              <a:rPr lang="en-IN" sz="3200" b="1" dirty="0">
                <a:solidFill>
                  <a:srgbClr val="FF0000"/>
                </a:solidFill>
              </a:rPr>
              <a:t>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lgn="just">
              <a:buClr>
                <a:srgbClr val="CC0000"/>
              </a:buClr>
              <a:buNone/>
              <a:defRPr/>
            </a:pPr>
            <a:r>
              <a:rPr lang="en-US" sz="2400" dirty="0">
                <a:latin typeface="Times New Roman" pitchFamily="18" charset="0"/>
                <a:cs typeface="Times New Roman" pitchFamily="18" charset="0"/>
              </a:rPr>
              <a:t>The existing systems for fitness and nutrition tracking, such as </a:t>
            </a:r>
            <a:r>
              <a:rPr lang="en-US" sz="2400" dirty="0" err="1">
                <a:latin typeface="Times New Roman" pitchFamily="18" charset="0"/>
                <a:cs typeface="Times New Roman" pitchFamily="18" charset="0"/>
              </a:rPr>
              <a:t>MyFitnessPal</a:t>
            </a:r>
            <a:r>
              <a:rPr lang="en-US" sz="2400" dirty="0">
                <a:latin typeface="Times New Roman" pitchFamily="18" charset="0"/>
                <a:cs typeface="Times New Roman" pitchFamily="18" charset="0"/>
              </a:rPr>
              <a:t> and </a:t>
            </a:r>
            <a:r>
              <a:rPr lang="en-US" sz="2400" dirty="0" err="1">
                <a:latin typeface="Times New Roman" pitchFamily="18" charset="0"/>
                <a:cs typeface="Times New Roman" pitchFamily="18" charset="0"/>
              </a:rPr>
              <a:t>Fitbit</a:t>
            </a:r>
            <a:r>
              <a:rPr lang="en-US" sz="2400" dirty="0">
                <a:latin typeface="Times New Roman" pitchFamily="18" charset="0"/>
                <a:cs typeface="Times New Roman" pitchFamily="18" charset="0"/>
              </a:rPr>
              <a:t>, offer basic features for logging meals, tracking workouts, and monitoring overall health metrics. These platforms provide users with calorie counts, nutrient breakdowns, and generalized exercise routines. However, they can be time-consuming and prone to inaccuracies. The insights and recommendations provided are often generic and not tailored to individual users' specific health conditions, preferences, or goals. Real-time, adaptive feedback based on continuous data monitoring is generally not available. Privacy concerns also persist, as user data is often stored in centralized databases, potentially exposing it to security risks.</a:t>
            </a:r>
            <a:endParaRPr lang="en-IN" sz="2200" dirty="0">
              <a:latin typeface="Times New Roman" pitchFamily="18" charset="0"/>
              <a:cs typeface="Times New Roman" pitchFamily="18" charset="0"/>
            </a:endParaRPr>
          </a:p>
        </p:txBody>
      </p:sp>
      <p:sp>
        <p:nvSpPr>
          <p:cNvPr id="8" name="Footer Placeholder 7">
            <a:extLst>
              <a:ext uri="{FF2B5EF4-FFF2-40B4-BE49-F238E27FC236}">
                <a16:creationId xmlns:a16="http://schemas.microsoft.com/office/drawing/2014/main" id="{95D70278-2BB4-395B-93A0-B6B268063473}"/>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29A2B535-07F2-DF43-E129-1A90425255EC}"/>
              </a:ext>
            </a:extLst>
          </p:cNvPr>
          <p:cNvSpPr>
            <a:spLocks noGrp="1"/>
          </p:cNvSpPr>
          <p:nvPr>
            <p:ph type="sldNum" sz="quarter" idx="12"/>
          </p:nvPr>
        </p:nvSpPr>
        <p:spPr/>
        <p:txBody>
          <a:bodyPr/>
          <a:lstStyle/>
          <a:p>
            <a:pPr>
              <a:defRPr/>
            </a:pPr>
            <a:fld id="{BDC2143B-610F-499C-A392-DFFBE135A7B2}" type="slidenum">
              <a:rPr lang="en-US" altLang="en-US" smtClean="0"/>
              <a:pPr>
                <a:defRPr/>
              </a:pPr>
              <a:t>3</a:t>
            </a:fld>
            <a:endParaRPr lang="en-US" altLang="en-US" dirty="0"/>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sz="3200" b="1" dirty="0">
                <a:solidFill>
                  <a:srgbClr val="FF0000"/>
                </a:solidFill>
              </a:rPr>
              <a:t>P</a:t>
            </a:r>
            <a:r>
              <a:rPr lang="en-IN" sz="3200" b="1" dirty="0" err="1">
                <a:solidFill>
                  <a:srgbClr val="FF0000"/>
                </a:solidFill>
              </a:rPr>
              <a:t>roposed</a:t>
            </a:r>
            <a:r>
              <a:rPr lang="en-IN" sz="3200" b="1" dirty="0">
                <a:solidFill>
                  <a:srgbClr val="FF0000"/>
                </a:solidFill>
              </a:rPr>
              <a:t>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812800" y="1723105"/>
            <a:ext cx="10566400" cy="4267200"/>
          </a:xfrm>
        </p:spPr>
        <p:txBody>
          <a:bodyPr/>
          <a:lstStyle/>
          <a:p>
            <a:pPr marL="0" lvl="0" indent="0" algn="just">
              <a:buClr>
                <a:srgbClr val="CC0000"/>
              </a:buClr>
              <a:buNone/>
              <a:defRPr/>
            </a:pPr>
            <a:r>
              <a:rPr lang="en-US" sz="2200" dirty="0">
                <a:latin typeface="Times New Roman" pitchFamily="18" charset="0"/>
                <a:cs typeface="Times New Roman" pitchFamily="18" charset="0"/>
              </a:rPr>
              <a:t>AI </a:t>
            </a:r>
            <a:r>
              <a:rPr lang="en-US" sz="2200" dirty="0" err="1">
                <a:latin typeface="Times New Roman" pitchFamily="18" charset="0"/>
                <a:cs typeface="Times New Roman" pitchFamily="18" charset="0"/>
              </a:rPr>
              <a:t>FitHub</a:t>
            </a:r>
            <a:r>
              <a:rPr lang="en-US" sz="2200" dirty="0">
                <a:latin typeface="Times New Roman" pitchFamily="18" charset="0"/>
                <a:cs typeface="Times New Roman" pitchFamily="18" charset="0"/>
              </a:rPr>
              <a:t> offers an advanced AI-driven solution that customizes nutrition plans based on individual user data, preferences, and health conditions. The platform uses advanced AI algorithms to analyze data collected from various sources, ensuring accurate and up-to-date insights without the need for sensitive personal information input. AI </a:t>
            </a:r>
            <a:r>
              <a:rPr lang="en-US" sz="2200" dirty="0" err="1">
                <a:latin typeface="Times New Roman" pitchFamily="18" charset="0"/>
                <a:cs typeface="Times New Roman" pitchFamily="18" charset="0"/>
              </a:rPr>
              <a:t>FitHub</a:t>
            </a:r>
            <a:r>
              <a:rPr lang="en-US" sz="2200" dirty="0">
                <a:latin typeface="Times New Roman" pitchFamily="18" charset="0"/>
                <a:cs typeface="Times New Roman" pitchFamily="18" charset="0"/>
              </a:rPr>
              <a:t> dynamically adjusts its recommendations in real-time based on continuous user feedback and progress, optimizing outcomes. The integration of data from diverse sources provides a comprehensive health view, enhancing the accuracy of analysis. The platform features a simple user interface, and uses advanced AI techniques like reinforcement learning and natural language processing to deliver personalized insights. User privacy and data security are prioritized, ensuring robust protection and ethical handling of user data, thereby building trust in AI-driven fitness solutions.</a:t>
            </a:r>
            <a:endParaRPr lang="en-IN" sz="2200" dirty="0">
              <a:latin typeface="Times New Roman" pitchFamily="18" charset="0"/>
              <a:cs typeface="Times New Roman" pitchFamily="18" charset="0"/>
            </a:endParaRPr>
          </a:p>
        </p:txBody>
      </p:sp>
      <p:sp>
        <p:nvSpPr>
          <p:cNvPr id="8" name="Footer Placeholder 7">
            <a:extLst>
              <a:ext uri="{FF2B5EF4-FFF2-40B4-BE49-F238E27FC236}">
                <a16:creationId xmlns:a16="http://schemas.microsoft.com/office/drawing/2014/main" id="{57F9ACBF-34BA-38FF-65D0-69DCC1F05DE5}"/>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88B0F0E9-1AE1-F421-5CC0-08742B7AB40A}"/>
              </a:ext>
            </a:extLst>
          </p:cNvPr>
          <p:cNvSpPr>
            <a:spLocks noGrp="1"/>
          </p:cNvSpPr>
          <p:nvPr>
            <p:ph type="sldNum" sz="quarter" idx="12"/>
          </p:nvPr>
        </p:nvSpPr>
        <p:spPr/>
        <p:txBody>
          <a:bodyPr/>
          <a:lstStyle/>
          <a:p>
            <a:pPr>
              <a:defRPr/>
            </a:pPr>
            <a:fld id="{BDC2143B-610F-499C-A392-DFFBE135A7B2}" type="slidenum">
              <a:rPr lang="en-US" altLang="en-US" smtClean="0"/>
              <a:pPr>
                <a:defRPr/>
              </a:pPr>
              <a:t>4</a:t>
            </a:fld>
            <a:endParaRPr lang="en-US" altLang="en-US"/>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System Architecture</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8" name="Footer Placeholder 7">
            <a:extLst>
              <a:ext uri="{FF2B5EF4-FFF2-40B4-BE49-F238E27FC236}">
                <a16:creationId xmlns:a16="http://schemas.microsoft.com/office/drawing/2014/main" id="{2D60CC1A-8459-5D08-6F6A-6A1E83A37846}"/>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C5216D8F-1DF4-60EE-7054-1FBF88625C8D}"/>
              </a:ext>
            </a:extLst>
          </p:cNvPr>
          <p:cNvSpPr>
            <a:spLocks noGrp="1"/>
          </p:cNvSpPr>
          <p:nvPr>
            <p:ph type="sldNum" sz="quarter" idx="12"/>
          </p:nvPr>
        </p:nvSpPr>
        <p:spPr/>
        <p:txBody>
          <a:bodyPr/>
          <a:lstStyle/>
          <a:p>
            <a:pPr>
              <a:defRPr/>
            </a:pPr>
            <a:fld id="{BDC2143B-610F-499C-A392-DFFBE135A7B2}" type="slidenum">
              <a:rPr lang="en-US" altLang="en-US" smtClean="0"/>
              <a:pPr>
                <a:defRPr/>
              </a:pPr>
              <a:t>5</a:t>
            </a:fld>
            <a:endParaRPr lang="en-US"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7998" y="1881622"/>
            <a:ext cx="8318988" cy="4132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6777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Implementation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890954" y="1729154"/>
            <a:ext cx="10668000" cy="4267200"/>
          </a:xfrm>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8" name="Footer Placeholder 7">
            <a:extLst>
              <a:ext uri="{FF2B5EF4-FFF2-40B4-BE49-F238E27FC236}">
                <a16:creationId xmlns:a16="http://schemas.microsoft.com/office/drawing/2014/main" id="{6675AAB6-8787-836E-0383-1D1E7618B5E1}"/>
              </a:ext>
            </a:extLst>
          </p:cNvPr>
          <p:cNvSpPr>
            <a:spLocks noGrp="1"/>
          </p:cNvSpPr>
          <p:nvPr>
            <p:ph type="ftr" sz="quarter" idx="11"/>
          </p:nvPr>
        </p:nvSpPr>
        <p:spPr>
          <a:xfrm>
            <a:off x="4165601" y="6405929"/>
            <a:ext cx="3860800" cy="476250"/>
          </a:xfrm>
        </p:spPr>
        <p:txBody>
          <a:bodyPr/>
          <a:lstStyle/>
          <a:p>
            <a:pPr>
              <a:defRPr/>
            </a:pPr>
            <a:r>
              <a:rPr lang="en-US" dirty="0"/>
              <a:t>Department of Computer Science and Engineering</a:t>
            </a:r>
          </a:p>
        </p:txBody>
      </p:sp>
      <p:sp>
        <p:nvSpPr>
          <p:cNvPr id="9" name="Slide Number Placeholder 8">
            <a:extLst>
              <a:ext uri="{FF2B5EF4-FFF2-40B4-BE49-F238E27FC236}">
                <a16:creationId xmlns:a16="http://schemas.microsoft.com/office/drawing/2014/main" id="{64B9667A-A510-4265-0535-B7345543014A}"/>
              </a:ext>
            </a:extLst>
          </p:cNvPr>
          <p:cNvSpPr>
            <a:spLocks noGrp="1"/>
          </p:cNvSpPr>
          <p:nvPr>
            <p:ph type="sldNum" sz="quarter" idx="12"/>
          </p:nvPr>
        </p:nvSpPr>
        <p:spPr>
          <a:xfrm>
            <a:off x="8917354" y="6498979"/>
            <a:ext cx="2641600" cy="476250"/>
          </a:xfrm>
        </p:spPr>
        <p:txBody>
          <a:bodyPr/>
          <a:lstStyle/>
          <a:p>
            <a:pPr>
              <a:defRPr/>
            </a:pPr>
            <a:fld id="{BDC2143B-610F-499C-A392-DFFBE135A7B2}" type="slidenum">
              <a:rPr lang="en-US" altLang="en-US" smtClean="0"/>
              <a:pPr>
                <a:defRPr/>
              </a:pPr>
              <a:t>6</a:t>
            </a:fld>
            <a:endParaRPr lang="en-US"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9169" y="1745856"/>
            <a:ext cx="8311662" cy="4291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9638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0F3A5-3DAD-43F6-BC7E-104998CFA381}"/>
              </a:ext>
            </a:extLst>
          </p:cNvPr>
          <p:cNvSpPr>
            <a:spLocks noGrp="1"/>
          </p:cNvSpPr>
          <p:nvPr>
            <p:ph type="title"/>
          </p:nvPr>
        </p:nvSpPr>
        <p:spPr/>
        <p:txBody>
          <a:bodyPr/>
          <a:lstStyle/>
          <a:p>
            <a:r>
              <a:rPr lang="en-US" altLang="en-US" sz="3200" b="1" dirty="0">
                <a:solidFill>
                  <a:srgbClr val="FF0000"/>
                </a:solidFill>
              </a:rPr>
              <a:t>Implementation</a:t>
            </a:r>
            <a:endParaRPr lang="en-IN" sz="3200" dirty="0"/>
          </a:p>
        </p:txBody>
      </p:sp>
      <p:sp>
        <p:nvSpPr>
          <p:cNvPr id="5" name="Footer Placeholder 4">
            <a:extLst>
              <a:ext uri="{FF2B5EF4-FFF2-40B4-BE49-F238E27FC236}">
                <a16:creationId xmlns:a16="http://schemas.microsoft.com/office/drawing/2014/main" id="{2054E01A-6E9E-4FBC-AE90-66774FEB9CAE}"/>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54702FD5-96AB-4945-B613-57C1FC4931D3}"/>
              </a:ext>
            </a:extLst>
          </p:cNvPr>
          <p:cNvSpPr>
            <a:spLocks noGrp="1"/>
          </p:cNvSpPr>
          <p:nvPr>
            <p:ph type="sldNum" sz="quarter" idx="12"/>
          </p:nvPr>
        </p:nvSpPr>
        <p:spPr/>
        <p:txBody>
          <a:bodyPr/>
          <a:lstStyle/>
          <a:p>
            <a:pPr>
              <a:defRPr/>
            </a:pPr>
            <a:fld id="{BDC2143B-610F-499C-A392-DFFBE135A7B2}" type="slidenum">
              <a:rPr lang="en-US" altLang="en-US" smtClean="0"/>
              <a:pPr>
                <a:defRPr/>
              </a:pPr>
              <a:t>7</a:t>
            </a:fld>
            <a:endParaRPr lang="en-US"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246" y="2303217"/>
            <a:ext cx="5111143" cy="2913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4830" y="2303217"/>
            <a:ext cx="5247908" cy="2913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2345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88B59-001D-4BE9-8620-7D0EA9798CC2}"/>
              </a:ext>
            </a:extLst>
          </p:cNvPr>
          <p:cNvSpPr>
            <a:spLocks noGrp="1"/>
          </p:cNvSpPr>
          <p:nvPr>
            <p:ph type="title"/>
          </p:nvPr>
        </p:nvSpPr>
        <p:spPr/>
        <p:txBody>
          <a:bodyPr/>
          <a:lstStyle/>
          <a:p>
            <a:r>
              <a:rPr lang="en-US" altLang="en-US" sz="3200" b="1" dirty="0">
                <a:solidFill>
                  <a:srgbClr val="FF0000"/>
                </a:solidFill>
              </a:rPr>
              <a:t>Diet Plan Section</a:t>
            </a:r>
            <a:endParaRPr lang="en-IN" sz="3200" dirty="0"/>
          </a:p>
        </p:txBody>
      </p:sp>
      <p:sp>
        <p:nvSpPr>
          <p:cNvPr id="5" name="Footer Placeholder 4">
            <a:extLst>
              <a:ext uri="{FF2B5EF4-FFF2-40B4-BE49-F238E27FC236}">
                <a16:creationId xmlns:a16="http://schemas.microsoft.com/office/drawing/2014/main" id="{0F504691-CB16-46CC-8464-2773709C9561}"/>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DFA01CFF-0DDC-4BA8-9A69-41483437A531}"/>
              </a:ext>
            </a:extLst>
          </p:cNvPr>
          <p:cNvSpPr>
            <a:spLocks noGrp="1"/>
          </p:cNvSpPr>
          <p:nvPr>
            <p:ph type="sldNum" sz="quarter" idx="12"/>
          </p:nvPr>
        </p:nvSpPr>
        <p:spPr/>
        <p:txBody>
          <a:bodyPr/>
          <a:lstStyle/>
          <a:p>
            <a:pPr>
              <a:defRPr/>
            </a:pPr>
            <a:fld id="{BDC2143B-610F-499C-A392-DFFBE135A7B2}" type="slidenum">
              <a:rPr lang="en-US" altLang="en-US" smtClean="0"/>
              <a:pPr>
                <a:defRPr/>
              </a:pPr>
              <a:t>8</a:t>
            </a:fld>
            <a:endParaRPr lang="en-US" alt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5969" y="1746739"/>
            <a:ext cx="7408985" cy="4333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171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2800" b="1" dirty="0">
                <a:solidFill>
                  <a:srgbClr val="FF0000"/>
                </a:solidFill>
              </a:rPr>
              <a:t>Conclusion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812800" y="1606795"/>
            <a:ext cx="10668000" cy="4267200"/>
          </a:xfrm>
        </p:spPr>
        <p:txBody>
          <a:bodyPr/>
          <a:lstStyle/>
          <a:p>
            <a:pPr marL="0" indent="0" algn="just">
              <a:buNone/>
            </a:pPr>
            <a:r>
              <a:rPr lang="en-US" sz="1900" dirty="0">
                <a:latin typeface="Times New Roman" pitchFamily="18" charset="0"/>
                <a:cs typeface="Times New Roman" pitchFamily="18" charset="0"/>
              </a:rPr>
              <a:t>The development journey of "AI </a:t>
            </a:r>
            <a:r>
              <a:rPr lang="en-US" sz="1900" dirty="0" err="1">
                <a:latin typeface="Times New Roman" pitchFamily="18" charset="0"/>
                <a:cs typeface="Times New Roman" pitchFamily="18" charset="0"/>
              </a:rPr>
              <a:t>FitHub</a:t>
            </a:r>
            <a:r>
              <a:rPr lang="en-US" sz="1900" dirty="0">
                <a:latin typeface="Times New Roman" pitchFamily="18" charset="0"/>
                <a:cs typeface="Times New Roman" pitchFamily="18" charset="0"/>
              </a:rPr>
              <a:t> - Revolutionizing Wellness with Intelligent Fitness Guidance" has been both challenging and rewarding. Through a meticulous process of research, design, and implementation, we have succeeded in creating a groundbreaking platform that leverages the power of artificial intelligence to transform the way individuals approach fitness and wellness. AI </a:t>
            </a:r>
            <a:r>
              <a:rPr lang="en-US" sz="1900" dirty="0" err="1">
                <a:latin typeface="Times New Roman" pitchFamily="18" charset="0"/>
                <a:cs typeface="Times New Roman" pitchFamily="18" charset="0"/>
              </a:rPr>
              <a:t>FitHub</a:t>
            </a:r>
            <a:r>
              <a:rPr lang="en-US" sz="1900" dirty="0">
                <a:latin typeface="Times New Roman" pitchFamily="18" charset="0"/>
                <a:cs typeface="Times New Roman" pitchFamily="18" charset="0"/>
              </a:rPr>
              <a:t> offers a personalized and adaptive approach to fitness guidance, empowering users to achieve their health goals in a more efficient and sustainable manner. The platform's intuitive user interface and advanced algorithms provide users with actionable insights, personalized workout recommendations, and real-time feedback, thereby enhancing their overall fitness experience. By seamlessly integrating AI technology with fitness guidance, AI </a:t>
            </a:r>
            <a:r>
              <a:rPr lang="en-US" sz="1900" dirty="0" err="1">
                <a:latin typeface="Times New Roman" pitchFamily="18" charset="0"/>
                <a:cs typeface="Times New Roman" pitchFamily="18" charset="0"/>
              </a:rPr>
              <a:t>FitHub</a:t>
            </a:r>
            <a:r>
              <a:rPr lang="en-US" sz="1900" dirty="0">
                <a:latin typeface="Times New Roman" pitchFamily="18" charset="0"/>
                <a:cs typeface="Times New Roman" pitchFamily="18" charset="0"/>
              </a:rPr>
              <a:t> not only addresses the unique needs and preferences of individual users but also fosters a sense of empowerment and motivation to pursue healthier lifestyles. In conclusion, AI </a:t>
            </a:r>
            <a:r>
              <a:rPr lang="en-US" sz="1900" dirty="0" err="1">
                <a:latin typeface="Times New Roman" pitchFamily="18" charset="0"/>
                <a:cs typeface="Times New Roman" pitchFamily="18" charset="0"/>
              </a:rPr>
              <a:t>FitHub</a:t>
            </a:r>
            <a:r>
              <a:rPr lang="en-US" sz="1900" dirty="0">
                <a:latin typeface="Times New Roman" pitchFamily="18" charset="0"/>
                <a:cs typeface="Times New Roman" pitchFamily="18" charset="0"/>
              </a:rPr>
              <a:t> represents a significant step forward in the quest for smarter, more personalized approaches to fitness and wellness. With its innovative features, user-centric design, and commitment to continuous improvement, AI </a:t>
            </a:r>
            <a:r>
              <a:rPr lang="en-US" sz="1900" dirty="0" err="1">
                <a:latin typeface="Times New Roman" pitchFamily="18" charset="0"/>
                <a:cs typeface="Times New Roman" pitchFamily="18" charset="0"/>
              </a:rPr>
              <a:t>FitHub</a:t>
            </a:r>
            <a:r>
              <a:rPr lang="en-US" sz="1900" dirty="0">
                <a:latin typeface="Times New Roman" pitchFamily="18" charset="0"/>
                <a:cs typeface="Times New Roman" pitchFamily="18" charset="0"/>
              </a:rPr>
              <a:t> is poised to revolutionize the way individuals engage with their health and fitness goals, setting a new standard for excellence in the digital fitness landscape.</a:t>
            </a:r>
            <a:br>
              <a:rPr kumimoji="0" lang="en-IN" altLang="en-US" sz="1900" b="0" i="0" u="none" strike="noStrike" kern="0" cap="none" spc="0" normalizeH="0" baseline="0" noProof="0" dirty="0">
                <a:ln>
                  <a:noFill/>
                </a:ln>
                <a:solidFill>
                  <a:srgbClr val="000000"/>
                </a:solidFill>
                <a:effectLst/>
                <a:uLnTx/>
                <a:uFillTx/>
                <a:latin typeface="Times New Roman" pitchFamily="18" charset="0"/>
                <a:cs typeface="Times New Roman" pitchFamily="18" charset="0"/>
              </a:rPr>
            </a:br>
            <a:endParaRPr kumimoji="0" lang="en-IN" altLang="en-US" sz="1900" b="0" i="0" u="none" strike="noStrike" kern="0" cap="none" spc="0" normalizeH="0" baseline="0" noProof="0" dirty="0">
              <a:ln>
                <a:noFill/>
              </a:ln>
              <a:solidFill>
                <a:srgbClr val="000000"/>
              </a:solidFill>
              <a:effectLst/>
              <a:uLnTx/>
              <a:uFillTx/>
              <a:latin typeface="Times New Roman" pitchFamily="18" charset="0"/>
              <a:cs typeface="Times New Roman" pitchFamily="18" charset="0"/>
            </a:endParaRPr>
          </a:p>
          <a:p>
            <a:pPr marL="0" indent="0" algn="just">
              <a:buNone/>
            </a:pPr>
            <a:endParaRPr lang="en-IN" sz="2000" dirty="0">
              <a:latin typeface="Times New Roman" pitchFamily="18" charset="0"/>
              <a:cs typeface="Times New Roman" pitchFamily="18" charset="0"/>
            </a:endParaRPr>
          </a:p>
        </p:txBody>
      </p:sp>
      <p:sp>
        <p:nvSpPr>
          <p:cNvPr id="8" name="Footer Placeholder 7">
            <a:extLst>
              <a:ext uri="{FF2B5EF4-FFF2-40B4-BE49-F238E27FC236}">
                <a16:creationId xmlns:a16="http://schemas.microsoft.com/office/drawing/2014/main" id="{F6D9400E-12B9-3AF6-FC4B-9B4C0B1549BF}"/>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3392B983-1A01-9183-3583-86ACF6643A20}"/>
              </a:ext>
            </a:extLst>
          </p:cNvPr>
          <p:cNvSpPr>
            <a:spLocks noGrp="1"/>
          </p:cNvSpPr>
          <p:nvPr>
            <p:ph type="sldNum" sz="quarter" idx="12"/>
          </p:nvPr>
        </p:nvSpPr>
        <p:spPr/>
        <p:txBody>
          <a:bodyPr/>
          <a:lstStyle/>
          <a:p>
            <a:pPr>
              <a:defRPr/>
            </a:pPr>
            <a:fld id="{BDC2143B-610F-499C-A392-DFFBE135A7B2}" type="slidenum">
              <a:rPr lang="en-US" altLang="en-US" smtClean="0"/>
              <a:pPr>
                <a:defRPr/>
              </a:pPr>
              <a:t>9</a:t>
            </a:fld>
            <a:endParaRPr lang="en-US" altLang="en-US"/>
          </a:p>
        </p:txBody>
      </p:sp>
    </p:spTree>
    <p:extLst>
      <p:ext uri="{BB962C8B-B14F-4D97-AF65-F5344CB8AC3E}">
        <p14:creationId xmlns:p14="http://schemas.microsoft.com/office/powerpoint/2010/main" val="2369166275"/>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286</TotalTime>
  <Words>1037</Words>
  <Application>Microsoft Office PowerPoint</Application>
  <PresentationFormat>Widescreen</PresentationFormat>
  <Paragraphs>65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Times New Roman</vt:lpstr>
      <vt:lpstr>Verdana</vt:lpstr>
      <vt:lpstr>Wingdings</vt:lpstr>
      <vt:lpstr>Profile</vt:lpstr>
      <vt:lpstr>PowerPoint Presentation</vt:lpstr>
      <vt:lpstr>Abstract</vt:lpstr>
      <vt:lpstr>Existing System</vt:lpstr>
      <vt:lpstr>Proposed System</vt:lpstr>
      <vt:lpstr>System Architecture</vt:lpstr>
      <vt:lpstr>Implementation</vt:lpstr>
      <vt:lpstr>Implementation</vt:lpstr>
      <vt:lpstr>Diet Plan Section</vt:lpstr>
      <vt:lpstr>Conclusion</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NATHANIEL ABISHEK</cp:lastModifiedBy>
  <cp:revision>15</cp:revision>
  <dcterms:created xsi:type="dcterms:W3CDTF">2023-08-03T04:32:32Z</dcterms:created>
  <dcterms:modified xsi:type="dcterms:W3CDTF">2024-05-19T16:43:42Z</dcterms:modified>
</cp:coreProperties>
</file>