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99896-F9D3-4593-BFD6-E0E36C249F98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8F90E-F8E9-4181-B113-A9616E770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F90E-F8E9-4181-B113-A9616E77035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99915"/>
            <a:ext cx="7406640" cy="122682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541720"/>
            <a:ext cx="7406640" cy="14605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133FE5-EE76-45BB-BD18-99EBA5C92701}" type="datetime1">
              <a:rPr lang="en-US" smtClean="0"/>
              <a:t>3/14/2019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178168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65C0-D4F9-4205-B2A4-981CABB21CF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866"/>
            <a:ext cx="18288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867"/>
            <a:ext cx="55626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596717-FEB7-484D-84A4-F0E3C10B4561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19483-29C4-4482-AA34-222BEB41ADF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5"/>
            <a:ext cx="68580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66937"/>
            <a:ext cx="6400800" cy="1905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89000"/>
            <a:ext cx="6400800" cy="1258093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A84E6-8491-4810-ABA8-173030AC853C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345547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288225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410764-0809-4CAF-9AC3-5098ADE2191F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0280"/>
            <a:ext cx="8229600" cy="9525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AB09FB-D401-4BAF-849F-1BF6D550153B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39C6CA-58BD-4A06-B295-52845252306C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715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2ED792-FF88-4676-8D3A-0773F6A73674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48"/>
            <a:ext cx="3810000" cy="968375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72470"/>
            <a:ext cx="3810000" cy="58208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153400" cy="3327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3D640-B45D-41A5-9DE4-942047C2990F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89000"/>
            <a:ext cx="2743200" cy="16510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0A18B-6A20-4711-88B8-7D471A504020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89000"/>
            <a:ext cx="4572000" cy="381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52503"/>
            <a:ext cx="4419600" cy="292877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95284"/>
            <a:ext cx="685800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80655"/>
            <a:ext cx="649224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4419600" cy="635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79935"/>
            <a:ext cx="1638887" cy="1365739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7585"/>
            <a:ext cx="1702191" cy="141849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879231"/>
            <a:ext cx="1125717" cy="918853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5"/>
            <a:ext cx="8131127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9525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206500"/>
            <a:ext cx="7498080" cy="40005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5254625"/>
            <a:ext cx="2133600" cy="396875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45F7579-FFD6-47DD-B1EB-63CA409C0492}" type="datetime1">
              <a:rPr lang="en-US" smtClean="0"/>
              <a:t>3/14/2019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5254625"/>
            <a:ext cx="2895600" cy="3968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5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F6D0E5-D12F-4BD3-B0A8-ED3FA64C2C3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bo75/SPL-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imishaT1/plagiarism-detection-tools-and-techniques?fbclid=IwAR0W-VVfK_WRjvI9CtmxYXv8BLztWbr2FNexJP7WVgAmp_Vnp1ixHi7rrG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5500"/>
            <a:ext cx="7772400" cy="14605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sz="6000" dirty="0" smtClean="0"/>
              <a:t>Source</a:t>
            </a:r>
            <a:r>
              <a:rPr lang="en-US" dirty="0" smtClean="0"/>
              <a:t> </a:t>
            </a:r>
            <a:r>
              <a:rPr lang="en-US" sz="6000" dirty="0" smtClean="0"/>
              <a:t>Code </a:t>
            </a:r>
            <a:br>
              <a:rPr lang="en-US" sz="6000" dirty="0" smtClean="0"/>
            </a:br>
            <a:r>
              <a:rPr lang="en-US" sz="6000" dirty="0" smtClean="0"/>
              <a:t>     Plagiarism Detection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03500"/>
            <a:ext cx="84582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sz="4000" dirty="0" err="1" smtClean="0"/>
              <a:t>Shakh</a:t>
            </a:r>
            <a:r>
              <a:rPr lang="en-US" sz="4000" dirty="0" smtClean="0"/>
              <a:t> </a:t>
            </a:r>
            <a:r>
              <a:rPr lang="en-US" sz="4000" dirty="0" err="1" smtClean="0"/>
              <a:t>Mohibul</a:t>
            </a:r>
            <a:r>
              <a:rPr lang="en-US" sz="4000" dirty="0" smtClean="0"/>
              <a:t> </a:t>
            </a:r>
            <a:r>
              <a:rPr lang="en-US" sz="4000" dirty="0" err="1" smtClean="0"/>
              <a:t>Alam</a:t>
            </a:r>
            <a:endParaRPr lang="en-US" sz="4000" dirty="0" smtClean="0"/>
          </a:p>
          <a:p>
            <a:r>
              <a:rPr lang="en-US" sz="4000" dirty="0" smtClean="0"/>
              <a:t>			Roll:1004</a:t>
            </a:r>
          </a:p>
          <a:p>
            <a:r>
              <a:rPr lang="en-US" sz="4000" dirty="0" smtClean="0"/>
              <a:t>			Supervisor: Md. </a:t>
            </a:r>
            <a:r>
              <a:rPr lang="en-US" sz="4000" dirty="0" err="1" smtClean="0"/>
              <a:t>Saeed</a:t>
            </a:r>
            <a:r>
              <a:rPr lang="en-US" sz="4000" dirty="0" smtClean="0"/>
              <a:t> </a:t>
            </a:r>
            <a:r>
              <a:rPr lang="en-US" sz="4000" dirty="0" err="1" smtClean="0"/>
              <a:t>Siddik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228865"/>
            <a:ext cx="7714488" cy="116813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The types of copying source code are: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51000"/>
            <a:ext cx="8247888" cy="31115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Type-3</a:t>
            </a:r>
            <a:r>
              <a:rPr lang="en-US" dirty="0" smtClean="0"/>
              <a:t>: Copied fragments with further modifications such as changed, added or removed statements, in addition to variations in identifiers, literals, types, whitespace, layout and comments. Fig 3</a:t>
            </a:r>
            <a:r>
              <a:rPr lang="en-US" dirty="0" smtClean="0"/>
              <a:t> </a:t>
            </a:r>
            <a:r>
              <a:rPr lang="en-US" dirty="0" smtClean="0"/>
              <a:t>shows this type of code clone.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54625"/>
            <a:ext cx="9936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10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81288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Original Code           Copied Code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016000"/>
            <a:ext cx="4114800" cy="4699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void </a:t>
            </a:r>
            <a:r>
              <a:rPr lang="en-US" dirty="0" err="1" smtClean="0">
                <a:solidFill>
                  <a:schemeClr val="accent6"/>
                </a:solidFill>
              </a:rPr>
              <a:t>sumProd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for(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=0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&lt;=n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sum+=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prod=prod*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(sum </a:t>
            </a:r>
            <a:r>
              <a:rPr lang="en-US" dirty="0" smtClean="0">
                <a:solidFill>
                  <a:srgbClr val="FF0000"/>
                </a:solidFill>
              </a:rPr>
              <a:t>,prod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}            </a:t>
            </a:r>
            <a:endParaRPr lang="en-US" dirty="0" smtClean="0">
              <a:solidFill>
                <a:schemeClr val="accent6"/>
              </a:solidFill>
            </a:endParaRPr>
          </a:p>
          <a:p>
            <a:pPr lvl="8"/>
            <a:r>
              <a:rPr lang="en-US" dirty="0" smtClean="0"/>
              <a:t>Fig-3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285488" cy="4635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void </a:t>
            </a:r>
            <a:r>
              <a:rPr lang="en-US" dirty="0" err="1" smtClean="0">
                <a:solidFill>
                  <a:schemeClr val="accent4"/>
                </a:solidFill>
              </a:rPr>
              <a:t>sumProd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for(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=0 ;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&lt;=n ;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sum+=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prod=prod*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(sum 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991101"/>
            <a:ext cx="841248" cy="660400"/>
          </a:xfrm>
        </p:spPr>
        <p:txBody>
          <a:bodyPr>
            <a:normAutofit lnSpcReduction="10000"/>
          </a:bodyPr>
          <a:lstStyle/>
          <a:p>
            <a:fld id="{8FF6D0E5-D12F-4BD3-B0A8-ED3FA64C2C36}" type="slidenum">
              <a:rPr lang="en-US" sz="4000" b="1" smtClean="0"/>
              <a:t>11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476488" cy="1231635"/>
          </a:xfrm>
        </p:spPr>
        <p:txBody>
          <a:bodyPr>
            <a:noAutofit/>
          </a:bodyPr>
          <a:lstStyle/>
          <a:p>
            <a:r>
              <a:rPr lang="en-US" sz="5400" dirty="0" smtClean="0"/>
              <a:t>The types of copying source code </a:t>
            </a:r>
            <a:r>
              <a:rPr lang="en-US" sz="5400" dirty="0" smtClean="0"/>
              <a:t>are</a:t>
            </a:r>
            <a:r>
              <a:rPr lang="en-US" sz="5400" dirty="0" smtClean="0"/>
              <a:t>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41500"/>
            <a:ext cx="7943088" cy="3365500"/>
          </a:xfrm>
        </p:spPr>
        <p:txBody>
          <a:bodyPr/>
          <a:lstStyle/>
          <a:p>
            <a:r>
              <a:rPr lang="en-US" dirty="0" smtClean="0"/>
              <a:t>Type-4: Two or more code fragments that perform the same computation but are implemented by different syntactic variants. Fig 4</a:t>
            </a:r>
            <a:r>
              <a:rPr lang="en-US" dirty="0" smtClean="0"/>
              <a:t> </a:t>
            </a:r>
            <a:r>
              <a:rPr lang="en-US" dirty="0" smtClean="0"/>
              <a:t>shows this type of code clone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067301"/>
            <a:ext cx="841248" cy="584200"/>
          </a:xfrm>
        </p:spPr>
        <p:txBody>
          <a:bodyPr>
            <a:normAutofit fontScale="92500" lnSpcReduction="20000"/>
          </a:bodyPr>
          <a:lstStyle/>
          <a:p>
            <a:fld id="{8FF6D0E5-D12F-4BD3-B0A8-ED3FA64C2C36}" type="slidenum">
              <a:rPr lang="en-US" sz="4000" b="1" smtClean="0"/>
              <a:t>12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52688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Original Code           Copied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6500"/>
            <a:ext cx="4114800" cy="4318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void </a:t>
            </a:r>
            <a:r>
              <a:rPr lang="en-US" dirty="0" err="1" smtClean="0">
                <a:solidFill>
                  <a:schemeClr val="accent6"/>
                </a:solidFill>
              </a:rPr>
              <a:t>sumProd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3"/>
                </a:solidFill>
              </a:rPr>
              <a:t>for(</a:t>
            </a:r>
            <a:r>
              <a:rPr lang="en-US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=0 ; 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&lt;=n ; 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	sum+=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	prod=prod*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	</a:t>
            </a:r>
            <a:r>
              <a:rPr lang="en-US" dirty="0" err="1" smtClean="0">
                <a:solidFill>
                  <a:schemeClr val="accent3"/>
                </a:solidFill>
              </a:rPr>
              <a:t>foo</a:t>
            </a:r>
            <a:r>
              <a:rPr lang="en-US" dirty="0" smtClean="0">
                <a:solidFill>
                  <a:schemeClr val="accent3"/>
                </a:solidFill>
              </a:rPr>
              <a:t>(sum ,prod);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}            </a:t>
            </a:r>
          </a:p>
          <a:p>
            <a:pPr lvl="8"/>
            <a:r>
              <a:rPr lang="en-US" sz="2800" dirty="0" smtClean="0"/>
              <a:t>Fig-4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270000"/>
            <a:ext cx="3980688" cy="4254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void </a:t>
            </a:r>
            <a:r>
              <a:rPr lang="en-US" dirty="0" err="1" smtClean="0">
                <a:solidFill>
                  <a:schemeClr val="accent4"/>
                </a:solidFill>
              </a:rPr>
              <a:t>sumProd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=0;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while(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&lt;=n)</a:t>
            </a:r>
            <a:endParaRPr lang="en-US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	sum+=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	prod=prod*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err="1" smtClean="0">
                <a:solidFill>
                  <a:schemeClr val="accent3"/>
                </a:solidFill>
              </a:rPr>
              <a:t>foo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err="1" smtClean="0">
                <a:solidFill>
                  <a:schemeClr val="accent3"/>
                </a:solidFill>
              </a:rPr>
              <a:t>sum,prod</a:t>
            </a:r>
            <a:r>
              <a:rPr lang="en-US" dirty="0" smtClean="0">
                <a:solidFill>
                  <a:schemeClr val="accent3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	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++;</a:t>
            </a:r>
            <a:endParaRPr lang="en-US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}        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5254625"/>
            <a:ext cx="9174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13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865"/>
            <a:ext cx="8628888" cy="12316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Source code based plagiarism</a:t>
            </a:r>
            <a:br>
              <a:rPr lang="en-US" b="1" dirty="0" smtClean="0"/>
            </a:br>
            <a:r>
              <a:rPr lang="en-US" b="1" dirty="0" smtClean="0"/>
              <a:t>detection techniques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87500"/>
            <a:ext cx="7772400" cy="41275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Lexical Similarities</a:t>
            </a:r>
          </a:p>
          <a:p>
            <a:endParaRPr lang="en-US" sz="4000" dirty="0" smtClean="0"/>
          </a:p>
          <a:p>
            <a:r>
              <a:rPr lang="en-US" sz="4000" dirty="0" smtClean="0"/>
              <a:t>Parse Tree Similarities</a:t>
            </a:r>
          </a:p>
          <a:p>
            <a:endParaRPr lang="en-US" sz="4000" dirty="0" smtClean="0"/>
          </a:p>
          <a:p>
            <a:r>
              <a:rPr lang="en-US" sz="4000" dirty="0" smtClean="0"/>
              <a:t> Program Dependence Graphs</a:t>
            </a:r>
          </a:p>
          <a:p>
            <a:endParaRPr lang="en-US" sz="4000" dirty="0" smtClean="0"/>
          </a:p>
          <a:p>
            <a:r>
              <a:rPr lang="en-US" sz="4000" dirty="0" smtClean="0"/>
              <a:t>Metrics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067301"/>
            <a:ext cx="993648" cy="584200"/>
          </a:xfrm>
        </p:spPr>
        <p:txBody>
          <a:bodyPr>
            <a:normAutofit fontScale="92500" lnSpcReduction="20000"/>
          </a:bodyPr>
          <a:lstStyle/>
          <a:p>
            <a:fld id="{8FF6D0E5-D12F-4BD3-B0A8-ED3FA64C2C36}" type="slidenum">
              <a:rPr lang="en-US" sz="4000" b="1" smtClean="0"/>
              <a:t>14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Lexical Similarities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43815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 Converts source code into a stream of lexical </a:t>
            </a:r>
            <a:r>
              <a:rPr lang="en-US" sz="4000" dirty="0" smtClean="0"/>
              <a:t>tokens from </a:t>
            </a:r>
            <a:r>
              <a:rPr lang="en-US" sz="4000" dirty="0" smtClean="0"/>
              <a:t>which compiler extract meaning from the source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During the lexical analysis phase, the source </a:t>
            </a:r>
            <a:r>
              <a:rPr lang="en-US" sz="4000" dirty="0" smtClean="0"/>
              <a:t>code undergoes </a:t>
            </a:r>
            <a:r>
              <a:rPr lang="en-US" sz="4000" dirty="0" smtClean="0"/>
              <a:t>a series of transformation</a:t>
            </a:r>
            <a:endParaRPr lang="en-US" sz="4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15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Lexical Similarities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87500"/>
            <a:ext cx="7498080" cy="36195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Some of these transformations, such as the identification of reserved words, identifiers are beneficial for plagiarism detection.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5254625"/>
            <a:ext cx="11460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16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13335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Lexical </a:t>
            </a:r>
            <a:r>
              <a:rPr lang="en-US" sz="4800" b="1" dirty="0" smtClean="0"/>
              <a:t>Similarities</a:t>
            </a:r>
            <a:br>
              <a:rPr lang="en-US" sz="4800" b="1" dirty="0" smtClean="0"/>
            </a:br>
            <a:r>
              <a:rPr lang="en-US" sz="4400" dirty="0" smtClean="0"/>
              <a:t>Consider the following two snippets of C</a:t>
            </a:r>
            <a:r>
              <a:rPr lang="en-US" sz="4400" dirty="0" smtClean="0"/>
              <a:t> </a:t>
            </a:r>
            <a:r>
              <a:rPr lang="en-US" sz="4400" dirty="0" smtClean="0"/>
              <a:t>Code: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8458200" cy="1905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>
                <a:solidFill>
                  <a:schemeClr val="accent6"/>
                </a:solidFill>
              </a:rPr>
              <a:t>int A[] </a:t>
            </a:r>
            <a:r>
              <a:rPr lang="nn-NO" dirty="0" smtClean="0">
                <a:solidFill>
                  <a:schemeClr val="accent6"/>
                </a:solidFill>
              </a:rPr>
              <a:t>= {1,2,3,4};</a:t>
            </a:r>
          </a:p>
          <a:p>
            <a:pPr>
              <a:buNone/>
            </a:pPr>
            <a:r>
              <a:rPr lang="nn-NO" dirty="0" smtClean="0">
                <a:solidFill>
                  <a:schemeClr val="accent6"/>
                </a:solidFill>
              </a:rPr>
              <a:t>	for(int </a:t>
            </a:r>
            <a:r>
              <a:rPr lang="nn-NO" dirty="0" smtClean="0">
                <a:solidFill>
                  <a:schemeClr val="accent6"/>
                </a:solidFill>
              </a:rPr>
              <a:t>i = 0; i &lt; A.length; i++)</a:t>
            </a:r>
          </a:p>
          <a:p>
            <a:pPr>
              <a:buNone/>
            </a:pPr>
            <a:r>
              <a:rPr lang="nn-NO" dirty="0" smtClean="0">
                <a:solidFill>
                  <a:schemeClr val="accent6"/>
                </a:solidFill>
              </a:rPr>
              <a:t>	{</a:t>
            </a:r>
            <a:endParaRPr lang="nn-NO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nn-NO" dirty="0" smtClean="0">
                <a:solidFill>
                  <a:schemeClr val="accent6"/>
                </a:solidFill>
              </a:rPr>
              <a:t>		A[i</a:t>
            </a:r>
            <a:r>
              <a:rPr lang="nn-NO" dirty="0" smtClean="0">
                <a:solidFill>
                  <a:schemeClr val="accent6"/>
                </a:solidFill>
              </a:rPr>
              <a:t>] = A[i] + 1;</a:t>
            </a:r>
          </a:p>
          <a:p>
            <a:pPr>
              <a:buNone/>
            </a:pPr>
            <a:r>
              <a:rPr lang="nn-NO" dirty="0" smtClean="0">
                <a:solidFill>
                  <a:schemeClr val="accent6"/>
                </a:solidFill>
              </a:rPr>
              <a:t>	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14700"/>
            <a:ext cx="8476488" cy="24003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B[] </a:t>
            </a:r>
            <a:r>
              <a:rPr lang="en-US" dirty="0" smtClean="0">
                <a:solidFill>
                  <a:schemeClr val="accent4"/>
                </a:solidFill>
              </a:rPr>
              <a:t>= {1, 2, 3, 4};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for(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j = 0; j &lt; </a:t>
            </a:r>
            <a:r>
              <a:rPr lang="en-US" dirty="0" err="1" smtClean="0">
                <a:solidFill>
                  <a:schemeClr val="accent4"/>
                </a:solidFill>
              </a:rPr>
              <a:t>B.length</a:t>
            </a:r>
            <a:r>
              <a:rPr lang="en-US" dirty="0" smtClean="0">
                <a:solidFill>
                  <a:schemeClr val="accent4"/>
                </a:solidFill>
              </a:rPr>
              <a:t>; j++)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B[j</a:t>
            </a:r>
            <a:r>
              <a:rPr lang="en-US" dirty="0" smtClean="0">
                <a:solidFill>
                  <a:schemeClr val="accent4"/>
                </a:solidFill>
              </a:rPr>
              <a:t>] = B[j] + 1;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5067301"/>
            <a:ext cx="1069848" cy="5842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17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lexical stream of the 2 snippets of code is 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LITERAL_int</a:t>
            </a:r>
            <a:r>
              <a:rPr lang="en-US" dirty="0" smtClean="0"/>
              <a:t> LBRACK RBRACK IDENT </a:t>
            </a:r>
            <a:r>
              <a:rPr lang="en-US" dirty="0" smtClean="0"/>
              <a:t>ASSIGN LCURLY </a:t>
            </a:r>
            <a:r>
              <a:rPr lang="en-US" dirty="0" smtClean="0"/>
              <a:t>NUM_INT COMMA NUM_INT </a:t>
            </a:r>
            <a:r>
              <a:rPr lang="en-US" dirty="0" smtClean="0"/>
              <a:t>COMMA NUM_INT </a:t>
            </a:r>
            <a:r>
              <a:rPr lang="en-US" dirty="0" smtClean="0"/>
              <a:t>COMMA NUM_INT </a:t>
            </a:r>
            <a:r>
              <a:rPr lang="en-US" dirty="0" smtClean="0"/>
              <a:t>RCURLY SEMI</a:t>
            </a:r>
          </a:p>
          <a:p>
            <a:endParaRPr lang="en-US" dirty="0" smtClean="0"/>
          </a:p>
          <a:p>
            <a:r>
              <a:rPr lang="en-US" dirty="0" err="1" smtClean="0"/>
              <a:t>LITERAL_for</a:t>
            </a:r>
            <a:r>
              <a:rPr lang="en-US" dirty="0" smtClean="0"/>
              <a:t> LPAREN </a:t>
            </a:r>
            <a:r>
              <a:rPr lang="en-US" dirty="0" err="1" smtClean="0"/>
              <a:t>LITERAL_int</a:t>
            </a:r>
            <a:r>
              <a:rPr lang="en-US" dirty="0" smtClean="0"/>
              <a:t> IDENT </a:t>
            </a:r>
            <a:r>
              <a:rPr lang="en-US" dirty="0" smtClean="0"/>
              <a:t>ASSIGN NUM_INT </a:t>
            </a:r>
            <a:r>
              <a:rPr lang="en-US" dirty="0" smtClean="0"/>
              <a:t>SEMI IDENT LT IDENT DOT IDENT </a:t>
            </a:r>
            <a:r>
              <a:rPr lang="en-US" dirty="0" smtClean="0"/>
              <a:t>SEMIIDENT </a:t>
            </a:r>
            <a:r>
              <a:rPr lang="en-US" dirty="0" smtClean="0"/>
              <a:t>INC RPAREN LCURLY NUM_INT SEMI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924800" y="5067301"/>
            <a:ext cx="1146048" cy="5842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18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4826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Both the C</a:t>
            </a:r>
            <a:r>
              <a:rPr lang="en-US" sz="4000" dirty="0" smtClean="0"/>
              <a:t> </a:t>
            </a:r>
            <a:r>
              <a:rPr lang="en-US" sz="4000" dirty="0" smtClean="0"/>
              <a:t>snippets will have the </a:t>
            </a:r>
            <a:r>
              <a:rPr lang="en-US" sz="4000" dirty="0" smtClean="0"/>
              <a:t>exact </a:t>
            </a:r>
            <a:r>
              <a:rPr lang="en-US" sz="4000" dirty="0" smtClean="0"/>
              <a:t>lexical </a:t>
            </a:r>
            <a:r>
              <a:rPr lang="en-US" sz="4000" dirty="0" smtClean="0"/>
              <a:t>stream</a:t>
            </a:r>
          </a:p>
          <a:p>
            <a:endParaRPr lang="en-US" sz="4000" dirty="0" smtClean="0"/>
          </a:p>
          <a:p>
            <a:r>
              <a:rPr lang="en-US" sz="4000" dirty="0" smtClean="0"/>
              <a:t>In this way , we can detect clone between these two C snippet.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5143501"/>
            <a:ext cx="917448" cy="508000"/>
          </a:xfrm>
        </p:spPr>
        <p:txBody>
          <a:bodyPr>
            <a:normAutofit fontScale="85000" lnSpcReduction="20000"/>
          </a:bodyPr>
          <a:lstStyle/>
          <a:p>
            <a:fld id="{8FF6D0E5-D12F-4BD3-B0A8-ED3FA64C2C36}" type="slidenum">
              <a:rPr lang="en-US" sz="4000" b="1" smtClean="0"/>
              <a:t>19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865"/>
            <a:ext cx="7943088" cy="952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Plagiarize according to the </a:t>
            </a:r>
            <a:r>
              <a:rPr lang="en-US" dirty="0" smtClean="0"/>
              <a:t>Merriam-Webster Online  dictionary </a:t>
            </a:r>
            <a:r>
              <a:rPr lang="en-US" dirty="0" smtClean="0"/>
              <a:t>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60500"/>
            <a:ext cx="8171688" cy="4064000"/>
          </a:xfrm>
        </p:spPr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  Source </a:t>
            </a:r>
            <a:r>
              <a:rPr lang="en-US" sz="4000" dirty="0" smtClean="0"/>
              <a:t>code plagiarism: reuse of </a:t>
            </a:r>
            <a:r>
              <a:rPr lang="en-US" sz="4000" dirty="0" smtClean="0"/>
              <a:t>  source code authored </a:t>
            </a:r>
            <a:r>
              <a:rPr lang="en-US" sz="4000" dirty="0" smtClean="0"/>
              <a:t>by someone </a:t>
            </a:r>
            <a:r>
              <a:rPr lang="en-US" sz="4000" dirty="0" smtClean="0"/>
              <a:t>   		else </a:t>
            </a:r>
            <a:r>
              <a:rPr lang="en-US" sz="4000" dirty="0" smtClean="0"/>
              <a:t>&amp; fail to </a:t>
            </a:r>
            <a:r>
              <a:rPr lang="en-US" sz="4000" dirty="0" smtClean="0"/>
              <a:t>adequately acknowledge  the fact.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4300"/>
            <a:ext cx="7866888" cy="952500"/>
          </a:xfrm>
        </p:spPr>
        <p:txBody>
          <a:bodyPr/>
          <a:lstStyle/>
          <a:p>
            <a:r>
              <a:rPr lang="en-US" b="1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87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Plagiarism </a:t>
            </a:r>
            <a:r>
              <a:rPr lang="en-US" dirty="0" smtClean="0"/>
              <a:t>detection by similarity analysis </a:t>
            </a:r>
            <a:r>
              <a:rPr lang="en-US" dirty="0" smtClean="0"/>
              <a:t>using software </a:t>
            </a:r>
            <a:r>
              <a:rPr lang="en-US" dirty="0" smtClean="0"/>
              <a:t>metrics.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metrics are: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function calls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used or defined local variables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used or defined non-local variables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parameters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statements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branches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20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</a:t>
            </a:r>
            <a:r>
              <a:rPr lang="en-US" dirty="0" smtClean="0"/>
              <a:t>computation requires the parsing of source </a:t>
            </a:r>
            <a:r>
              <a:rPr lang="en-US" dirty="0" smtClean="0"/>
              <a:t>code to </a:t>
            </a:r>
            <a:r>
              <a:rPr lang="en-US" dirty="0" smtClean="0"/>
              <a:t>identifying interesting </a:t>
            </a:r>
            <a:r>
              <a:rPr lang="en-US" dirty="0" smtClean="0"/>
              <a:t>fragments.</a:t>
            </a:r>
          </a:p>
          <a:p>
            <a:endParaRPr lang="en-US" dirty="0" smtClean="0"/>
          </a:p>
          <a:p>
            <a:r>
              <a:rPr lang="en-US" dirty="0" smtClean="0"/>
              <a:t>False positives: two fragments with the same scores on </a:t>
            </a:r>
            <a:r>
              <a:rPr lang="en-US" dirty="0" smtClean="0"/>
              <a:t>a set </a:t>
            </a:r>
            <a:r>
              <a:rPr lang="en-US" dirty="0" smtClean="0"/>
              <a:t>of metrics may do entirely different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5254625"/>
            <a:ext cx="7650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21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71688" cy="876300"/>
          </a:xfrm>
        </p:spPr>
        <p:txBody>
          <a:bodyPr/>
          <a:lstStyle/>
          <a:p>
            <a:r>
              <a:rPr lang="en-US" dirty="0" smtClean="0"/>
              <a:t>Parse Tree Similarities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647700"/>
            <a:ext cx="8153400" cy="60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C code 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600200" y="1181100"/>
            <a:ext cx="5943600" cy="45339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#include&lt;</a:t>
            </a:r>
            <a:r>
              <a:rPr lang="en-US" dirty="0" err="1" smtClean="0">
                <a:solidFill>
                  <a:schemeClr val="accent4"/>
                </a:solidFill>
              </a:rPr>
              <a:t>stdio.h</a:t>
            </a:r>
            <a:r>
              <a:rPr lang="en-US" dirty="0" smtClean="0">
                <a:solidFill>
                  <a:schemeClr val="accent4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void function_1(){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		……………;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……………..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……………..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void </a:t>
            </a:r>
            <a:r>
              <a:rPr lang="en-US" dirty="0" err="1" smtClean="0">
                <a:solidFill>
                  <a:schemeClr val="accent4"/>
                </a:solidFill>
              </a:rPr>
              <a:t>function_N</a:t>
            </a:r>
            <a:r>
              <a:rPr lang="en-US" dirty="0" smtClean="0">
                <a:solidFill>
                  <a:schemeClr val="accent4"/>
                </a:solidFill>
              </a:rPr>
              <a:t>(){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	……………..;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main(){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	…………..;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}</a:t>
            </a:r>
          </a:p>
          <a:p>
            <a:pPr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22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799835"/>
          </a:xfrm>
        </p:spPr>
        <p:txBody>
          <a:bodyPr/>
          <a:lstStyle/>
          <a:p>
            <a:r>
              <a:rPr lang="en-US" dirty="0" smtClean="0"/>
              <a:t>Parse Tree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476488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 ……….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     …....			…………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23</a:t>
            </a:fld>
            <a:endParaRPr lang="en-US" sz="4000" b="1" dirty="0"/>
          </a:p>
        </p:txBody>
      </p:sp>
      <p:sp>
        <p:nvSpPr>
          <p:cNvPr id="4" name="Oval 3"/>
          <p:cNvSpPr/>
          <p:nvPr/>
        </p:nvSpPr>
        <p:spPr>
          <a:xfrm>
            <a:off x="3962400" y="12573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2628900"/>
            <a:ext cx="2590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function_1(…){</a:t>
            </a:r>
          </a:p>
          <a:p>
            <a:pPr algn="ctr"/>
            <a:r>
              <a:rPr lang="en-US" dirty="0" smtClean="0"/>
              <a:t>…………….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705100"/>
            <a:ext cx="2590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function_N</a:t>
            </a:r>
            <a:r>
              <a:rPr lang="en-US" dirty="0" smtClean="0"/>
              <a:t>(….){</a:t>
            </a:r>
          </a:p>
          <a:p>
            <a:pPr algn="ctr"/>
            <a:r>
              <a:rPr lang="en-US" dirty="0" smtClean="0"/>
              <a:t>…………</a:t>
            </a:r>
            <a:endParaRPr lang="en-US" dirty="0"/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7"/>
          </p:cNvCxnSpPr>
          <p:nvPr/>
        </p:nvCxnSpPr>
        <p:spPr>
          <a:xfrm rot="10800000" flipV="1">
            <a:off x="2439986" y="1638299"/>
            <a:ext cx="1522414" cy="118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572000" y="2324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10400" y="27813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17145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" y="44577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for( ;  ; ){</a:t>
            </a:r>
          </a:p>
          <a:p>
            <a:pPr algn="ctr"/>
            <a:r>
              <a:rPr lang="en-US" dirty="0" smtClean="0"/>
              <a:t>……….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47700" y="34290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95600" y="4533900"/>
            <a:ext cx="2057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If(……){</a:t>
            </a:r>
          </a:p>
          <a:p>
            <a:pPr algn="ctr"/>
            <a:r>
              <a:rPr lang="en-US" dirty="0" smtClean="0"/>
              <a:t>……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33147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5"/>
            <a:ext cx="8324088" cy="799835"/>
          </a:xfrm>
        </p:spPr>
        <p:txBody>
          <a:bodyPr/>
          <a:lstStyle/>
          <a:p>
            <a:r>
              <a:rPr lang="en-US" dirty="0" smtClean="0"/>
              <a:t>    Parse </a:t>
            </a:r>
            <a:r>
              <a:rPr lang="en-US" dirty="0" smtClean="0"/>
              <a:t>Tree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8324088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</a:t>
            </a:r>
            <a:r>
              <a:rPr lang="en-US" sz="4000" dirty="0" smtClean="0"/>
              <a:t>n this way we can build a parse tree  from the c source code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smtClean="0"/>
              <a:t>After building parse tree from two C codes, compare these parse trees and detect the Clone between these two source codes.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24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6500"/>
            <a:ext cx="7866888" cy="43180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Lexical Similarities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/>
              <a:t>(work is fully completed and upload in my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account)</a:t>
            </a:r>
          </a:p>
          <a:p>
            <a:r>
              <a:rPr lang="en-US" sz="4000" dirty="0" smtClean="0"/>
              <a:t>Parse tree Similarities</a:t>
            </a:r>
          </a:p>
          <a:p>
            <a:pPr>
              <a:buNone/>
            </a:pPr>
            <a:r>
              <a:rPr lang="en-US" sz="4000" dirty="0" smtClean="0"/>
              <a:t>				(work </a:t>
            </a:r>
            <a:r>
              <a:rPr lang="en-US" sz="4000" dirty="0" smtClean="0"/>
              <a:t>is going on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Metrics</a:t>
            </a:r>
          </a:p>
          <a:p>
            <a:pPr>
              <a:buNone/>
            </a:pPr>
            <a:r>
              <a:rPr lang="en-US" sz="2800" dirty="0" smtClean="0"/>
              <a:t>			( </a:t>
            </a:r>
            <a:r>
              <a:rPr lang="en-US" sz="4000" dirty="0" smtClean="0"/>
              <a:t>work is going on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5254625"/>
            <a:ext cx="1069848" cy="396875"/>
          </a:xfrm>
        </p:spPr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25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account Link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github.com/purbo75/SPL-1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follow the theory and code examples</a:t>
            </a:r>
          </a:p>
          <a:p>
            <a:pPr>
              <a:buNone/>
            </a:pPr>
            <a:r>
              <a:rPr lang="en-US" dirty="0" smtClean="0"/>
              <a:t>from these following sources.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/>
          <a:lstStyle/>
          <a:p>
            <a:fld id="{8FF6D0E5-D12F-4BD3-B0A8-ED3FA64C2C36}" type="slidenum">
              <a:rPr lang="en-US" sz="4000" b="1" smtClean="0"/>
              <a:t>26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https://www.slideshare.net/NimishaT1/plagiarism-detection-tools-and-techniques?fbclid=IwAR0W-VVfK_WRjvI9CtmxYXv8BLztWbr2FNexJP7WVgAmp_Vnp1ixHi7rrG4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/>
          <a:lstStyle/>
          <a:p>
            <a:fld id="{8FF6D0E5-D12F-4BD3-B0A8-ED3FA64C2C36}" type="slidenum">
              <a:rPr lang="en-US" sz="4000" b="1" smtClean="0"/>
              <a:t>27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Research paper on “Clone </a:t>
            </a:r>
            <a:r>
              <a:rPr lang="en-US" dirty="0" smtClean="0"/>
              <a:t>Type Based Comparison among Code Clone Detection Tools and Techniques 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Author-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Tarek</a:t>
            </a:r>
            <a:r>
              <a:rPr lang="en-US" b="1" dirty="0" smtClean="0"/>
              <a:t> </a:t>
            </a:r>
            <a:r>
              <a:rPr lang="en-US" b="1" dirty="0" err="1" smtClean="0"/>
              <a:t>Salah</a:t>
            </a:r>
            <a:r>
              <a:rPr lang="en-US" b="1" dirty="0" smtClean="0"/>
              <a:t> </a:t>
            </a:r>
            <a:r>
              <a:rPr lang="en-US" b="1" dirty="0" err="1" smtClean="0"/>
              <a:t>Uddin</a:t>
            </a:r>
            <a:r>
              <a:rPr lang="en-US" b="1" dirty="0" smtClean="0"/>
              <a:t> Mahmud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</a:t>
            </a:r>
            <a:r>
              <a:rPr lang="en-US" b="1" dirty="0" err="1" smtClean="0"/>
              <a:t>Bsse</a:t>
            </a:r>
            <a:r>
              <a:rPr lang="en-US" b="1" dirty="0" smtClean="0"/>
              <a:t> 5</a:t>
            </a:r>
            <a:r>
              <a:rPr lang="en-US" b="1" baseline="30000" dirty="0" smtClean="0"/>
              <a:t>th</a:t>
            </a:r>
            <a:r>
              <a:rPr lang="en-US" b="1" dirty="0" smtClean="0"/>
              <a:t> batch IIT,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University of Dhaka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5254625"/>
            <a:ext cx="993648" cy="396875"/>
          </a:xfrm>
        </p:spPr>
        <p:txBody>
          <a:bodyPr/>
          <a:lstStyle/>
          <a:p>
            <a:fld id="{8FF6D0E5-D12F-4BD3-B0A8-ED3FA64C2C36}" type="slidenum">
              <a:rPr lang="en-US" sz="4000" b="1" smtClean="0"/>
              <a:t>28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           </a:t>
            </a:r>
            <a:r>
              <a:rPr lang="en-US" sz="4800" dirty="0" smtClean="0"/>
              <a:t>Thank you 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254625"/>
            <a:ext cx="841248" cy="396875"/>
          </a:xfrm>
        </p:spPr>
        <p:txBody>
          <a:bodyPr/>
          <a:lstStyle/>
          <a:p>
            <a:fld id="{8FF6D0E5-D12F-4BD3-B0A8-ED3FA64C2C36}" type="slidenum">
              <a:rPr lang="en-US" sz="4000" b="1" smtClean="0"/>
              <a:t>29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1041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Plagiarize according to the Merriam-Webster Online  dictionary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1500"/>
            <a:ext cx="7498080" cy="3175000"/>
          </a:xfrm>
        </p:spPr>
        <p:txBody>
          <a:bodyPr/>
          <a:lstStyle/>
          <a:p>
            <a:r>
              <a:rPr lang="en-US" sz="4000" dirty="0" smtClean="0"/>
              <a:t>It may occur intentionally or </a:t>
            </a:r>
            <a:r>
              <a:rPr lang="en-US" sz="4000" dirty="0" smtClean="0"/>
              <a:t>unintentionally.</a:t>
            </a:r>
          </a:p>
          <a:p>
            <a:endParaRPr lang="en-US" dirty="0" smtClean="0"/>
          </a:p>
          <a:p>
            <a:r>
              <a:rPr lang="en-US" sz="4000" dirty="0" smtClean="0"/>
              <a:t>Used </a:t>
            </a:r>
            <a:r>
              <a:rPr lang="en-US" sz="4000" dirty="0" smtClean="0"/>
              <a:t>by higher education </a:t>
            </a:r>
            <a:r>
              <a:rPr lang="en-US" sz="4000" dirty="0" smtClean="0"/>
              <a:t>academics.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3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Deliberate and Accidental</a:t>
            </a:r>
            <a:br>
              <a:rPr lang="en-US" sz="4800" dirty="0" smtClean="0"/>
            </a:br>
            <a:r>
              <a:rPr lang="en-US" sz="4800" dirty="0" smtClean="0"/>
              <a:t>Plagiarism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60500"/>
            <a:ext cx="7498080" cy="3746500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Deliberate </a:t>
            </a:r>
            <a:r>
              <a:rPr lang="en-US" sz="4000" dirty="0" smtClean="0"/>
              <a:t>(intentional) </a:t>
            </a:r>
            <a:r>
              <a:rPr lang="en-US" sz="4000" dirty="0" smtClean="0"/>
              <a:t>Plagiarism : Steals </a:t>
            </a:r>
            <a:r>
              <a:rPr lang="en-US" sz="4000" dirty="0" smtClean="0"/>
              <a:t>the property of somebody else and claims </a:t>
            </a:r>
            <a:r>
              <a:rPr lang="en-US" sz="4000" dirty="0" smtClean="0"/>
              <a:t>it to </a:t>
            </a:r>
            <a:r>
              <a:rPr lang="en-US" sz="4000" dirty="0" smtClean="0"/>
              <a:t>be his own.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5067301"/>
            <a:ext cx="457200" cy="5842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4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1295135"/>
          </a:xfrm>
        </p:spPr>
        <p:txBody>
          <a:bodyPr>
            <a:noAutofit/>
          </a:bodyPr>
          <a:lstStyle/>
          <a:p>
            <a:r>
              <a:rPr lang="en-US" sz="4800" dirty="0" smtClean="0"/>
              <a:t>Deliberate and Accidental</a:t>
            </a:r>
            <a:br>
              <a:rPr lang="en-US" sz="4800" dirty="0" smtClean="0"/>
            </a:br>
            <a:r>
              <a:rPr lang="en-US" sz="4800" dirty="0" smtClean="0"/>
              <a:t>Plagiarism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05000"/>
            <a:ext cx="7498080" cy="330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Accidental (</a:t>
            </a:r>
            <a:r>
              <a:rPr lang="en-US" sz="4000" dirty="0" smtClean="0"/>
              <a:t>unintentional) Plagiarism : Somebody unknowingly </a:t>
            </a:r>
            <a:r>
              <a:rPr lang="en-US" sz="4000" dirty="0" smtClean="0"/>
              <a:t>cites a phrase or </a:t>
            </a:r>
            <a:r>
              <a:rPr lang="en-US" sz="4000" dirty="0" smtClean="0"/>
              <a:t>copies words </a:t>
            </a:r>
            <a:r>
              <a:rPr lang="en-US" sz="4000" dirty="0" smtClean="0"/>
              <a:t>without acknowledging the author of </a:t>
            </a:r>
            <a:r>
              <a:rPr lang="en-US" sz="4000" dirty="0" smtClean="0"/>
              <a:t>the material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5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1295135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types of copying/cloning source code are: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51000"/>
            <a:ext cx="7498080" cy="3556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4000" dirty="0" smtClean="0"/>
              <a:t>Type-1: Identical code fragments except for variations in whitespace, layout and comments. </a:t>
            </a:r>
            <a:r>
              <a:rPr lang="en-US" sz="4000" dirty="0" smtClean="0"/>
              <a:t>Figure 1 </a:t>
            </a:r>
            <a:r>
              <a:rPr lang="en-US" sz="4000" dirty="0" smtClean="0"/>
              <a:t>shows this type of code clone.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6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0"/>
            <a:ext cx="84886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Original Code                   Copied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079500"/>
            <a:ext cx="4431792" cy="45085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void </a:t>
            </a:r>
            <a:r>
              <a:rPr lang="en-US" dirty="0" err="1" smtClean="0">
                <a:solidFill>
                  <a:schemeClr val="accent6"/>
                </a:solidFill>
              </a:rPr>
              <a:t>sumProd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for(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=0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&lt;=n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	sum+=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	prod=prod*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	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sum,prod</a:t>
            </a:r>
            <a:r>
              <a:rPr lang="en-US" dirty="0" smtClean="0">
                <a:solidFill>
                  <a:schemeClr val="accent6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}                                 </a:t>
            </a:r>
            <a:r>
              <a:rPr lang="en-US" sz="2600" dirty="0" smtClean="0"/>
              <a:t>Fig-1</a:t>
            </a:r>
            <a:endParaRPr lang="en-US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79500"/>
            <a:ext cx="4133088" cy="4445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void </a:t>
            </a:r>
            <a:r>
              <a:rPr lang="en-US" dirty="0" err="1" smtClean="0">
                <a:solidFill>
                  <a:schemeClr val="accent4"/>
                </a:solidFill>
              </a:rPr>
              <a:t>sumProd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sum=0.0;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prod=1.0;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for(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=0 ;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&lt;=n ; 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sum+=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prod=prod*</a:t>
            </a:r>
            <a:r>
              <a:rPr lang="en-US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</a:t>
            </a:r>
            <a:r>
              <a:rPr lang="en-US" dirty="0" err="1" smtClean="0">
                <a:solidFill>
                  <a:schemeClr val="accent4"/>
                </a:solidFill>
              </a:rPr>
              <a:t>foo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sum,prod</a:t>
            </a:r>
            <a:r>
              <a:rPr lang="en-US" dirty="0" smtClean="0">
                <a:solidFill>
                  <a:schemeClr val="accent4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7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The types of copying source code are: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60500"/>
            <a:ext cx="7498080" cy="37465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Type-2: Syntactically identical fragments except for variations in identifiers, literals, types, whitespace, layout and comments. </a:t>
            </a:r>
            <a:r>
              <a:rPr lang="en-US" sz="4000" dirty="0" smtClean="0"/>
              <a:t>Figure 2 </a:t>
            </a:r>
            <a:r>
              <a:rPr lang="en-US" sz="4000" dirty="0" smtClean="0"/>
              <a:t>shows this type of code clone.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8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81288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Original Code           Copied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16000"/>
            <a:ext cx="4495800" cy="4699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void </a:t>
            </a:r>
            <a:r>
              <a:rPr lang="en-US" dirty="0" err="1" smtClean="0">
                <a:solidFill>
                  <a:schemeClr val="accent6"/>
                </a:solidFill>
              </a:rPr>
              <a:t>sumProd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</a:t>
            </a:r>
            <a:r>
              <a:rPr lang="en-US" dirty="0" smtClean="0">
                <a:solidFill>
                  <a:schemeClr val="accent3"/>
                </a:solidFill>
              </a:rPr>
              <a:t>sum</a:t>
            </a:r>
            <a:r>
              <a:rPr lang="en-US" dirty="0" smtClean="0">
                <a:solidFill>
                  <a:schemeClr val="accent6"/>
                </a:solidFill>
              </a:rPr>
              <a:t>=0.0;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float </a:t>
            </a:r>
            <a:r>
              <a:rPr lang="en-US" dirty="0" smtClean="0">
                <a:solidFill>
                  <a:schemeClr val="accent3"/>
                </a:solidFill>
              </a:rPr>
              <a:t>prod</a:t>
            </a:r>
            <a:r>
              <a:rPr lang="en-US" dirty="0" smtClean="0">
                <a:solidFill>
                  <a:schemeClr val="accent6"/>
                </a:solidFill>
              </a:rPr>
              <a:t>=1.0; 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for(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=0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&lt;=n ;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sum+=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prod=prod*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	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(sum , prod</a:t>
            </a:r>
            <a:r>
              <a:rPr lang="en-US" dirty="0" smtClean="0">
                <a:solidFill>
                  <a:schemeClr val="accent6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smtClean="0"/>
              <a:t>Fig-2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16000"/>
            <a:ext cx="4038600" cy="4699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void </a:t>
            </a:r>
            <a:r>
              <a:rPr lang="en-US" dirty="0" err="1" smtClean="0">
                <a:solidFill>
                  <a:schemeClr val="accent4"/>
                </a:solidFill>
              </a:rPr>
              <a:t>sumProd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n)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4"/>
                </a:solidFill>
              </a:rPr>
              <a:t>=0.0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float </a:t>
            </a:r>
            <a:r>
              <a:rPr lang="en-US" dirty="0" smtClean="0">
                <a:solidFill>
                  <a:schemeClr val="accent3"/>
                </a:solidFill>
              </a:rPr>
              <a:t>p</a:t>
            </a:r>
            <a:r>
              <a:rPr lang="en-US" dirty="0" smtClean="0">
                <a:solidFill>
                  <a:schemeClr val="accent4"/>
                </a:solidFill>
              </a:rPr>
              <a:t>=1.0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for(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j=0 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chemeClr val="accent4"/>
                </a:solidFill>
              </a:rPr>
              <a:t>j&lt;=</a:t>
            </a:r>
            <a:r>
              <a:rPr lang="en-US" dirty="0" smtClean="0">
                <a:solidFill>
                  <a:schemeClr val="accent4"/>
                </a:solidFill>
              </a:rPr>
              <a:t>n ; </a:t>
            </a:r>
            <a:r>
              <a:rPr lang="en-US" dirty="0" smtClean="0">
                <a:solidFill>
                  <a:schemeClr val="accent4"/>
                </a:solidFill>
              </a:rPr>
              <a:t>j++)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{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sum</a:t>
            </a:r>
            <a:r>
              <a:rPr lang="en-US" dirty="0" smtClean="0">
                <a:solidFill>
                  <a:schemeClr val="accent4"/>
                </a:solidFill>
              </a:rPr>
              <a:t>+=</a:t>
            </a:r>
            <a:r>
              <a:rPr lang="en-US" dirty="0" smtClean="0">
                <a:solidFill>
                  <a:schemeClr val="accent3"/>
                </a:solidFill>
              </a:rPr>
              <a:t>j</a:t>
            </a:r>
            <a:r>
              <a:rPr lang="en-US" dirty="0" smtClean="0">
                <a:solidFill>
                  <a:schemeClr val="accent4"/>
                </a:solidFill>
              </a:rPr>
              <a:t>;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</a:t>
            </a:r>
            <a:r>
              <a:rPr lang="en-US" dirty="0" smtClean="0">
                <a:solidFill>
                  <a:schemeClr val="accent4"/>
                </a:solidFill>
              </a:rPr>
              <a:t>prod=prod*j;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	</a:t>
            </a:r>
            <a:r>
              <a:rPr lang="en-US" dirty="0" err="1" smtClean="0">
                <a:solidFill>
                  <a:schemeClr val="accent4"/>
                </a:solidFill>
              </a:rPr>
              <a:t>foo</a:t>
            </a:r>
            <a:r>
              <a:rPr lang="en-US" dirty="0" smtClean="0">
                <a:solidFill>
                  <a:schemeClr val="accent4"/>
                </a:solidFill>
              </a:rPr>
              <a:t>(s , p);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F6D0E5-D12F-4BD3-B0A8-ED3FA64C2C36}" type="slidenum">
              <a:rPr lang="en-US" sz="4000" b="1" smtClean="0"/>
              <a:t>9</a:t>
            </a:fld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1766</TotalTime>
  <Words>712</Words>
  <Application>Microsoft Office PowerPoint</Application>
  <PresentationFormat>On-screen Show (16:10)</PresentationFormat>
  <Paragraphs>266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    Source Code       Plagiarism Detection</vt:lpstr>
      <vt:lpstr>Plagiarize according to the Merriam-Webster Online  dictionary is:</vt:lpstr>
      <vt:lpstr>Plagiarize according to the Merriam-Webster Online  dictionary is:</vt:lpstr>
      <vt:lpstr>Deliberate and Accidental Plagiarism</vt:lpstr>
      <vt:lpstr>Deliberate and Accidental Plagiarism</vt:lpstr>
      <vt:lpstr>The types of copying/cloning source code are:</vt:lpstr>
      <vt:lpstr>Original Code                   Copied Code</vt:lpstr>
      <vt:lpstr>The types of copying source code are:</vt:lpstr>
      <vt:lpstr>Original Code           Copied Code </vt:lpstr>
      <vt:lpstr>The types of copying source code are:</vt:lpstr>
      <vt:lpstr>Original Code           Copied Code </vt:lpstr>
      <vt:lpstr>The types of copying source code are:</vt:lpstr>
      <vt:lpstr>Original Code           Copied Code </vt:lpstr>
      <vt:lpstr>Source code based plagiarism detection techniques</vt:lpstr>
      <vt:lpstr>Lexical Similarities</vt:lpstr>
      <vt:lpstr>Lexical Similarities</vt:lpstr>
      <vt:lpstr>Lexical Similarities Consider the following two snippets of C Code:</vt:lpstr>
      <vt:lpstr>The lexical stream of the 2 snippets of code is :</vt:lpstr>
      <vt:lpstr>Slide 19</vt:lpstr>
      <vt:lpstr>Metrics</vt:lpstr>
      <vt:lpstr>Metrics</vt:lpstr>
      <vt:lpstr>Parse Tree Similarities</vt:lpstr>
      <vt:lpstr>Parse Tree Similarities</vt:lpstr>
      <vt:lpstr>    Parse Tree Similarities</vt:lpstr>
      <vt:lpstr>Project Progress</vt:lpstr>
      <vt:lpstr>Reference and Source</vt:lpstr>
      <vt:lpstr>Reference and Source</vt:lpstr>
      <vt:lpstr>Reference and Source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Code       Plagiarism Detection</dc:title>
  <dc:creator>Windows User</dc:creator>
  <cp:lastModifiedBy>Windows User</cp:lastModifiedBy>
  <cp:revision>15</cp:revision>
  <dcterms:created xsi:type="dcterms:W3CDTF">2019-03-12T16:53:20Z</dcterms:created>
  <dcterms:modified xsi:type="dcterms:W3CDTF">2019-03-13T22:19:56Z</dcterms:modified>
</cp:coreProperties>
</file>