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7" r:id="rId6"/>
    <p:sldId id="338" r:id="rId7"/>
    <p:sldId id="336" r:id="rId8"/>
    <p:sldId id="339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2FE66-5251-4B71-95C4-D4C77FB2D7CB}" v="11" dt="2024-05-01T17:23:20.50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>
        <p:scale>
          <a:sx n="85" d="100"/>
          <a:sy n="85" d="100"/>
        </p:scale>
        <p:origin x="590" y="53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llur, Mohiddinsha" userId="0d1bf87e-8bb1-4c31-bf2f-1820c0ceabea" providerId="ADAL" clId="{5BA2FE66-5251-4B71-95C4-D4C77FB2D7CB}"/>
    <pc:docChg chg="custSel modSld">
      <pc:chgData name="Yallur, Mohiddinsha" userId="0d1bf87e-8bb1-4c31-bf2f-1820c0ceabea" providerId="ADAL" clId="{5BA2FE66-5251-4B71-95C4-D4C77FB2D7CB}" dt="2024-05-01T17:27:18.594" v="1118" actId="478"/>
      <pc:docMkLst>
        <pc:docMk/>
      </pc:docMkLst>
      <pc:sldChg chg="delSp mod">
        <pc:chgData name="Yallur, Mohiddinsha" userId="0d1bf87e-8bb1-4c31-bf2f-1820c0ceabea" providerId="ADAL" clId="{5BA2FE66-5251-4B71-95C4-D4C77FB2D7CB}" dt="2024-05-01T17:27:18.594" v="1118" actId="478"/>
        <pc:sldMkLst>
          <pc:docMk/>
          <pc:sldMk cId="582749365" sldId="336"/>
        </pc:sldMkLst>
        <pc:spChg chg="del">
          <ac:chgData name="Yallur, Mohiddinsha" userId="0d1bf87e-8bb1-4c31-bf2f-1820c0ceabea" providerId="ADAL" clId="{5BA2FE66-5251-4B71-95C4-D4C77FB2D7CB}" dt="2024-05-01T17:27:18.594" v="1118" actId="478"/>
          <ac:spMkLst>
            <pc:docMk/>
            <pc:sldMk cId="582749365" sldId="336"/>
            <ac:spMk id="3" creationId="{089920E1-1F47-D3FB-B5CD-7110B3795525}"/>
          </ac:spMkLst>
        </pc:spChg>
      </pc:sldChg>
      <pc:sldChg chg="addSp delSp modSp mod">
        <pc:chgData name="Yallur, Mohiddinsha" userId="0d1bf87e-8bb1-4c31-bf2f-1820c0ceabea" providerId="ADAL" clId="{5BA2FE66-5251-4B71-95C4-D4C77FB2D7CB}" dt="2024-05-01T17:26:09.622" v="1117" actId="1076"/>
        <pc:sldMkLst>
          <pc:docMk/>
          <pc:sldMk cId="2099008355" sldId="339"/>
        </pc:sldMkLst>
        <pc:spChg chg="mod">
          <ac:chgData name="Yallur, Mohiddinsha" userId="0d1bf87e-8bb1-4c31-bf2f-1820c0ceabea" providerId="ADAL" clId="{5BA2FE66-5251-4B71-95C4-D4C77FB2D7CB}" dt="2024-05-01T17:19:49.662" v="605" actId="20577"/>
          <ac:spMkLst>
            <pc:docMk/>
            <pc:sldMk cId="2099008355" sldId="339"/>
            <ac:spMk id="12" creationId="{62D64F33-2407-14C5-61A0-E5210240F37F}"/>
          </ac:spMkLst>
        </pc:spChg>
        <pc:spChg chg="mod">
          <ac:chgData name="Yallur, Mohiddinsha" userId="0d1bf87e-8bb1-4c31-bf2f-1820c0ceabea" providerId="ADAL" clId="{5BA2FE66-5251-4B71-95C4-D4C77FB2D7CB}" dt="2024-05-01T17:18:32.437" v="581" actId="14100"/>
          <ac:spMkLst>
            <pc:docMk/>
            <pc:sldMk cId="2099008355" sldId="339"/>
            <ac:spMk id="13" creationId="{E6B6A5F6-9664-42EE-ED4D-FBC9E12D1D84}"/>
          </ac:spMkLst>
        </pc:spChg>
        <pc:spChg chg="mod">
          <ac:chgData name="Yallur, Mohiddinsha" userId="0d1bf87e-8bb1-4c31-bf2f-1820c0ceabea" providerId="ADAL" clId="{5BA2FE66-5251-4B71-95C4-D4C77FB2D7CB}" dt="2024-05-01T17:18:26.348" v="580" actId="14100"/>
          <ac:spMkLst>
            <pc:docMk/>
            <pc:sldMk cId="2099008355" sldId="339"/>
            <ac:spMk id="14" creationId="{838DBC35-86BD-8BF6-6AEF-4B49D4CD6037}"/>
          </ac:spMkLst>
        </pc:spChg>
        <pc:spChg chg="mod">
          <ac:chgData name="Yallur, Mohiddinsha" userId="0d1bf87e-8bb1-4c31-bf2f-1820c0ceabea" providerId="ADAL" clId="{5BA2FE66-5251-4B71-95C4-D4C77FB2D7CB}" dt="2024-05-01T17:18:19.394" v="579" actId="14100"/>
          <ac:spMkLst>
            <pc:docMk/>
            <pc:sldMk cId="2099008355" sldId="339"/>
            <ac:spMk id="15" creationId="{63FCED32-9A0D-DB46-C06F-39DDA795B796}"/>
          </ac:spMkLst>
        </pc:spChg>
        <pc:spChg chg="mod">
          <ac:chgData name="Yallur, Mohiddinsha" userId="0d1bf87e-8bb1-4c31-bf2f-1820c0ceabea" providerId="ADAL" clId="{5BA2FE66-5251-4B71-95C4-D4C77FB2D7CB}" dt="2024-05-01T17:20:27.840" v="609" actId="14100"/>
          <ac:spMkLst>
            <pc:docMk/>
            <pc:sldMk cId="2099008355" sldId="339"/>
            <ac:spMk id="16" creationId="{F881431F-1B79-5B04-116B-9F8957FDF72C}"/>
          </ac:spMkLst>
        </pc:spChg>
        <pc:spChg chg="mod">
          <ac:chgData name="Yallur, Mohiddinsha" userId="0d1bf87e-8bb1-4c31-bf2f-1820c0ceabea" providerId="ADAL" clId="{5BA2FE66-5251-4B71-95C4-D4C77FB2D7CB}" dt="2024-05-01T17:18:46.404" v="582" actId="1076"/>
          <ac:spMkLst>
            <pc:docMk/>
            <pc:sldMk cId="2099008355" sldId="339"/>
            <ac:spMk id="17" creationId="{40C218A1-18D3-C265-87FD-13F53B5DCB35}"/>
          </ac:spMkLst>
        </pc:spChg>
        <pc:spChg chg="mod">
          <ac:chgData name="Yallur, Mohiddinsha" userId="0d1bf87e-8bb1-4c31-bf2f-1820c0ceabea" providerId="ADAL" clId="{5BA2FE66-5251-4B71-95C4-D4C77FB2D7CB}" dt="2024-05-01T16:43:04.421" v="320" actId="255"/>
          <ac:spMkLst>
            <pc:docMk/>
            <pc:sldMk cId="2099008355" sldId="339"/>
            <ac:spMk id="41" creationId="{3B9DD214-388B-B1AA-750B-9D8B521A505E}"/>
          </ac:spMkLst>
        </pc:spChg>
        <pc:spChg chg="add mod">
          <ac:chgData name="Yallur, Mohiddinsha" userId="0d1bf87e-8bb1-4c31-bf2f-1820c0ceabea" providerId="ADAL" clId="{5BA2FE66-5251-4B71-95C4-D4C77FB2D7CB}" dt="2024-05-01T16:43:18.148" v="335" actId="20577"/>
          <ac:spMkLst>
            <pc:docMk/>
            <pc:sldMk cId="2099008355" sldId="339"/>
            <ac:spMk id="42" creationId="{0E6BAF3C-B6D7-0B9E-95D4-F4482814BF12}"/>
          </ac:spMkLst>
        </pc:spChg>
        <pc:spChg chg="add mod">
          <ac:chgData name="Yallur, Mohiddinsha" userId="0d1bf87e-8bb1-4c31-bf2f-1820c0ceabea" providerId="ADAL" clId="{5BA2FE66-5251-4B71-95C4-D4C77FB2D7CB}" dt="2024-05-01T17:18:13.952" v="578" actId="14100"/>
          <ac:spMkLst>
            <pc:docMk/>
            <pc:sldMk cId="2099008355" sldId="339"/>
            <ac:spMk id="43" creationId="{DB240B9B-8173-52E5-9C0E-7667609A64C7}"/>
          </ac:spMkLst>
        </pc:spChg>
        <pc:spChg chg="add del mod">
          <ac:chgData name="Yallur, Mohiddinsha" userId="0d1bf87e-8bb1-4c31-bf2f-1820c0ceabea" providerId="ADAL" clId="{5BA2FE66-5251-4B71-95C4-D4C77FB2D7CB}" dt="2024-05-01T17:19:28.537" v="588"/>
          <ac:spMkLst>
            <pc:docMk/>
            <pc:sldMk cId="2099008355" sldId="339"/>
            <ac:spMk id="44" creationId="{6C37CDB0-EA6F-FE7B-EF8F-FA1AAF5A5F33}"/>
          </ac:spMkLst>
        </pc:spChg>
        <pc:spChg chg="add del">
          <ac:chgData name="Yallur, Mohiddinsha" userId="0d1bf87e-8bb1-4c31-bf2f-1820c0ceabea" providerId="ADAL" clId="{5BA2FE66-5251-4B71-95C4-D4C77FB2D7CB}" dt="2024-05-01T17:20:19.877" v="607"/>
          <ac:spMkLst>
            <pc:docMk/>
            <pc:sldMk cId="2099008355" sldId="339"/>
            <ac:spMk id="45" creationId="{3ADEC9E5-9115-06FF-EF0D-25F0BEFD2BB1}"/>
          </ac:spMkLst>
        </pc:spChg>
        <pc:spChg chg="add mod">
          <ac:chgData name="Yallur, Mohiddinsha" userId="0d1bf87e-8bb1-4c31-bf2f-1820c0ceabea" providerId="ADAL" clId="{5BA2FE66-5251-4B71-95C4-D4C77FB2D7CB}" dt="2024-05-01T17:23:05.949" v="846" actId="1076"/>
          <ac:spMkLst>
            <pc:docMk/>
            <pc:sldMk cId="2099008355" sldId="339"/>
            <ac:spMk id="46" creationId="{1AA05B04-B724-C1AE-5971-7551061570D5}"/>
          </ac:spMkLst>
        </pc:spChg>
        <pc:spChg chg="add del">
          <ac:chgData name="Yallur, Mohiddinsha" userId="0d1bf87e-8bb1-4c31-bf2f-1820c0ceabea" providerId="ADAL" clId="{5BA2FE66-5251-4B71-95C4-D4C77FB2D7CB}" dt="2024-05-01T17:20:47.575" v="612"/>
          <ac:spMkLst>
            <pc:docMk/>
            <pc:sldMk cId="2099008355" sldId="339"/>
            <ac:spMk id="47" creationId="{70DD7359-3DE2-CD18-05F7-A7A752BBB795}"/>
          </ac:spMkLst>
        </pc:spChg>
        <pc:spChg chg="add mod">
          <ac:chgData name="Yallur, Mohiddinsha" userId="0d1bf87e-8bb1-4c31-bf2f-1820c0ceabea" providerId="ADAL" clId="{5BA2FE66-5251-4B71-95C4-D4C77FB2D7CB}" dt="2024-05-01T17:26:09.622" v="1117" actId="1076"/>
          <ac:spMkLst>
            <pc:docMk/>
            <pc:sldMk cId="2099008355" sldId="339"/>
            <ac:spMk id="48" creationId="{7BC84450-8729-6F33-BEDC-8BD7AB6973A9}"/>
          </ac:spMkLst>
        </pc:spChg>
      </pc:sldChg>
      <pc:sldChg chg="modSp mod">
        <pc:chgData name="Yallur, Mohiddinsha" userId="0d1bf87e-8bb1-4c31-bf2f-1820c0ceabea" providerId="ADAL" clId="{5BA2FE66-5251-4B71-95C4-D4C77FB2D7CB}" dt="2024-05-01T16:02:16.573" v="146" actId="113"/>
        <pc:sldMkLst>
          <pc:docMk/>
          <pc:sldMk cId="3493061142" sldId="347"/>
        </pc:sldMkLst>
        <pc:spChg chg="mod">
          <ac:chgData name="Yallur, Mohiddinsha" userId="0d1bf87e-8bb1-4c31-bf2f-1820c0ceabea" providerId="ADAL" clId="{5BA2FE66-5251-4B71-95C4-D4C77FB2D7CB}" dt="2024-05-01T16:02:16.573" v="146" actId="113"/>
          <ac:spMkLst>
            <pc:docMk/>
            <pc:sldMk cId="3493061142" sldId="347"/>
            <ac:spMk id="3" creationId="{1EC6DB3D-3AE2-9478-3245-FE2F98B96E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.m.yallur@gmail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470" y="421342"/>
            <a:ext cx="7351060" cy="1972234"/>
          </a:xfrm>
        </p:spPr>
        <p:txBody>
          <a:bodyPr>
            <a:normAutofit/>
          </a:bodyPr>
          <a:lstStyle/>
          <a:p>
            <a:r>
              <a:rPr lang="en-US" dirty="0"/>
              <a:t>ME-CE framework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FC222-237F-C763-6E85-59D66E513DC5}"/>
              </a:ext>
            </a:extLst>
          </p:cNvPr>
          <p:cNvSpPr txBox="1"/>
          <p:nvPr/>
        </p:nvSpPr>
        <p:spPr>
          <a:xfrm>
            <a:off x="5988424" y="3854824"/>
            <a:ext cx="6006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Retail Analytics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–Capstone Project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986835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F95B7-3E59-CA95-CCD6-1CC7409E901C}"/>
              </a:ext>
            </a:extLst>
          </p:cNvPr>
          <p:cNvSpPr txBox="1"/>
          <p:nvPr/>
        </p:nvSpPr>
        <p:spPr>
          <a:xfrm>
            <a:off x="477101" y="2286000"/>
            <a:ext cx="6714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1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Power BI dashboard using the Retail Database to provide comprehensive insights into the retail business's performance. The dashboard will focus on sales, product, customer, and demographic analysis to facilitate data-driven decision-making, optimise sales strategies, and enhance customer experiences. 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275" y="517443"/>
            <a:ext cx="6931152" cy="898981"/>
          </a:xfrm>
        </p:spPr>
        <p:txBody>
          <a:bodyPr/>
          <a:lstStyle/>
          <a:p>
            <a:r>
              <a:rPr lang="en-US" dirty="0"/>
              <a:t>Goal of the project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9350" y="2061882"/>
            <a:ext cx="7191001" cy="314661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goal is to empower retail stakeholders with actionable insights, enabling them to identify top-selling products, customer preferences, and target demographics. The dashboard will offer valuable insights and recommendations for targeted marketing, inventory optimization, and personalized customer experiences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331693"/>
            <a:ext cx="9550818" cy="780467"/>
          </a:xfrm>
        </p:spPr>
        <p:txBody>
          <a:bodyPr/>
          <a:lstStyle/>
          <a:p>
            <a:r>
              <a:rPr lang="en-US" dirty="0"/>
              <a:t>Components of retail business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17E-A358-BCFC-4B19-4257588B495B}"/>
              </a:ext>
            </a:extLst>
          </p:cNvPr>
          <p:cNvSpPr txBox="1"/>
          <p:nvPr/>
        </p:nvSpPr>
        <p:spPr>
          <a:xfrm>
            <a:off x="3469341" y="1398333"/>
            <a:ext cx="3379695" cy="19469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analysis:</a:t>
            </a:r>
            <a:r>
              <a:rPr lang="en-US" sz="18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endParaRPr lang="en-IN" sz="18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Sellers</a:t>
            </a:r>
            <a:endParaRPr lang="en-IN" sz="16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by category line</a:t>
            </a:r>
            <a:endParaRPr lang="en-IN" sz="16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 analysis</a:t>
            </a:r>
            <a:endParaRPr lang="en-IN" sz="16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-supplier </a:t>
            </a:r>
            <a:r>
              <a:rPr lang="en-US" sz="1600" b="1" kern="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BC02D-BC06-7D0D-1586-B9D5FBFFFE54}"/>
              </a:ext>
            </a:extLst>
          </p:cNvPr>
          <p:cNvSpPr txBox="1"/>
          <p:nvPr/>
        </p:nvSpPr>
        <p:spPr>
          <a:xfrm>
            <a:off x="7142628" y="1398333"/>
            <a:ext cx="2877671" cy="19469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analysis: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 </a:t>
            </a:r>
            <a:endParaRPr lang="en-IN" sz="16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behavior </a:t>
            </a:r>
            <a:endParaRPr lang="en-IN" sz="16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Loyalty</a:t>
            </a:r>
            <a:endParaRPr lang="en-IN" sz="16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63ACE-D98B-60EA-884D-EA4895D9B23E}"/>
              </a:ext>
            </a:extLst>
          </p:cNvPr>
          <p:cNvSpPr txBox="1"/>
          <p:nvPr/>
        </p:nvSpPr>
        <p:spPr>
          <a:xfrm>
            <a:off x="5641040" y="4054518"/>
            <a:ext cx="3272117" cy="15776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 analysis:</a:t>
            </a:r>
            <a:endParaRPr lang="en-IN" sz="18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concentration </a:t>
            </a:r>
            <a:endParaRPr lang="en-IN" sz="16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market alignment</a:t>
            </a:r>
            <a:endParaRPr lang="en-IN" sz="1600" b="1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b="1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 potential</a:t>
            </a:r>
            <a:endParaRPr lang="en-US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6CFA3-4B6F-D3D1-D1C3-6390E59D69C3}"/>
              </a:ext>
            </a:extLst>
          </p:cNvPr>
          <p:cNvSpPr txBox="1"/>
          <p:nvPr/>
        </p:nvSpPr>
        <p:spPr>
          <a:xfrm>
            <a:off x="1362636" y="3881872"/>
            <a:ext cx="3379694" cy="19469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analysis:</a:t>
            </a:r>
            <a:endParaRPr lang="en-IN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Stockouts V/s overstocks 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turnover 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Demands and supply.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 forecasting.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E1001-EFD0-08B3-75C2-FB30DB214EB4}"/>
              </a:ext>
            </a:extLst>
          </p:cNvPr>
          <p:cNvSpPr txBox="1"/>
          <p:nvPr/>
        </p:nvSpPr>
        <p:spPr>
          <a:xfrm>
            <a:off x="439270" y="1241880"/>
            <a:ext cx="2823883" cy="231627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Analysis: </a:t>
            </a:r>
            <a:endParaRPr lang="en-IN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revenue 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growth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by Products /region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</a:t>
            </a:r>
            <a:endParaRPr lang="en-IN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32BE5-F9E9-0F6D-FF3E-A2C3DDE3167B}"/>
              </a:ext>
            </a:extLst>
          </p:cNvPr>
          <p:cNvSpPr/>
          <p:nvPr/>
        </p:nvSpPr>
        <p:spPr>
          <a:xfrm>
            <a:off x="116542" y="2758890"/>
            <a:ext cx="1918447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Retail  business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AC9154C-978B-62E0-7717-E51A5287DCCC}"/>
              </a:ext>
            </a:extLst>
          </p:cNvPr>
          <p:cNvSpPr/>
          <p:nvPr/>
        </p:nvSpPr>
        <p:spPr>
          <a:xfrm>
            <a:off x="2796985" y="4004983"/>
            <a:ext cx="1918447" cy="8516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Inventory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ED95F0D-BB78-8A59-C73E-C28F458AD3A8}"/>
              </a:ext>
            </a:extLst>
          </p:cNvPr>
          <p:cNvSpPr/>
          <p:nvPr/>
        </p:nvSpPr>
        <p:spPr>
          <a:xfrm>
            <a:off x="2796987" y="134470"/>
            <a:ext cx="1918447" cy="8516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62AC221-514A-4798-C080-DD311C104DA8}"/>
              </a:ext>
            </a:extLst>
          </p:cNvPr>
          <p:cNvSpPr/>
          <p:nvPr/>
        </p:nvSpPr>
        <p:spPr>
          <a:xfrm>
            <a:off x="2796984" y="1425387"/>
            <a:ext cx="1918447" cy="851647"/>
          </a:xfrm>
          <a:prstGeom prst="homePlat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C349050-74FE-A6B8-F3FF-C4AEF90CD250}"/>
              </a:ext>
            </a:extLst>
          </p:cNvPr>
          <p:cNvSpPr/>
          <p:nvPr/>
        </p:nvSpPr>
        <p:spPr>
          <a:xfrm>
            <a:off x="2796983" y="2714066"/>
            <a:ext cx="1918447" cy="85164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Analysis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2D64F33-2407-14C5-61A0-E5210240F37F}"/>
              </a:ext>
            </a:extLst>
          </p:cNvPr>
          <p:cNvSpPr/>
          <p:nvPr/>
        </p:nvSpPr>
        <p:spPr>
          <a:xfrm>
            <a:off x="2796983" y="5248840"/>
            <a:ext cx="1918447" cy="851647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Demographic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6A5F6-9664-42EE-ED4D-FBC9E12D1D84}"/>
              </a:ext>
            </a:extLst>
          </p:cNvPr>
          <p:cNvSpPr/>
          <p:nvPr/>
        </p:nvSpPr>
        <p:spPr>
          <a:xfrm>
            <a:off x="4894728" y="134469"/>
            <a:ext cx="6329084" cy="938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8DBC35-86BD-8BF6-6AEF-4B49D4CD6037}"/>
              </a:ext>
            </a:extLst>
          </p:cNvPr>
          <p:cNvSpPr/>
          <p:nvPr/>
        </p:nvSpPr>
        <p:spPr>
          <a:xfrm>
            <a:off x="4894729" y="1425387"/>
            <a:ext cx="6329084" cy="9233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FCED32-9A0D-DB46-C06F-39DDA795B796}"/>
              </a:ext>
            </a:extLst>
          </p:cNvPr>
          <p:cNvSpPr/>
          <p:nvPr/>
        </p:nvSpPr>
        <p:spPr>
          <a:xfrm>
            <a:off x="4894730" y="2714066"/>
            <a:ext cx="6338046" cy="8516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81431F-1B79-5B04-116B-9F8957FDF72C}"/>
              </a:ext>
            </a:extLst>
          </p:cNvPr>
          <p:cNvSpPr/>
          <p:nvPr/>
        </p:nvSpPr>
        <p:spPr>
          <a:xfrm>
            <a:off x="4894728" y="4031880"/>
            <a:ext cx="6338047" cy="8516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C218A1-18D3-C265-87FD-13F53B5DCB35}"/>
              </a:ext>
            </a:extLst>
          </p:cNvPr>
          <p:cNvSpPr/>
          <p:nvPr/>
        </p:nvSpPr>
        <p:spPr>
          <a:xfrm>
            <a:off x="4894728" y="5248840"/>
            <a:ext cx="6409765" cy="97266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CD4302-3B96-4E5C-E5CD-679F935F4013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1075766" y="560294"/>
            <a:ext cx="1721221" cy="219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DAAED-4613-52C9-CD86-D6944547FACE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flipV="1">
            <a:off x="1075766" y="1851211"/>
            <a:ext cx="1721218" cy="90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5AB06-8637-C033-511C-8EF20A1FCAD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034989" y="3139890"/>
            <a:ext cx="761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5A595F-8E7F-6C86-3866-23CECD2CF684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1075766" y="3520890"/>
            <a:ext cx="1721219" cy="9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C8344-22CD-D28D-88A9-B7F516A7D734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>
            <a:off x="1075766" y="3520890"/>
            <a:ext cx="1721217" cy="215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9DD214-388B-B1AA-750B-9D8B521A505E}"/>
              </a:ext>
            </a:extLst>
          </p:cNvPr>
          <p:cNvSpPr txBox="1"/>
          <p:nvPr/>
        </p:nvSpPr>
        <p:spPr>
          <a:xfrm>
            <a:off x="4993339" y="134469"/>
            <a:ext cx="632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To understand total sales revenue and profitability by order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Sales growth compare to the previous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Top performing product categories by sales and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To analyze</a:t>
            </a:r>
            <a:r>
              <a:rPr lang="en-US" sz="1200" b="1" dirty="0"/>
              <a:t> the region-wise performance and determine the top trending region .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IN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6BAF3C-B6D7-0B9E-95D4-F4482814BF12}"/>
              </a:ext>
            </a:extLst>
          </p:cNvPr>
          <p:cNvSpPr txBox="1"/>
          <p:nvPr/>
        </p:nvSpPr>
        <p:spPr>
          <a:xfrm>
            <a:off x="5002304" y="1506071"/>
            <a:ext cx="640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To understand top best-selling products by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Profit margins of top-performing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Inventory turnover by product categories</a:t>
            </a:r>
            <a:endParaRPr lang="en-IN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240B9B-8173-52E5-9C0E-7667609A64C7}"/>
              </a:ext>
            </a:extLst>
          </p:cNvPr>
          <p:cNvSpPr txBox="1"/>
          <p:nvPr/>
        </p:nvSpPr>
        <p:spPr>
          <a:xfrm>
            <a:off x="5002304" y="2756315"/>
            <a:ext cx="633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Key demographics of the customer base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Analysis of top spending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To understand customer loyalty by analyzing the repeating and non-repeating customers and purchase frequency </a:t>
            </a:r>
            <a:endParaRPr lang="en-IN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A05B04-B724-C1AE-5971-7551061570D5}"/>
              </a:ext>
            </a:extLst>
          </p:cNvPr>
          <p:cNvSpPr txBox="1"/>
          <p:nvPr/>
        </p:nvSpPr>
        <p:spPr>
          <a:xfrm>
            <a:off x="4993339" y="4053479"/>
            <a:ext cx="605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To understand product categories with frequent stockouts.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Product categories with high overstock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Understanding key aspects of inventory management and prediction of future orders.</a:t>
            </a:r>
            <a:endParaRPr lang="en-IN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C84450-8729-6F33-BEDC-8BD7AB6973A9}"/>
              </a:ext>
            </a:extLst>
          </p:cNvPr>
          <p:cNvSpPr txBox="1"/>
          <p:nvPr/>
        </p:nvSpPr>
        <p:spPr>
          <a:xfrm>
            <a:off x="5002305" y="5351497"/>
            <a:ext cx="611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Customer concentration map as per the sales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To understand the Demographics of the highest spending areas.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To identify potential expansion markets based on demographics.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b="1" dirty="0"/>
              <a:t>Mohiddin Yallur</a:t>
            </a:r>
          </a:p>
          <a:p>
            <a:r>
              <a:rPr lang="en-US" b="1" dirty="0">
                <a:hlinkClick r:id="rId2"/>
              </a:rPr>
              <a:t>m.m.yallur@gmail.com</a:t>
            </a:r>
            <a:endParaRPr lang="en-US" b="1" dirty="0"/>
          </a:p>
          <a:p>
            <a:r>
              <a:rPr lang="en-US" b="1" dirty="0"/>
              <a:t>+91 9620624725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183</TotalTime>
  <Words>347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Wingdings</vt:lpstr>
      <vt:lpstr>Custom</vt:lpstr>
      <vt:lpstr>ME-CE framework  </vt:lpstr>
      <vt:lpstr>Problem statement </vt:lpstr>
      <vt:lpstr>Goal of the project</vt:lpstr>
      <vt:lpstr>Components of retail business analysis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ME-CE framework  </dc:title>
  <dc:creator>Yallur, Mohiddinsha</dc:creator>
  <cp:lastModifiedBy>Yallur, Mohiddinsha</cp:lastModifiedBy>
  <cp:revision>1</cp:revision>
  <dcterms:created xsi:type="dcterms:W3CDTF">2024-05-01T14:24:19Z</dcterms:created>
  <dcterms:modified xsi:type="dcterms:W3CDTF">2024-05-01T17:27:22Z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