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69" r:id="rId3"/>
    <p:sldId id="262" r:id="rId4"/>
    <p:sldId id="258" r:id="rId5"/>
    <p:sldId id="311" r:id="rId6"/>
    <p:sldId id="314" r:id="rId7"/>
    <p:sldId id="320" r:id="rId8"/>
    <p:sldId id="316" r:id="rId9"/>
    <p:sldId id="313" r:id="rId10"/>
    <p:sldId id="323" r:id="rId11"/>
    <p:sldId id="321" r:id="rId12"/>
    <p:sldId id="322" r:id="rId13"/>
    <p:sldId id="288" r:id="rId14"/>
  </p:sldIdLst>
  <p:sldSz cx="9144000" cy="5143500" type="screen16x9"/>
  <p:notesSz cx="6858000" cy="9144000"/>
  <p:embeddedFontLst>
    <p:embeddedFont>
      <p:font typeface="Libre Franklin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Work Sans" panose="020B0604020202020204" charset="0"/>
      <p:regular r:id="rId24"/>
      <p:bold r:id="rId25"/>
    </p:embeddedFont>
    <p:embeddedFont>
      <p:font typeface="Calibri" panose="020F0502020204030204" pitchFamily="34" charset="0"/>
      <p:regular r:id="rId26"/>
      <p:bold r:id="rId27"/>
    </p:embeddedFont>
    <p:embeddedFont>
      <p:font typeface="Work Sans SemiBold" panose="020B0604020202020204" charset="0"/>
      <p:bold r:id="rId28"/>
    </p:embeddedFont>
    <p:embeddedFont>
      <p:font typeface="Libre Franklin Medium" panose="020B0604020202020204" charset="0"/>
      <p:regular r:id="rId29"/>
      <p:bold r:id="rId30"/>
      <p:italic r:id="rId31"/>
      <p:boldItalic r:id="rId32"/>
    </p:embeddedFont>
    <p:embeddedFont>
      <p:font typeface="Catamaran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AD0B6-CEAD-4237-8EAE-74B8D87E0ADF}">
  <a:tblStyle styleId="{3CDAD0B6-CEAD-4237-8EAE-74B8D87E0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707" autoAdjust="0"/>
  </p:normalViewPr>
  <p:slideViewPr>
    <p:cSldViewPr snapToGrid="0">
      <p:cViewPr varScale="1">
        <p:scale>
          <a:sx n="151" d="100"/>
          <a:sy n="151" d="100"/>
        </p:scale>
        <p:origin x="53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76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0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50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0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3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23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0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47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4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8" r:id="rId4"/>
    <p:sldLayoutId id="2147483673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454057" y="2837283"/>
            <a:ext cx="5221458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Marketing  </a:t>
            </a:r>
            <a:br>
              <a:rPr lang="en-US" b="1" dirty="0"/>
            </a:br>
            <a:r>
              <a:rPr lang="en-US" b="1" dirty="0"/>
              <a:t>Plan </a:t>
            </a:r>
            <a:endParaRPr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5811520" y="119942"/>
            <a:ext cx="3224804" cy="3368325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7878"/>
              </p:ext>
            </p:extLst>
          </p:nvPr>
        </p:nvGraphicFramePr>
        <p:xfrm>
          <a:off x="2334322" y="0"/>
          <a:ext cx="5288402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4998"/>
              </p:ext>
            </p:extLst>
          </p:nvPr>
        </p:nvGraphicFramePr>
        <p:xfrm>
          <a:off x="747387" y="850552"/>
          <a:ext cx="8095988" cy="4522818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1419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48">
                <a:tc gridSpan="2">
                  <a:txBody>
                    <a:bodyPr/>
                    <a:lstStyle/>
                    <a:p>
                      <a:pPr algn="ctr"/>
                      <a:r>
                        <a:rPr lang="ar-EG" sz="2800" dirty="0" smtClean="0"/>
                        <a:t>مي – 25 سنة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الوظيفة/الوضع الحالي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موظفة في شركة خاصة / معلمة / موظفة بنك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المكان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المدن الكبرى (القاهرة – الجيزة – الإسكندرية – المنصورة – طنطا)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الحالة الاجتماعية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متزوجة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الصفات الأساسية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عملية جدًا لكن بتحب تبان أنيقة.</a:t>
                      </a:r>
                    </a:p>
                    <a:p>
                      <a:pPr algn="ctr"/>
                      <a:r>
                        <a:rPr lang="ar-EG" dirty="0" smtClean="0"/>
                        <a:t>بتوازن بين شغلها وحياتها الاجتماعية.</a:t>
                      </a:r>
                    </a:p>
                    <a:p>
                      <a:pPr algn="ctr"/>
                      <a:r>
                        <a:rPr lang="ar-EG" dirty="0" smtClean="0"/>
                        <a:t>عندها قدرة مادية متوسطة إلى جيدة (مستعدة تدفع أكتر مقابل الجودة).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الأهداف/الاحتياجات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تلاقي لبس محتشم واسع ينفع للشغل ويكون أنيق في نفس الوقت.</a:t>
                      </a:r>
                    </a:p>
                    <a:p>
                      <a:pPr algn="ctr"/>
                      <a:r>
                        <a:rPr lang="ar-EG" dirty="0" smtClean="0"/>
                        <a:t>لبس يديها مظهر رسمي وكاجوال شيك في الخروجات.</a:t>
                      </a:r>
                    </a:p>
                    <a:p>
                      <a:pPr algn="ctr"/>
                      <a:r>
                        <a:rPr lang="ar-EG" dirty="0" smtClean="0"/>
                        <a:t>خامات كويسة تتحمل الغسيل وكثرة الاستخدام.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التحديات/المخاوف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الوقت الضيق للشوبينج (محتاجة أونلاين مع توصيل مضمون).</a:t>
                      </a:r>
                    </a:p>
                    <a:p>
                      <a:pPr algn="ctr"/>
                      <a:r>
                        <a:rPr lang="ar-EG" dirty="0" smtClean="0"/>
                        <a:t>صعوبة تلاقي ملابس تجمع بين العملية والموضة.</a:t>
                      </a:r>
                    </a:p>
                    <a:p>
                      <a:pPr algn="ctr"/>
                      <a:r>
                        <a:rPr lang="ar-EG" dirty="0" smtClean="0"/>
                        <a:t>عدم الثقة في بعض البراندات المحلية من حيث الجودة.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القنوات اللي بتستخدمها: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Instagram,</a:t>
                      </a:r>
                      <a:r>
                        <a:rPr lang="en-US" baseline="0" dirty="0" smtClean="0"/>
                        <a:t> Facebook, LinkedIn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2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9191"/>
              </p:ext>
            </p:extLst>
          </p:nvPr>
        </p:nvGraphicFramePr>
        <p:xfrm>
          <a:off x="1337153" y="241854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Social Media Channels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96287"/>
              </p:ext>
            </p:extLst>
          </p:nvPr>
        </p:nvGraphicFramePr>
        <p:xfrm>
          <a:off x="463307" y="1868909"/>
          <a:ext cx="7977949" cy="258579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6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7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Channel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Posts  Numbers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Post Type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Instagram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</a:t>
                      </a:r>
                      <a:r>
                        <a:rPr lang="en-US" sz="3200" b="1" dirty="0" smtClean="0">
                          <a:effectLst/>
                        </a:rPr>
                        <a:t>20 - 25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b="1" dirty="0">
                          <a:effectLst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</a:rPr>
                        <a:t>Reels</a:t>
                      </a:r>
                      <a:r>
                        <a:rPr lang="en-US" sz="2000" b="1" baseline="0" dirty="0" smtClean="0">
                          <a:effectLst/>
                        </a:rPr>
                        <a:t> and </a:t>
                      </a:r>
                      <a:r>
                        <a:rPr lang="en-US" sz="2000" b="1" baseline="0" dirty="0" err="1" smtClean="0">
                          <a:effectLst/>
                        </a:rPr>
                        <a:t>carosel</a:t>
                      </a:r>
                      <a:endParaRPr lang="en-US" sz="20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Facebook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</a:t>
                      </a:r>
                      <a:r>
                        <a:rPr lang="en-US" sz="3200" b="1" dirty="0" smtClean="0">
                          <a:effectLst/>
                        </a:rPr>
                        <a:t>15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 dirty="0">
                          <a:effectLst/>
                        </a:rPr>
                        <a:t> </a:t>
                      </a:r>
                      <a:r>
                        <a:rPr lang="en-US" sz="2400" b="1" dirty="0" smtClean="0">
                          <a:effectLst/>
                        </a:rPr>
                        <a:t>Reels</a:t>
                      </a:r>
                      <a:endParaRPr lang="en-US" sz="24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8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16368"/>
              </p:ext>
            </p:extLst>
          </p:nvPr>
        </p:nvGraphicFramePr>
        <p:xfrm>
          <a:off x="1600200" y="70868"/>
          <a:ext cx="5610922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1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+mn-lt"/>
                          <a:ea typeface="Work Sans SemiBold"/>
                          <a:cs typeface="Work Sans SemiBold"/>
                        </a:rPr>
                        <a:t>Action Plan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44295B-EC47-815D-FDFD-F4F57729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53" y="1062899"/>
            <a:ext cx="6861274" cy="3384409"/>
          </a:xfrm>
        </p:spPr>
        <p:txBody>
          <a:bodyPr/>
          <a:lstStyle/>
          <a:p>
            <a:pPr algn="l"/>
            <a:r>
              <a:rPr lang="en-US" sz="2800" dirty="0">
                <a:latin typeface="+mn-lt"/>
              </a:rPr>
              <a:t>1-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2-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3-</a:t>
            </a:r>
          </a:p>
        </p:txBody>
      </p:sp>
    </p:spTree>
    <p:extLst>
      <p:ext uri="{BB962C8B-B14F-4D97-AF65-F5344CB8AC3E}">
        <p14:creationId xmlns:p14="http://schemas.microsoft.com/office/powerpoint/2010/main" val="174453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1381717" y="2090271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"/>
          <p:cNvSpPr/>
          <p:nvPr/>
        </p:nvSpPr>
        <p:spPr>
          <a:xfrm>
            <a:off x="7183000" y="3552850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978" name="Google Shape;978;p54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54"/>
          <p:cNvSpPr/>
          <p:nvPr/>
        </p:nvSpPr>
        <p:spPr>
          <a:xfrm>
            <a:off x="7356437" y="2695028"/>
            <a:ext cx="321780" cy="345919"/>
          </a:xfrm>
          <a:custGeom>
            <a:avLst/>
            <a:gdLst/>
            <a:ahLst/>
            <a:cxnLst/>
            <a:rect l="l" t="t" r="r" b="b"/>
            <a:pathLst>
              <a:path w="24719" h="26553" extrusionOk="0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1828"/>
              </p:ext>
            </p:extLst>
          </p:nvPr>
        </p:nvGraphicFramePr>
        <p:xfrm>
          <a:off x="92723" y="519546"/>
          <a:ext cx="5668293" cy="2225548"/>
        </p:xfrm>
        <a:graphic>
          <a:graphicData uri="http://schemas.openxmlformats.org/drawingml/2006/table">
            <a:tbl>
              <a:tblPr/>
              <a:tblGrid>
                <a:gridCol w="566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7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4400" b="1" dirty="0" err="1" smtClean="0">
                          <a:effectLst/>
                        </a:rPr>
                        <a:t>Wethaq</a:t>
                      </a:r>
                      <a:endParaRPr lang="en-US" sz="4400" b="1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ar-EG" sz="1800" b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Name</a:t>
                      </a:r>
                      <a:r>
                        <a:rPr lang="en-US" sz="1800" b="1" dirty="0" smtClean="0">
                          <a:effectLst/>
                        </a:rPr>
                        <a:t>: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Wethaq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Modest Women’s Clothes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b="1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48200"/>
              </p:ext>
            </p:extLst>
          </p:nvPr>
        </p:nvGraphicFramePr>
        <p:xfrm>
          <a:off x="1867829" y="0"/>
          <a:ext cx="4852639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5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Business Summary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B734DE-9E1A-564F-4286-87142A3B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8" y="1100999"/>
            <a:ext cx="8100000" cy="4117771"/>
          </a:xfrm>
        </p:spPr>
        <p:txBody>
          <a:bodyPr/>
          <a:lstStyle/>
          <a:p>
            <a:pPr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-Details About company </a:t>
            </a:r>
            <a: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ar-EG" sz="2000" dirty="0"/>
              <a:t>نبذة مختصر: هو براند مصري مختص بملابس النساء وبالتحديد الزي </a:t>
            </a:r>
            <a:r>
              <a:rPr lang="ar-EG" sz="2000" dirty="0" smtClean="0"/>
              <a:t>الشرعي </a:t>
            </a:r>
            <a:r>
              <a:rPr lang="ar-EG" sz="2000" dirty="0"/>
              <a:t>(الحجاب، النقاب)، تاريخ الإنشاء عام ٢٠١٩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Category 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 (Business Field)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 </a:t>
            </a:r>
            <a: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ar-EG" sz="24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ملابس محجبات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Market Location ( Egypt or Other country)  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  <a:t/>
            </a:r>
            <a:br>
              <a:rPr lang="en-US" sz="2800" dirty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  <a:t>Egypt (Online Store)</a:t>
            </a:r>
            <a:endParaRPr lang="en-GB" sz="20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5751"/>
              </p:ext>
            </p:extLst>
          </p:nvPr>
        </p:nvGraphicFramePr>
        <p:xfrm>
          <a:off x="1334033" y="92773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SMART Objective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48F38C9-6596-8719-1421-0111B030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98" y="491400"/>
            <a:ext cx="7138302" cy="5727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800" dirty="0">
                <a:solidFill>
                  <a:srgbClr val="33475B"/>
                </a:solidFill>
                <a:effectLst/>
                <a:latin typeface="Work Sans"/>
                <a:ea typeface="Work Sans"/>
                <a:cs typeface="+mn-cs"/>
              </a:rPr>
              <a:t/>
            </a:r>
            <a:br>
              <a:rPr lang="en-US" sz="2800" dirty="0">
                <a:solidFill>
                  <a:srgbClr val="33475B"/>
                </a:solidFill>
                <a:effectLst/>
                <a:latin typeface="Work Sans"/>
                <a:ea typeface="Work Sans"/>
                <a:cs typeface="+mn-cs"/>
              </a:rPr>
            </a:br>
            <a:endParaRPr lang="en-GB" sz="2800" dirty="0"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CB05A6-240F-E7D6-A670-DAF4AB4699D6}"/>
              </a:ext>
            </a:extLst>
          </p:cNvPr>
          <p:cNvSpPr txBox="1">
            <a:spLocks/>
          </p:cNvSpPr>
          <p:nvPr/>
        </p:nvSpPr>
        <p:spPr>
          <a:xfrm>
            <a:off x="733288" y="1300975"/>
            <a:ext cx="8100000" cy="363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800" u="sng" dirty="0">
                <a:latin typeface="+mn-lt"/>
                <a:cs typeface="+mn-cs"/>
              </a:rPr>
              <a:t>Goal 1</a:t>
            </a:r>
            <a:r>
              <a:rPr lang="en-US" sz="2800" u="sng" dirty="0" smtClean="0">
                <a:latin typeface="+mn-lt"/>
                <a:cs typeface="+mn-cs"/>
              </a:rPr>
              <a:t>:</a:t>
            </a:r>
            <a:r>
              <a:rPr lang="en-US" sz="2800" dirty="0" smtClean="0">
                <a:latin typeface="+mn-lt"/>
                <a:cs typeface="+mn-cs"/>
              </a:rPr>
              <a:t> Increase Social Media Followers to 175K before the end of the year</a:t>
            </a:r>
            <a:r>
              <a:rPr lang="en-US" sz="2800" dirty="0">
                <a:latin typeface="+mn-lt"/>
                <a:cs typeface="+mn-cs"/>
              </a:rPr>
              <a:t/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/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u="sng" dirty="0">
                <a:latin typeface="+mn-lt"/>
                <a:cs typeface="+mn-cs"/>
              </a:rPr>
              <a:t>Goal 2</a:t>
            </a:r>
            <a:r>
              <a:rPr lang="en-US" sz="2800" u="sng" dirty="0" smtClean="0">
                <a:latin typeface="+mn-lt"/>
                <a:cs typeface="+mn-cs"/>
              </a:rPr>
              <a:t>: </a:t>
            </a:r>
            <a:r>
              <a:rPr lang="en-US" sz="2800" dirty="0"/>
              <a:t>Increase </a:t>
            </a:r>
            <a:r>
              <a:rPr lang="en-US" sz="2800" dirty="0" smtClean="0"/>
              <a:t>Sales on the website by 15% before </a:t>
            </a:r>
            <a:r>
              <a:rPr lang="en-US" sz="2800" dirty="0"/>
              <a:t>the end of the year</a:t>
            </a:r>
            <a:br>
              <a:rPr lang="en-US" sz="2800" dirty="0"/>
            </a:br>
            <a:endParaRPr lang="en-US" sz="2800" u="sng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endParaRPr lang="en-GB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0317"/>
              </p:ext>
            </p:extLst>
          </p:nvPr>
        </p:nvGraphicFramePr>
        <p:xfrm>
          <a:off x="1530356" y="25940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SWOT Analysis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38640"/>
              </p:ext>
            </p:extLst>
          </p:nvPr>
        </p:nvGraphicFramePr>
        <p:xfrm>
          <a:off x="692672" y="927677"/>
          <a:ext cx="7628352" cy="423080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0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Strengths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Weaknesses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53"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عدد كبير من المتابعين على إنستجرام</a:t>
                      </a:r>
                      <a:r>
                        <a:rPr lang="en-US" sz="1200" baseline="0" dirty="0" smtClean="0"/>
                        <a:t> 146K 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التعاقد مع إنفلونسرز مشاهير.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وجود هوية بصرية وعلامة تجارية واضحة.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جودة التصوير والتعبئة والتغليف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محتوى متنوع (ريلز، صور، كواليس).</a:t>
                      </a:r>
                      <a:r>
                        <a:rPr lang="en-US" sz="1200" dirty="0" smtClean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ضعف التفاعل على فيسبوك وتيك توك. 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الاعتماد الكبير على الإنفلونسرز في تحديد</a:t>
                      </a:r>
                      <a:r>
                        <a:rPr lang="ar-EG" sz="1200" baseline="0" dirty="0" smtClean="0"/>
                        <a:t> طريقة العرض و التصوير</a:t>
                      </a:r>
                      <a:r>
                        <a:rPr lang="ar-EG" sz="1200" dirty="0" smtClean="0"/>
                        <a:t>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شرط الدفع المسبق يثير تخوف</a:t>
                      </a:r>
                      <a:r>
                        <a:rPr lang="ar-EG" sz="1200" baseline="0" dirty="0" smtClean="0"/>
                        <a:t> </a:t>
                      </a:r>
                      <a:r>
                        <a:rPr lang="ar-EG" sz="1200" dirty="0" smtClean="0"/>
                        <a:t>العملاء الجدد. 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توقف الترويج لبعض الخطوط مثل </a:t>
                      </a:r>
                      <a:r>
                        <a:rPr lang="en-US" sz="1200" dirty="0" smtClean="0"/>
                        <a:t>Matching Line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عدم الانتظام في النشر على بعض المنصات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Opportunities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Threats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153"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التوسع على منصات جديدة (تيك توك – سناب – فيسبوك).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الاعتماد على محتوى العملاء </a:t>
                      </a:r>
                      <a:r>
                        <a:rPr lang="en-US" sz="1200" dirty="0" smtClean="0"/>
                        <a:t>UGC</a:t>
                      </a:r>
                      <a:endParaRPr lang="ar-EG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استهداف أسواق جديدة داخل وخارج مصر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عمل عروض موسمية لتعويض شرط الدفع المسبق.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استخدام حملات ممولة لزيادة الوصول.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منافسة قوية من براندات تقدم الدفع عند الاستلام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تغييرات في خوارزميات السوشيال ميديا تقلل الوصول المجاني.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رفض</a:t>
                      </a:r>
                      <a:r>
                        <a:rPr lang="ar-EG" sz="1200" baseline="0" dirty="0" smtClean="0"/>
                        <a:t> بعض الانفلونسرز التعاون في التصوير حسب الاسكريبت المكتوب</a:t>
                      </a:r>
                      <a:r>
                        <a:rPr lang="ar-EG" sz="1200" dirty="0" smtClean="0"/>
                        <a:t>. 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اعتماد البراند على قناة تسويقية رئيسية واحدة (إنستجرام).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1237"/>
              </p:ext>
            </p:extLst>
          </p:nvPr>
        </p:nvGraphicFramePr>
        <p:xfrm>
          <a:off x="1852045" y="0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Competitor Analysis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904870"/>
              </p:ext>
            </p:extLst>
          </p:nvPr>
        </p:nvGraphicFramePr>
        <p:xfrm>
          <a:off x="531245" y="854928"/>
          <a:ext cx="8455069" cy="3957201"/>
        </p:xfrm>
        <a:graphic>
          <a:graphicData uri="http://schemas.openxmlformats.org/drawingml/2006/table">
            <a:tbl>
              <a:tblPr>
                <a:tableStyleId>{3CDAD0B6-CEAD-4237-8EAE-74B8D87E0ADF}</a:tableStyleId>
              </a:tblPr>
              <a:tblGrid>
                <a:gridCol w="24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6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Social Media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Cinderella store</a:t>
                      </a:r>
                      <a:endParaRPr lang="ar-EG" sz="1400" b="1" i="1" u="none" strike="noStrike" cap="none" baseline="0" dirty="0" smtClean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https://www.instagram.com/cinderella__store00/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Aya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El SISI</a:t>
                      </a:r>
                    </a:p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https://www.instagram.com/a.cc_designs/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like or follower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r-EG" sz="1600" b="0" u="none" strike="noStrike" dirty="0" smtClean="0">
                          <a:effectLst/>
                        </a:rPr>
                        <a:t>68.8</a:t>
                      </a:r>
                      <a:r>
                        <a:rPr lang="en-US" sz="1600" b="0" u="none" strike="noStrike" baseline="0" dirty="0" smtClean="0">
                          <a:effectLst/>
                        </a:rPr>
                        <a:t> </a:t>
                      </a:r>
                      <a:r>
                        <a:rPr lang="en-US" sz="1600" b="0" u="none" strike="noStrike" dirty="0" smtClean="0">
                          <a:effectLst/>
                        </a:rPr>
                        <a:t>K Followers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192 K Followers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6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</a:t>
                      </a:r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November 2022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July 2018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4</a:t>
                      </a:r>
                      <a:r>
                        <a:rPr lang="en-US" sz="1600" b="0" u="none" strike="noStrike" baseline="0" dirty="0" smtClean="0">
                          <a:effectLst/>
                        </a:rPr>
                        <a:t> – 7 </a:t>
                      </a:r>
                      <a:r>
                        <a:rPr lang="en-US" sz="1600" b="0" u="none" strike="noStrike" dirty="0" smtClean="0">
                          <a:effectLst/>
                        </a:rPr>
                        <a:t>posts </a:t>
                      </a:r>
                      <a:r>
                        <a:rPr lang="en-US" sz="1600" b="0" u="none" strike="noStrike" dirty="0">
                          <a:effectLst/>
                        </a:rPr>
                        <a:t>per week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u="none" strike="noStrike" smtClean="0">
                          <a:effectLst/>
                        </a:rPr>
                        <a:t>4</a:t>
                      </a:r>
                      <a:r>
                        <a:rPr lang="en-US" sz="1600" b="0" u="none" strike="noStrike" baseline="0" smtClean="0">
                          <a:effectLst/>
                        </a:rPr>
                        <a:t> – 7 </a:t>
                      </a:r>
                      <a:r>
                        <a:rPr lang="en-US" sz="1600" b="0" u="none" strike="noStrike" smtClean="0">
                          <a:effectLst/>
                        </a:rPr>
                        <a:t>posts per week </a:t>
                      </a:r>
                      <a:endParaRPr lang="en-US" sz="1600" b="0" i="0" u="none" strike="noStrike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3.5K </a:t>
                      </a:r>
                      <a:r>
                        <a:rPr lang="en-US" sz="1600" b="0" u="none" strike="noStrike" dirty="0">
                          <a:effectLst/>
                        </a:rPr>
                        <a:t>like per post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4.5K</a:t>
                      </a:r>
                      <a:r>
                        <a:rPr lang="en-US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like per post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product or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r-E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كل</a:t>
                      </a:r>
                      <a:r>
                        <a:rPr lang="ar-EG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قطع ملابس المحجبات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ar-EG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كل قطع ملابس المحجبات مع الاهتمام</a:t>
                      </a:r>
                      <a:r>
                        <a:rPr lang="ar-EG" sz="16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بالجيب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7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 smtClean="0">
                          <a:effectLst/>
                        </a:rPr>
                        <a:t>500 - 1000 </a:t>
                      </a:r>
                      <a:r>
                        <a:rPr lang="en-US" sz="1600" b="0" u="none" strike="noStrike" dirty="0">
                          <a:effectLst/>
                        </a:rPr>
                        <a:t>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750 – 1200 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5725"/>
              </p:ext>
            </p:extLst>
          </p:nvPr>
        </p:nvGraphicFramePr>
        <p:xfrm>
          <a:off x="1399783" y="216802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Audience 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8167" y="1136301"/>
            <a:ext cx="7210910" cy="340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/>
              <a:t>إناث من عمر ١٨ حتى ٣٥ سنة – الديانة مسلم – مهتم بالملابس الكاجوال و صيحات الموضة مع الالتزام بالزي الواسع </a:t>
            </a:r>
            <a:endParaRPr lang="ar-EG" sz="2000" dirty="0" smtClean="0"/>
          </a:p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 smtClean="0"/>
              <a:t>تقسيم الجمهور:</a:t>
            </a:r>
          </a:p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 smtClean="0"/>
              <a:t>1- فئة </a:t>
            </a:r>
            <a:r>
              <a:rPr lang="ar-EG" sz="2000" dirty="0"/>
              <a:t>طالبات الجامعة من ١٨ – ٢٣ سنة هي الفئة الأكثر </a:t>
            </a:r>
            <a:r>
              <a:rPr lang="ar-EG" sz="2000" dirty="0" smtClean="0"/>
              <a:t>اهتماما</a:t>
            </a:r>
          </a:p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 smtClean="0"/>
              <a:t> 2-  </a:t>
            </a:r>
            <a:r>
              <a:rPr lang="ar-EG" sz="2000" dirty="0"/>
              <a:t>فئة السيدات العاملات من سن ٢٣ – ٣٥ </a:t>
            </a:r>
            <a:r>
              <a:rPr lang="ar-EG" sz="2000" dirty="0" smtClean="0"/>
              <a:t>سنة</a:t>
            </a:r>
          </a:p>
        </p:txBody>
      </p:sp>
    </p:spTree>
    <p:extLst>
      <p:ext uri="{BB962C8B-B14F-4D97-AF65-F5344CB8AC3E}">
        <p14:creationId xmlns:p14="http://schemas.microsoft.com/office/powerpoint/2010/main" val="29623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30620"/>
              </p:ext>
            </p:extLst>
          </p:nvPr>
        </p:nvGraphicFramePr>
        <p:xfrm>
          <a:off x="1731594" y="27408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Marketing STP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36904"/>
              </p:ext>
            </p:extLst>
          </p:nvPr>
        </p:nvGraphicFramePr>
        <p:xfrm>
          <a:off x="532227" y="898306"/>
          <a:ext cx="8342335" cy="4270764"/>
        </p:xfrm>
        <a:graphic>
          <a:graphicData uri="http://schemas.openxmlformats.org/drawingml/2006/table">
            <a:tbl>
              <a:tblPr rtl="1" firstRow="1" firstCol="1" bandRow="1"/>
              <a:tblGrid>
                <a:gridCol w="2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5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Positioning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Targeting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Segmentation</a:t>
                      </a: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281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Instagram 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800" dirty="0">
                          <a:effectLst/>
                        </a:rPr>
                        <a:t> </a:t>
                      </a:r>
                      <a:r>
                        <a:rPr lang="ar-EG" sz="1000" b="1" dirty="0" smtClean="0"/>
                        <a:t>الاهتمامات</a:t>
                      </a:r>
                      <a:r>
                        <a:rPr lang="ar-EG" sz="1000" dirty="0" smtClean="0"/>
                        <a:t>: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الموضة المحتشمة (</a:t>
                      </a:r>
                      <a:r>
                        <a:rPr lang="en-US" sz="1000" dirty="0" smtClean="0"/>
                        <a:t>Modest Fashion)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ملابس محجبات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أزياء إسلامية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فاشون بلوجرز (</a:t>
                      </a:r>
                      <a:r>
                        <a:rPr lang="en-US" sz="1000" dirty="0" smtClean="0"/>
                        <a:t>Hijab influencers)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التسوق أونلاين (</a:t>
                      </a:r>
                      <a:r>
                        <a:rPr lang="en-US" sz="1000" dirty="0" smtClean="0"/>
                        <a:t>Online Shopping)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براندات شبابية محلية/عالمية (</a:t>
                      </a:r>
                      <a:r>
                        <a:rPr lang="en-US" sz="1000" dirty="0" err="1" smtClean="0"/>
                        <a:t>Shein</a:t>
                      </a:r>
                      <a:r>
                        <a:rPr lang="en-US" sz="1000" dirty="0" smtClean="0"/>
                        <a:t>, H&amp;M, Zara, </a:t>
                      </a:r>
                      <a:r>
                        <a:rPr lang="en-US" sz="1000" dirty="0" err="1" smtClean="0"/>
                        <a:t>Bershka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Modanisa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algn="r" rtl="1"/>
                      <a:r>
                        <a:rPr lang="ar-EG" sz="1000" b="1" dirty="0" smtClean="0"/>
                        <a:t>السلوكيات</a:t>
                      </a:r>
                      <a:r>
                        <a:rPr lang="ar-EG" sz="1000" dirty="0" smtClean="0"/>
                        <a:t>: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مهتمات بالتسوق أونلاين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متابعة صفحات إنستجرام متخصصة في الـ </a:t>
                      </a:r>
                      <a:r>
                        <a:rPr lang="en-US" sz="1000" dirty="0" smtClean="0"/>
                        <a:t>modest fashion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مستخدمات إنستجرام بشكل يومي وبيتابعوا ترندات الموضة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EG" sz="1100" dirty="0" smtClean="0"/>
                        <a:t>فئة طالبات الجامعة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05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  <a:r>
                        <a:rPr lang="ar-EG" sz="105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– 35 سنة</a:t>
                      </a:r>
                      <a:endParaRPr lang="en-US" sz="105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03" marR="4200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1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</a:rPr>
                        <a:t> </a:t>
                      </a:r>
                      <a:r>
                        <a:rPr lang="en-US" sz="1050" dirty="0" smtClean="0">
                          <a:effectLst/>
                        </a:rPr>
                        <a:t>Instagram and Facebook</a:t>
                      </a:r>
                      <a:endParaRPr lang="en-US" sz="10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100" dirty="0">
                          <a:effectLst/>
                        </a:rPr>
                        <a:t> 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الاهتمامات: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الموضة المحتشمة (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Modest Fashion)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ملابس محجبات عملية وأنيقة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أزياء رسمية + كاجوال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ماركات عملية (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LC Waikiki, Mango, Stradivarius, Max Fashion)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محتوى تنظيم الوقت – 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life style 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للمرأة العاملة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التسوق عبر الإنترنت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السلوكيات: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متابعات لمتاجر ملابس محجبات واسعة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بيبحثوا عن 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outfits 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عملية للشغل أو الخروج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بيهتموا بالـ 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Pinterest boards 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للملابس المحتشمة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EG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فئة السيدات العاملات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EG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  <a:r>
                        <a:rPr lang="ar-EG" sz="11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– 35 سنة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03" marR="4200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7878"/>
              </p:ext>
            </p:extLst>
          </p:nvPr>
        </p:nvGraphicFramePr>
        <p:xfrm>
          <a:off x="2334322" y="0"/>
          <a:ext cx="5288402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40843"/>
              </p:ext>
            </p:extLst>
          </p:nvPr>
        </p:nvGraphicFramePr>
        <p:xfrm>
          <a:off x="747387" y="850552"/>
          <a:ext cx="8095988" cy="4483448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1419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38">
                <a:tc gridSpan="2">
                  <a:txBody>
                    <a:bodyPr/>
                    <a:lstStyle/>
                    <a:p>
                      <a:pPr algn="ctr"/>
                      <a:r>
                        <a:rPr lang="ar-EG" sz="2800" dirty="0" smtClean="0"/>
                        <a:t>سارة – 20 سنة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الوظيفة/الوضع الحالي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طالبة جامعية (كلية تجارة/آداب/إعلام)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المكان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القاهرة / الإسكندرية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الحالة الاجتماعية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عزباء – تسكن</a:t>
                      </a:r>
                      <a:r>
                        <a:rPr lang="ar-EG" baseline="0" dirty="0" smtClean="0"/>
                        <a:t> مع أهلها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الصفات الأساسية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بتحب تواكب صيحات الموضة لكن في نفس الوقت محتشمة.</a:t>
                      </a:r>
                    </a:p>
                    <a:p>
                      <a:pPr algn="ctr"/>
                      <a:r>
                        <a:rPr lang="ar-EG" dirty="0" smtClean="0"/>
                        <a:t>بتدور على أسعار مناسبة لأنها لسه معتمدة على مصروف أهلها.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الأهداف/الاحتياجات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تبان شيك وعصرية وسط صحابها في الجامعة والخروجات.</a:t>
                      </a:r>
                    </a:p>
                    <a:p>
                      <a:pPr algn="ctr"/>
                      <a:r>
                        <a:rPr lang="ar-EG" dirty="0" smtClean="0"/>
                        <a:t>تلاقي لبس محجبات واسع وأنيق وسعره معقول.</a:t>
                      </a:r>
                    </a:p>
                    <a:p>
                      <a:pPr algn="ctr"/>
                      <a:r>
                        <a:rPr lang="ar-EG" dirty="0" smtClean="0"/>
                        <a:t>تشتري بسهولة أونلاين مع توصيل سريع.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التحديات/المخاوف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المنتجات أونلاين ما تطلعش زي الصورة.</a:t>
                      </a:r>
                    </a:p>
                    <a:p>
                      <a:pPr algn="ctr"/>
                      <a:r>
                        <a:rPr lang="ar-EG" dirty="0" smtClean="0"/>
                        <a:t>مقاسات مش مضبوطة أو خامات ضعيفة.</a:t>
                      </a:r>
                    </a:p>
                    <a:p>
                      <a:pPr algn="ctr"/>
                      <a:r>
                        <a:rPr lang="ar-EG" dirty="0" smtClean="0"/>
                        <a:t>أسعار غالية مش مناسبة لطالبة جامعة.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القنوات اللي بتستخدمها: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إنستجرام، </a:t>
                      </a:r>
                      <a:r>
                        <a:rPr lang="en-US" dirty="0" err="1" smtClean="0"/>
                        <a:t>TikTok</a:t>
                      </a:r>
                      <a:r>
                        <a:rPr lang="en-US" dirty="0" smtClean="0"/>
                        <a:t>، </a:t>
                      </a:r>
                      <a:r>
                        <a:rPr lang="ar-EG" dirty="0" smtClean="0"/>
                        <a:t>فيسبوك، جروبات الجامعة على واتساب وفيسبوك.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1051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629</Words>
  <Application>Microsoft Office PowerPoint</Application>
  <PresentationFormat>On-screen Show (16:9)</PresentationFormat>
  <Paragraphs>154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Libre Franklin</vt:lpstr>
      <vt:lpstr>Be Vietnam</vt:lpstr>
      <vt:lpstr>Montserrat</vt:lpstr>
      <vt:lpstr>Times New Roman</vt:lpstr>
      <vt:lpstr>Work Sans</vt:lpstr>
      <vt:lpstr>Calibri</vt:lpstr>
      <vt:lpstr>Work Sans SemiBold</vt:lpstr>
      <vt:lpstr>Libre Franklin Medium</vt:lpstr>
      <vt:lpstr>Arial</vt:lpstr>
      <vt:lpstr>Catamaran</vt:lpstr>
      <vt:lpstr>Isometric SEO Strategy by Slidesgo</vt:lpstr>
      <vt:lpstr>Marketing   Plan </vt:lpstr>
      <vt:lpstr>PowerPoint Presentation</vt:lpstr>
      <vt:lpstr>-Details About company  نبذة مختصر: هو براند مصري مختص بملابس النساء وبالتحديد الزي الشرعي (الحجاب، النقاب)، تاريخ الإنشاء عام ٢٠١٩ -Category   (Business Field)  ملابس محجبات -Market Location ( Egypt or Other country)   Egypt (Online Store)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  2-  3-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hp</dc:creator>
  <cp:lastModifiedBy>DELL</cp:lastModifiedBy>
  <cp:revision>38</cp:revision>
  <dcterms:modified xsi:type="dcterms:W3CDTF">2025-09-25T15:41:22Z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2023-05-30T20:17:50Z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c409d33e-0e9e-433a-ae1a-51db709c959e</vt:lpwstr>
  </property>
  <property fmtid="{D5CDD505-2E9C-101B-9397-08002B2CF9AE}" pid="7" name="MSIP_Label_defa4170-0d19-0005-0004-bc88714345d2_ActionId">
    <vt:lpwstr>038d4df8-cbbe-43d0-a5fb-cb62826c0b71</vt:lpwstr>
  </property>
  <property fmtid="{D5CDD505-2E9C-101B-9397-08002B2CF9AE}" pid="8" name="MSIP_Label_defa4170-0d19-0005-0004-bc88714345d2_ContentBits">
    <vt:lpwstr>0</vt:lpwstr>
  </property>
</Properties>
</file>