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5" r:id="rId10"/>
    <p:sldId id="266" r:id="rId11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ranklin Gothic Demi Cond" panose="020B0706030402020204" pitchFamily="34" charset="0"/>
      <p:regular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73146" autoAdjust="0"/>
  </p:normalViewPr>
  <p:slideViewPr>
    <p:cSldViewPr>
      <p:cViewPr varScale="1">
        <p:scale>
          <a:sx n="49" d="100"/>
          <a:sy n="49" d="100"/>
        </p:scale>
        <p:origin x="51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6f3875adee6016/Desktop/SocialBuzz%20Project/Final_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66f3875adee6016/Desktop/SocialBuzz%20Project/Final_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</a:t>
            </a:r>
            <a:r>
              <a:rPr lang="en-US" dirty="0" smtClean="0"/>
              <a:t>Categories by “Aggregate” Popularity Score</a:t>
            </a:r>
            <a:endParaRPr lang="en-US" dirty="0"/>
          </a:p>
        </c:rich>
      </c:tx>
      <c:layout>
        <c:manualLayout>
          <c:xMode val="edge"/>
          <c:yMode val="edge"/>
          <c:x val="0.39580096789853658"/>
          <c:y val="0.136533273635937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c:spPr>
          <c:invertIfNegative val="0"/>
          <c:dLbls>
            <c:dLbl>
              <c:idx val="0"/>
              <c:layout>
                <c:manualLayout>
                  <c:x val="3.1752295237341438E-2"/>
                  <c:y val="-2.53847183995234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054133913108575"/>
                      <c:h val="0.115576689499587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725-4C90-9EE0-FFB9ED220A7C}"/>
                </c:ext>
              </c:extLst>
            </c:dLbl>
            <c:dLbl>
              <c:idx val="1"/>
              <c:layout>
                <c:manualLayout>
                  <c:x val="2.9937878366636216E-2"/>
                  <c:y val="-7.78464697585387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8726922260380531E-2"/>
                      <c:h val="8.51150274201597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3725-4C90-9EE0-FFB9ED220A7C}"/>
                </c:ext>
              </c:extLst>
            </c:dLbl>
            <c:dLbl>
              <c:idx val="2"/>
              <c:layout>
                <c:manualLayout>
                  <c:x val="3.0391518301179983E-2"/>
                  <c:y val="-6.34617959988087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8747629471501777E-2"/>
                      <c:h val="8.680734198012796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3725-4C90-9EE0-FFB9ED220A7C}"/>
                </c:ext>
              </c:extLst>
            </c:dLbl>
            <c:dLbl>
              <c:idx val="3"/>
              <c:layout>
                <c:manualLayout>
                  <c:x val="1.8144204423919653E-2"/>
                  <c:y val="-6.93848969586975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9675545117975657E-2"/>
                      <c:h val="9.526891477996912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3725-4C90-9EE0-FFB9ED220A7C}"/>
                </c:ext>
              </c:extLst>
            </c:dLbl>
            <c:dLbl>
              <c:idx val="4"/>
              <c:layout>
                <c:manualLayout>
                  <c:x val="1.6329751836347026E-2"/>
                  <c:y val="-6.938489695869752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9654837906854412E-2"/>
                      <c:h val="0.1003458584598738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3725-4C90-9EE0-FFB9ED220A7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'[Final_Analysis.xlsx]Top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'[Final_Analysis.xlsx]Top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25-4C90-9EE0-FFB9ED220A7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603061264"/>
        <c:axId val="603067504"/>
        <c:axId val="0"/>
      </c:bar3DChart>
      <c:catAx>
        <c:axId val="603061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067504"/>
        <c:crosses val="autoZero"/>
        <c:auto val="1"/>
        <c:lblAlgn val="ctr"/>
        <c:lblOffset val="100"/>
        <c:noMultiLvlLbl val="0"/>
      </c:catAx>
      <c:valAx>
        <c:axId val="60306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3061264"/>
        <c:crosses val="autoZero"/>
        <c:crossBetween val="between"/>
      </c:valAx>
      <c:spPr>
        <a:noFill/>
        <a:ln>
          <a:noFill/>
        </a:ln>
        <a:effectLst>
          <a:softEdge rad="317500"/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Popularity Percent Share of Top 5 Categories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'[Final_Analysis.xlsx]Top 5 Categories'!$B$1</c:f>
              <c:strCache>
                <c:ptCount val="1"/>
                <c:pt idx="0">
                  <c:v>Aggregate Score</c:v>
                </c:pt>
              </c:strCache>
            </c:strRef>
          </c:tx>
          <c:dPt>
            <c:idx val="0"/>
            <c:bubble3D val="0"/>
            <c:explosion val="12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A241-4B97-A5AA-CA16276C4CA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A241-4B97-A5AA-CA16276C4CA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A241-4B97-A5AA-CA16276C4CA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A241-4B97-A5AA-CA16276C4CA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A241-4B97-A5AA-CA16276C4CA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A241-4B97-A5AA-CA16276C4CA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A241-4B97-A5AA-CA16276C4CA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A241-4B97-A5AA-CA16276C4CA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A241-4B97-A5AA-CA16276C4CA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A241-4B97-A5AA-CA16276C4C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'[Final_Analysis.xlsx]Top 5 Categories'!$A$2:$A$6</c:f>
              <c:strCache>
                <c:ptCount val="5"/>
                <c:pt idx="0">
                  <c:v>Animals</c:v>
                </c:pt>
                <c:pt idx="1">
                  <c:v>science</c:v>
                </c:pt>
                <c:pt idx="2">
                  <c:v>healthy eating</c:v>
                </c:pt>
                <c:pt idx="3">
                  <c:v>technology</c:v>
                </c:pt>
                <c:pt idx="4">
                  <c:v>food</c:v>
                </c:pt>
              </c:strCache>
            </c:strRef>
          </c:cat>
          <c:val>
            <c:numRef>
              <c:f>'[Final_Analysis.xlsx]Top 5 Categories'!$B$2:$B$6</c:f>
              <c:numCache>
                <c:formatCode>General</c:formatCode>
                <c:ptCount val="5"/>
                <c:pt idx="0">
                  <c:v>74965</c:v>
                </c:pt>
                <c:pt idx="1">
                  <c:v>71168</c:v>
                </c:pt>
                <c:pt idx="2">
                  <c:v>69339</c:v>
                </c:pt>
                <c:pt idx="3">
                  <c:v>68738</c:v>
                </c:pt>
                <c:pt idx="4">
                  <c:v>66676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241-4B97-A5AA-CA16276C4CA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03.03.2025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5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11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jpe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12375" y="3305349"/>
            <a:ext cx="5482998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80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Social Buzz’s</a:t>
            </a:r>
          </a:p>
          <a:p>
            <a:pPr algn="ctr"/>
            <a:r>
              <a:rPr lang="en-US" sz="8000" spc="-105" dirty="0" smtClean="0">
                <a:solidFill>
                  <a:srgbClr val="FFFFFF"/>
                </a:solidFill>
                <a:latin typeface="Graphik Regular" panose="020B0503030202060203" pitchFamily="34" charset="0"/>
              </a:rPr>
              <a:t>Content Analysis</a:t>
            </a:r>
          </a:p>
          <a:p>
            <a:pPr algn="ctr"/>
            <a:endParaRPr lang="en-US" sz="8000" spc="-105" dirty="0">
              <a:solidFill>
                <a:srgbClr val="FFFFFF"/>
              </a:solidFill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12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solidFill>
                  <a:srgbClr val="FFFFFF"/>
                </a:solidFill>
                <a:latin typeface="Graphik Regular" panose="020B0503030202060203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23" name="TextBox 3"/>
          <p:cNvSpPr txBox="1"/>
          <p:nvPr/>
        </p:nvSpPr>
        <p:spPr>
          <a:xfrm>
            <a:off x="2590799" y="1881844"/>
            <a:ext cx="8673443" cy="2245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Today's agenda</a:t>
            </a:r>
          </a:p>
        </p:txBody>
      </p:sp>
      <p:sp>
        <p:nvSpPr>
          <p:cNvPr id="24" name="TextBox 3"/>
          <p:cNvSpPr txBox="1"/>
          <p:nvPr/>
        </p:nvSpPr>
        <p:spPr>
          <a:xfrm>
            <a:off x="2590800" y="4152900"/>
            <a:ext cx="8673443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4400" spc="-80" dirty="0" smtClean="0">
                <a:solidFill>
                  <a:srgbClr val="000000"/>
                </a:solidFill>
              </a:rPr>
              <a:t>Project Recap</a:t>
            </a:r>
          </a:p>
          <a:p>
            <a:r>
              <a:rPr lang="en-US" sz="4400" spc="-80" dirty="0" smtClean="0">
                <a:solidFill>
                  <a:srgbClr val="000000"/>
                </a:solidFill>
              </a:rPr>
              <a:t>Problem</a:t>
            </a:r>
            <a:endParaRPr lang="en-US" sz="4400" spc="-80" dirty="0" smtClean="0">
              <a:solidFill>
                <a:srgbClr val="000000"/>
              </a:solidFill>
            </a:endParaRPr>
          </a:p>
          <a:p>
            <a:r>
              <a:rPr lang="en-US" sz="4400" spc="-80" dirty="0" smtClean="0">
                <a:solidFill>
                  <a:srgbClr val="000000"/>
                </a:solidFill>
              </a:rPr>
              <a:t>Process</a:t>
            </a:r>
          </a:p>
          <a:p>
            <a:r>
              <a:rPr lang="en-US" sz="4400" spc="-80" dirty="0" smtClean="0">
                <a:solidFill>
                  <a:srgbClr val="000000"/>
                </a:solidFill>
              </a:rPr>
              <a:t>Insights</a:t>
            </a:r>
          </a:p>
          <a:p>
            <a:r>
              <a:rPr lang="en-US" sz="4400" spc="-80" dirty="0" smtClean="0">
                <a:solidFill>
                  <a:srgbClr val="000000"/>
                </a:solidFill>
              </a:rPr>
              <a:t>Summary</a:t>
            </a:r>
            <a:endParaRPr lang="en-US" sz="4400" spc="-8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8710376" y="2760896"/>
            <a:ext cx="7396133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-80" dirty="0" smtClean="0"/>
              <a:t>Social Buzz is fast growing technology unicorn that needs to adapt quickly to it’s global scale. We have begun 3 months POC focusing on these tasks :</a:t>
            </a:r>
          </a:p>
          <a:p>
            <a:endParaRPr lang="en-US" sz="3200" spc="-8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spc="-80" dirty="0" smtClean="0"/>
              <a:t>An audit of Social Buzz’s big data practice.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spc="-80" dirty="0" smtClean="0"/>
              <a:t>Recommendations for a successful IPO.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spc="-80" dirty="0" smtClean="0"/>
              <a:t>Analysis to find Social Buzz’s top 5 most popular categories of content.</a:t>
            </a:r>
          </a:p>
          <a:p>
            <a:endParaRPr lang="en-US" sz="3200" spc="-80" dirty="0"/>
          </a:p>
        </p:txBody>
      </p:sp>
      <p:sp>
        <p:nvSpPr>
          <p:cNvPr id="34" name="TextBox 33"/>
          <p:cNvSpPr txBox="1"/>
          <p:nvPr/>
        </p:nvSpPr>
        <p:spPr>
          <a:xfrm>
            <a:off x="3121413" y="40881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77292" y="999927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74439" y="184477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Problem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90800" y="4127182"/>
            <a:ext cx="7036254" cy="1085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800" spc="-80" dirty="0" smtClean="0">
                <a:solidFill>
                  <a:srgbClr val="FFFFFF"/>
                </a:solidFill>
              </a:rPr>
              <a:t>Over </a:t>
            </a:r>
            <a:r>
              <a:rPr lang="en-US" sz="4800" u="sng" spc="-80" dirty="0" smtClean="0">
                <a:solidFill>
                  <a:srgbClr val="FFFFFF"/>
                </a:solidFill>
              </a:rPr>
              <a:t>100000</a:t>
            </a:r>
            <a:r>
              <a:rPr lang="en-US" sz="4800" spc="-80" dirty="0" smtClean="0">
                <a:solidFill>
                  <a:srgbClr val="FFFFFF"/>
                </a:solidFill>
              </a:rPr>
              <a:t> Posts Everyday</a:t>
            </a:r>
            <a:endParaRPr lang="en-US" sz="4800" spc="-80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0800" y="5403136"/>
            <a:ext cx="7036254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u="sng" spc="-80" dirty="0" smtClean="0">
                <a:solidFill>
                  <a:srgbClr val="FFFFFF"/>
                </a:solidFill>
              </a:rPr>
              <a:t>36,500,000</a:t>
            </a:r>
            <a:r>
              <a:rPr lang="en-US" sz="4800" spc="-80" dirty="0" smtClean="0">
                <a:solidFill>
                  <a:srgbClr val="FFFFFF"/>
                </a:solidFill>
              </a:rPr>
              <a:t> Pieces of content per year</a:t>
            </a:r>
            <a:endParaRPr lang="en-US" sz="4800" spc="-80" dirty="0">
              <a:solidFill>
                <a:srgbClr val="FFFF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90800" y="7197882"/>
            <a:ext cx="703625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-80" dirty="0" smtClean="0">
                <a:solidFill>
                  <a:srgbClr val="FFFFFF"/>
                </a:solidFill>
              </a:rPr>
              <a:t>But How to capitalize on it, when there is so much ?</a:t>
            </a:r>
            <a:endParaRPr lang="en-US" sz="3200" spc="-80" dirty="0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502093" y="8513114"/>
            <a:ext cx="7036254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spc="-80" dirty="0" smtClean="0">
                <a:solidFill>
                  <a:srgbClr val="FFFFFF"/>
                </a:solidFill>
              </a:rPr>
              <a:t>Analysis to find out Top 5 most popular categories of the content</a:t>
            </a:r>
            <a:endParaRPr lang="en-US" sz="3200" spc="-8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3716000" y="1028700"/>
            <a:ext cx="359436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raphik Regular" panose="020B0503030202060203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40" name="TextBox 33"/>
          <p:cNvSpPr txBox="1"/>
          <p:nvPr/>
        </p:nvSpPr>
        <p:spPr>
          <a:xfrm>
            <a:off x="4381392" y="1027891"/>
            <a:ext cx="864880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spc="-80" dirty="0" smtClean="0">
                <a:solidFill>
                  <a:srgbClr val="FFFFFF"/>
                </a:solidFill>
                <a:latin typeface="Franklin Gothic Demi Cond" panose="020B0706030402020204" pitchFamily="34" charset="0"/>
              </a:rPr>
              <a:t>Data Understanding</a:t>
            </a:r>
            <a:endParaRPr lang="en-US" sz="4400" spc="-8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1" name="TextBox 33"/>
          <p:cNvSpPr txBox="1"/>
          <p:nvPr/>
        </p:nvSpPr>
        <p:spPr>
          <a:xfrm>
            <a:off x="6225489" y="2650193"/>
            <a:ext cx="864880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spc="-80" dirty="0" smtClean="0">
                <a:solidFill>
                  <a:srgbClr val="FFFFFF"/>
                </a:solidFill>
                <a:latin typeface="Franklin Gothic Demi Cond" panose="020B0706030402020204" pitchFamily="34" charset="0"/>
              </a:rPr>
              <a:t>Data Cleaning</a:t>
            </a:r>
            <a:endParaRPr lang="en-US" sz="4400" spc="-8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2" name="TextBox 33"/>
          <p:cNvSpPr txBox="1"/>
          <p:nvPr/>
        </p:nvSpPr>
        <p:spPr>
          <a:xfrm>
            <a:off x="8069586" y="4272495"/>
            <a:ext cx="864880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spc="-80" dirty="0" smtClean="0">
                <a:solidFill>
                  <a:srgbClr val="FFFFFF"/>
                </a:solidFill>
                <a:latin typeface="Franklin Gothic Demi Cond" panose="020B0706030402020204" pitchFamily="34" charset="0"/>
              </a:rPr>
              <a:t>Data Modeling</a:t>
            </a:r>
            <a:endParaRPr lang="en-US" sz="4400" spc="-8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3" name="TextBox 33"/>
          <p:cNvSpPr txBox="1"/>
          <p:nvPr/>
        </p:nvSpPr>
        <p:spPr>
          <a:xfrm>
            <a:off x="9913683" y="5894797"/>
            <a:ext cx="864880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spc="-80" dirty="0" smtClean="0">
                <a:solidFill>
                  <a:srgbClr val="FFFFFF"/>
                </a:solidFill>
                <a:latin typeface="Franklin Gothic Demi Cond" panose="020B0706030402020204" pitchFamily="34" charset="0"/>
              </a:rPr>
              <a:t>Data Analysis</a:t>
            </a:r>
            <a:endParaRPr lang="en-US" sz="4400" spc="-8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11757779" y="7517098"/>
            <a:ext cx="8648808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4400" spc="-80" dirty="0" smtClean="0">
                <a:solidFill>
                  <a:srgbClr val="FFFFFF"/>
                </a:solidFill>
                <a:latin typeface="Franklin Gothic Demi Cond" panose="020B0706030402020204" pitchFamily="34" charset="0"/>
              </a:rPr>
              <a:t>Uncover Insights</a:t>
            </a:r>
            <a:endParaRPr lang="en-US" sz="4400" spc="-80" dirty="0">
              <a:solidFill>
                <a:srgbClr val="FFFFFF"/>
              </a:solidFill>
              <a:latin typeface="Franklin Gothic Demi Cond" panose="020B07060304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3"/>
          <p:cNvSpPr txBox="1"/>
          <p:nvPr/>
        </p:nvSpPr>
        <p:spPr>
          <a:xfrm>
            <a:off x="1295203" y="3006014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smtClean="0">
                <a:solidFill>
                  <a:srgbClr val="002060"/>
                </a:solidFill>
              </a:rPr>
              <a:t>16</a:t>
            </a:r>
            <a:endParaRPr lang="en-US" sz="8000" spc="-80" dirty="0">
              <a:solidFill>
                <a:srgbClr val="002060"/>
              </a:solidFill>
            </a:endParaRPr>
          </a:p>
        </p:txBody>
      </p:sp>
      <p:sp>
        <p:nvSpPr>
          <p:cNvPr id="15" name="TextBox 3"/>
          <p:cNvSpPr txBox="1"/>
          <p:nvPr/>
        </p:nvSpPr>
        <p:spPr>
          <a:xfrm>
            <a:off x="6566795" y="3006014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smtClean="0">
                <a:solidFill>
                  <a:srgbClr val="002060"/>
                </a:solidFill>
              </a:rPr>
              <a:t>1897</a:t>
            </a:r>
            <a:endParaRPr lang="en-US" sz="8000" spc="-80" dirty="0">
              <a:solidFill>
                <a:srgbClr val="002060"/>
              </a:solidFill>
            </a:endParaRPr>
          </a:p>
        </p:txBody>
      </p:sp>
      <p:sp>
        <p:nvSpPr>
          <p:cNvPr id="16" name="TextBox 3"/>
          <p:cNvSpPr txBox="1"/>
          <p:nvPr/>
        </p:nvSpPr>
        <p:spPr>
          <a:xfrm>
            <a:off x="11838386" y="3006014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 smtClean="0">
                <a:solidFill>
                  <a:srgbClr val="002060"/>
                </a:solidFill>
              </a:rPr>
              <a:t>JANUARY</a:t>
            </a:r>
            <a:endParaRPr lang="en-US" sz="8000" spc="-80" dirty="0">
              <a:solidFill>
                <a:srgbClr val="002060"/>
              </a:solidFill>
            </a:endParaRPr>
          </a:p>
        </p:txBody>
      </p:sp>
      <p:sp>
        <p:nvSpPr>
          <p:cNvPr id="17" name="TextBox 3"/>
          <p:cNvSpPr txBox="1"/>
          <p:nvPr/>
        </p:nvSpPr>
        <p:spPr>
          <a:xfrm>
            <a:off x="1295202" y="4778882"/>
            <a:ext cx="4636129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600" spc="-80" dirty="0" smtClean="0"/>
              <a:t>Unique</a:t>
            </a:r>
          </a:p>
          <a:p>
            <a:pPr algn="ctr"/>
            <a:r>
              <a:rPr lang="en-US" sz="3600" spc="-80" dirty="0" smtClean="0"/>
              <a:t>Categories</a:t>
            </a:r>
            <a:endParaRPr lang="en-US" sz="3600" spc="-80" dirty="0"/>
          </a:p>
        </p:txBody>
      </p:sp>
      <p:sp>
        <p:nvSpPr>
          <p:cNvPr id="18" name="TextBox 3"/>
          <p:cNvSpPr txBox="1"/>
          <p:nvPr/>
        </p:nvSpPr>
        <p:spPr>
          <a:xfrm>
            <a:off x="11658145" y="4778882"/>
            <a:ext cx="4636129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600" spc="-80" dirty="0" smtClean="0"/>
              <a:t>Month With </a:t>
            </a:r>
          </a:p>
          <a:p>
            <a:pPr algn="ctr"/>
            <a:r>
              <a:rPr lang="en-US" sz="3600" spc="-80" dirty="0" smtClean="0"/>
              <a:t>Most Post</a:t>
            </a:r>
            <a:endParaRPr lang="en-US" sz="3600" spc="-80" dirty="0"/>
          </a:p>
        </p:txBody>
      </p:sp>
      <p:sp>
        <p:nvSpPr>
          <p:cNvPr id="19" name="TextBox 3"/>
          <p:cNvSpPr txBox="1"/>
          <p:nvPr/>
        </p:nvSpPr>
        <p:spPr>
          <a:xfrm>
            <a:off x="6476673" y="4778882"/>
            <a:ext cx="4636129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3600" spc="-80" dirty="0" smtClean="0"/>
              <a:t>Reaction to “ANIMAL”</a:t>
            </a:r>
          </a:p>
          <a:p>
            <a:pPr algn="ctr"/>
            <a:r>
              <a:rPr lang="en-US" sz="3600" spc="-80" dirty="0" smtClean="0"/>
              <a:t>Post</a:t>
            </a:r>
            <a:endParaRPr lang="en-US" sz="3600" spc="-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7674863"/>
              </p:ext>
            </p:extLst>
          </p:nvPr>
        </p:nvGraphicFramePr>
        <p:xfrm>
          <a:off x="3810000" y="1685151"/>
          <a:ext cx="13998988" cy="750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8944381"/>
              </p:ext>
            </p:extLst>
          </p:nvPr>
        </p:nvGraphicFramePr>
        <p:xfrm>
          <a:off x="3506346" y="1383832"/>
          <a:ext cx="14095854" cy="7844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 cstate="print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27" name="TextBox 6"/>
          <p:cNvSpPr txBox="1"/>
          <p:nvPr/>
        </p:nvSpPr>
        <p:spPr>
          <a:xfrm>
            <a:off x="10915366" y="957738"/>
            <a:ext cx="7010400" cy="83715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spc="-80" dirty="0" smtClean="0">
                <a:solidFill>
                  <a:srgbClr val="000000"/>
                </a:solidFill>
              </a:rPr>
              <a:t>ANALYSIS</a:t>
            </a:r>
          </a:p>
          <a:p>
            <a:endParaRPr lang="en-US" sz="1000" spc="-80" dirty="0">
              <a:solidFill>
                <a:srgbClr val="000000"/>
              </a:solidFill>
            </a:endParaRPr>
          </a:p>
          <a:p>
            <a:r>
              <a:rPr lang="en-US" sz="2800" spc="-80" dirty="0" smtClean="0">
                <a:solidFill>
                  <a:srgbClr val="000000"/>
                </a:solidFill>
              </a:rPr>
              <a:t>Animals an Science are the two most popular categories of content, showing that people enjoy “real-life” and “factual” content the most.</a:t>
            </a:r>
          </a:p>
          <a:p>
            <a:endParaRPr lang="en-US" sz="1500" spc="-80" dirty="0">
              <a:solidFill>
                <a:srgbClr val="000000"/>
              </a:solidFill>
            </a:endParaRPr>
          </a:p>
          <a:p>
            <a:r>
              <a:rPr lang="en-US" sz="4000" spc="-80" dirty="0" smtClean="0">
                <a:solidFill>
                  <a:srgbClr val="000000"/>
                </a:solidFill>
              </a:rPr>
              <a:t>INSIGHTS</a:t>
            </a:r>
            <a:endParaRPr lang="en-US" spc="-80" dirty="0" smtClean="0">
              <a:solidFill>
                <a:srgbClr val="000000"/>
              </a:solidFill>
            </a:endParaRPr>
          </a:p>
          <a:p>
            <a:endParaRPr lang="en-US" sz="1000" spc="-80" dirty="0">
              <a:solidFill>
                <a:srgbClr val="000000"/>
              </a:solidFill>
            </a:endParaRPr>
          </a:p>
          <a:p>
            <a:r>
              <a:rPr lang="en-US" sz="2800" spc="-80" dirty="0" smtClean="0">
                <a:solidFill>
                  <a:srgbClr val="000000"/>
                </a:solidFill>
              </a:rPr>
              <a:t>Food is common theme with top 5 categories with “Healthy Eating” ranking the highest. This may give an indication to the audience within your user base. You could use this insights to create a campaign and work with healthy eating brands to boost user engagement.</a:t>
            </a:r>
          </a:p>
          <a:p>
            <a:endParaRPr lang="en-US" sz="1500" spc="-80" dirty="0">
              <a:solidFill>
                <a:srgbClr val="000000"/>
              </a:solidFill>
            </a:endParaRPr>
          </a:p>
          <a:p>
            <a:r>
              <a:rPr lang="en-US" sz="4000" spc="-80" dirty="0" smtClean="0">
                <a:solidFill>
                  <a:srgbClr val="000000"/>
                </a:solidFill>
              </a:rPr>
              <a:t>NEXT STEPS</a:t>
            </a:r>
            <a:endParaRPr lang="en-US" sz="4000" spc="-80" dirty="0">
              <a:solidFill>
                <a:srgbClr val="000000"/>
              </a:solidFill>
            </a:endParaRPr>
          </a:p>
          <a:p>
            <a:endParaRPr lang="en-US" sz="1000" spc="-80" dirty="0">
              <a:solidFill>
                <a:srgbClr val="000000"/>
              </a:solidFill>
            </a:endParaRPr>
          </a:p>
          <a:p>
            <a:r>
              <a:rPr lang="en-US" sz="2800" spc="-80" dirty="0" smtClean="0">
                <a:solidFill>
                  <a:srgbClr val="000000"/>
                </a:solidFill>
              </a:rPr>
              <a:t>This ad-hoc analysis is insightful, but it’s time to take this analysis into scale production for real-time understanding of your business. We can show you how to do this.</a:t>
            </a:r>
            <a:endParaRPr lang="en-US" sz="2800" spc="-8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314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Franklin Gothic Demi Cond</vt:lpstr>
      <vt:lpstr>Graphik Regular</vt:lpstr>
      <vt:lpstr>Clear Sans Regular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MOHIT</cp:lastModifiedBy>
  <cp:revision>20</cp:revision>
  <dcterms:created xsi:type="dcterms:W3CDTF">2006-08-16T00:00:00Z</dcterms:created>
  <dcterms:modified xsi:type="dcterms:W3CDTF">2025-03-03T11:13:50Z</dcterms:modified>
  <dc:identifier>DAEhDyfaYKE</dc:identifier>
</cp:coreProperties>
</file>