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Black"/>
      <p:bold r:id="rId13"/>
      <p:boldItalic r:id="rId14"/>
    </p:embeddedFont>
    <p:embeddedFont>
      <p:font typeface="Roboto"/>
      <p:regular r:id="rId15"/>
      <p:bold r:id="rId16"/>
      <p:italic r:id="rId17"/>
      <p:boldItalic r:id="rId18"/>
    </p:embeddedFont>
    <p:embeddedFont>
      <p:font typeface="Average"/>
      <p:regular r:id="rId19"/>
    </p:embeddedFont>
    <p:embeddedFont>
      <p:font typeface="Oswald"/>
      <p:regular r:id="rId20"/>
      <p:bold r:id="rId21"/>
    </p:embeddedFont>
    <p:embeddedFont>
      <p:font typeface="Playfair Display SemiBol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22" Type="http://schemas.openxmlformats.org/officeDocument/2006/relationships/font" Target="fonts/PlayfairDisplaySemiBold-regular.fntdata"/><Relationship Id="rId21" Type="http://schemas.openxmlformats.org/officeDocument/2006/relationships/font" Target="fonts/Oswald-bold.fntdata"/><Relationship Id="rId24" Type="http://schemas.openxmlformats.org/officeDocument/2006/relationships/font" Target="fonts/PlayfairDisplaySemiBold-italic.fntdata"/><Relationship Id="rId23" Type="http://schemas.openxmlformats.org/officeDocument/2006/relationships/font" Target="fonts/PlayfairDisplay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layfairDisplay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lack-bold.fntdata"/><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font" Target="fonts/RobotoBlack-boldItalic.fntdata"/><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Average-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1988e2b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1988e2b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1988e2b3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1988e2b3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1988e2b3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1988e2b3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1988e2b39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1988e2b39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1988e2b39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d1988e2b39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1d8ac1b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1d8ac1b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63900"/>
            <a:ext cx="7801500" cy="2067600"/>
          </a:xfrm>
          <a:prstGeom prst="rect">
            <a:avLst/>
          </a:prstGeom>
        </p:spPr>
        <p:txBody>
          <a:bodyPr anchorCtr="0" anchor="b" bIns="91425" lIns="91425" spcFirstLastPara="1" rIns="91425" wrap="square" tIns="91425">
            <a:normAutofit/>
          </a:bodyPr>
          <a:lstStyle/>
          <a:p>
            <a:pPr indent="0" lvl="0" marL="0" rtl="0" algn="ctr">
              <a:lnSpc>
                <a:spcPct val="125000"/>
              </a:lnSpc>
              <a:spcBef>
                <a:spcPts val="0"/>
              </a:spcBef>
              <a:spcAft>
                <a:spcPts val="0"/>
              </a:spcAft>
              <a:buClr>
                <a:schemeClr val="dk1"/>
              </a:buClr>
              <a:buSzPts val="1100"/>
              <a:buFont typeface="Arial"/>
              <a:buNone/>
            </a:pPr>
            <a:r>
              <a:rPr lang="en" sz="2772">
                <a:latin typeface="Playfair Display SemiBold"/>
                <a:ea typeface="Playfair Display SemiBold"/>
                <a:cs typeface="Playfair Display SemiBold"/>
                <a:sym typeface="Playfair Display SemiBold"/>
              </a:rPr>
              <a:t>STAT 642 Data Mining 2023</a:t>
            </a:r>
            <a:endParaRPr b="1" sz="3350" u="sng">
              <a:latin typeface="Times New Roman"/>
              <a:ea typeface="Times New Roman"/>
              <a:cs typeface="Times New Roman"/>
              <a:sym typeface="Times New Roman"/>
            </a:endParaRPr>
          </a:p>
          <a:p>
            <a:pPr indent="0" lvl="0" marL="0" rtl="0" algn="ctr">
              <a:lnSpc>
                <a:spcPct val="122222"/>
              </a:lnSpc>
              <a:spcBef>
                <a:spcPts val="0"/>
              </a:spcBef>
              <a:spcAft>
                <a:spcPts val="0"/>
              </a:spcAft>
              <a:buClr>
                <a:schemeClr val="dk1"/>
              </a:buClr>
              <a:buSzPts val="1100"/>
              <a:buFont typeface="Arial"/>
              <a:buNone/>
            </a:pPr>
            <a:r>
              <a:rPr lang="en" sz="1972">
                <a:latin typeface="Playfair Display SemiBold"/>
                <a:ea typeface="Playfair Display SemiBold"/>
                <a:cs typeface="Playfair Display SemiBold"/>
                <a:sym typeface="Playfair Display SemiBold"/>
              </a:rPr>
              <a:t>Final project Kaggle competition</a:t>
            </a:r>
            <a:endParaRPr sz="1972">
              <a:latin typeface="Playfair Display SemiBold"/>
              <a:ea typeface="Playfair Display SemiBold"/>
              <a:cs typeface="Playfair Display SemiBold"/>
              <a:sym typeface="Playfair Display SemiBold"/>
            </a:endParaRPr>
          </a:p>
          <a:p>
            <a:pPr indent="0" lvl="0" marL="0" rtl="0" algn="ctr">
              <a:spcBef>
                <a:spcPts val="2400"/>
              </a:spcBef>
              <a:spcAft>
                <a:spcPts val="0"/>
              </a:spcAft>
              <a:buNone/>
            </a:pPr>
            <a:r>
              <a:t/>
            </a:r>
            <a:endParaRPr b="1" sz="2500">
              <a:latin typeface="Times New Roman"/>
              <a:ea typeface="Times New Roman"/>
              <a:cs typeface="Times New Roman"/>
              <a:sym typeface="Times New Roman"/>
            </a:endParaRPr>
          </a:p>
        </p:txBody>
      </p:sp>
      <p:sp>
        <p:nvSpPr>
          <p:cNvPr id="60" name="Google Shape;60;p13"/>
          <p:cNvSpPr txBox="1"/>
          <p:nvPr>
            <p:ph idx="1" type="subTitle"/>
          </p:nvPr>
        </p:nvSpPr>
        <p:spPr>
          <a:xfrm>
            <a:off x="176500" y="3774950"/>
            <a:ext cx="2235300" cy="11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72">
                <a:solidFill>
                  <a:schemeClr val="dk1"/>
                </a:solidFill>
                <a:latin typeface="Playfair Display SemiBold"/>
                <a:ea typeface="Playfair Display SemiBold"/>
                <a:cs typeface="Playfair Display SemiBold"/>
                <a:sym typeface="Playfair Display SemiBold"/>
              </a:rPr>
              <a:t>Group Members :</a:t>
            </a:r>
            <a:endParaRPr sz="1572">
              <a:solidFill>
                <a:schemeClr val="dk1"/>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rPr lang="en" sz="1372">
                <a:solidFill>
                  <a:schemeClr val="dk1"/>
                </a:solidFill>
                <a:latin typeface="Playfair Display SemiBold"/>
                <a:ea typeface="Playfair Display SemiBold"/>
                <a:cs typeface="Playfair Display SemiBold"/>
                <a:sym typeface="Playfair Display SemiBold"/>
              </a:rPr>
              <a:t>Mohil Jain</a:t>
            </a:r>
            <a:endParaRPr sz="1372">
              <a:solidFill>
                <a:schemeClr val="dk1"/>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rPr lang="en" sz="1372">
                <a:solidFill>
                  <a:schemeClr val="dk1"/>
                </a:solidFill>
                <a:latin typeface="Playfair Display SemiBold"/>
                <a:ea typeface="Playfair Display SemiBold"/>
                <a:cs typeface="Playfair Display SemiBold"/>
                <a:sym typeface="Playfair Display SemiBold"/>
              </a:rPr>
              <a:t>Taha Talwala</a:t>
            </a:r>
            <a:endParaRPr sz="1372">
              <a:solidFill>
                <a:schemeClr val="dk1"/>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rPr lang="en" sz="1372">
                <a:solidFill>
                  <a:schemeClr val="dk1"/>
                </a:solidFill>
                <a:latin typeface="Playfair Display SemiBold"/>
                <a:ea typeface="Playfair Display SemiBold"/>
                <a:cs typeface="Playfair Display SemiBold"/>
                <a:sym typeface="Playfair Display SemiBold"/>
              </a:rPr>
              <a:t>Vedant Chhibber</a:t>
            </a:r>
            <a:endParaRPr sz="1372">
              <a:solidFill>
                <a:schemeClr val="dk1"/>
              </a:solidFill>
              <a:latin typeface="Playfair Display SemiBold"/>
              <a:ea typeface="Playfair Display SemiBold"/>
              <a:cs typeface="Playfair Display SemiBold"/>
              <a:sym typeface="Playfair Display SemiBold"/>
            </a:endParaRPr>
          </a:p>
        </p:txBody>
      </p:sp>
      <p:pic>
        <p:nvPicPr>
          <p:cNvPr id="61" name="Google Shape;61;p13"/>
          <p:cNvPicPr preferRelativeResize="0"/>
          <p:nvPr/>
        </p:nvPicPr>
        <p:blipFill>
          <a:blip r:embed="rId3">
            <a:alphaModFix/>
          </a:blip>
          <a:stretch>
            <a:fillRect/>
          </a:stretch>
        </p:blipFill>
        <p:spPr>
          <a:xfrm>
            <a:off x="5245175" y="2042275"/>
            <a:ext cx="3227574" cy="1467076"/>
          </a:xfrm>
          <a:prstGeom prst="rect">
            <a:avLst/>
          </a:prstGeom>
          <a:noFill/>
          <a:ln>
            <a:noFill/>
          </a:ln>
        </p:spPr>
      </p:pic>
      <p:sp>
        <p:nvSpPr>
          <p:cNvPr id="62" name="Google Shape;62;p13"/>
          <p:cNvSpPr/>
          <p:nvPr/>
        </p:nvSpPr>
        <p:spPr>
          <a:xfrm>
            <a:off x="4205325" y="2685650"/>
            <a:ext cx="720600" cy="40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0" y="145650"/>
            <a:ext cx="8520600" cy="572700"/>
          </a:xfrm>
          <a:prstGeom prst="rect">
            <a:avLst/>
          </a:prstGeom>
        </p:spPr>
        <p:txBody>
          <a:bodyPr anchorCtr="0" anchor="t" bIns="91425" lIns="91425" spcFirstLastPara="1" rIns="91425" wrap="square" tIns="91425">
            <a:normAutofit fontScale="90000"/>
          </a:bodyPr>
          <a:lstStyle/>
          <a:p>
            <a:pPr indent="457200" lvl="0" marL="2743200" rtl="0" algn="just">
              <a:spcBef>
                <a:spcPts val="0"/>
              </a:spcBef>
              <a:spcAft>
                <a:spcPts val="0"/>
              </a:spcAft>
              <a:buNone/>
            </a:pPr>
            <a:r>
              <a:rPr lang="en"/>
              <a:t>DATA UNDERSTANDING </a:t>
            </a:r>
            <a:endParaRPr/>
          </a:p>
        </p:txBody>
      </p:sp>
      <p:sp>
        <p:nvSpPr>
          <p:cNvPr id="68" name="Google Shape;68;p14"/>
          <p:cNvSpPr txBox="1"/>
          <p:nvPr/>
        </p:nvSpPr>
        <p:spPr>
          <a:xfrm>
            <a:off x="190725" y="828925"/>
            <a:ext cx="50343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54% of the customers who chose not to open a savings account were married.</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82.5% of the clients lacked a personal loan, while 45.4% lacked a mortgage.</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The majority of calls (78.6%) were placed between May and August, while the month of May saw the greatest proportion of callers who chose not to open a savings account.</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Customers who opened or did not open a savings account are mostly between the ages of 38 and 40.</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None of the clients have ever missed a payment on their credit. The remaining consumers' credit histories are unknown, and the majority of the customers do not have any credit defaults.</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We can see from the heatmap that there are some numerical features that have a high correlation between them. For example, the correlation between employees and euri3 is 0.95, and the correlation between euri3 and employment is 0.97, which is very high when compared to the other features in the heatmap.</a:t>
            </a:r>
            <a:endParaRPr sz="1200">
              <a:solidFill>
                <a:schemeClr val="dk1"/>
              </a:solidFill>
              <a:latin typeface="Average"/>
              <a:ea typeface="Average"/>
              <a:cs typeface="Average"/>
              <a:sym typeface="Average"/>
            </a:endParaRPr>
          </a:p>
        </p:txBody>
      </p:sp>
      <p:pic>
        <p:nvPicPr>
          <p:cNvPr id="69" name="Google Shape;69;p14"/>
          <p:cNvPicPr preferRelativeResize="0"/>
          <p:nvPr/>
        </p:nvPicPr>
        <p:blipFill rotWithShape="1">
          <a:blip r:embed="rId3">
            <a:alphaModFix/>
          </a:blip>
          <a:srcRect b="5327" l="10294" r="13677" t="1048"/>
          <a:stretch/>
        </p:blipFill>
        <p:spPr>
          <a:xfrm>
            <a:off x="5554511" y="980475"/>
            <a:ext cx="3261390" cy="3416401"/>
          </a:xfrm>
          <a:prstGeom prst="rect">
            <a:avLst/>
          </a:prstGeom>
          <a:noFill/>
          <a:ln>
            <a:noFill/>
          </a:ln>
        </p:spPr>
      </p:pic>
      <p:cxnSp>
        <p:nvCxnSpPr>
          <p:cNvPr id="70" name="Google Shape;70;p14"/>
          <p:cNvCxnSpPr/>
          <p:nvPr/>
        </p:nvCxnSpPr>
        <p:spPr>
          <a:xfrm flipH="1" rot="10800000">
            <a:off x="1950" y="682050"/>
            <a:ext cx="9140100" cy="36300"/>
          </a:xfrm>
          <a:prstGeom prst="straightConnector1">
            <a:avLst/>
          </a:prstGeom>
          <a:noFill/>
          <a:ln cap="flat" cmpd="sng" w="38100">
            <a:solidFill>
              <a:srgbClr val="E06666"/>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0" y="145650"/>
            <a:ext cx="8520600" cy="572700"/>
          </a:xfrm>
          <a:prstGeom prst="rect">
            <a:avLst/>
          </a:prstGeom>
        </p:spPr>
        <p:txBody>
          <a:bodyPr anchorCtr="0" anchor="t" bIns="91425" lIns="91425" spcFirstLastPara="1" rIns="91425" wrap="square" tIns="91425">
            <a:normAutofit fontScale="90000"/>
          </a:bodyPr>
          <a:lstStyle/>
          <a:p>
            <a:pPr indent="457200" lvl="0" marL="2743200" rtl="0" algn="just">
              <a:spcBef>
                <a:spcPts val="0"/>
              </a:spcBef>
              <a:spcAft>
                <a:spcPts val="0"/>
              </a:spcAft>
              <a:buNone/>
            </a:pPr>
            <a:r>
              <a:rPr lang="en"/>
              <a:t>DATA </a:t>
            </a:r>
            <a:r>
              <a:rPr lang="en"/>
              <a:t>PREPARATION</a:t>
            </a:r>
            <a:endParaRPr/>
          </a:p>
          <a:p>
            <a:pPr indent="457200" lvl="0" marL="2743200" rtl="0" algn="just">
              <a:spcBef>
                <a:spcPts val="0"/>
              </a:spcBef>
              <a:spcAft>
                <a:spcPts val="0"/>
              </a:spcAft>
              <a:buNone/>
            </a:pPr>
            <a:r>
              <a:rPr lang="en"/>
              <a:t> </a:t>
            </a:r>
            <a:endParaRPr/>
          </a:p>
        </p:txBody>
      </p:sp>
      <p:sp>
        <p:nvSpPr>
          <p:cNvPr id="76" name="Google Shape;76;p15"/>
          <p:cNvSpPr txBox="1"/>
          <p:nvPr/>
        </p:nvSpPr>
        <p:spPr>
          <a:xfrm>
            <a:off x="174350" y="1213875"/>
            <a:ext cx="50343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As our dataset has 10 categorical features we will need to encode these features into a numerical representation to apply the machine learning models.</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In our dataset there are no missing values</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Used PCA (Principal Component Analysis) to reduce the dimensionality of the data and transformed the data into a new space.</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Since our dataset is imbalance we used SMOTE technique to oversample the minority class. It helped to balance imbalanced datasets and improve the performance of machine learning models. </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lang="en" sz="1200">
                <a:solidFill>
                  <a:schemeClr val="dk1"/>
                </a:solidFill>
                <a:latin typeface="Average"/>
                <a:ea typeface="Average"/>
                <a:cs typeface="Average"/>
                <a:sym typeface="Average"/>
              </a:rPr>
              <a:t>Label Encoding is a popular encoding technique for handling categorical variables.</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None/>
            </a:pPr>
            <a:r>
              <a:t/>
            </a:r>
            <a:endParaRPr sz="1200">
              <a:solidFill>
                <a:schemeClr val="dk1"/>
              </a:solidFill>
              <a:latin typeface="Average"/>
              <a:ea typeface="Average"/>
              <a:cs typeface="Average"/>
              <a:sym typeface="Average"/>
            </a:endParaRPr>
          </a:p>
        </p:txBody>
      </p:sp>
      <p:cxnSp>
        <p:nvCxnSpPr>
          <p:cNvPr id="77" name="Google Shape;77;p15"/>
          <p:cNvCxnSpPr/>
          <p:nvPr/>
        </p:nvCxnSpPr>
        <p:spPr>
          <a:xfrm flipH="1" rot="10800000">
            <a:off x="1950" y="682050"/>
            <a:ext cx="9140100" cy="36300"/>
          </a:xfrm>
          <a:prstGeom prst="straightConnector1">
            <a:avLst/>
          </a:prstGeom>
          <a:noFill/>
          <a:ln cap="flat" cmpd="sng" w="38100">
            <a:solidFill>
              <a:srgbClr val="E06666"/>
            </a:solidFill>
            <a:prstDash val="solid"/>
            <a:round/>
            <a:headEnd len="med" w="med" type="none"/>
            <a:tailEnd len="med" w="med" type="none"/>
          </a:ln>
        </p:spPr>
      </p:cxnSp>
      <p:pic>
        <p:nvPicPr>
          <p:cNvPr id="78" name="Google Shape;78;p15"/>
          <p:cNvPicPr preferRelativeResize="0"/>
          <p:nvPr/>
        </p:nvPicPr>
        <p:blipFill rotWithShape="1">
          <a:blip r:embed="rId3">
            <a:alphaModFix/>
          </a:blip>
          <a:srcRect b="20246" l="0" r="6498" t="11558"/>
          <a:stretch/>
        </p:blipFill>
        <p:spPr>
          <a:xfrm>
            <a:off x="5623150" y="2063175"/>
            <a:ext cx="3045875" cy="753500"/>
          </a:xfrm>
          <a:prstGeom prst="rect">
            <a:avLst/>
          </a:prstGeom>
          <a:noFill/>
          <a:ln>
            <a:noFill/>
          </a:ln>
        </p:spPr>
      </p:pic>
      <p:sp>
        <p:nvSpPr>
          <p:cNvPr id="79" name="Google Shape;79;p15"/>
          <p:cNvSpPr txBox="1"/>
          <p:nvPr/>
        </p:nvSpPr>
        <p:spPr>
          <a:xfrm>
            <a:off x="6002850" y="3070600"/>
            <a:ext cx="2465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verage"/>
                <a:ea typeface="Average"/>
                <a:cs typeface="Average"/>
                <a:sym typeface="Average"/>
              </a:rPr>
              <a:t>From the above distribution we can be sure that the data is imbalanced, as the number of "no"s are also 8 times the number of "yes"</a:t>
            </a:r>
            <a:endParaRPr>
              <a:latin typeface="Average"/>
              <a:ea typeface="Average"/>
              <a:cs typeface="Average"/>
              <a:sym typeface="Average"/>
            </a:endParaRPr>
          </a:p>
        </p:txBody>
      </p:sp>
      <p:pic>
        <p:nvPicPr>
          <p:cNvPr id="80" name="Google Shape;80;p15"/>
          <p:cNvPicPr preferRelativeResize="0"/>
          <p:nvPr/>
        </p:nvPicPr>
        <p:blipFill rotWithShape="1">
          <a:blip r:embed="rId4">
            <a:alphaModFix/>
          </a:blip>
          <a:srcRect b="14349" l="0" r="0" t="22294"/>
          <a:stretch/>
        </p:blipFill>
        <p:spPr>
          <a:xfrm>
            <a:off x="234825" y="4348275"/>
            <a:ext cx="8674349" cy="19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0" y="145650"/>
            <a:ext cx="8520600" cy="572700"/>
          </a:xfrm>
          <a:prstGeom prst="rect">
            <a:avLst/>
          </a:prstGeom>
        </p:spPr>
        <p:txBody>
          <a:bodyPr anchorCtr="0" anchor="t" bIns="91425" lIns="91425" spcFirstLastPara="1" rIns="91425" wrap="square" tIns="91425">
            <a:normAutofit fontScale="90000"/>
          </a:bodyPr>
          <a:lstStyle/>
          <a:p>
            <a:pPr indent="457200" lvl="0" marL="2743200" rtl="0" algn="just">
              <a:spcBef>
                <a:spcPts val="0"/>
              </a:spcBef>
              <a:spcAft>
                <a:spcPts val="0"/>
              </a:spcAft>
              <a:buNone/>
            </a:pPr>
            <a:r>
              <a:rPr lang="en"/>
              <a:t>Modelling</a:t>
            </a:r>
            <a:endParaRPr/>
          </a:p>
          <a:p>
            <a:pPr indent="457200" lvl="0" marL="2743200" rtl="0" algn="just">
              <a:spcBef>
                <a:spcPts val="0"/>
              </a:spcBef>
              <a:spcAft>
                <a:spcPts val="0"/>
              </a:spcAft>
              <a:buNone/>
            </a:pPr>
            <a:r>
              <a:rPr lang="en"/>
              <a:t> </a:t>
            </a:r>
            <a:endParaRPr/>
          </a:p>
        </p:txBody>
      </p:sp>
      <p:sp>
        <p:nvSpPr>
          <p:cNvPr id="86" name="Google Shape;86;p16"/>
          <p:cNvSpPr txBox="1"/>
          <p:nvPr/>
        </p:nvSpPr>
        <p:spPr>
          <a:xfrm>
            <a:off x="188177" y="1107871"/>
            <a:ext cx="86403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20">
              <a:solidFill>
                <a:schemeClr val="dk1"/>
              </a:solidFill>
              <a:latin typeface="Average"/>
              <a:ea typeface="Average"/>
              <a:cs typeface="Average"/>
              <a:sym typeface="Average"/>
            </a:endParaRPr>
          </a:p>
          <a:p>
            <a:pPr indent="0" lvl="0" marL="0" marR="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marR="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marR="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rgbClr val="374151"/>
              </a:solidFill>
              <a:highlight>
                <a:srgbClr val="F7F7F8"/>
              </a:highlight>
              <a:latin typeface="Roboto"/>
              <a:ea typeface="Roboto"/>
              <a:cs typeface="Roboto"/>
              <a:sym typeface="Roboto"/>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a:p>
            <a:pPr indent="0" lvl="0" marL="0" rtl="0" algn="l">
              <a:lnSpc>
                <a:spcPct val="80000"/>
              </a:lnSpc>
              <a:spcBef>
                <a:spcPts val="0"/>
              </a:spcBef>
              <a:spcAft>
                <a:spcPts val="0"/>
              </a:spcAft>
              <a:buSzPts val="935"/>
              <a:buNone/>
            </a:pPr>
            <a:r>
              <a:t/>
            </a:r>
            <a:endParaRPr sz="1420">
              <a:solidFill>
                <a:schemeClr val="dk1"/>
              </a:solidFill>
              <a:latin typeface="Average"/>
              <a:ea typeface="Average"/>
              <a:cs typeface="Average"/>
              <a:sym typeface="Average"/>
            </a:endParaRPr>
          </a:p>
        </p:txBody>
      </p:sp>
      <p:cxnSp>
        <p:nvCxnSpPr>
          <p:cNvPr id="87" name="Google Shape;87;p16"/>
          <p:cNvCxnSpPr/>
          <p:nvPr/>
        </p:nvCxnSpPr>
        <p:spPr>
          <a:xfrm flipH="1" rot="10800000">
            <a:off x="1950" y="682050"/>
            <a:ext cx="9140100" cy="36300"/>
          </a:xfrm>
          <a:prstGeom prst="straightConnector1">
            <a:avLst/>
          </a:prstGeom>
          <a:noFill/>
          <a:ln cap="flat" cmpd="sng" w="38100">
            <a:solidFill>
              <a:srgbClr val="E06666"/>
            </a:solidFill>
            <a:prstDash val="solid"/>
            <a:round/>
            <a:headEnd len="med" w="med" type="none"/>
            <a:tailEnd len="med" w="med" type="none"/>
          </a:ln>
        </p:spPr>
      </p:cxnSp>
      <p:sp>
        <p:nvSpPr>
          <p:cNvPr id="88" name="Google Shape;88;p16"/>
          <p:cNvSpPr txBox="1"/>
          <p:nvPr/>
        </p:nvSpPr>
        <p:spPr>
          <a:xfrm>
            <a:off x="766675" y="5352750"/>
            <a:ext cx="24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grpSp>
        <p:nvGrpSpPr>
          <p:cNvPr id="89" name="Google Shape;89;p16"/>
          <p:cNvGrpSpPr/>
          <p:nvPr/>
        </p:nvGrpSpPr>
        <p:grpSpPr>
          <a:xfrm>
            <a:off x="796138" y="1574025"/>
            <a:ext cx="1606073" cy="2549800"/>
            <a:chOff x="796138" y="1574025"/>
            <a:chExt cx="1606073" cy="2549800"/>
          </a:xfrm>
        </p:grpSpPr>
        <p:grpSp>
          <p:nvGrpSpPr>
            <p:cNvPr id="90" name="Google Shape;90;p16"/>
            <p:cNvGrpSpPr/>
            <p:nvPr/>
          </p:nvGrpSpPr>
          <p:grpSpPr>
            <a:xfrm>
              <a:off x="796138" y="1695421"/>
              <a:ext cx="1606073" cy="908429"/>
              <a:chOff x="796138" y="1695421"/>
              <a:chExt cx="1606073" cy="908429"/>
            </a:xfrm>
          </p:grpSpPr>
          <p:cxnSp>
            <p:nvCxnSpPr>
              <p:cNvPr id="91" name="Google Shape;91;p16"/>
              <p:cNvCxnSpPr/>
              <p:nvPr/>
            </p:nvCxnSpPr>
            <p:spPr>
              <a:xfrm>
                <a:off x="1664415" y="1695421"/>
                <a:ext cx="718500" cy="741900"/>
              </a:xfrm>
              <a:prstGeom prst="straightConnector1">
                <a:avLst/>
              </a:prstGeom>
              <a:noFill/>
              <a:ln cap="flat" cmpd="sng" w="9525">
                <a:solidFill>
                  <a:srgbClr val="B02C20"/>
                </a:solidFill>
                <a:prstDash val="solid"/>
                <a:round/>
                <a:headEnd len="sm" w="sm" type="none"/>
                <a:tailEnd len="sm" w="sm" type="none"/>
              </a:ln>
            </p:spPr>
          </p:cxnSp>
          <p:sp>
            <p:nvSpPr>
              <p:cNvPr id="92" name="Google Shape;92;p16"/>
              <p:cNvSpPr/>
              <p:nvPr/>
            </p:nvSpPr>
            <p:spPr>
              <a:xfrm flipH="1">
                <a:off x="796138" y="2306625"/>
                <a:ext cx="1605900" cy="143400"/>
              </a:xfrm>
              <a:prstGeom prst="parallelogram">
                <a:avLst>
                  <a:gd fmla="val 96952"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3" name="Google Shape;93;p16"/>
              <p:cNvSpPr/>
              <p:nvPr/>
            </p:nvSpPr>
            <p:spPr>
              <a:xfrm>
                <a:off x="796311" y="2460450"/>
                <a:ext cx="1605900" cy="143400"/>
              </a:xfrm>
              <a:prstGeom prst="parallelogram">
                <a:avLst>
                  <a:gd fmla="val 96952"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6"/>
            <p:cNvSpPr txBox="1"/>
            <p:nvPr/>
          </p:nvSpPr>
          <p:spPr>
            <a:xfrm>
              <a:off x="936998" y="2771938"/>
              <a:ext cx="1324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sz="1000">
                <a:solidFill>
                  <a:srgbClr val="A72A1E"/>
                </a:solidFill>
              </a:endParaRPr>
            </a:p>
            <a:p>
              <a:pPr indent="0" lvl="0" marL="0" rtl="0" algn="ctr">
                <a:lnSpc>
                  <a:spcPct val="115000"/>
                </a:lnSpc>
                <a:spcBef>
                  <a:spcPts val="0"/>
                </a:spcBef>
                <a:spcAft>
                  <a:spcPts val="0"/>
                </a:spcAft>
                <a:buNone/>
              </a:pPr>
              <a:r>
                <a:rPr b="1" lang="en" sz="1000">
                  <a:solidFill>
                    <a:srgbClr val="A72A1E"/>
                  </a:solidFill>
                </a:rPr>
                <a:t>Artificial Neural Network (ANN)</a:t>
              </a:r>
              <a:endParaRPr b="1" sz="1000">
                <a:solidFill>
                  <a:srgbClr val="A72A1E"/>
                </a:solidFill>
                <a:latin typeface="Roboto"/>
                <a:ea typeface="Roboto"/>
                <a:cs typeface="Roboto"/>
                <a:sym typeface="Roboto"/>
              </a:endParaRPr>
            </a:p>
          </p:txBody>
        </p:sp>
        <p:sp>
          <p:nvSpPr>
            <p:cNvPr id="95" name="Google Shape;95;p16"/>
            <p:cNvSpPr txBox="1"/>
            <p:nvPr/>
          </p:nvSpPr>
          <p:spPr>
            <a:xfrm>
              <a:off x="936999" y="33864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A72A1E"/>
                  </a:solidFill>
                </a:rPr>
                <a:t>We utilized a Python script to develop an Artificial Neural Network (ANN) classifier that can train on a dataset and make predictions on a test dataset.</a:t>
              </a:r>
              <a:endParaRPr sz="700">
                <a:solidFill>
                  <a:srgbClr val="A72A1E"/>
                </a:solidFill>
              </a:endParaRPr>
            </a:p>
            <a:p>
              <a:pPr indent="0" lvl="0" marL="0" rtl="0" algn="l">
                <a:lnSpc>
                  <a:spcPct val="115000"/>
                </a:lnSpc>
                <a:spcBef>
                  <a:spcPts val="0"/>
                </a:spcBef>
                <a:spcAft>
                  <a:spcPts val="0"/>
                </a:spcAft>
                <a:buNone/>
              </a:pPr>
              <a:r>
                <a:rPr lang="en" sz="600">
                  <a:solidFill>
                    <a:srgbClr val="A72A1E"/>
                  </a:solidFill>
                </a:rPr>
                <a:t> </a:t>
              </a:r>
              <a:endParaRPr sz="600">
                <a:solidFill>
                  <a:srgbClr val="A72A1E"/>
                </a:solidFill>
              </a:endParaRPr>
            </a:p>
            <a:p>
              <a:pPr indent="0" lvl="0" marL="0" rtl="0" algn="l">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96" name="Google Shape;96;p16"/>
            <p:cNvSpPr txBox="1"/>
            <p:nvPr/>
          </p:nvSpPr>
          <p:spPr>
            <a:xfrm>
              <a:off x="1085439"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A72A1E"/>
                  </a:solidFill>
                  <a:latin typeface="Roboto"/>
                  <a:ea typeface="Roboto"/>
                  <a:cs typeface="Roboto"/>
                  <a:sym typeface="Roboto"/>
                </a:rPr>
                <a:t>1</a:t>
              </a:r>
              <a:endParaRPr sz="800">
                <a:solidFill>
                  <a:srgbClr val="A72A1E"/>
                </a:solidFill>
                <a:latin typeface="Roboto"/>
                <a:ea typeface="Roboto"/>
                <a:cs typeface="Roboto"/>
                <a:sym typeface="Roboto"/>
              </a:endParaRPr>
            </a:p>
          </p:txBody>
        </p:sp>
      </p:grpSp>
      <p:grpSp>
        <p:nvGrpSpPr>
          <p:cNvPr id="97" name="Google Shape;97;p16"/>
          <p:cNvGrpSpPr/>
          <p:nvPr/>
        </p:nvGrpSpPr>
        <p:grpSpPr>
          <a:xfrm>
            <a:off x="2283710" y="1574025"/>
            <a:ext cx="1606073" cy="3201675"/>
            <a:chOff x="2283710" y="1574025"/>
            <a:chExt cx="1606073" cy="3201675"/>
          </a:xfrm>
        </p:grpSpPr>
        <p:cxnSp>
          <p:nvCxnSpPr>
            <p:cNvPr id="98" name="Google Shape;98;p16"/>
            <p:cNvCxnSpPr/>
            <p:nvPr/>
          </p:nvCxnSpPr>
          <p:spPr>
            <a:xfrm>
              <a:off x="3151986" y="1695421"/>
              <a:ext cx="718500" cy="741900"/>
            </a:xfrm>
            <a:prstGeom prst="straightConnector1">
              <a:avLst/>
            </a:prstGeom>
            <a:noFill/>
            <a:ln cap="flat" cmpd="sng" w="9525">
              <a:solidFill>
                <a:srgbClr val="B02C20"/>
              </a:solidFill>
              <a:prstDash val="solid"/>
              <a:round/>
              <a:headEnd len="sm" w="sm" type="none"/>
              <a:tailEnd len="sm" w="sm" type="none"/>
            </a:ln>
          </p:spPr>
        </p:cxnSp>
        <p:sp>
          <p:nvSpPr>
            <p:cNvPr id="99" name="Google Shape;99;p16"/>
            <p:cNvSpPr/>
            <p:nvPr/>
          </p:nvSpPr>
          <p:spPr>
            <a:xfrm flipH="1">
              <a:off x="2283710" y="2306625"/>
              <a:ext cx="1605900" cy="143400"/>
            </a:xfrm>
            <a:prstGeom prst="parallelogram">
              <a:avLst>
                <a:gd fmla="val 96952"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0" name="Google Shape;100;p16"/>
            <p:cNvSpPr/>
            <p:nvPr/>
          </p:nvSpPr>
          <p:spPr>
            <a:xfrm>
              <a:off x="2283883" y="2460450"/>
              <a:ext cx="1605900" cy="143400"/>
            </a:xfrm>
            <a:prstGeom prst="parallelogram">
              <a:avLst>
                <a:gd fmla="val 96952"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2423431" y="3592138"/>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A72A1E"/>
                  </a:solidFill>
                </a:rPr>
                <a:t>Eliminates irrelevant columns and encodes categorical variables.</a:t>
              </a:r>
              <a:endParaRPr b="1" sz="900">
                <a:solidFill>
                  <a:srgbClr val="A72A1E"/>
                </a:solidFill>
                <a:latin typeface="Roboto"/>
                <a:ea typeface="Roboto"/>
                <a:cs typeface="Roboto"/>
                <a:sym typeface="Roboto"/>
              </a:endParaRPr>
            </a:p>
          </p:txBody>
        </p:sp>
        <p:sp>
          <p:nvSpPr>
            <p:cNvPr id="102" name="Google Shape;102;p16"/>
            <p:cNvSpPr txBox="1"/>
            <p:nvPr/>
          </p:nvSpPr>
          <p:spPr>
            <a:xfrm>
              <a:off x="2423431" y="4038300"/>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rgbClr val="A72A1E"/>
                  </a:solidFill>
                </a:rPr>
                <a:t>The script reads in the training and test datasets, eliminates irrelevant columns, and encodes categorical variables</a:t>
              </a:r>
              <a:endParaRPr sz="300">
                <a:solidFill>
                  <a:srgbClr val="A72A1E"/>
                </a:solidFill>
                <a:latin typeface="Roboto"/>
                <a:ea typeface="Roboto"/>
                <a:cs typeface="Roboto"/>
                <a:sym typeface="Roboto"/>
              </a:endParaRPr>
            </a:p>
          </p:txBody>
        </p:sp>
        <p:sp>
          <p:nvSpPr>
            <p:cNvPr id="103" name="Google Shape;103;p16"/>
            <p:cNvSpPr txBox="1"/>
            <p:nvPr/>
          </p:nvSpPr>
          <p:spPr>
            <a:xfrm>
              <a:off x="2574547"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A72A1E"/>
                  </a:solidFill>
                  <a:latin typeface="Roboto"/>
                  <a:ea typeface="Roboto"/>
                  <a:cs typeface="Roboto"/>
                  <a:sym typeface="Roboto"/>
                </a:rPr>
                <a:t>2</a:t>
              </a:r>
              <a:endParaRPr b="1" sz="1000">
                <a:solidFill>
                  <a:srgbClr val="A72A1E"/>
                </a:solidFill>
                <a:latin typeface="Roboto"/>
                <a:ea typeface="Roboto"/>
                <a:cs typeface="Roboto"/>
                <a:sym typeface="Roboto"/>
              </a:endParaRPr>
            </a:p>
          </p:txBody>
        </p:sp>
      </p:grpSp>
      <p:grpSp>
        <p:nvGrpSpPr>
          <p:cNvPr id="104" name="Google Shape;104;p16"/>
          <p:cNvGrpSpPr/>
          <p:nvPr/>
        </p:nvGrpSpPr>
        <p:grpSpPr>
          <a:xfrm>
            <a:off x="3768859" y="1563681"/>
            <a:ext cx="1606073" cy="2736019"/>
            <a:chOff x="3768859" y="1563681"/>
            <a:chExt cx="1606073" cy="2736019"/>
          </a:xfrm>
        </p:grpSpPr>
        <p:cxnSp>
          <p:nvCxnSpPr>
            <p:cNvPr id="105" name="Google Shape;105;p16"/>
            <p:cNvCxnSpPr/>
            <p:nvPr/>
          </p:nvCxnSpPr>
          <p:spPr>
            <a:xfrm>
              <a:off x="4637135"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06" name="Google Shape;106;p16"/>
            <p:cNvSpPr/>
            <p:nvPr/>
          </p:nvSpPr>
          <p:spPr>
            <a:xfrm flipH="1">
              <a:off x="376885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 name="Google Shape;107;p16"/>
            <p:cNvSpPr/>
            <p:nvPr/>
          </p:nvSpPr>
          <p:spPr>
            <a:xfrm>
              <a:off x="376903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3909903" y="309657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rPr>
                <a:t>Applied Principal Component Analysis (PCA)</a:t>
              </a:r>
              <a:endParaRPr b="1" sz="1000">
                <a:solidFill>
                  <a:srgbClr val="858585"/>
                </a:solidFill>
              </a:endParaRPr>
            </a:p>
            <a:p>
              <a:pPr indent="0" lvl="0" marL="0" rtl="0" algn="l">
                <a:lnSpc>
                  <a:spcPct val="115000"/>
                </a:lnSpc>
                <a:spcBef>
                  <a:spcPts val="0"/>
                </a:spcBef>
                <a:spcAft>
                  <a:spcPts val="0"/>
                </a:spcAft>
                <a:buNone/>
              </a:pPr>
              <a:r>
                <a:t/>
              </a:r>
              <a:endParaRPr b="1" sz="1000">
                <a:solidFill>
                  <a:srgbClr val="858585"/>
                </a:solidFill>
                <a:latin typeface="Roboto"/>
                <a:ea typeface="Roboto"/>
                <a:cs typeface="Roboto"/>
                <a:sym typeface="Roboto"/>
              </a:endParaRPr>
            </a:p>
          </p:txBody>
        </p:sp>
        <p:sp>
          <p:nvSpPr>
            <p:cNvPr id="109" name="Google Shape;109;p16"/>
            <p:cNvSpPr txBox="1"/>
            <p:nvPr/>
          </p:nvSpPr>
          <p:spPr>
            <a:xfrm>
              <a:off x="3909891" y="3562300"/>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858585"/>
                  </a:solidFill>
                </a:rPr>
                <a:t>We partitioned the data into training and testing sets and applied Principal Component Analysis (PCA) to reduce it.</a:t>
              </a:r>
              <a:endParaRPr sz="700">
                <a:solidFill>
                  <a:srgbClr val="858585"/>
                </a:solidFill>
              </a:endParaRPr>
            </a:p>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10" name="Google Shape;110;p16"/>
            <p:cNvSpPr txBox="1"/>
            <p:nvPr/>
          </p:nvSpPr>
          <p:spPr>
            <a:xfrm>
              <a:off x="4059607" y="1563681"/>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858585"/>
                  </a:solidFill>
                  <a:latin typeface="Roboto"/>
                  <a:ea typeface="Roboto"/>
                  <a:cs typeface="Roboto"/>
                  <a:sym typeface="Roboto"/>
                </a:rPr>
                <a:t>3</a:t>
              </a:r>
              <a:endParaRPr b="1" sz="1000">
                <a:solidFill>
                  <a:srgbClr val="858585"/>
                </a:solidFill>
                <a:latin typeface="Roboto"/>
                <a:ea typeface="Roboto"/>
                <a:cs typeface="Roboto"/>
                <a:sym typeface="Roboto"/>
              </a:endParaRPr>
            </a:p>
          </p:txBody>
        </p:sp>
      </p:grpSp>
      <p:grpSp>
        <p:nvGrpSpPr>
          <p:cNvPr id="111" name="Google Shape;111;p16"/>
          <p:cNvGrpSpPr/>
          <p:nvPr/>
        </p:nvGrpSpPr>
        <p:grpSpPr>
          <a:xfrm>
            <a:off x="5256641" y="1574025"/>
            <a:ext cx="1606073" cy="2653975"/>
            <a:chOff x="5256641" y="1574025"/>
            <a:chExt cx="1606073" cy="2653975"/>
          </a:xfrm>
        </p:grpSpPr>
        <p:cxnSp>
          <p:nvCxnSpPr>
            <p:cNvPr id="112" name="Google Shape;112;p16"/>
            <p:cNvCxnSpPr/>
            <p:nvPr/>
          </p:nvCxnSpPr>
          <p:spPr>
            <a:xfrm>
              <a:off x="6124917"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13" name="Google Shape;113;p16"/>
            <p:cNvSpPr/>
            <p:nvPr/>
          </p:nvSpPr>
          <p:spPr>
            <a:xfrm flipH="1">
              <a:off x="5256641"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4" name="Google Shape;114;p16"/>
            <p:cNvSpPr/>
            <p:nvPr/>
          </p:nvSpPr>
          <p:spPr>
            <a:xfrm>
              <a:off x="5256813"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5396253" y="2778988"/>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858585"/>
                  </a:solidFill>
                </a:rPr>
                <a:t>Predictions on the test dataset</a:t>
              </a:r>
              <a:endParaRPr b="1" sz="1000">
                <a:solidFill>
                  <a:srgbClr val="858585"/>
                </a:solidFill>
                <a:latin typeface="Roboto"/>
                <a:ea typeface="Roboto"/>
                <a:cs typeface="Roboto"/>
                <a:sym typeface="Roboto"/>
              </a:endParaRPr>
            </a:p>
          </p:txBody>
        </p:sp>
        <p:sp>
          <p:nvSpPr>
            <p:cNvPr id="116" name="Google Shape;116;p16"/>
            <p:cNvSpPr txBox="1"/>
            <p:nvPr/>
          </p:nvSpPr>
          <p:spPr>
            <a:xfrm>
              <a:off x="5396266" y="3490600"/>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858585"/>
                  </a:solidFill>
                </a:rPr>
                <a:t>We utilized the model to make predictions on the test set and recorded the results in a CSV file.</a:t>
              </a:r>
              <a:endParaRPr sz="700">
                <a:solidFill>
                  <a:srgbClr val="858585"/>
                </a:solidFill>
              </a:endParaRPr>
            </a:p>
            <a:p>
              <a:pPr indent="0" lvl="0" marL="0" rtl="0" algn="l">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17" name="Google Shape;117;p16"/>
            <p:cNvSpPr txBox="1"/>
            <p:nvPr/>
          </p:nvSpPr>
          <p:spPr>
            <a:xfrm>
              <a:off x="554739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858585"/>
                  </a:solidFill>
                  <a:latin typeface="Roboto"/>
                  <a:ea typeface="Roboto"/>
                  <a:cs typeface="Roboto"/>
                  <a:sym typeface="Roboto"/>
                </a:rPr>
                <a:t>4</a:t>
              </a:r>
              <a:endParaRPr b="1" sz="1000">
                <a:solidFill>
                  <a:srgbClr val="858585"/>
                </a:solidFill>
                <a:latin typeface="Roboto"/>
                <a:ea typeface="Roboto"/>
                <a:cs typeface="Roboto"/>
                <a:sym typeface="Roboto"/>
              </a:endParaRPr>
            </a:p>
          </p:txBody>
        </p:sp>
      </p:grpSp>
      <p:grpSp>
        <p:nvGrpSpPr>
          <p:cNvPr id="118" name="Google Shape;118;p16"/>
          <p:cNvGrpSpPr/>
          <p:nvPr/>
        </p:nvGrpSpPr>
        <p:grpSpPr>
          <a:xfrm>
            <a:off x="6741789" y="1574025"/>
            <a:ext cx="1606073" cy="2620000"/>
            <a:chOff x="6741789" y="1574025"/>
            <a:chExt cx="1606073" cy="2620000"/>
          </a:xfrm>
        </p:grpSpPr>
        <p:cxnSp>
          <p:nvCxnSpPr>
            <p:cNvPr id="119" name="Google Shape;119;p16"/>
            <p:cNvCxnSpPr/>
            <p:nvPr/>
          </p:nvCxnSpPr>
          <p:spPr>
            <a:xfrm>
              <a:off x="7610066"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20" name="Google Shape;120;p16"/>
            <p:cNvSpPr/>
            <p:nvPr/>
          </p:nvSpPr>
          <p:spPr>
            <a:xfrm flipH="1">
              <a:off x="6741789" y="2306625"/>
              <a:ext cx="16059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16"/>
            <p:cNvSpPr/>
            <p:nvPr/>
          </p:nvSpPr>
          <p:spPr>
            <a:xfrm>
              <a:off x="6741962" y="2460450"/>
              <a:ext cx="16059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6865689" y="27712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b="1" lang="en" sz="1000">
                  <a:solidFill>
                    <a:srgbClr val="858585"/>
                  </a:solidFill>
                </a:rPr>
                <a:t>Model's Accuracy Score 0.8982</a:t>
              </a:r>
              <a:endParaRPr b="1" sz="1000">
                <a:solidFill>
                  <a:srgbClr val="858585"/>
                </a:solidFill>
                <a:latin typeface="Roboto"/>
                <a:ea typeface="Roboto"/>
                <a:cs typeface="Roboto"/>
                <a:sym typeface="Roboto"/>
              </a:endParaRPr>
            </a:p>
          </p:txBody>
        </p:sp>
        <p:sp>
          <p:nvSpPr>
            <p:cNvPr id="123" name="Google Shape;123;p16"/>
            <p:cNvSpPr txBox="1"/>
            <p:nvPr/>
          </p:nvSpPr>
          <p:spPr>
            <a:xfrm>
              <a:off x="6868139" y="34566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rgbClr val="858585"/>
                  </a:solidFill>
                </a:rPr>
                <a:t>The model's accuracy score was computed to be 0.8982139760707474 on the test set.</a:t>
              </a:r>
              <a:endParaRPr sz="700">
                <a:solidFill>
                  <a:srgbClr val="858585"/>
                </a:solidFill>
              </a:endParaRPr>
            </a:p>
            <a:p>
              <a:pPr indent="0" lvl="0" marL="0" rtl="0" algn="l">
                <a:lnSpc>
                  <a:spcPct val="115000"/>
                </a:lnSpc>
                <a:spcBef>
                  <a:spcPts val="0"/>
                </a:spcBef>
                <a:spcAft>
                  <a:spcPts val="1600"/>
                </a:spcAft>
                <a:buNone/>
              </a:pPr>
              <a:r>
                <a:t/>
              </a:r>
              <a:endParaRPr sz="700">
                <a:solidFill>
                  <a:srgbClr val="858585"/>
                </a:solidFill>
                <a:latin typeface="Roboto"/>
                <a:ea typeface="Roboto"/>
                <a:cs typeface="Roboto"/>
                <a:sym typeface="Roboto"/>
              </a:endParaRPr>
            </a:p>
          </p:txBody>
        </p:sp>
        <p:sp>
          <p:nvSpPr>
            <p:cNvPr id="124" name="Google Shape;124;p16"/>
            <p:cNvSpPr txBox="1"/>
            <p:nvPr/>
          </p:nvSpPr>
          <p:spPr>
            <a:xfrm>
              <a:off x="7035305"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858585"/>
                  </a:solidFill>
                  <a:latin typeface="Roboto"/>
                  <a:ea typeface="Roboto"/>
                  <a:cs typeface="Roboto"/>
                  <a:sym typeface="Roboto"/>
                </a:rPr>
                <a:t>5</a:t>
              </a:r>
              <a:endParaRPr b="1" sz="1000">
                <a:solidFill>
                  <a:srgbClr val="858585"/>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0" y="145650"/>
            <a:ext cx="8520600" cy="572700"/>
          </a:xfrm>
          <a:prstGeom prst="rect">
            <a:avLst/>
          </a:prstGeom>
        </p:spPr>
        <p:txBody>
          <a:bodyPr anchorCtr="0" anchor="t" bIns="91425" lIns="91425" spcFirstLastPara="1" rIns="91425" wrap="square" tIns="91425">
            <a:normAutofit fontScale="90000"/>
          </a:bodyPr>
          <a:lstStyle/>
          <a:p>
            <a:pPr indent="457200" lvl="0" marL="2743200" rtl="0" algn="just">
              <a:spcBef>
                <a:spcPts val="0"/>
              </a:spcBef>
              <a:spcAft>
                <a:spcPts val="0"/>
              </a:spcAft>
              <a:buNone/>
            </a:pPr>
            <a:r>
              <a:rPr lang="en"/>
              <a:t>EVALUATION </a:t>
            </a:r>
            <a:r>
              <a:rPr lang="en"/>
              <a:t>METHODOLOGY</a:t>
            </a:r>
            <a:endParaRPr/>
          </a:p>
          <a:p>
            <a:pPr indent="457200" lvl="0" marL="2743200" rtl="0" algn="just">
              <a:spcBef>
                <a:spcPts val="0"/>
              </a:spcBef>
              <a:spcAft>
                <a:spcPts val="0"/>
              </a:spcAft>
              <a:buNone/>
            </a:pPr>
            <a:r>
              <a:rPr lang="en"/>
              <a:t> </a:t>
            </a:r>
            <a:endParaRPr/>
          </a:p>
        </p:txBody>
      </p:sp>
      <p:sp>
        <p:nvSpPr>
          <p:cNvPr id="130" name="Google Shape;130;p17"/>
          <p:cNvSpPr txBox="1"/>
          <p:nvPr/>
        </p:nvSpPr>
        <p:spPr>
          <a:xfrm>
            <a:off x="498025" y="804375"/>
            <a:ext cx="6537300" cy="4294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1"/>
                </a:solidFill>
                <a:latin typeface="Average"/>
                <a:ea typeface="Average"/>
                <a:cs typeface="Average"/>
                <a:sym typeface="Average"/>
              </a:rPr>
              <a:t>The top 3 key features or attributes that helped in the prediction of the class variable were:</a:t>
            </a:r>
            <a:endParaRPr sz="1200">
              <a:solidFill>
                <a:schemeClr val="dk1"/>
              </a:solidFill>
              <a:latin typeface="Average"/>
              <a:ea typeface="Average"/>
              <a:cs typeface="Average"/>
              <a:sym typeface="Average"/>
            </a:endParaRPr>
          </a:p>
          <a:p>
            <a:pPr indent="-304800" lvl="0" marL="457200" rtl="0" algn="l">
              <a:lnSpc>
                <a:spcPct val="100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Euri3</a:t>
            </a:r>
            <a:endParaRPr sz="1200">
              <a:solidFill>
                <a:schemeClr val="dk1"/>
              </a:solidFill>
              <a:latin typeface="Average"/>
              <a:ea typeface="Average"/>
              <a:cs typeface="Average"/>
              <a:sym typeface="Average"/>
            </a:endParaRPr>
          </a:p>
          <a:p>
            <a:pPr indent="-304800" lvl="0" marL="457200" rtl="0" algn="l">
              <a:lnSpc>
                <a:spcPct val="100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Employment</a:t>
            </a:r>
            <a:endParaRPr sz="1200">
              <a:solidFill>
                <a:schemeClr val="dk1"/>
              </a:solidFill>
              <a:latin typeface="Average"/>
              <a:ea typeface="Average"/>
              <a:cs typeface="Average"/>
              <a:sym typeface="Average"/>
            </a:endParaRPr>
          </a:p>
          <a:p>
            <a:pPr indent="-304800" lvl="0" marL="457200" rtl="0" algn="l">
              <a:lnSpc>
                <a:spcPct val="100000"/>
              </a:lnSpc>
              <a:spcBef>
                <a:spcPts val="0"/>
              </a:spcBef>
              <a:spcAft>
                <a:spcPts val="0"/>
              </a:spcAft>
              <a:buClr>
                <a:schemeClr val="dk1"/>
              </a:buClr>
              <a:buSzPts val="1200"/>
              <a:buFont typeface="Average"/>
              <a:buAutoNum type="arabicPeriod"/>
            </a:pPr>
            <a:r>
              <a:rPr lang="en" sz="1200">
                <a:solidFill>
                  <a:schemeClr val="dk1"/>
                </a:solidFill>
                <a:latin typeface="Average"/>
                <a:ea typeface="Average"/>
                <a:cs typeface="Average"/>
                <a:sym typeface="Average"/>
              </a:rPr>
              <a:t>Employee</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200">
                <a:solidFill>
                  <a:schemeClr val="dk1"/>
                </a:solidFill>
                <a:latin typeface="Average"/>
                <a:ea typeface="Average"/>
                <a:cs typeface="Average"/>
                <a:sym typeface="Average"/>
              </a:rPr>
              <a:t>Other than these 3 cprice and the categorical feature month and presult were also held a lot of importance in our case study</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 sz="1200">
                <a:solidFill>
                  <a:schemeClr val="dk1"/>
                </a:solidFill>
                <a:latin typeface="Average"/>
                <a:ea typeface="Average"/>
                <a:cs typeface="Average"/>
                <a:sym typeface="Average"/>
              </a:rPr>
              <a:t>After doing univariate analysis of we figured that day does not help very much when it comes to predicting the target variable. But on the other hand, some numerical features tend to predict the target variable much better.</a:t>
            </a:r>
            <a:endParaRPr sz="1200">
              <a:solidFill>
                <a:schemeClr val="dk1"/>
              </a:solidFill>
              <a:latin typeface="Average"/>
              <a:ea typeface="Average"/>
              <a:cs typeface="Average"/>
              <a:sym typeface="Average"/>
            </a:endParaRPr>
          </a:p>
          <a:p>
            <a:pPr indent="0" lvl="0" marL="45720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200">
                <a:solidFill>
                  <a:schemeClr val="dk1"/>
                </a:solidFill>
                <a:latin typeface="Average"/>
                <a:ea typeface="Average"/>
                <a:cs typeface="Average"/>
                <a:sym typeface="Average"/>
              </a:rPr>
              <a:t>Model Selection</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200">
                <a:solidFill>
                  <a:schemeClr val="dk1"/>
                </a:solidFill>
                <a:latin typeface="Average"/>
                <a:ea typeface="Average"/>
                <a:cs typeface="Average"/>
                <a:sym typeface="Average"/>
              </a:rPr>
              <a:t>Train an ANN classifier </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rPr lang="en" sz="1200">
                <a:solidFill>
                  <a:schemeClr val="dk1"/>
                </a:solidFill>
                <a:latin typeface="Average"/>
                <a:ea typeface="Average"/>
                <a:cs typeface="Average"/>
                <a:sym typeface="Average"/>
              </a:rPr>
              <a:t>Used PCA </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Model Evaluation</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Split the data into train and test sets (80:20 split)</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Train the ANN classifier on the train set</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Predict the target variable on the test set</a:t>
            </a:r>
            <a:endParaRPr sz="12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en" sz="1200">
                <a:solidFill>
                  <a:schemeClr val="dk1"/>
                </a:solidFill>
                <a:latin typeface="Average"/>
                <a:ea typeface="Average"/>
                <a:cs typeface="Average"/>
                <a:sym typeface="Average"/>
              </a:rPr>
              <a:t>Evaluate the accuracy of the model</a:t>
            </a:r>
            <a:endParaRPr sz="1200">
              <a:solidFill>
                <a:schemeClr val="dk1"/>
              </a:solidFill>
              <a:latin typeface="Average"/>
              <a:ea typeface="Average"/>
              <a:cs typeface="Average"/>
              <a:sym typeface="Average"/>
            </a:endParaRPr>
          </a:p>
          <a:p>
            <a:pPr indent="0" lvl="0" marL="0" rtl="0" algn="l">
              <a:lnSpc>
                <a:spcPct val="100000"/>
              </a:lnSpc>
              <a:spcBef>
                <a:spcPts val="0"/>
              </a:spcBef>
              <a:spcAft>
                <a:spcPts val="0"/>
              </a:spcAft>
              <a:buNone/>
            </a:pPr>
            <a:r>
              <a:t/>
            </a:r>
            <a:endParaRPr sz="1200">
              <a:solidFill>
                <a:schemeClr val="dk1"/>
              </a:solidFill>
              <a:latin typeface="Average"/>
              <a:ea typeface="Average"/>
              <a:cs typeface="Average"/>
              <a:sym typeface="Average"/>
            </a:endParaRPr>
          </a:p>
        </p:txBody>
      </p:sp>
      <p:cxnSp>
        <p:nvCxnSpPr>
          <p:cNvPr id="131" name="Google Shape;131;p17"/>
          <p:cNvCxnSpPr/>
          <p:nvPr/>
        </p:nvCxnSpPr>
        <p:spPr>
          <a:xfrm flipH="1" rot="10800000">
            <a:off x="1950" y="682050"/>
            <a:ext cx="9140100" cy="36300"/>
          </a:xfrm>
          <a:prstGeom prst="straightConnector1">
            <a:avLst/>
          </a:prstGeom>
          <a:noFill/>
          <a:ln cap="flat" cmpd="sng" w="38100">
            <a:solidFill>
              <a:srgbClr val="E06666"/>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0" y="145650"/>
            <a:ext cx="8520600" cy="572700"/>
          </a:xfrm>
          <a:prstGeom prst="rect">
            <a:avLst/>
          </a:prstGeom>
        </p:spPr>
        <p:txBody>
          <a:bodyPr anchorCtr="0" anchor="t" bIns="91425" lIns="91425" spcFirstLastPara="1" rIns="91425" wrap="square" tIns="91425">
            <a:normAutofit fontScale="90000"/>
          </a:bodyPr>
          <a:lstStyle/>
          <a:p>
            <a:pPr indent="457200" lvl="0" marL="2743200" rtl="0" algn="just">
              <a:spcBef>
                <a:spcPts val="0"/>
              </a:spcBef>
              <a:spcAft>
                <a:spcPts val="0"/>
              </a:spcAft>
              <a:buNone/>
            </a:pPr>
            <a:r>
              <a:rPr lang="en"/>
              <a:t>MANAGERIAL IMPLICATION</a:t>
            </a:r>
            <a:endParaRPr/>
          </a:p>
          <a:p>
            <a:pPr indent="457200" lvl="0" marL="2743200" rtl="0" algn="just">
              <a:spcBef>
                <a:spcPts val="0"/>
              </a:spcBef>
              <a:spcAft>
                <a:spcPts val="0"/>
              </a:spcAft>
              <a:buNone/>
            </a:pPr>
            <a:r>
              <a:t/>
            </a:r>
            <a:endParaRPr/>
          </a:p>
          <a:p>
            <a:pPr indent="457200" lvl="0" marL="2743200" rtl="0" algn="just">
              <a:spcBef>
                <a:spcPts val="0"/>
              </a:spcBef>
              <a:spcAft>
                <a:spcPts val="0"/>
              </a:spcAft>
              <a:buNone/>
            </a:pPr>
            <a:r>
              <a:rPr lang="en"/>
              <a:t> </a:t>
            </a:r>
            <a:endParaRPr/>
          </a:p>
        </p:txBody>
      </p:sp>
      <p:sp>
        <p:nvSpPr>
          <p:cNvPr id="137" name="Google Shape;137;p18"/>
          <p:cNvSpPr txBox="1"/>
          <p:nvPr/>
        </p:nvSpPr>
        <p:spPr>
          <a:xfrm>
            <a:off x="338150" y="890150"/>
            <a:ext cx="5030100" cy="347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100">
                <a:solidFill>
                  <a:schemeClr val="dk1"/>
                </a:solidFill>
                <a:latin typeface="Average"/>
                <a:ea typeface="Average"/>
                <a:cs typeface="Average"/>
                <a:sym typeface="Average"/>
              </a:rPr>
              <a:t>Identify Key Predictors: The most important predictors of whether someone will open a savings account are employment, euri3, and employee. The bank should focus on these customers in its marketing campaigns.</a:t>
            </a:r>
            <a:endParaRPr sz="1100">
              <a:solidFill>
                <a:schemeClr val="dk1"/>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dk1"/>
                </a:solidFill>
                <a:latin typeface="Average"/>
                <a:ea typeface="Average"/>
                <a:cs typeface="Average"/>
                <a:sym typeface="Average"/>
              </a:rPr>
              <a:t>Improve Marketing Strategies: Direct mail and telemarketing are the most effective channels for reaching potential savings account customers. The bank should allocate more resources to these channels and tailor its messaging to maximize engagement and conversion rates.</a:t>
            </a:r>
            <a:endParaRPr sz="1100">
              <a:solidFill>
                <a:schemeClr val="dk1"/>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dk1"/>
                </a:solidFill>
                <a:latin typeface="Average"/>
                <a:ea typeface="Average"/>
                <a:cs typeface="Average"/>
                <a:sym typeface="Average"/>
              </a:rPr>
              <a:t>Target Underserved Customer Segments: Retirees and students are underserved by the bank's current marketing efforts. The bank should develop targeted campaigns to reach these groups and adjust its messaging strategy to address their unique needs.</a:t>
            </a:r>
            <a:endParaRPr sz="1100">
              <a:solidFill>
                <a:schemeClr val="dk1"/>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dk1"/>
                </a:solidFill>
                <a:latin typeface="Average"/>
                <a:ea typeface="Average"/>
                <a:cs typeface="Average"/>
                <a:sym typeface="Average"/>
              </a:rPr>
              <a:t>We have also included a graph that shows the predicted probabilities of opening a savings account based on the customer's job. This graph can help the bank understand which customer segments are most likely to convert and focus its marketing efforts accordingly.</a:t>
            </a:r>
            <a:endParaRPr sz="1100">
              <a:solidFill>
                <a:schemeClr val="dk1"/>
              </a:solidFill>
              <a:latin typeface="Average"/>
              <a:ea typeface="Average"/>
              <a:cs typeface="Average"/>
              <a:sym typeface="Average"/>
            </a:endParaRPr>
          </a:p>
          <a:p>
            <a:pPr indent="0" lvl="0" marL="0" marR="0" rtl="0" algn="l">
              <a:lnSpc>
                <a:spcPct val="115000"/>
              </a:lnSpc>
              <a:spcBef>
                <a:spcPts val="1200"/>
              </a:spcBef>
              <a:spcAft>
                <a:spcPts val="1200"/>
              </a:spcAft>
              <a:buNone/>
            </a:pPr>
            <a:r>
              <a:t/>
            </a:r>
            <a:endParaRPr sz="1100">
              <a:solidFill>
                <a:schemeClr val="dk1"/>
              </a:solidFill>
              <a:latin typeface="Average"/>
              <a:ea typeface="Average"/>
              <a:cs typeface="Average"/>
              <a:sym typeface="Average"/>
            </a:endParaRPr>
          </a:p>
        </p:txBody>
      </p:sp>
      <p:cxnSp>
        <p:nvCxnSpPr>
          <p:cNvPr id="138" name="Google Shape;138;p18"/>
          <p:cNvCxnSpPr/>
          <p:nvPr/>
        </p:nvCxnSpPr>
        <p:spPr>
          <a:xfrm flipH="1" rot="10800000">
            <a:off x="1950" y="682050"/>
            <a:ext cx="9140100" cy="36300"/>
          </a:xfrm>
          <a:prstGeom prst="straightConnector1">
            <a:avLst/>
          </a:prstGeom>
          <a:noFill/>
          <a:ln cap="flat" cmpd="sng" w="38100">
            <a:solidFill>
              <a:srgbClr val="E06666"/>
            </a:solidFill>
            <a:prstDash val="solid"/>
            <a:round/>
            <a:headEnd len="med" w="med" type="none"/>
            <a:tailEnd len="med" w="med" type="none"/>
          </a:ln>
        </p:spPr>
      </p:cxnSp>
      <p:pic>
        <p:nvPicPr>
          <p:cNvPr id="139" name="Google Shape;139;p18"/>
          <p:cNvPicPr preferRelativeResize="0"/>
          <p:nvPr/>
        </p:nvPicPr>
        <p:blipFill rotWithShape="1">
          <a:blip r:embed="rId3">
            <a:alphaModFix/>
          </a:blip>
          <a:srcRect b="0" l="0" r="0" t="5347"/>
          <a:stretch/>
        </p:blipFill>
        <p:spPr>
          <a:xfrm>
            <a:off x="5527075" y="1015675"/>
            <a:ext cx="3313399" cy="311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8295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95" u="sng">
                <a:latin typeface="Roboto Black"/>
                <a:ea typeface="Roboto Black"/>
                <a:cs typeface="Roboto Black"/>
                <a:sym typeface="Roboto Black"/>
              </a:rPr>
              <a:t>THANK YOU</a:t>
            </a:r>
            <a:endParaRPr sz="3595" u="sng">
              <a:latin typeface="Roboto Black"/>
              <a:ea typeface="Roboto Black"/>
              <a:cs typeface="Roboto Black"/>
              <a:sym typeface="Roboto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