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922" r:id="rId4"/>
  </p:sldMasterIdLst>
  <p:notesMasterIdLst>
    <p:notesMasterId r:id="rId21"/>
  </p:notesMasterIdLst>
  <p:sldIdLst>
    <p:sldId id="1864" r:id="rId5"/>
    <p:sldId id="1845" r:id="rId6"/>
    <p:sldId id="1884" r:id="rId7"/>
    <p:sldId id="1866" r:id="rId8"/>
    <p:sldId id="1885" r:id="rId9"/>
    <p:sldId id="1886" r:id="rId10"/>
    <p:sldId id="1889" r:id="rId11"/>
    <p:sldId id="1888" r:id="rId12"/>
    <p:sldId id="1876" r:id="rId13"/>
    <p:sldId id="1877" r:id="rId14"/>
    <p:sldId id="1878" r:id="rId15"/>
    <p:sldId id="1890" r:id="rId16"/>
    <p:sldId id="1891" r:id="rId17"/>
    <p:sldId id="1879" r:id="rId18"/>
    <p:sldId id="1883" r:id="rId19"/>
    <p:sldId id="18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4387"/>
    <a:srgbClr val="FF2625"/>
    <a:srgbClr val="007788"/>
    <a:srgbClr val="297C2A"/>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18" autoAdjust="0"/>
    <p:restoredTop sz="94856" autoAdjust="0"/>
  </p:normalViewPr>
  <p:slideViewPr>
    <p:cSldViewPr snapToGrid="0">
      <p:cViewPr varScale="1">
        <p:scale>
          <a:sx n="120" d="100"/>
          <a:sy n="120" d="100"/>
        </p:scale>
        <p:origin x="424" y="184"/>
      </p:cViewPr>
      <p:guideLst>
        <p:guide orient="horz" pos="2160"/>
        <p:guide pos="480"/>
        <p:guide pos="7200"/>
        <p:guide pos="4368"/>
      </p:guideLst>
    </p:cSldViewPr>
  </p:slideViewPr>
  <p:outlineViewPr>
    <p:cViewPr>
      <p:scale>
        <a:sx n="33" d="100"/>
        <a:sy n="33" d="100"/>
      </p:scale>
      <p:origin x="0" y="0"/>
    </p:cViewPr>
  </p:outlineViewPr>
  <p:notesTextViewPr>
    <p:cViewPr>
      <p:scale>
        <a:sx n="1" d="1"/>
        <a:sy n="1" d="1"/>
      </p:scale>
      <p:origin x="0" y="0"/>
    </p:cViewPr>
  </p:notesTextViewPr>
  <p:sorterViewPr>
    <p:cViewPr>
      <p:scale>
        <a:sx n="94" d="100"/>
        <a:sy n="9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hyperlink" Target="https://data.world/perceptron/monthly-car-sales-quebec-1960" TargetMode="External"/><Relationship Id="rId5" Type="http://schemas.openxmlformats.org/officeDocument/2006/relationships/image" Target="../media/image12.svg"/><Relationship Id="rId4"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3" Type="http://schemas.openxmlformats.org/officeDocument/2006/relationships/hyperlink" Target="https://data.world/perceptron/monthly-car-sales-quebec-1960" TargetMode="External"/><Relationship Id="rId2" Type="http://schemas.openxmlformats.org/officeDocument/2006/relationships/image" Target="../media/image10.svg"/><Relationship Id="rId1" Type="http://schemas.openxmlformats.org/officeDocument/2006/relationships/image" Target="../media/image9.png"/><Relationship Id="rId5" Type="http://schemas.openxmlformats.org/officeDocument/2006/relationships/image" Target="../media/image12.svg"/><Relationship Id="rId4"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21C04A-E7E1-48EC-A3EC-F4D2572BB85C}" type="doc">
      <dgm:prSet loTypeId="urn:microsoft.com/office/officeart/2018/2/layout/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4295A171-11DB-401F-A0CA-C329BFE1320B}">
      <dgm:prSet/>
      <dgm:spPr/>
      <dgm:t>
        <a:bodyPr/>
        <a:lstStyle/>
        <a:p>
          <a:pPr>
            <a:lnSpc>
              <a:spcPct val="100000"/>
            </a:lnSpc>
            <a:defRPr b="1"/>
          </a:pPr>
          <a:r>
            <a:rPr lang="en-US" b="1"/>
            <a:t>About the dataset:</a:t>
          </a:r>
          <a:endParaRPr lang="en-US"/>
        </a:p>
      </dgm:t>
    </dgm:pt>
    <dgm:pt modelId="{93BBD2ED-2FA4-47AD-90AA-926457A41B9C}" type="parTrans" cxnId="{24C85EAF-D28D-4379-A53B-DFD1737E7CE6}">
      <dgm:prSet/>
      <dgm:spPr/>
      <dgm:t>
        <a:bodyPr/>
        <a:lstStyle/>
        <a:p>
          <a:endParaRPr lang="en-US"/>
        </a:p>
      </dgm:t>
    </dgm:pt>
    <dgm:pt modelId="{D0301F0F-BE37-4D33-B753-3EE225AB42EF}" type="sibTrans" cxnId="{24C85EAF-D28D-4379-A53B-DFD1737E7CE6}">
      <dgm:prSet/>
      <dgm:spPr/>
      <dgm:t>
        <a:bodyPr/>
        <a:lstStyle/>
        <a:p>
          <a:endParaRPr lang="en-US"/>
        </a:p>
      </dgm:t>
    </dgm:pt>
    <dgm:pt modelId="{7907E639-F04F-4671-8049-DB39FCE92745}">
      <dgm:prSet/>
      <dgm:spPr/>
      <dgm:t>
        <a:bodyPr/>
        <a:lstStyle/>
        <a:p>
          <a:pPr>
            <a:lnSpc>
              <a:spcPct val="100000"/>
            </a:lnSpc>
          </a:pPr>
          <a:r>
            <a:rPr lang="en-US" dirty="0"/>
            <a:t>Data taken from Data World :</a:t>
          </a:r>
          <a:r>
            <a:rPr lang="en-US" b="0" i="0" dirty="0"/>
            <a:t> </a:t>
          </a:r>
          <a:endParaRPr lang="en-US" dirty="0"/>
        </a:p>
      </dgm:t>
    </dgm:pt>
    <dgm:pt modelId="{517D22E0-C6E5-47F6-B876-0F6A23EC11FB}" type="parTrans" cxnId="{DE6749F4-747E-4795-8424-A3E0456A2D54}">
      <dgm:prSet/>
      <dgm:spPr/>
      <dgm:t>
        <a:bodyPr/>
        <a:lstStyle/>
        <a:p>
          <a:endParaRPr lang="en-US"/>
        </a:p>
      </dgm:t>
    </dgm:pt>
    <dgm:pt modelId="{B437D3F3-AEFF-418A-88A9-9335E6B2CB02}" type="sibTrans" cxnId="{DE6749F4-747E-4795-8424-A3E0456A2D54}">
      <dgm:prSet/>
      <dgm:spPr/>
      <dgm:t>
        <a:bodyPr/>
        <a:lstStyle/>
        <a:p>
          <a:endParaRPr lang="en-US"/>
        </a:p>
      </dgm:t>
    </dgm:pt>
    <dgm:pt modelId="{B6D24BFE-2BAA-4E51-AA57-87C3EA0C7E3B}">
      <dgm:prSet/>
      <dgm:spPr/>
      <dgm:t>
        <a:bodyPr/>
        <a:lstStyle/>
        <a:p>
          <a:pPr>
            <a:lnSpc>
              <a:spcPct val="100000"/>
            </a:lnSpc>
          </a:pPr>
          <a:r>
            <a:rPr lang="en-US" b="0" i="0">
              <a:hlinkClick xmlns:r="http://schemas.openxmlformats.org/officeDocument/2006/relationships" r:id="rId1"/>
            </a:rPr>
            <a:t>https://data.world/perceptron/monthly-car-sales-quebec-1960</a:t>
          </a:r>
          <a:endParaRPr lang="en-US"/>
        </a:p>
      </dgm:t>
    </dgm:pt>
    <dgm:pt modelId="{DE5DB61F-DC52-4E51-AFA3-E29D3C23BEB8}" type="parTrans" cxnId="{96353C9B-8425-4355-90CE-59CEA651E05E}">
      <dgm:prSet/>
      <dgm:spPr/>
      <dgm:t>
        <a:bodyPr/>
        <a:lstStyle/>
        <a:p>
          <a:endParaRPr lang="en-US"/>
        </a:p>
      </dgm:t>
    </dgm:pt>
    <dgm:pt modelId="{339ABEAD-3574-4FE2-9DBD-26E9358A2B96}" type="sibTrans" cxnId="{96353C9B-8425-4355-90CE-59CEA651E05E}">
      <dgm:prSet/>
      <dgm:spPr/>
      <dgm:t>
        <a:bodyPr/>
        <a:lstStyle/>
        <a:p>
          <a:endParaRPr lang="en-US"/>
        </a:p>
      </dgm:t>
    </dgm:pt>
    <dgm:pt modelId="{2593A8A7-22FC-49C1-A19D-6AD739AC2434}">
      <dgm:prSet/>
      <dgm:spPr/>
      <dgm:t>
        <a:bodyPr/>
        <a:lstStyle/>
        <a:p>
          <a:pPr>
            <a:lnSpc>
              <a:spcPct val="100000"/>
            </a:lnSpc>
          </a:pPr>
          <a:r>
            <a:rPr lang="en-US" b="0" i="0"/>
            <a:t>The Monthly Cars Sales dataset tracks car sales in Quebec, Canada. </a:t>
          </a:r>
          <a:endParaRPr lang="en-US"/>
        </a:p>
      </dgm:t>
    </dgm:pt>
    <dgm:pt modelId="{96C21AD3-698A-4B4C-9077-A9B3F5D95BF5}" type="parTrans" cxnId="{3F5E5B8B-9F89-4ECE-96F2-86811789A742}">
      <dgm:prSet/>
      <dgm:spPr/>
      <dgm:t>
        <a:bodyPr/>
        <a:lstStyle/>
        <a:p>
          <a:endParaRPr lang="en-US"/>
        </a:p>
      </dgm:t>
    </dgm:pt>
    <dgm:pt modelId="{90A18935-2C56-445D-B0A6-FF1C41518A9B}" type="sibTrans" cxnId="{3F5E5B8B-9F89-4ECE-96F2-86811789A742}">
      <dgm:prSet/>
      <dgm:spPr/>
      <dgm:t>
        <a:bodyPr/>
        <a:lstStyle/>
        <a:p>
          <a:endParaRPr lang="en-US"/>
        </a:p>
      </dgm:t>
    </dgm:pt>
    <dgm:pt modelId="{6A12598B-D1F3-4C39-8531-5C1BC5D19AC9}">
      <dgm:prSet/>
      <dgm:spPr/>
      <dgm:t>
        <a:bodyPr/>
        <a:lstStyle/>
        <a:p>
          <a:pPr>
            <a:lnSpc>
              <a:spcPct val="100000"/>
            </a:lnSpc>
          </a:pPr>
          <a:r>
            <a:rPr lang="en-US" b="0" i="0"/>
            <a:t>With 108 observations, it shows a pattern where car purchases are higher during the summer months (April/May onwards) due to the inhibiting factors of cold winter weather and snow.</a:t>
          </a:r>
          <a:endParaRPr lang="en-US"/>
        </a:p>
      </dgm:t>
    </dgm:pt>
    <dgm:pt modelId="{0F19A7FB-E0C6-49F4-A9AF-592D4FBC4C4E}" type="parTrans" cxnId="{1C03E4EC-1227-4D0C-822C-5580A16C2CD1}">
      <dgm:prSet/>
      <dgm:spPr/>
      <dgm:t>
        <a:bodyPr/>
        <a:lstStyle/>
        <a:p>
          <a:endParaRPr lang="en-US"/>
        </a:p>
      </dgm:t>
    </dgm:pt>
    <dgm:pt modelId="{98A4C5DF-FEBB-4460-9291-A11BA21EA593}" type="sibTrans" cxnId="{1C03E4EC-1227-4D0C-822C-5580A16C2CD1}">
      <dgm:prSet/>
      <dgm:spPr/>
      <dgm:t>
        <a:bodyPr/>
        <a:lstStyle/>
        <a:p>
          <a:endParaRPr lang="en-US"/>
        </a:p>
      </dgm:t>
    </dgm:pt>
    <dgm:pt modelId="{15BB3FD9-571E-487C-B751-10CE734AA11F}">
      <dgm:prSet/>
      <dgm:spPr/>
      <dgm:t>
        <a:bodyPr/>
        <a:lstStyle/>
        <a:p>
          <a:pPr>
            <a:lnSpc>
              <a:spcPct val="100000"/>
            </a:lnSpc>
            <a:defRPr b="1"/>
          </a:pPr>
          <a:r>
            <a:rPr lang="en-US" b="1"/>
            <a:t>Data Preprocessing </a:t>
          </a:r>
          <a:endParaRPr lang="en-US"/>
        </a:p>
      </dgm:t>
    </dgm:pt>
    <dgm:pt modelId="{D7C060E5-2192-43B0-911A-9609AE4304FB}" type="parTrans" cxnId="{79B288C1-1F61-4013-9C44-B06E8C898005}">
      <dgm:prSet/>
      <dgm:spPr/>
      <dgm:t>
        <a:bodyPr/>
        <a:lstStyle/>
        <a:p>
          <a:endParaRPr lang="en-US"/>
        </a:p>
      </dgm:t>
    </dgm:pt>
    <dgm:pt modelId="{BC187BE6-2776-4408-894E-124C9287F07D}" type="sibTrans" cxnId="{79B288C1-1F61-4013-9C44-B06E8C898005}">
      <dgm:prSet/>
      <dgm:spPr/>
      <dgm:t>
        <a:bodyPr/>
        <a:lstStyle/>
        <a:p>
          <a:endParaRPr lang="en-US"/>
        </a:p>
      </dgm:t>
    </dgm:pt>
    <dgm:pt modelId="{803FCAF1-28B1-4478-813C-00F2ADF2BA31}">
      <dgm:prSet/>
      <dgm:spPr/>
      <dgm:t>
        <a:bodyPr/>
        <a:lstStyle/>
        <a:p>
          <a:pPr>
            <a:lnSpc>
              <a:spcPct val="100000"/>
            </a:lnSpc>
          </a:pPr>
          <a:r>
            <a:rPr lang="en-US" b="0" i="0"/>
            <a:t>The data set has 3 columns namely Year, Month &amp; Sales.</a:t>
          </a:r>
          <a:endParaRPr lang="en-US"/>
        </a:p>
      </dgm:t>
    </dgm:pt>
    <dgm:pt modelId="{63082738-53EF-47F0-919B-82221A9876E8}" type="parTrans" cxnId="{35BC45B2-BDF9-4B6D-A9FB-E643BB59F63A}">
      <dgm:prSet/>
      <dgm:spPr/>
      <dgm:t>
        <a:bodyPr/>
        <a:lstStyle/>
        <a:p>
          <a:endParaRPr lang="en-US"/>
        </a:p>
      </dgm:t>
    </dgm:pt>
    <dgm:pt modelId="{8256E710-8D55-4A04-A8AD-6FC8F5198884}" type="sibTrans" cxnId="{35BC45B2-BDF9-4B6D-A9FB-E643BB59F63A}">
      <dgm:prSet/>
      <dgm:spPr/>
      <dgm:t>
        <a:bodyPr/>
        <a:lstStyle/>
        <a:p>
          <a:endParaRPr lang="en-US"/>
        </a:p>
      </dgm:t>
    </dgm:pt>
    <dgm:pt modelId="{086B7644-5601-4E18-8436-D30456307A88}">
      <dgm:prSet/>
      <dgm:spPr/>
      <dgm:t>
        <a:bodyPr/>
        <a:lstStyle/>
        <a:p>
          <a:pPr>
            <a:lnSpc>
              <a:spcPct val="100000"/>
            </a:lnSpc>
          </a:pPr>
          <a:r>
            <a:rPr lang="en-US"/>
            <a:t>Data was split into train and test (90:10)</a:t>
          </a:r>
        </a:p>
      </dgm:t>
    </dgm:pt>
    <dgm:pt modelId="{9CEEAEB1-E9DA-4047-8BF2-8C95E0D11654}" type="parTrans" cxnId="{02264B6F-E6B7-4458-8BE6-9FBC700E48D5}">
      <dgm:prSet/>
      <dgm:spPr/>
      <dgm:t>
        <a:bodyPr/>
        <a:lstStyle/>
        <a:p>
          <a:endParaRPr lang="en-US"/>
        </a:p>
      </dgm:t>
    </dgm:pt>
    <dgm:pt modelId="{222880A7-5A4D-4FE7-A2A0-3B2A45565739}" type="sibTrans" cxnId="{02264B6F-E6B7-4458-8BE6-9FBC700E48D5}">
      <dgm:prSet/>
      <dgm:spPr/>
      <dgm:t>
        <a:bodyPr/>
        <a:lstStyle/>
        <a:p>
          <a:endParaRPr lang="en-US"/>
        </a:p>
      </dgm:t>
    </dgm:pt>
    <dgm:pt modelId="{D2FEDEFF-1C85-49AF-A767-27A5B1DD71F0}">
      <dgm:prSet/>
      <dgm:spPr/>
      <dgm:t>
        <a:bodyPr/>
        <a:lstStyle/>
        <a:p>
          <a:pPr>
            <a:lnSpc>
              <a:spcPct val="100000"/>
            </a:lnSpc>
          </a:pPr>
          <a:r>
            <a:rPr lang="en-US" b="0" i="0"/>
            <a:t>We don’t need to clean this dataset because it doesn’t contain NA values.</a:t>
          </a:r>
          <a:endParaRPr lang="en-US"/>
        </a:p>
      </dgm:t>
    </dgm:pt>
    <dgm:pt modelId="{25D39AD1-CEE0-4A62-A538-B76AE42BFFAC}" type="parTrans" cxnId="{F3840941-9574-4F01-B4B4-F6759EA4389C}">
      <dgm:prSet/>
      <dgm:spPr/>
      <dgm:t>
        <a:bodyPr/>
        <a:lstStyle/>
        <a:p>
          <a:endParaRPr lang="en-US"/>
        </a:p>
      </dgm:t>
    </dgm:pt>
    <dgm:pt modelId="{3474AE2B-B258-4445-8F2F-134D8810D5FF}" type="sibTrans" cxnId="{F3840941-9574-4F01-B4B4-F6759EA4389C}">
      <dgm:prSet/>
      <dgm:spPr/>
      <dgm:t>
        <a:bodyPr/>
        <a:lstStyle/>
        <a:p>
          <a:endParaRPr lang="en-US"/>
        </a:p>
      </dgm:t>
    </dgm:pt>
    <dgm:pt modelId="{82C81194-6C5D-4ED7-9E4F-DC9AD98C17CA}" type="pres">
      <dgm:prSet presAssocID="{0C21C04A-E7E1-48EC-A3EC-F4D2572BB85C}" presName="root" presStyleCnt="0">
        <dgm:presLayoutVars>
          <dgm:dir/>
          <dgm:resizeHandles val="exact"/>
        </dgm:presLayoutVars>
      </dgm:prSet>
      <dgm:spPr/>
    </dgm:pt>
    <dgm:pt modelId="{A56F0C55-326F-4BBD-81E9-6558704A85D1}" type="pres">
      <dgm:prSet presAssocID="{4295A171-11DB-401F-A0CA-C329BFE1320B}" presName="compNode" presStyleCnt="0"/>
      <dgm:spPr/>
    </dgm:pt>
    <dgm:pt modelId="{137FF75D-FD4E-4362-A27E-BA2DE599343A}" type="pres">
      <dgm:prSet presAssocID="{4295A171-11DB-401F-A0CA-C329BFE1320B}"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Car"/>
        </a:ext>
      </dgm:extLst>
    </dgm:pt>
    <dgm:pt modelId="{55A3F39D-5D14-41B0-8213-005F938B61DF}" type="pres">
      <dgm:prSet presAssocID="{4295A171-11DB-401F-A0CA-C329BFE1320B}" presName="iconSpace" presStyleCnt="0"/>
      <dgm:spPr/>
    </dgm:pt>
    <dgm:pt modelId="{1729559A-C41A-4AD6-AB9B-4256DF56A00B}" type="pres">
      <dgm:prSet presAssocID="{4295A171-11DB-401F-A0CA-C329BFE1320B}" presName="parTx" presStyleLbl="revTx" presStyleIdx="0" presStyleCnt="4">
        <dgm:presLayoutVars>
          <dgm:chMax val="0"/>
          <dgm:chPref val="0"/>
        </dgm:presLayoutVars>
      </dgm:prSet>
      <dgm:spPr/>
    </dgm:pt>
    <dgm:pt modelId="{410879C3-958B-49F1-B4F8-541F64D641D8}" type="pres">
      <dgm:prSet presAssocID="{4295A171-11DB-401F-A0CA-C329BFE1320B}" presName="txSpace" presStyleCnt="0"/>
      <dgm:spPr/>
    </dgm:pt>
    <dgm:pt modelId="{77F643EE-5836-4351-AD50-2A7BF917849D}" type="pres">
      <dgm:prSet presAssocID="{4295A171-11DB-401F-A0CA-C329BFE1320B}" presName="desTx" presStyleLbl="revTx" presStyleIdx="1" presStyleCnt="4">
        <dgm:presLayoutVars/>
      </dgm:prSet>
      <dgm:spPr/>
    </dgm:pt>
    <dgm:pt modelId="{8E886C19-E700-43C7-A826-BBB490F4D592}" type="pres">
      <dgm:prSet presAssocID="{D0301F0F-BE37-4D33-B753-3EE225AB42EF}" presName="sibTrans" presStyleCnt="0"/>
      <dgm:spPr/>
    </dgm:pt>
    <dgm:pt modelId="{55FC4F98-A9DA-4460-8D09-BD45D073FC0A}" type="pres">
      <dgm:prSet presAssocID="{15BB3FD9-571E-487C-B751-10CE734AA11F}" presName="compNode" presStyleCnt="0"/>
      <dgm:spPr/>
    </dgm:pt>
    <dgm:pt modelId="{ED1DC14F-A056-4BCB-B68F-2451B7CEB1B6}" type="pres">
      <dgm:prSet presAssocID="{15BB3FD9-571E-487C-B751-10CE734AA11F}"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Train"/>
        </a:ext>
      </dgm:extLst>
    </dgm:pt>
    <dgm:pt modelId="{CD4B8EBA-BBA9-4D71-BC84-7A5D4B4C0610}" type="pres">
      <dgm:prSet presAssocID="{15BB3FD9-571E-487C-B751-10CE734AA11F}" presName="iconSpace" presStyleCnt="0"/>
      <dgm:spPr/>
    </dgm:pt>
    <dgm:pt modelId="{174A45E6-BB9F-4D54-B5CE-94B8AC36AAF9}" type="pres">
      <dgm:prSet presAssocID="{15BB3FD9-571E-487C-B751-10CE734AA11F}" presName="parTx" presStyleLbl="revTx" presStyleIdx="2" presStyleCnt="4">
        <dgm:presLayoutVars>
          <dgm:chMax val="0"/>
          <dgm:chPref val="0"/>
        </dgm:presLayoutVars>
      </dgm:prSet>
      <dgm:spPr/>
    </dgm:pt>
    <dgm:pt modelId="{0AED8405-8E6E-4CB1-9BFC-C1FEFDE7CF5C}" type="pres">
      <dgm:prSet presAssocID="{15BB3FD9-571E-487C-B751-10CE734AA11F}" presName="txSpace" presStyleCnt="0"/>
      <dgm:spPr/>
    </dgm:pt>
    <dgm:pt modelId="{6D65D06B-C769-45B9-A7B8-BC3151E11BF4}" type="pres">
      <dgm:prSet presAssocID="{15BB3FD9-571E-487C-B751-10CE734AA11F}" presName="desTx" presStyleLbl="revTx" presStyleIdx="3" presStyleCnt="4">
        <dgm:presLayoutVars/>
      </dgm:prSet>
      <dgm:spPr/>
    </dgm:pt>
  </dgm:ptLst>
  <dgm:cxnLst>
    <dgm:cxn modelId="{F04E6623-9095-3C40-A7AE-9EEAB1A46F32}" type="presOf" srcId="{803FCAF1-28B1-4478-813C-00F2ADF2BA31}" destId="{6D65D06B-C769-45B9-A7B8-BC3151E11BF4}" srcOrd="0" destOrd="0" presId="urn:microsoft.com/office/officeart/2018/2/layout/IconLabelDescriptionList"/>
    <dgm:cxn modelId="{DDB7FD23-22C4-CB49-9712-9521BB97FB9D}" type="presOf" srcId="{086B7644-5601-4E18-8436-D30456307A88}" destId="{6D65D06B-C769-45B9-A7B8-BC3151E11BF4}" srcOrd="0" destOrd="1" presId="urn:microsoft.com/office/officeart/2018/2/layout/IconLabelDescriptionList"/>
    <dgm:cxn modelId="{51B00825-EF15-6D4F-BDFC-202D5B89227F}" type="presOf" srcId="{15BB3FD9-571E-487C-B751-10CE734AA11F}" destId="{174A45E6-BB9F-4D54-B5CE-94B8AC36AAF9}" srcOrd="0" destOrd="0" presId="urn:microsoft.com/office/officeart/2018/2/layout/IconLabelDescriptionList"/>
    <dgm:cxn modelId="{F3840941-9574-4F01-B4B4-F6759EA4389C}" srcId="{15BB3FD9-571E-487C-B751-10CE734AA11F}" destId="{D2FEDEFF-1C85-49AF-A767-27A5B1DD71F0}" srcOrd="2" destOrd="0" parTransId="{25D39AD1-CEE0-4A62-A538-B76AE42BFFAC}" sibTransId="{3474AE2B-B258-4445-8F2F-134D8810D5FF}"/>
    <dgm:cxn modelId="{5F675453-1B53-3F41-BDDE-8889567620BB}" type="presOf" srcId="{4295A171-11DB-401F-A0CA-C329BFE1320B}" destId="{1729559A-C41A-4AD6-AB9B-4256DF56A00B}" srcOrd="0" destOrd="0" presId="urn:microsoft.com/office/officeart/2018/2/layout/IconLabelDescriptionList"/>
    <dgm:cxn modelId="{310A016A-E599-F543-B531-4E64958C6241}" type="presOf" srcId="{6A12598B-D1F3-4C39-8531-5C1BC5D19AC9}" destId="{77F643EE-5836-4351-AD50-2A7BF917849D}" srcOrd="0" destOrd="3" presId="urn:microsoft.com/office/officeart/2018/2/layout/IconLabelDescriptionList"/>
    <dgm:cxn modelId="{02264B6F-E6B7-4458-8BE6-9FBC700E48D5}" srcId="{15BB3FD9-571E-487C-B751-10CE734AA11F}" destId="{086B7644-5601-4E18-8436-D30456307A88}" srcOrd="1" destOrd="0" parTransId="{9CEEAEB1-E9DA-4047-8BF2-8C95E0D11654}" sibTransId="{222880A7-5A4D-4FE7-A2A0-3B2A45565739}"/>
    <dgm:cxn modelId="{5363187F-9E12-F24A-AC13-1E2AA33DDB14}" type="presOf" srcId="{D2FEDEFF-1C85-49AF-A767-27A5B1DD71F0}" destId="{6D65D06B-C769-45B9-A7B8-BC3151E11BF4}" srcOrd="0" destOrd="2" presId="urn:microsoft.com/office/officeart/2018/2/layout/IconLabelDescriptionList"/>
    <dgm:cxn modelId="{3F5E5B8B-9F89-4ECE-96F2-86811789A742}" srcId="{4295A171-11DB-401F-A0CA-C329BFE1320B}" destId="{2593A8A7-22FC-49C1-A19D-6AD739AC2434}" srcOrd="2" destOrd="0" parTransId="{96C21AD3-698A-4B4C-9077-A9B3F5D95BF5}" sibTransId="{90A18935-2C56-445D-B0A6-FF1C41518A9B}"/>
    <dgm:cxn modelId="{96353C9B-8425-4355-90CE-59CEA651E05E}" srcId="{4295A171-11DB-401F-A0CA-C329BFE1320B}" destId="{B6D24BFE-2BAA-4E51-AA57-87C3EA0C7E3B}" srcOrd="1" destOrd="0" parTransId="{DE5DB61F-DC52-4E51-AFA3-E29D3C23BEB8}" sibTransId="{339ABEAD-3574-4FE2-9DBD-26E9358A2B96}"/>
    <dgm:cxn modelId="{24C85EAF-D28D-4379-A53B-DFD1737E7CE6}" srcId="{0C21C04A-E7E1-48EC-A3EC-F4D2572BB85C}" destId="{4295A171-11DB-401F-A0CA-C329BFE1320B}" srcOrd="0" destOrd="0" parTransId="{93BBD2ED-2FA4-47AD-90AA-926457A41B9C}" sibTransId="{D0301F0F-BE37-4D33-B753-3EE225AB42EF}"/>
    <dgm:cxn modelId="{35BC45B2-BDF9-4B6D-A9FB-E643BB59F63A}" srcId="{15BB3FD9-571E-487C-B751-10CE734AA11F}" destId="{803FCAF1-28B1-4478-813C-00F2ADF2BA31}" srcOrd="0" destOrd="0" parTransId="{63082738-53EF-47F0-919B-82221A9876E8}" sibTransId="{8256E710-8D55-4A04-A8AD-6FC8F5198884}"/>
    <dgm:cxn modelId="{79B288C1-1F61-4013-9C44-B06E8C898005}" srcId="{0C21C04A-E7E1-48EC-A3EC-F4D2572BB85C}" destId="{15BB3FD9-571E-487C-B751-10CE734AA11F}" srcOrd="1" destOrd="0" parTransId="{D7C060E5-2192-43B0-911A-9609AE4304FB}" sibTransId="{BC187BE6-2776-4408-894E-124C9287F07D}"/>
    <dgm:cxn modelId="{34FBC3D2-10CA-8343-B5DB-D1976E9890AF}" type="presOf" srcId="{7907E639-F04F-4671-8049-DB39FCE92745}" destId="{77F643EE-5836-4351-AD50-2A7BF917849D}" srcOrd="0" destOrd="0" presId="urn:microsoft.com/office/officeart/2018/2/layout/IconLabelDescriptionList"/>
    <dgm:cxn modelId="{AEB345D8-1B77-F34F-88AA-83A5EA30961E}" type="presOf" srcId="{B6D24BFE-2BAA-4E51-AA57-87C3EA0C7E3B}" destId="{77F643EE-5836-4351-AD50-2A7BF917849D}" srcOrd="0" destOrd="1" presId="urn:microsoft.com/office/officeart/2018/2/layout/IconLabelDescriptionList"/>
    <dgm:cxn modelId="{1C03E4EC-1227-4D0C-822C-5580A16C2CD1}" srcId="{4295A171-11DB-401F-A0CA-C329BFE1320B}" destId="{6A12598B-D1F3-4C39-8531-5C1BC5D19AC9}" srcOrd="3" destOrd="0" parTransId="{0F19A7FB-E0C6-49F4-A9AF-592D4FBC4C4E}" sibTransId="{98A4C5DF-FEBB-4460-9291-A11BA21EA593}"/>
    <dgm:cxn modelId="{343CC0EF-159A-B94B-BAC5-290CD0A1B1B6}" type="presOf" srcId="{2593A8A7-22FC-49C1-A19D-6AD739AC2434}" destId="{77F643EE-5836-4351-AD50-2A7BF917849D}" srcOrd="0" destOrd="2" presId="urn:microsoft.com/office/officeart/2018/2/layout/IconLabelDescriptionList"/>
    <dgm:cxn modelId="{DE6749F4-747E-4795-8424-A3E0456A2D54}" srcId="{4295A171-11DB-401F-A0CA-C329BFE1320B}" destId="{7907E639-F04F-4671-8049-DB39FCE92745}" srcOrd="0" destOrd="0" parTransId="{517D22E0-C6E5-47F6-B876-0F6A23EC11FB}" sibTransId="{B437D3F3-AEFF-418A-88A9-9335E6B2CB02}"/>
    <dgm:cxn modelId="{4084E9F9-BEF3-AF4C-95D3-4092A0E3FC72}" type="presOf" srcId="{0C21C04A-E7E1-48EC-A3EC-F4D2572BB85C}" destId="{82C81194-6C5D-4ED7-9E4F-DC9AD98C17CA}" srcOrd="0" destOrd="0" presId="urn:microsoft.com/office/officeart/2018/2/layout/IconLabelDescriptionList"/>
    <dgm:cxn modelId="{9E6698F6-CD9F-4A46-9D37-3D720AD5E354}" type="presParOf" srcId="{82C81194-6C5D-4ED7-9E4F-DC9AD98C17CA}" destId="{A56F0C55-326F-4BBD-81E9-6558704A85D1}" srcOrd="0" destOrd="0" presId="urn:microsoft.com/office/officeart/2018/2/layout/IconLabelDescriptionList"/>
    <dgm:cxn modelId="{4B0013A6-9490-8745-82BB-F6ACC8F106D7}" type="presParOf" srcId="{A56F0C55-326F-4BBD-81E9-6558704A85D1}" destId="{137FF75D-FD4E-4362-A27E-BA2DE599343A}" srcOrd="0" destOrd="0" presId="urn:microsoft.com/office/officeart/2018/2/layout/IconLabelDescriptionList"/>
    <dgm:cxn modelId="{A2F63511-449D-6B4B-8F8C-45F1F8A5B662}" type="presParOf" srcId="{A56F0C55-326F-4BBD-81E9-6558704A85D1}" destId="{55A3F39D-5D14-41B0-8213-005F938B61DF}" srcOrd="1" destOrd="0" presId="urn:microsoft.com/office/officeart/2018/2/layout/IconLabelDescriptionList"/>
    <dgm:cxn modelId="{DC457C64-DE17-D441-978B-4EA75E763084}" type="presParOf" srcId="{A56F0C55-326F-4BBD-81E9-6558704A85D1}" destId="{1729559A-C41A-4AD6-AB9B-4256DF56A00B}" srcOrd="2" destOrd="0" presId="urn:microsoft.com/office/officeart/2018/2/layout/IconLabelDescriptionList"/>
    <dgm:cxn modelId="{DE017210-D48F-3740-8F05-298075E0CF38}" type="presParOf" srcId="{A56F0C55-326F-4BBD-81E9-6558704A85D1}" destId="{410879C3-958B-49F1-B4F8-541F64D641D8}" srcOrd="3" destOrd="0" presId="urn:microsoft.com/office/officeart/2018/2/layout/IconLabelDescriptionList"/>
    <dgm:cxn modelId="{31C0910B-8EDA-C146-91BC-48092AA56F12}" type="presParOf" srcId="{A56F0C55-326F-4BBD-81E9-6558704A85D1}" destId="{77F643EE-5836-4351-AD50-2A7BF917849D}" srcOrd="4" destOrd="0" presId="urn:microsoft.com/office/officeart/2018/2/layout/IconLabelDescriptionList"/>
    <dgm:cxn modelId="{741F11B2-90F4-E846-8F59-E4A57BDFC2E7}" type="presParOf" srcId="{82C81194-6C5D-4ED7-9E4F-DC9AD98C17CA}" destId="{8E886C19-E700-43C7-A826-BBB490F4D592}" srcOrd="1" destOrd="0" presId="urn:microsoft.com/office/officeart/2018/2/layout/IconLabelDescriptionList"/>
    <dgm:cxn modelId="{ED2706A0-3C47-7945-BD66-8108ED8624F4}" type="presParOf" srcId="{82C81194-6C5D-4ED7-9E4F-DC9AD98C17CA}" destId="{55FC4F98-A9DA-4460-8D09-BD45D073FC0A}" srcOrd="2" destOrd="0" presId="urn:microsoft.com/office/officeart/2018/2/layout/IconLabelDescriptionList"/>
    <dgm:cxn modelId="{FB3619C4-4FA2-D742-A721-F4E01BB1FCDF}" type="presParOf" srcId="{55FC4F98-A9DA-4460-8D09-BD45D073FC0A}" destId="{ED1DC14F-A056-4BCB-B68F-2451B7CEB1B6}" srcOrd="0" destOrd="0" presId="urn:microsoft.com/office/officeart/2018/2/layout/IconLabelDescriptionList"/>
    <dgm:cxn modelId="{633FFC17-79AD-5A4D-A7E0-A6D6B6E547A3}" type="presParOf" srcId="{55FC4F98-A9DA-4460-8D09-BD45D073FC0A}" destId="{CD4B8EBA-BBA9-4D71-BC84-7A5D4B4C0610}" srcOrd="1" destOrd="0" presId="urn:microsoft.com/office/officeart/2018/2/layout/IconLabelDescriptionList"/>
    <dgm:cxn modelId="{217F5777-55DA-A84A-93E3-88A7A5375861}" type="presParOf" srcId="{55FC4F98-A9DA-4460-8D09-BD45D073FC0A}" destId="{174A45E6-BB9F-4D54-B5CE-94B8AC36AAF9}" srcOrd="2" destOrd="0" presId="urn:microsoft.com/office/officeart/2018/2/layout/IconLabelDescriptionList"/>
    <dgm:cxn modelId="{35313AE4-25EA-EE44-B5F7-30DEC18F26E5}" type="presParOf" srcId="{55FC4F98-A9DA-4460-8D09-BD45D073FC0A}" destId="{0AED8405-8E6E-4CB1-9BFC-C1FEFDE7CF5C}" srcOrd="3" destOrd="0" presId="urn:microsoft.com/office/officeart/2018/2/layout/IconLabelDescriptionList"/>
    <dgm:cxn modelId="{3F0357C2-C05B-5548-90E7-87A85033D24C}" type="presParOf" srcId="{55FC4F98-A9DA-4460-8D09-BD45D073FC0A}" destId="{6D65D06B-C769-45B9-A7B8-BC3151E11BF4}" srcOrd="4" destOrd="0" presId="urn:microsoft.com/office/officeart/2018/2/layout/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7FF75D-FD4E-4362-A27E-BA2DE599343A}">
      <dsp:nvSpPr>
        <dsp:cNvPr id="0" name=""/>
        <dsp:cNvSpPr/>
      </dsp:nvSpPr>
      <dsp:spPr>
        <a:xfrm>
          <a:off x="5855" y="443961"/>
          <a:ext cx="795787" cy="4683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29559A-C41A-4AD6-AB9B-4256DF56A00B}">
      <dsp:nvSpPr>
        <dsp:cNvPr id="0" name=""/>
        <dsp:cNvSpPr/>
      </dsp:nvSpPr>
      <dsp:spPr>
        <a:xfrm>
          <a:off x="5855" y="1003905"/>
          <a:ext cx="2273677" cy="200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a:t>About the dataset:</a:t>
          </a:r>
          <a:endParaRPr lang="en-US" sz="1400" kern="1200"/>
        </a:p>
      </dsp:txBody>
      <dsp:txXfrm>
        <a:off x="5855" y="1003905"/>
        <a:ext cx="2273677" cy="200707"/>
      </dsp:txXfrm>
    </dsp:sp>
    <dsp:sp modelId="{77F643EE-5836-4351-AD50-2A7BF917849D}">
      <dsp:nvSpPr>
        <dsp:cNvPr id="0" name=""/>
        <dsp:cNvSpPr/>
      </dsp:nvSpPr>
      <dsp:spPr>
        <a:xfrm>
          <a:off x="5855" y="1247230"/>
          <a:ext cx="2273677" cy="1933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Data taken from Data World :</a:t>
          </a:r>
          <a:r>
            <a:rPr lang="en-US" sz="1100" b="0" i="0" kern="1200" dirty="0"/>
            <a:t> </a:t>
          </a:r>
          <a:endParaRPr lang="en-US" sz="1100" kern="1200" dirty="0"/>
        </a:p>
        <a:p>
          <a:pPr marL="0" lvl="0" indent="0" algn="l" defTabSz="488950">
            <a:lnSpc>
              <a:spcPct val="100000"/>
            </a:lnSpc>
            <a:spcBef>
              <a:spcPct val="0"/>
            </a:spcBef>
            <a:spcAft>
              <a:spcPct val="35000"/>
            </a:spcAft>
            <a:buNone/>
          </a:pPr>
          <a:r>
            <a:rPr lang="en-US" sz="1100" b="0" i="0" kern="1200">
              <a:hlinkClick xmlns:r="http://schemas.openxmlformats.org/officeDocument/2006/relationships" r:id="rId3"/>
            </a:rPr>
            <a:t>https://data.world/perceptron/monthly-car-sales-quebec-1960</a:t>
          </a:r>
          <a:endParaRPr lang="en-US" sz="1100" kern="1200"/>
        </a:p>
        <a:p>
          <a:pPr marL="0" lvl="0" indent="0" algn="l" defTabSz="488950">
            <a:lnSpc>
              <a:spcPct val="100000"/>
            </a:lnSpc>
            <a:spcBef>
              <a:spcPct val="0"/>
            </a:spcBef>
            <a:spcAft>
              <a:spcPct val="35000"/>
            </a:spcAft>
            <a:buNone/>
          </a:pPr>
          <a:r>
            <a:rPr lang="en-US" sz="1100" b="0" i="0" kern="1200"/>
            <a:t>The Monthly Cars Sales dataset tracks car sales in Quebec, Canada. </a:t>
          </a:r>
          <a:endParaRPr lang="en-US" sz="1100" kern="1200"/>
        </a:p>
        <a:p>
          <a:pPr marL="0" lvl="0" indent="0" algn="l" defTabSz="488950">
            <a:lnSpc>
              <a:spcPct val="100000"/>
            </a:lnSpc>
            <a:spcBef>
              <a:spcPct val="0"/>
            </a:spcBef>
            <a:spcAft>
              <a:spcPct val="35000"/>
            </a:spcAft>
            <a:buNone/>
          </a:pPr>
          <a:r>
            <a:rPr lang="en-US" sz="1100" b="0" i="0" kern="1200"/>
            <a:t>With 108 observations, it shows a pattern where car purchases are higher during the summer months (April/May onwards) due to the inhibiting factors of cold winter weather and snow.</a:t>
          </a:r>
          <a:endParaRPr lang="en-US" sz="1100" kern="1200"/>
        </a:p>
      </dsp:txBody>
      <dsp:txXfrm>
        <a:off x="5855" y="1247230"/>
        <a:ext cx="2273677" cy="1933210"/>
      </dsp:txXfrm>
    </dsp:sp>
    <dsp:sp modelId="{ED1DC14F-A056-4BCB-B68F-2451B7CEB1B6}">
      <dsp:nvSpPr>
        <dsp:cNvPr id="0" name=""/>
        <dsp:cNvSpPr/>
      </dsp:nvSpPr>
      <dsp:spPr>
        <a:xfrm>
          <a:off x="2677427" y="443961"/>
          <a:ext cx="795787" cy="468317"/>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4A45E6-BB9F-4D54-B5CE-94B8AC36AAF9}">
      <dsp:nvSpPr>
        <dsp:cNvPr id="0" name=""/>
        <dsp:cNvSpPr/>
      </dsp:nvSpPr>
      <dsp:spPr>
        <a:xfrm>
          <a:off x="2677427" y="1003905"/>
          <a:ext cx="2273677" cy="200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a:t>Data Preprocessing </a:t>
          </a:r>
          <a:endParaRPr lang="en-US" sz="1400" kern="1200"/>
        </a:p>
      </dsp:txBody>
      <dsp:txXfrm>
        <a:off x="2677427" y="1003905"/>
        <a:ext cx="2273677" cy="200707"/>
      </dsp:txXfrm>
    </dsp:sp>
    <dsp:sp modelId="{6D65D06B-C769-45B9-A7B8-BC3151E11BF4}">
      <dsp:nvSpPr>
        <dsp:cNvPr id="0" name=""/>
        <dsp:cNvSpPr/>
      </dsp:nvSpPr>
      <dsp:spPr>
        <a:xfrm>
          <a:off x="2677427" y="1247230"/>
          <a:ext cx="2273677" cy="1933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0" kern="1200"/>
            <a:t>The data set has 3 columns namely Year, Month &amp; Sales.</a:t>
          </a:r>
          <a:endParaRPr lang="en-US" sz="1100" kern="1200"/>
        </a:p>
        <a:p>
          <a:pPr marL="0" lvl="0" indent="0" algn="l" defTabSz="488950">
            <a:lnSpc>
              <a:spcPct val="100000"/>
            </a:lnSpc>
            <a:spcBef>
              <a:spcPct val="0"/>
            </a:spcBef>
            <a:spcAft>
              <a:spcPct val="35000"/>
            </a:spcAft>
            <a:buNone/>
          </a:pPr>
          <a:r>
            <a:rPr lang="en-US" sz="1100" kern="1200"/>
            <a:t>Data was split into train and test (90:10)</a:t>
          </a:r>
        </a:p>
        <a:p>
          <a:pPr marL="0" lvl="0" indent="0" algn="l" defTabSz="488950">
            <a:lnSpc>
              <a:spcPct val="100000"/>
            </a:lnSpc>
            <a:spcBef>
              <a:spcPct val="0"/>
            </a:spcBef>
            <a:spcAft>
              <a:spcPct val="35000"/>
            </a:spcAft>
            <a:buNone/>
          </a:pPr>
          <a:r>
            <a:rPr lang="en-US" sz="1100" b="0" i="0" kern="1200"/>
            <a:t>We don’t need to clean this dataset because it doesn’t contain NA values.</a:t>
          </a:r>
          <a:endParaRPr lang="en-US" sz="1100" kern="1200"/>
        </a:p>
      </dsp:txBody>
      <dsp:txXfrm>
        <a:off x="2677427" y="1247230"/>
        <a:ext cx="2273677" cy="193321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a:t>
            </a:fld>
            <a:endParaRPr lang="en-US" altLang="en-US" dirty="0"/>
          </a:p>
        </p:txBody>
      </p:sp>
    </p:spTree>
    <p:extLst>
      <p:ext uri="{BB962C8B-B14F-4D97-AF65-F5344CB8AC3E}">
        <p14:creationId xmlns:p14="http://schemas.microsoft.com/office/powerpoint/2010/main" val="1105339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E2393-91D8-5477-FEBC-878C9DC442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9FDB51-F187-147C-3FA0-BAF9912C54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21AF7B-168F-1F85-7909-4CE9ECC73A26}"/>
              </a:ext>
            </a:extLst>
          </p:cNvPr>
          <p:cNvSpPr>
            <a:spLocks noGrp="1"/>
          </p:cNvSpPr>
          <p:nvPr>
            <p:ph type="dt" sz="half" idx="10"/>
          </p:nvPr>
        </p:nvSpPr>
        <p:spPr/>
        <p:txBody>
          <a:bodyPr/>
          <a:lstStyle/>
          <a:p>
            <a:fld id="{9AB3A824-1A51-4B26-AD58-A6D8E14F6C04}" type="datetimeFigureOut">
              <a:rPr lang="en-US" smtClean="0"/>
              <a:t>6/13/23</a:t>
            </a:fld>
            <a:endParaRPr lang="en-US" dirty="0"/>
          </a:p>
        </p:txBody>
      </p:sp>
      <p:sp>
        <p:nvSpPr>
          <p:cNvPr id="5" name="Footer Placeholder 4">
            <a:extLst>
              <a:ext uri="{FF2B5EF4-FFF2-40B4-BE49-F238E27FC236}">
                <a16:creationId xmlns:a16="http://schemas.microsoft.com/office/drawing/2014/main" id="{F27A79A1-644C-3D7B-04F3-5F54E93F0A96}"/>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394FA45C-D3B8-FB41-86B6-17F35ECDF36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5540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3FFB8-DF39-25A6-8DED-A5F83E23AF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9772FF-5CDE-EE4B-A05F-15CB1B4688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AEDCA1-A170-4480-A18A-7C2C6BDABA2C}"/>
              </a:ext>
            </a:extLst>
          </p:cNvPr>
          <p:cNvSpPr>
            <a:spLocks noGrp="1"/>
          </p:cNvSpPr>
          <p:nvPr>
            <p:ph type="dt" sz="half" idx="10"/>
          </p:nvPr>
        </p:nvSpPr>
        <p:spPr/>
        <p:txBody>
          <a:bodyPr/>
          <a:lstStyle/>
          <a:p>
            <a:fld id="{D857E33E-8B18-4087-B112-809917729534}" type="datetimeFigureOut">
              <a:rPr lang="en-US" smtClean="0"/>
              <a:t>6/13/23</a:t>
            </a:fld>
            <a:endParaRPr lang="en-US" dirty="0"/>
          </a:p>
        </p:txBody>
      </p:sp>
      <p:sp>
        <p:nvSpPr>
          <p:cNvPr id="5" name="Footer Placeholder 4">
            <a:extLst>
              <a:ext uri="{FF2B5EF4-FFF2-40B4-BE49-F238E27FC236}">
                <a16:creationId xmlns:a16="http://schemas.microsoft.com/office/drawing/2014/main" id="{EAE8AF69-719B-14BB-AADC-9DDC04A9EB67}"/>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BDB6BDB8-AB0E-8C15-4522-A3B3ACB8F8E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0472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DE9628-B02D-D312-E552-1B9AB048E5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1B7BEC-A4C7-F1B2-1F19-5691DE6209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475335-3231-F676-58B0-99913A350DAD}"/>
              </a:ext>
            </a:extLst>
          </p:cNvPr>
          <p:cNvSpPr>
            <a:spLocks noGrp="1"/>
          </p:cNvSpPr>
          <p:nvPr>
            <p:ph type="dt" sz="half" idx="10"/>
          </p:nvPr>
        </p:nvSpPr>
        <p:spPr/>
        <p:txBody>
          <a:bodyPr/>
          <a:lstStyle/>
          <a:p>
            <a:fld id="{D3FFE419-2371-464F-8239-3959401C3561}" type="datetimeFigureOut">
              <a:rPr lang="en-US" smtClean="0"/>
              <a:t>6/13/23</a:t>
            </a:fld>
            <a:endParaRPr lang="en-US" dirty="0"/>
          </a:p>
        </p:txBody>
      </p:sp>
      <p:sp>
        <p:nvSpPr>
          <p:cNvPr id="5" name="Footer Placeholder 4">
            <a:extLst>
              <a:ext uri="{FF2B5EF4-FFF2-40B4-BE49-F238E27FC236}">
                <a16:creationId xmlns:a16="http://schemas.microsoft.com/office/drawing/2014/main" id="{8E29A534-6CF5-3AE1-C0B9-C4995BC93DB3}"/>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6DCE26D4-8133-0C7D-C13E-FBE2B61BF70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15131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5191-0569-4DC4-91C0-32BE2B3AB9C0}"/>
              </a:ext>
            </a:extLst>
          </p:cNvPr>
          <p:cNvPicPr>
            <a:picLocks noChangeAspect="1"/>
          </p:cNvPicPr>
          <p:nvPr userDrawn="1"/>
        </p:nvPicPr>
        <p:blipFill>
          <a:blip r:embed="rId2"/>
          <a:srcRect/>
          <a:stretch/>
        </p:blipFill>
        <p:spPr>
          <a:xfrm>
            <a:off x="0" y="1"/>
            <a:ext cx="12191998" cy="6857999"/>
          </a:xfrm>
          <a:prstGeom prst="rect">
            <a:avLst/>
          </a:prstGeom>
        </p:spPr>
      </p:pic>
      <p:sp>
        <p:nvSpPr>
          <p:cNvPr id="4" name="Title 3">
            <a:extLst>
              <a:ext uri="{FF2B5EF4-FFF2-40B4-BE49-F238E27FC236}">
                <a16:creationId xmlns:a16="http://schemas.microsoft.com/office/drawing/2014/main" id="{FE7964CB-E75A-4A03-88D3-6A48EF650A09}"/>
              </a:ext>
            </a:extLst>
          </p:cNvPr>
          <p:cNvSpPr>
            <a:spLocks noGrp="1"/>
          </p:cNvSpPr>
          <p:nvPr>
            <p:ph type="title" hasCustomPrompt="1"/>
          </p:nvPr>
        </p:nvSpPr>
        <p:spPr>
          <a:xfrm>
            <a:off x="5442012" y="2766219"/>
            <a:ext cx="6220101" cy="1325563"/>
          </a:xfrm>
          <a:prstGeom prst="rect">
            <a:avLst/>
          </a:prstGeom>
        </p:spPr>
        <p:txBody>
          <a:bodyPr anchor="ctr"/>
          <a:lstStyle>
            <a:lvl1pPr>
              <a:defRPr b="1"/>
            </a:lvl1pPr>
          </a:lstStyle>
          <a:p>
            <a:r>
              <a:rPr lang="en-US" dirty="0"/>
              <a:t>Insert title here</a:t>
            </a:r>
          </a:p>
        </p:txBody>
      </p:sp>
    </p:spTree>
    <p:extLst>
      <p:ext uri="{BB962C8B-B14F-4D97-AF65-F5344CB8AC3E}">
        <p14:creationId xmlns:p14="http://schemas.microsoft.com/office/powerpoint/2010/main" val="3599366569"/>
      </p:ext>
    </p:extLst>
  </p:cSld>
  <p:clrMapOvr>
    <a:masterClrMapping/>
  </p:clrMapOvr>
  <p:extLst>
    <p:ext uri="{DCECCB84-F9BA-43D5-87BE-67443E8EF086}">
      <p15:sldGuideLst xmlns:p15="http://schemas.microsoft.com/office/powerpoint/2012/main">
        <p15:guide id="1" pos="280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Overview">
    <p:bg>
      <p:bgPr>
        <a:solidFill>
          <a:schemeClr val="accent2"/>
        </a:solidFill>
        <a:effectLst/>
      </p:bgPr>
    </p:bg>
    <p:spTree>
      <p:nvGrpSpPr>
        <p:cNvPr id="1" name=""/>
        <p:cNvGrpSpPr/>
        <p:nvPr/>
      </p:nvGrpSpPr>
      <p:grpSpPr>
        <a:xfrm>
          <a:off x="0" y="0"/>
          <a:ext cx="0" cy="0"/>
          <a:chOff x="0" y="0"/>
          <a:chExt cx="0" cy="0"/>
        </a:xfrm>
      </p:grpSpPr>
      <p:pic>
        <p:nvPicPr>
          <p:cNvPr id="8" name="Picture Placeholder 6" descr="White Striped background">
            <a:extLst>
              <a:ext uri="{FF2B5EF4-FFF2-40B4-BE49-F238E27FC236}">
                <a16:creationId xmlns:a16="http://schemas.microsoft.com/office/drawing/2014/main" id="{3917D528-010E-4303-97BF-F7F67BC661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2884616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p15:clr>
            <a:srgbClr val="5ACBF0"/>
          </p15:clr>
        </p15:guide>
        <p15:guide id="4" orient="horz" pos="24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3">
                    <a:lumMod val="75000"/>
                  </a:schemeClr>
                </a:solidFill>
              </a:defRPr>
            </a:lvl1pPr>
          </a:lstStyle>
          <a:p>
            <a:r>
              <a:rPr lang="en-US" dirty="0"/>
              <a:t>Insert title here</a:t>
            </a:r>
          </a:p>
        </p:txBody>
      </p:sp>
      <p:sp>
        <p:nvSpPr>
          <p:cNvPr id="7" name="Text Placeholder 15">
            <a:extLst>
              <a:ext uri="{FF2B5EF4-FFF2-40B4-BE49-F238E27FC236}">
                <a16:creationId xmlns:a16="http://schemas.microsoft.com/office/drawing/2014/main"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8" name="SmartArt Placeholder 7">
            <a:extLst>
              <a:ext uri="{FF2B5EF4-FFF2-40B4-BE49-F238E27FC236}">
                <a16:creationId xmlns:a16="http://schemas.microsoft.com/office/drawing/2014/main"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dirty="0"/>
              <a:t>Insert Content here</a:t>
            </a:r>
          </a:p>
        </p:txBody>
      </p:sp>
      <p:pic>
        <p:nvPicPr>
          <p:cNvPr id="9" name="Picture Placeholder 8" descr="Red, blue grey white pattern background">
            <a:extLst>
              <a:ext uri="{FF2B5EF4-FFF2-40B4-BE49-F238E27FC236}">
                <a16:creationId xmlns:a16="http://schemas.microsoft.com/office/drawing/2014/main" id="{EFDBB6A3-9760-4B41-9E31-6D5DD396E16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1732180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clusion">
    <p:bg>
      <p:bgPr>
        <a:solidFill>
          <a:schemeClr val="accent1"/>
        </a:solidFill>
        <a:effectLst/>
      </p:bgPr>
    </p:bg>
    <p:spTree>
      <p:nvGrpSpPr>
        <p:cNvPr id="1" name=""/>
        <p:cNvGrpSpPr/>
        <p:nvPr/>
      </p:nvGrpSpPr>
      <p:grpSpPr>
        <a:xfrm>
          <a:off x="0" y="0"/>
          <a:ext cx="0" cy="0"/>
          <a:chOff x="0" y="0"/>
          <a:chExt cx="0" cy="0"/>
        </a:xfrm>
      </p:grpSpPr>
      <p:pic>
        <p:nvPicPr>
          <p:cNvPr id="8" name="Picture Placeholder 6" descr="Picture placeholder ">
            <a:extLst>
              <a:ext uri="{FF2B5EF4-FFF2-40B4-BE49-F238E27FC236}">
                <a16:creationId xmlns:a16="http://schemas.microsoft.com/office/drawing/2014/main" id="{21F9B252-B7D4-4DA8-92E8-8A98BFEF41B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209265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p15:clr>
            <a:srgbClr val="5ACBF0"/>
          </p15:clr>
        </p15:guide>
        <p15:guide id="4" orient="horz" pos="24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340929"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8FD53BA4-73D2-4CCA-8580-11F4221524F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6" descr="Red, blue grey white pattern background">
            <a:extLst>
              <a:ext uri="{FF2B5EF4-FFF2-40B4-BE49-F238E27FC236}">
                <a16:creationId xmlns:a16="http://schemas.microsoft.com/office/drawing/2014/main" id="{3A82D859-AED3-485F-A04E-40320B1043A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2"/>
                </a:solidFill>
              </a:defRPr>
            </a:lvl1pPr>
          </a:lstStyle>
          <a:p>
            <a:r>
              <a:rPr lang="en-US" dirty="0"/>
              <a:t>Insert title here</a:t>
            </a:r>
          </a:p>
        </p:txBody>
      </p:sp>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dirty="0"/>
              <a:t>Click icon to add picture</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dirty="0"/>
              <a:t>Click icon to add picture</a:t>
            </a:r>
          </a:p>
        </p:txBody>
      </p:sp>
      <p:pic>
        <p:nvPicPr>
          <p:cNvPr id="11" name="Picture Placeholder 5" descr="Red, blue grey white pattern background">
            <a:extLst>
              <a:ext uri="{FF2B5EF4-FFF2-40B4-BE49-F238E27FC236}">
                <a16:creationId xmlns:a16="http://schemas.microsoft.com/office/drawing/2014/main" id="{1014381E-E235-4624-9267-69EEEE9826F2}"/>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80922"/>
            <a:ext cx="12192000" cy="877078"/>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ight Pattern Content Gra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3">
                    <a:lumMod val="75000"/>
                  </a:schemeClr>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6696C96D-182E-490E-A117-B60FF1853675}"/>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395142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5F3AA-E9AE-6DB3-E3B4-4852D67975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256F79-10CC-BFA8-BB7F-F39F321127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669ABD-C278-D51D-D881-D925774E0980}"/>
              </a:ext>
            </a:extLst>
          </p:cNvPr>
          <p:cNvSpPr>
            <a:spLocks noGrp="1"/>
          </p:cNvSpPr>
          <p:nvPr>
            <p:ph type="dt" sz="half" idx="10"/>
          </p:nvPr>
        </p:nvSpPr>
        <p:spPr/>
        <p:txBody>
          <a:bodyPr/>
          <a:lstStyle/>
          <a:p>
            <a:fld id="{97D162C4-EDD9-4389-A98B-B87ECEA2A816}" type="datetimeFigureOut">
              <a:rPr lang="en-US" smtClean="0"/>
              <a:t>6/13/23</a:t>
            </a:fld>
            <a:endParaRPr lang="en-US" dirty="0"/>
          </a:p>
        </p:txBody>
      </p:sp>
      <p:sp>
        <p:nvSpPr>
          <p:cNvPr id="5" name="Footer Placeholder 4">
            <a:extLst>
              <a:ext uri="{FF2B5EF4-FFF2-40B4-BE49-F238E27FC236}">
                <a16:creationId xmlns:a16="http://schemas.microsoft.com/office/drawing/2014/main" id="{D3D1D333-8161-0846-18DB-B8173397F435}"/>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4581687A-551F-8F12-6002-61C8D9C648C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79742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906BF34F-6945-4E11-BAEC-F66F7254C4C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eft Pattern Content Blu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BC85C715-EF0D-4E33-AC89-C35DD2596E5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8403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0138-C012-2B52-A0D5-512ABE65F5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478552-D46F-AD22-EA69-DD8F5D8F93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FC937C-BF00-0AE8-1841-633E6DEE3AB8}"/>
              </a:ext>
            </a:extLst>
          </p:cNvPr>
          <p:cNvSpPr>
            <a:spLocks noGrp="1"/>
          </p:cNvSpPr>
          <p:nvPr>
            <p:ph type="dt" sz="half" idx="10"/>
          </p:nvPr>
        </p:nvSpPr>
        <p:spPr/>
        <p:txBody>
          <a:bodyPr/>
          <a:lstStyle/>
          <a:p>
            <a:fld id="{3E5059C3-6A89-4494-99FF-5A4D6FFD50EB}" type="datetimeFigureOut">
              <a:rPr lang="en-US" smtClean="0"/>
              <a:t>6/13/23</a:t>
            </a:fld>
            <a:endParaRPr lang="en-US" dirty="0"/>
          </a:p>
        </p:txBody>
      </p:sp>
      <p:sp>
        <p:nvSpPr>
          <p:cNvPr id="5" name="Footer Placeholder 4">
            <a:extLst>
              <a:ext uri="{FF2B5EF4-FFF2-40B4-BE49-F238E27FC236}">
                <a16:creationId xmlns:a16="http://schemas.microsoft.com/office/drawing/2014/main" id="{F8EF2F99-4DCD-2DA0-FFD6-5108146398D4}"/>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C1414DCF-5599-EFBE-2BB4-4C8E471E380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89236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8F8-4B08-351B-CC53-9E7DADEFFC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9F3E65-B2F1-53DE-A02E-E5DA7FD33B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D2D10A-3206-A2F8-5CDA-9BD4243316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198593-4B61-58CD-1675-1F0055FB36D5}"/>
              </a:ext>
            </a:extLst>
          </p:cNvPr>
          <p:cNvSpPr>
            <a:spLocks noGrp="1"/>
          </p:cNvSpPr>
          <p:nvPr>
            <p:ph type="dt" sz="half" idx="10"/>
          </p:nvPr>
        </p:nvSpPr>
        <p:spPr/>
        <p:txBody>
          <a:bodyPr/>
          <a:lstStyle/>
          <a:p>
            <a:fld id="{CA954B2F-12DE-47F5-8894-472B206D2E1E}" type="datetimeFigureOut">
              <a:rPr lang="en-US" smtClean="0"/>
              <a:t>6/13/23</a:t>
            </a:fld>
            <a:endParaRPr lang="en-US" dirty="0"/>
          </a:p>
        </p:txBody>
      </p:sp>
      <p:sp>
        <p:nvSpPr>
          <p:cNvPr id="6" name="Footer Placeholder 5">
            <a:extLst>
              <a:ext uri="{FF2B5EF4-FFF2-40B4-BE49-F238E27FC236}">
                <a16:creationId xmlns:a16="http://schemas.microsoft.com/office/drawing/2014/main" id="{1261885A-8A92-5778-5CB3-C53DA622BD21}"/>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98153975-90C9-E41B-044F-E964602E18F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5169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DB579-5B28-1302-483F-70FB1C258A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FBC6EF-0DE1-CA02-99B1-BF2CE1CB5E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8AA719-1106-2CBA-0C02-55756579C7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6D2D92-2EC4-E090-2373-812F8DE09B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8D8261-7F31-012B-3741-60B5BEAB01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7C140D-C00F-6E40-ADDB-99379242707D}"/>
              </a:ext>
            </a:extLst>
          </p:cNvPr>
          <p:cNvSpPr>
            <a:spLocks noGrp="1"/>
          </p:cNvSpPr>
          <p:nvPr>
            <p:ph type="dt" sz="half" idx="10"/>
          </p:nvPr>
        </p:nvSpPr>
        <p:spPr/>
        <p:txBody>
          <a:bodyPr/>
          <a:lstStyle/>
          <a:p>
            <a:fld id="{3F30E46F-7819-4ACF-B48B-48222C2ACC88}" type="datetimeFigureOut">
              <a:rPr lang="en-US" smtClean="0"/>
              <a:t>6/13/23</a:t>
            </a:fld>
            <a:endParaRPr lang="en-US" dirty="0"/>
          </a:p>
        </p:txBody>
      </p:sp>
      <p:sp>
        <p:nvSpPr>
          <p:cNvPr id="8" name="Footer Placeholder 7">
            <a:extLst>
              <a:ext uri="{FF2B5EF4-FFF2-40B4-BE49-F238E27FC236}">
                <a16:creationId xmlns:a16="http://schemas.microsoft.com/office/drawing/2014/main" id="{9B21B79F-04D8-4F79-55EB-2CB028E0B6B9}"/>
              </a:ext>
            </a:extLst>
          </p:cNvPr>
          <p:cNvSpPr>
            <a:spLocks noGrp="1"/>
          </p:cNvSpPr>
          <p:nvPr>
            <p:ph type="ftr" sz="quarter" idx="11"/>
          </p:nvPr>
        </p:nvSpPr>
        <p:spPr/>
        <p:txBody>
          <a:bodyPr/>
          <a:lstStyle/>
          <a:p>
            <a:r>
              <a:rPr lang="en-US"/>
              <a:t>
              </a:t>
            </a:r>
            <a:endParaRPr lang="en-US" dirty="0"/>
          </a:p>
        </p:txBody>
      </p:sp>
      <p:sp>
        <p:nvSpPr>
          <p:cNvPr id="9" name="Slide Number Placeholder 8">
            <a:extLst>
              <a:ext uri="{FF2B5EF4-FFF2-40B4-BE49-F238E27FC236}">
                <a16:creationId xmlns:a16="http://schemas.microsoft.com/office/drawing/2014/main" id="{543E9C5D-6B1B-1E1A-F876-BCD42EC44F0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8005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3821-14D6-7F4C-0740-9714083D8F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C78834-A056-4A51-F175-55F3801E641A}"/>
              </a:ext>
            </a:extLst>
          </p:cNvPr>
          <p:cNvSpPr>
            <a:spLocks noGrp="1"/>
          </p:cNvSpPr>
          <p:nvPr>
            <p:ph type="dt" sz="half" idx="10"/>
          </p:nvPr>
        </p:nvSpPr>
        <p:spPr/>
        <p:txBody>
          <a:bodyPr/>
          <a:lstStyle/>
          <a:p>
            <a:fld id="{1FAF3416-4057-4DAA-829D-4CA07428D088}" type="datetimeFigureOut">
              <a:rPr lang="en-US" smtClean="0"/>
              <a:t>6/13/23</a:t>
            </a:fld>
            <a:endParaRPr lang="en-US" dirty="0"/>
          </a:p>
        </p:txBody>
      </p:sp>
      <p:sp>
        <p:nvSpPr>
          <p:cNvPr id="4" name="Footer Placeholder 3">
            <a:extLst>
              <a:ext uri="{FF2B5EF4-FFF2-40B4-BE49-F238E27FC236}">
                <a16:creationId xmlns:a16="http://schemas.microsoft.com/office/drawing/2014/main" id="{7CC52CBC-4626-1121-DD45-822036BDCCA5}"/>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AB5322CB-8433-B7C1-1489-BC6772C31E9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55973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6C45AD-7902-100E-F3AB-FB9711846927}"/>
              </a:ext>
            </a:extLst>
          </p:cNvPr>
          <p:cNvSpPr>
            <a:spLocks noGrp="1"/>
          </p:cNvSpPr>
          <p:nvPr>
            <p:ph type="dt" sz="half" idx="10"/>
          </p:nvPr>
        </p:nvSpPr>
        <p:spPr/>
        <p:txBody>
          <a:bodyPr/>
          <a:lstStyle/>
          <a:p>
            <a:fld id="{921D9284-D300-4297-87F7-E791DCC15DB1}" type="datetimeFigureOut">
              <a:rPr lang="en-US" smtClean="0"/>
              <a:t>6/13/23</a:t>
            </a:fld>
            <a:endParaRPr lang="en-US" dirty="0"/>
          </a:p>
        </p:txBody>
      </p:sp>
      <p:sp>
        <p:nvSpPr>
          <p:cNvPr id="3" name="Footer Placeholder 2">
            <a:extLst>
              <a:ext uri="{FF2B5EF4-FFF2-40B4-BE49-F238E27FC236}">
                <a16:creationId xmlns:a16="http://schemas.microsoft.com/office/drawing/2014/main" id="{2A4E9B05-198B-947D-210D-89C92AD709FD}"/>
              </a:ext>
            </a:extLst>
          </p:cNvPr>
          <p:cNvSpPr>
            <a:spLocks noGrp="1"/>
          </p:cNvSpPr>
          <p:nvPr>
            <p:ph type="ftr" sz="quarter" idx="11"/>
          </p:nvPr>
        </p:nvSpPr>
        <p:spPr/>
        <p:txBody>
          <a:bodyPr/>
          <a:lstStyle/>
          <a:p>
            <a:r>
              <a:rPr lang="en-US"/>
              <a:t>
              </a:t>
            </a:r>
            <a:endParaRPr lang="en-US" dirty="0"/>
          </a:p>
        </p:txBody>
      </p:sp>
      <p:sp>
        <p:nvSpPr>
          <p:cNvPr id="4" name="Slide Number Placeholder 3">
            <a:extLst>
              <a:ext uri="{FF2B5EF4-FFF2-40B4-BE49-F238E27FC236}">
                <a16:creationId xmlns:a16="http://schemas.microsoft.com/office/drawing/2014/main" id="{0E5BEF60-B5D5-0341-7D6B-B7FC3AFFC38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4846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C45F9-9CB7-CA64-BA1B-FE5F52A54A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482089-BD27-1F60-0157-CE58D4AEF5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EA20DF-52FE-F3D1-1DF2-0090D86C41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79EF5D-60AF-30D3-9FD0-D987C84E82E3}"/>
              </a:ext>
            </a:extLst>
          </p:cNvPr>
          <p:cNvSpPr>
            <a:spLocks noGrp="1"/>
          </p:cNvSpPr>
          <p:nvPr>
            <p:ph type="dt" sz="half" idx="10"/>
          </p:nvPr>
        </p:nvSpPr>
        <p:spPr/>
        <p:txBody>
          <a:bodyPr/>
          <a:lstStyle/>
          <a:p>
            <a:fld id="{37D525BB-DA17-4BA0-B3C8-3AC3ABC827E6}" type="datetimeFigureOut">
              <a:rPr lang="en-US" smtClean="0"/>
              <a:t>6/13/23</a:t>
            </a:fld>
            <a:endParaRPr lang="en-US" dirty="0"/>
          </a:p>
        </p:txBody>
      </p:sp>
      <p:sp>
        <p:nvSpPr>
          <p:cNvPr id="6" name="Footer Placeholder 5">
            <a:extLst>
              <a:ext uri="{FF2B5EF4-FFF2-40B4-BE49-F238E27FC236}">
                <a16:creationId xmlns:a16="http://schemas.microsoft.com/office/drawing/2014/main" id="{6FB5CB4B-2CA6-D9DF-01B9-F7B843C12450}"/>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79DF62E5-A6E7-49BD-4DE9-A169C636002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4885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D735F-7A83-6E90-C6D3-26210F171E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BDC1E6-CFA2-67D5-6713-3B2008ADDD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19DADE-1F8A-10DB-44F9-646AE52FB7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2E2AE0-E3EC-E8C9-777D-AEC8C17987D9}"/>
              </a:ext>
            </a:extLst>
          </p:cNvPr>
          <p:cNvSpPr>
            <a:spLocks noGrp="1"/>
          </p:cNvSpPr>
          <p:nvPr>
            <p:ph type="dt" sz="half" idx="10"/>
          </p:nvPr>
        </p:nvSpPr>
        <p:spPr/>
        <p:txBody>
          <a:bodyPr/>
          <a:lstStyle/>
          <a:p>
            <a:fld id="{B16C4C9A-3960-41CF-A4E9-2A8FB932454B}" type="datetimeFigureOut">
              <a:rPr lang="en-US" smtClean="0"/>
              <a:t>6/13/23</a:t>
            </a:fld>
            <a:endParaRPr lang="en-US" dirty="0"/>
          </a:p>
        </p:txBody>
      </p:sp>
      <p:sp>
        <p:nvSpPr>
          <p:cNvPr id="6" name="Footer Placeholder 5">
            <a:extLst>
              <a:ext uri="{FF2B5EF4-FFF2-40B4-BE49-F238E27FC236}">
                <a16:creationId xmlns:a16="http://schemas.microsoft.com/office/drawing/2014/main" id="{162A1B3D-DB54-3EFB-1AC3-C40BD276F921}"/>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E4B2675D-ED34-8302-BEA9-EB4EE49DB9E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2877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3AB26F-CA34-0880-8F78-2351797D8E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5FAD90-E3A3-888D-9CFF-1F42153447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96A67C-A030-C333-2437-EB5CF56113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BC1C18-307B-4F68-A007-B5B542270E8D}" type="datetimeFigureOut">
              <a:rPr lang="en-US" smtClean="0"/>
              <a:t>6/13/23</a:t>
            </a:fld>
            <a:endParaRPr lang="en-US" dirty="0"/>
          </a:p>
        </p:txBody>
      </p:sp>
      <p:sp>
        <p:nvSpPr>
          <p:cNvPr id="5" name="Footer Placeholder 4">
            <a:extLst>
              <a:ext uri="{FF2B5EF4-FFF2-40B4-BE49-F238E27FC236}">
                <a16:creationId xmlns:a16="http://schemas.microsoft.com/office/drawing/2014/main" id="{524EF8ED-0D67-BD2F-BE1D-663A631000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a:t>
            </a:r>
            <a:endParaRPr lang="en-US" dirty="0"/>
          </a:p>
        </p:txBody>
      </p:sp>
      <p:sp>
        <p:nvSpPr>
          <p:cNvPr id="6" name="Slide Number Placeholder 5">
            <a:extLst>
              <a:ext uri="{FF2B5EF4-FFF2-40B4-BE49-F238E27FC236}">
                <a16:creationId xmlns:a16="http://schemas.microsoft.com/office/drawing/2014/main" id="{4FBF3968-1DCF-31EC-2B0F-71B6BAAF6F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40630085"/>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 id="2147483934" r:id="rId12"/>
    <p:sldLayoutId id="2147483935" r:id="rId13"/>
    <p:sldLayoutId id="2147483936" r:id="rId14"/>
    <p:sldLayoutId id="2147483937" r:id="rId15"/>
    <p:sldLayoutId id="2147483699" r:id="rId16"/>
    <p:sldLayoutId id="2147483701" r:id="rId17"/>
    <p:sldLayoutId id="2147483702" r:id="rId18"/>
    <p:sldLayoutId id="2147483704" r:id="rId19"/>
    <p:sldLayoutId id="2147483690" r:id="rId20"/>
    <p:sldLayoutId id="2147483708"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4.xml"/><Relationship Id="rId4" Type="http://schemas.openxmlformats.org/officeDocument/2006/relationships/image" Target="../media/image15.jpeg"/></Relationships>
</file>

<file path=ppt/slides/_rels/slide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 Id="rId4" Type="http://schemas.openxmlformats.org/officeDocument/2006/relationships/image" Target="../media/image2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title"/>
          </p:nvPr>
        </p:nvSpPr>
        <p:spPr>
          <a:xfrm>
            <a:off x="1045028" y="1336329"/>
            <a:ext cx="3892732" cy="4382588"/>
          </a:xfrm>
        </p:spPr>
        <p:txBody>
          <a:bodyPr vert="horz" lIns="91440" tIns="45720" rIns="91440" bIns="45720" rtlCol="0" anchor="ctr">
            <a:normAutofit/>
          </a:bodyPr>
          <a:lstStyle/>
          <a:p>
            <a:r>
              <a:rPr lang="en-US" altLang="en-US" sz="5400" kern="1200">
                <a:solidFill>
                  <a:schemeClr val="tx1"/>
                </a:solidFill>
                <a:latin typeface="+mj-lt"/>
                <a:ea typeface="+mj-ea"/>
                <a:cs typeface="+mj-cs"/>
              </a:rPr>
              <a:t>Time Series : </a:t>
            </a:r>
            <a:br>
              <a:rPr lang="en-US" altLang="en-US" sz="5400" kern="1200">
                <a:solidFill>
                  <a:schemeClr val="tx1"/>
                </a:solidFill>
                <a:latin typeface="+mj-lt"/>
                <a:ea typeface="+mj-ea"/>
                <a:cs typeface="+mj-cs"/>
              </a:rPr>
            </a:br>
            <a:r>
              <a:rPr lang="en-US" altLang="en-US" sz="5400" kern="1200">
                <a:solidFill>
                  <a:schemeClr val="tx1"/>
                </a:solidFill>
                <a:latin typeface="+mj-lt"/>
                <a:ea typeface="+mj-ea"/>
                <a:cs typeface="+mj-cs"/>
              </a:rPr>
              <a:t>Quebec Car dataset</a:t>
            </a:r>
          </a:p>
        </p:txBody>
      </p:sp>
      <p:grpSp>
        <p:nvGrpSpPr>
          <p:cNvPr id="3081" name="Group 308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3089" name="Rectangle 308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0" name="Rectangle 308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91" name="Rectangle 308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8" name="Rectangle 308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543D7ED-B2D1-B605-D6C1-5DA5969F284B}"/>
              </a:ext>
            </a:extLst>
          </p:cNvPr>
          <p:cNvSpPr txBox="1"/>
          <p:nvPr/>
        </p:nvSpPr>
        <p:spPr>
          <a:xfrm>
            <a:off x="6096001" y="1336329"/>
            <a:ext cx="5260848" cy="438258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a:t>Time Series final project</a:t>
            </a:r>
          </a:p>
          <a:p>
            <a:pPr indent="-228600">
              <a:lnSpc>
                <a:spcPct val="90000"/>
              </a:lnSpc>
              <a:spcAft>
                <a:spcPts val="600"/>
              </a:spcAft>
              <a:buFont typeface="Arial" panose="020B0604020202020204" pitchFamily="34" charset="0"/>
              <a:buChar char="•"/>
            </a:pPr>
            <a:r>
              <a:rPr lang="en-US" sz="2000" b="1"/>
              <a:t>Group 5:</a:t>
            </a:r>
          </a:p>
          <a:p>
            <a:pPr marL="285750" indent="-228600">
              <a:lnSpc>
                <a:spcPct val="90000"/>
              </a:lnSpc>
              <a:spcAft>
                <a:spcPts val="600"/>
              </a:spcAft>
              <a:buFont typeface="Arial" panose="020B0604020202020204" pitchFamily="34" charset="0"/>
              <a:buChar char="•"/>
            </a:pPr>
            <a:r>
              <a:rPr lang="en-US" sz="2000"/>
              <a:t>Mohil J</a:t>
            </a:r>
          </a:p>
          <a:p>
            <a:pPr marL="285750" indent="-228600">
              <a:lnSpc>
                <a:spcPct val="90000"/>
              </a:lnSpc>
              <a:spcAft>
                <a:spcPts val="600"/>
              </a:spcAft>
              <a:buFont typeface="Arial" panose="020B0604020202020204" pitchFamily="34" charset="0"/>
              <a:buChar char="•"/>
            </a:pPr>
            <a:r>
              <a:rPr lang="en-US" sz="2000"/>
              <a:t>Taha T</a:t>
            </a:r>
          </a:p>
          <a:p>
            <a:pPr marL="285750" indent="-228600">
              <a:lnSpc>
                <a:spcPct val="90000"/>
              </a:lnSpc>
              <a:spcAft>
                <a:spcPts val="600"/>
              </a:spcAft>
              <a:buFont typeface="Arial" panose="020B0604020202020204" pitchFamily="34" charset="0"/>
              <a:buChar char="•"/>
            </a:pPr>
            <a:r>
              <a:rPr lang="en-US" sz="2000"/>
              <a:t>Vedant C</a:t>
            </a:r>
          </a:p>
          <a:p>
            <a:pPr marL="285750" indent="-228600">
              <a:lnSpc>
                <a:spcPct val="90000"/>
              </a:lnSpc>
              <a:spcAft>
                <a:spcPts val="600"/>
              </a:spcAft>
              <a:buFont typeface="Arial" panose="020B0604020202020204" pitchFamily="34" charset="0"/>
              <a:buChar char="•"/>
            </a:pPr>
            <a:r>
              <a:rPr lang="en-US" sz="2000"/>
              <a:t>Xinyu L</a:t>
            </a: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ACC6BB2-28F8-4405-829D-0562733BE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21">
            <a:extLst>
              <a:ext uri="{FF2B5EF4-FFF2-40B4-BE49-F238E27FC236}">
                <a16:creationId xmlns:a16="http://schemas.microsoft.com/office/drawing/2014/main" id="{5C2E53F0-AD54-4A55-99A0-EC896CE3C2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889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23">
            <a:extLst>
              <a:ext uri="{FF2B5EF4-FFF2-40B4-BE49-F238E27FC236}">
                <a16:creationId xmlns:a16="http://schemas.microsoft.com/office/drawing/2014/main" id="{D15F19F8-85EE-477A-ACBA-4B6D0697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838200" y="253397"/>
            <a:ext cx="10515600" cy="1273233"/>
          </a:xfrm>
        </p:spPr>
        <p:txBody>
          <a:bodyPr vert="horz" lIns="91440" tIns="45720" rIns="91440" bIns="45720" rtlCol="0" anchor="ctr">
            <a:normAutofit/>
          </a:bodyPr>
          <a:lstStyle/>
          <a:p>
            <a:pPr>
              <a:spcBef>
                <a:spcPct val="0"/>
              </a:spcBef>
            </a:pPr>
            <a:r>
              <a:rPr lang="en-US" kern="1200">
                <a:solidFill>
                  <a:schemeClr val="tx1"/>
                </a:solidFill>
                <a:latin typeface="+mj-lt"/>
                <a:ea typeface="+mj-ea"/>
                <a:cs typeface="+mj-cs"/>
              </a:rPr>
              <a:t>AIC &amp; BIC</a:t>
            </a:r>
          </a:p>
        </p:txBody>
      </p:sp>
      <p:sp>
        <p:nvSpPr>
          <p:cNvPr id="26" name="Rectangle 25">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97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extBox 1">
            <a:extLst>
              <a:ext uri="{FF2B5EF4-FFF2-40B4-BE49-F238E27FC236}">
                <a16:creationId xmlns:a16="http://schemas.microsoft.com/office/drawing/2014/main" id="{3406EBDC-14C7-2BBE-DDB8-11CF0600162F}"/>
              </a:ext>
            </a:extLst>
          </p:cNvPr>
          <p:cNvSpPr txBox="1"/>
          <p:nvPr/>
        </p:nvSpPr>
        <p:spPr>
          <a:xfrm>
            <a:off x="1144122" y="2184158"/>
            <a:ext cx="8310608" cy="723275"/>
          </a:xfrm>
          <a:prstGeom prst="rect">
            <a:avLst/>
          </a:prstGeom>
          <a:noFill/>
        </p:spPr>
        <p:txBody>
          <a:bodyPr wrap="none" rtlCol="0">
            <a:spAutoFit/>
          </a:bodyPr>
          <a:lstStyle/>
          <a:p>
            <a:pPr>
              <a:spcAft>
                <a:spcPts val="600"/>
              </a:spcAft>
            </a:pPr>
            <a:r>
              <a:rPr lang="en-US" kern="1200">
                <a:solidFill>
                  <a:srgbClr val="333333"/>
                </a:solidFill>
                <a:latin typeface="Helvetica Neue" panose="02000503000000020004" pitchFamily="2" charset="0"/>
                <a:ea typeface="+mn-ea"/>
                <a:cs typeface="+mn-cs"/>
              </a:rPr>
              <a:t>We have fitted all the set of possible models and computed the coefficient test.</a:t>
            </a:r>
          </a:p>
          <a:p>
            <a:pPr>
              <a:spcAft>
                <a:spcPts val="600"/>
              </a:spcAft>
            </a:pPr>
            <a:r>
              <a:rPr lang="en-US" kern="1200">
                <a:solidFill>
                  <a:srgbClr val="333333"/>
                </a:solidFill>
                <a:latin typeface="Helvetica Neue" panose="02000503000000020004" pitchFamily="2" charset="0"/>
                <a:ea typeface="+mn-ea"/>
                <a:cs typeface="+mn-cs"/>
              </a:rPr>
              <a:t>Now to select the best model we can go with AIC and BIC model.</a:t>
            </a:r>
            <a:endParaRPr lang="en-US"/>
          </a:p>
        </p:txBody>
      </p:sp>
      <p:pic>
        <p:nvPicPr>
          <p:cNvPr id="7" name="Picture 6" descr="A screenshot of a computer&#10;&#10;Description automatically generated with medium confidence">
            <a:extLst>
              <a:ext uri="{FF2B5EF4-FFF2-40B4-BE49-F238E27FC236}">
                <a16:creationId xmlns:a16="http://schemas.microsoft.com/office/drawing/2014/main" id="{FB486F44-5FB8-3489-293E-6C201C5ADA75}"/>
              </a:ext>
            </a:extLst>
          </p:cNvPr>
          <p:cNvPicPr>
            <a:picLocks noChangeAspect="1"/>
          </p:cNvPicPr>
          <p:nvPr/>
        </p:nvPicPr>
        <p:blipFill rotWithShape="1">
          <a:blip r:embed="rId2"/>
          <a:srcRect t="3354"/>
          <a:stretch/>
        </p:blipFill>
        <p:spPr>
          <a:xfrm>
            <a:off x="1144122" y="3124930"/>
            <a:ext cx="3419356" cy="3120421"/>
          </a:xfrm>
          <a:prstGeom prst="rect">
            <a:avLst/>
          </a:prstGeom>
        </p:spPr>
      </p:pic>
      <p:sp>
        <p:nvSpPr>
          <p:cNvPr id="12" name="TextBox 11">
            <a:extLst>
              <a:ext uri="{FF2B5EF4-FFF2-40B4-BE49-F238E27FC236}">
                <a16:creationId xmlns:a16="http://schemas.microsoft.com/office/drawing/2014/main" id="{94A2EB0D-9BD3-77D7-8ECF-9094EC870FC4}"/>
              </a:ext>
            </a:extLst>
          </p:cNvPr>
          <p:cNvSpPr txBox="1"/>
          <p:nvPr/>
        </p:nvSpPr>
        <p:spPr>
          <a:xfrm>
            <a:off x="4563478" y="3629610"/>
            <a:ext cx="6484399" cy="338554"/>
          </a:xfrm>
          <a:prstGeom prst="rect">
            <a:avLst/>
          </a:prstGeom>
          <a:noFill/>
        </p:spPr>
        <p:txBody>
          <a:bodyPr wrap="square">
            <a:spAutoFit/>
          </a:bodyPr>
          <a:lstStyle/>
          <a:p>
            <a:pPr>
              <a:spcAft>
                <a:spcPts val="600"/>
              </a:spcAft>
            </a:pPr>
            <a:r>
              <a:rPr lang="en-US" sz="1600" kern="1200" dirty="0">
                <a:solidFill>
                  <a:srgbClr val="333333"/>
                </a:solidFill>
                <a:ea typeface="+mn-ea"/>
                <a:cs typeface="+mn-cs"/>
              </a:rPr>
              <a:t>AIC gives us model2 i.e., SARIMA(0,1,3)x(1,1,2) as best model</a:t>
            </a:r>
            <a:endParaRPr lang="en-US" sz="1600" dirty="0"/>
          </a:p>
        </p:txBody>
      </p:sp>
      <p:sp>
        <p:nvSpPr>
          <p:cNvPr id="15" name="TextBox 14">
            <a:extLst>
              <a:ext uri="{FF2B5EF4-FFF2-40B4-BE49-F238E27FC236}">
                <a16:creationId xmlns:a16="http://schemas.microsoft.com/office/drawing/2014/main" id="{C9A82212-C5C9-9CB9-D8E1-269624E5A745}"/>
              </a:ext>
            </a:extLst>
          </p:cNvPr>
          <p:cNvSpPr txBox="1"/>
          <p:nvPr/>
        </p:nvSpPr>
        <p:spPr>
          <a:xfrm>
            <a:off x="4563478" y="5088284"/>
            <a:ext cx="6484399" cy="584775"/>
          </a:xfrm>
          <a:prstGeom prst="rect">
            <a:avLst/>
          </a:prstGeom>
          <a:noFill/>
        </p:spPr>
        <p:txBody>
          <a:bodyPr wrap="square">
            <a:spAutoFit/>
          </a:bodyPr>
          <a:lstStyle/>
          <a:p>
            <a:pPr>
              <a:spcAft>
                <a:spcPts val="600"/>
              </a:spcAft>
            </a:pPr>
            <a:r>
              <a:rPr lang="en-US" sz="1600" kern="1200" dirty="0">
                <a:solidFill>
                  <a:srgbClr val="333333"/>
                </a:solidFill>
                <a:ea typeface="+mn-ea"/>
                <a:cs typeface="+mn-cs"/>
              </a:rPr>
              <a:t>BIC also gives us the same model2.cars i.e., SARIMA(0,1,3)x(1,1,2) as best one.</a:t>
            </a:r>
            <a:endParaRPr lang="en-US" sz="1600" dirty="0"/>
          </a:p>
        </p:txBody>
      </p:sp>
    </p:spTree>
    <p:extLst>
      <p:ext uri="{BB962C8B-B14F-4D97-AF65-F5344CB8AC3E}">
        <p14:creationId xmlns:p14="http://schemas.microsoft.com/office/powerpoint/2010/main" val="455630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3">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5">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1115568" y="548640"/>
            <a:ext cx="10168128" cy="1179576"/>
          </a:xfrm>
        </p:spPr>
        <p:txBody>
          <a:bodyPr vert="horz" lIns="91440" tIns="45720" rIns="91440" bIns="45720" rtlCol="0" anchor="ctr">
            <a:normAutofit/>
          </a:bodyPr>
          <a:lstStyle/>
          <a:p>
            <a:pPr>
              <a:spcBef>
                <a:spcPct val="0"/>
              </a:spcBef>
            </a:pPr>
            <a:r>
              <a:rPr lang="en-US" dirty="0">
                <a:solidFill>
                  <a:schemeClr val="tx1"/>
                </a:solidFill>
              </a:rPr>
              <a:t>Model Diagnostics</a:t>
            </a:r>
          </a:p>
        </p:txBody>
      </p:sp>
      <p:sp>
        <p:nvSpPr>
          <p:cNvPr id="18" name="Rectangle 17">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4B64DECF-7546-F4D8-D66F-DF4CEAE65BF7}"/>
              </a:ext>
            </a:extLst>
          </p:cNvPr>
          <p:cNvPicPr>
            <a:picLocks noChangeAspect="1"/>
          </p:cNvPicPr>
          <p:nvPr/>
        </p:nvPicPr>
        <p:blipFill rotWithShape="1">
          <a:blip r:embed="rId2"/>
          <a:srcRect r="2" b="1258"/>
          <a:stretch/>
        </p:blipFill>
        <p:spPr>
          <a:xfrm>
            <a:off x="558210" y="2245687"/>
            <a:ext cx="3269512" cy="2009724"/>
          </a:xfrm>
          <a:prstGeom prst="rect">
            <a:avLst/>
          </a:prstGeom>
        </p:spPr>
      </p:pic>
      <p:sp>
        <p:nvSpPr>
          <p:cNvPr id="6" name="TextBox 5">
            <a:extLst>
              <a:ext uri="{FF2B5EF4-FFF2-40B4-BE49-F238E27FC236}">
                <a16:creationId xmlns:a16="http://schemas.microsoft.com/office/drawing/2014/main" id="{CB6E2B5F-B8A2-17F8-203E-CC937A3134C0}"/>
              </a:ext>
            </a:extLst>
          </p:cNvPr>
          <p:cNvSpPr txBox="1"/>
          <p:nvPr/>
        </p:nvSpPr>
        <p:spPr>
          <a:xfrm>
            <a:off x="3937063" y="2174995"/>
            <a:ext cx="6057541" cy="1032847"/>
          </a:xfrm>
          <a:prstGeom prst="rect">
            <a:avLst/>
          </a:prstGeom>
        </p:spPr>
        <p:txBody>
          <a:bodyPr vert="horz" lIns="91440" tIns="45720" rIns="91440" bIns="45720" rtlCol="0" anchor="ctr">
            <a:normAutofit/>
          </a:bodyPr>
          <a:lstStyle/>
          <a:p>
            <a:pPr>
              <a:lnSpc>
                <a:spcPct val="90000"/>
              </a:lnSpc>
              <a:spcAft>
                <a:spcPts val="600"/>
              </a:spcAft>
            </a:pPr>
            <a:r>
              <a:rPr lang="en-US" sz="1400" b="0" i="0" dirty="0">
                <a:effectLst/>
              </a:rPr>
              <a:t>SARIMA(0,1,3)x(1,1,2) will be used for parameter estimation, testing the significance of parameters and forecasting.</a:t>
            </a:r>
          </a:p>
        </p:txBody>
      </p:sp>
      <p:sp>
        <p:nvSpPr>
          <p:cNvPr id="13" name="TextBox 12">
            <a:extLst>
              <a:ext uri="{FF2B5EF4-FFF2-40B4-BE49-F238E27FC236}">
                <a16:creationId xmlns:a16="http://schemas.microsoft.com/office/drawing/2014/main" id="{26F48F96-B231-E019-CD62-EA5BAF4A007E}"/>
              </a:ext>
            </a:extLst>
          </p:cNvPr>
          <p:cNvSpPr txBox="1"/>
          <p:nvPr/>
        </p:nvSpPr>
        <p:spPr>
          <a:xfrm>
            <a:off x="3937063" y="2974461"/>
            <a:ext cx="6296561" cy="1384995"/>
          </a:xfrm>
          <a:prstGeom prst="rect">
            <a:avLst/>
          </a:prstGeom>
          <a:noFill/>
        </p:spPr>
        <p:txBody>
          <a:bodyPr wrap="square">
            <a:spAutoFit/>
          </a:bodyPr>
          <a:lstStyle/>
          <a:p>
            <a:pPr algn="l"/>
            <a:r>
              <a:rPr lang="en-US" sz="1400" b="0" i="0" dirty="0">
                <a:solidFill>
                  <a:srgbClr val="333333"/>
                </a:solidFill>
                <a:effectLst/>
              </a:rPr>
              <a:t>From the residual analysis of SARIMA (0,1,3)x(1,1,2) model we draw the following conclusions:</a:t>
            </a:r>
          </a:p>
          <a:p>
            <a:pPr marL="342900" indent="-342900">
              <a:buFont typeface="+mj-lt"/>
              <a:buAutoNum type="arabicPeriod"/>
            </a:pPr>
            <a:r>
              <a:rPr lang="en-US" sz="1400" b="0" i="0" dirty="0">
                <a:solidFill>
                  <a:srgbClr val="333333"/>
                </a:solidFill>
                <a:effectLst/>
              </a:rPr>
              <a:t>TS plots do not show any trend(as seen earlier) except an intervention point.</a:t>
            </a:r>
          </a:p>
          <a:p>
            <a:pPr marL="342900" indent="-342900" algn="l">
              <a:buFont typeface="+mj-lt"/>
              <a:buAutoNum type="arabicPeriod"/>
            </a:pPr>
            <a:r>
              <a:rPr lang="en-US" sz="1400" b="0" i="0" dirty="0">
                <a:solidFill>
                  <a:srgbClr val="333333"/>
                </a:solidFill>
                <a:effectLst/>
              </a:rPr>
              <a:t>Histogram shows normal distribution of the residuals.</a:t>
            </a:r>
          </a:p>
          <a:p>
            <a:pPr marL="342900" indent="-342900">
              <a:buFont typeface="+mj-lt"/>
              <a:buAutoNum type="arabicPeriod"/>
            </a:pPr>
            <a:r>
              <a:rPr lang="en-US" sz="1400" b="0" i="0" dirty="0" err="1">
                <a:solidFill>
                  <a:srgbClr val="333333"/>
                </a:solidFill>
                <a:effectLst/>
              </a:rPr>
              <a:t>QQplot</a:t>
            </a:r>
            <a:r>
              <a:rPr lang="en-US" sz="1400" b="0" i="0" dirty="0">
                <a:solidFill>
                  <a:srgbClr val="333333"/>
                </a:solidFill>
                <a:effectLst/>
              </a:rPr>
              <a:t> shows normality with 1 outlier at the head.</a:t>
            </a:r>
          </a:p>
          <a:p>
            <a:pPr marL="342900" indent="-342900" algn="l">
              <a:buFont typeface="+mj-lt"/>
              <a:buAutoNum type="arabicPeriod"/>
            </a:pPr>
            <a:r>
              <a:rPr lang="en-US" sz="1400" b="0" i="0" dirty="0">
                <a:solidFill>
                  <a:srgbClr val="333333"/>
                </a:solidFill>
                <a:effectLst/>
              </a:rPr>
              <a:t>ACF plot shows presence of white noise . </a:t>
            </a:r>
          </a:p>
        </p:txBody>
      </p:sp>
      <p:pic>
        <p:nvPicPr>
          <p:cNvPr id="15" name="Picture 14">
            <a:extLst>
              <a:ext uri="{FF2B5EF4-FFF2-40B4-BE49-F238E27FC236}">
                <a16:creationId xmlns:a16="http://schemas.microsoft.com/office/drawing/2014/main" id="{C4C47327-029D-5D6E-2029-0545DF9C5B02}"/>
              </a:ext>
            </a:extLst>
          </p:cNvPr>
          <p:cNvPicPr>
            <a:picLocks noChangeAspect="1"/>
          </p:cNvPicPr>
          <p:nvPr/>
        </p:nvPicPr>
        <p:blipFill>
          <a:blip r:embed="rId3"/>
          <a:stretch>
            <a:fillRect/>
          </a:stretch>
        </p:blipFill>
        <p:spPr>
          <a:xfrm>
            <a:off x="566928" y="4621319"/>
            <a:ext cx="3233336" cy="1194690"/>
          </a:xfrm>
          <a:prstGeom prst="rect">
            <a:avLst/>
          </a:prstGeom>
        </p:spPr>
      </p:pic>
      <p:sp>
        <p:nvSpPr>
          <p:cNvPr id="20" name="TextBox 19">
            <a:extLst>
              <a:ext uri="{FF2B5EF4-FFF2-40B4-BE49-F238E27FC236}">
                <a16:creationId xmlns:a16="http://schemas.microsoft.com/office/drawing/2014/main" id="{E8BD14A0-03F3-B297-C542-ADEAD59DBF44}"/>
              </a:ext>
            </a:extLst>
          </p:cNvPr>
          <p:cNvSpPr txBox="1"/>
          <p:nvPr/>
        </p:nvSpPr>
        <p:spPr>
          <a:xfrm>
            <a:off x="3937063" y="4405623"/>
            <a:ext cx="8152156" cy="2677656"/>
          </a:xfrm>
          <a:prstGeom prst="rect">
            <a:avLst/>
          </a:prstGeom>
          <a:noFill/>
        </p:spPr>
        <p:txBody>
          <a:bodyPr wrap="square">
            <a:spAutoFit/>
          </a:bodyPr>
          <a:lstStyle/>
          <a:p>
            <a:pPr algn="l"/>
            <a:r>
              <a:rPr lang="en-US" sz="1400" b="0" i="0" dirty="0">
                <a:solidFill>
                  <a:srgbClr val="374151"/>
                </a:solidFill>
                <a:effectLst/>
              </a:rPr>
              <a:t>W = 0.97161: The test statistic (W) is a measure of how closely the observed data align with the expected values under the assumption of a normal distribution</a:t>
            </a:r>
          </a:p>
          <a:p>
            <a:pPr algn="l"/>
            <a:endParaRPr lang="en-US" sz="1400" b="0" i="0" dirty="0">
              <a:solidFill>
                <a:srgbClr val="374151"/>
              </a:solidFill>
              <a:effectLst/>
            </a:endParaRPr>
          </a:p>
          <a:p>
            <a:pPr algn="l"/>
            <a:r>
              <a:rPr lang="en-US" sz="1400" b="0" i="0" dirty="0">
                <a:solidFill>
                  <a:srgbClr val="374151"/>
                </a:solidFill>
                <a:effectLst/>
              </a:rPr>
              <a:t>p-value = 0.02062: The p-value is a measure of the strength of evidence against the null hypothesis. In the context of the Shapiro-Wilk test, the null hypothesis is that the data are normally distributed.</a:t>
            </a:r>
          </a:p>
          <a:p>
            <a:pPr algn="l"/>
            <a:endParaRPr lang="en-US" sz="1400" b="0" i="0" dirty="0">
              <a:solidFill>
                <a:srgbClr val="374151"/>
              </a:solidFill>
              <a:effectLst/>
            </a:endParaRPr>
          </a:p>
          <a:p>
            <a:pPr algn="l"/>
            <a:r>
              <a:rPr lang="en-US" sz="1400" b="0" i="0" dirty="0">
                <a:solidFill>
                  <a:srgbClr val="374151"/>
                </a:solidFill>
                <a:effectLst/>
              </a:rPr>
              <a:t>Based on the provided results, we can interpret the Shapiro-Wilk test as follows:</a:t>
            </a:r>
          </a:p>
          <a:p>
            <a:pPr lvl="1">
              <a:buFont typeface="Arial" panose="020B0604020202020204" pitchFamily="34" charset="0"/>
              <a:buChar char="•"/>
            </a:pPr>
            <a:r>
              <a:rPr lang="en-US" sz="1400" b="0" i="0" dirty="0">
                <a:solidFill>
                  <a:srgbClr val="374151"/>
                </a:solidFill>
                <a:effectLst/>
              </a:rPr>
              <a:t>Since the p-value (0.02062) is less than the significance level of 0.05, we have sufficient evidence to reject the null hypothesis that the data follow a normal distribution.</a:t>
            </a:r>
          </a:p>
          <a:p>
            <a:pPr lvl="1">
              <a:buFont typeface="Arial" panose="020B0604020202020204" pitchFamily="34" charset="0"/>
              <a:buChar char="•"/>
            </a:pPr>
            <a:r>
              <a:rPr lang="en-US" sz="1400" b="0" i="0" dirty="0">
                <a:solidFill>
                  <a:srgbClr val="374151"/>
                </a:solidFill>
                <a:effectLst/>
              </a:rPr>
              <a:t>Therefore, we can conclude that the dataset "</a:t>
            </a:r>
            <a:r>
              <a:rPr lang="en-US" sz="1400" b="0" i="0" dirty="0" err="1">
                <a:solidFill>
                  <a:srgbClr val="374151"/>
                </a:solidFill>
                <a:effectLst/>
              </a:rPr>
              <a:t>res.model</a:t>
            </a:r>
            <a:r>
              <a:rPr lang="en-US" sz="1400" b="0" i="0" dirty="0">
                <a:solidFill>
                  <a:srgbClr val="374151"/>
                </a:solidFill>
                <a:effectLst/>
              </a:rPr>
              <a:t>" does not follow a normal distribution.</a:t>
            </a:r>
          </a:p>
          <a:p>
            <a:pPr algn="l">
              <a:buFont typeface="Arial" panose="020B0604020202020204" pitchFamily="34" charset="0"/>
              <a:buChar char="•"/>
            </a:pPr>
            <a:endParaRPr lang="en-US" sz="1400" b="0" i="0" dirty="0">
              <a:solidFill>
                <a:srgbClr val="374151"/>
              </a:solidFill>
              <a:effectLst/>
            </a:endParaRPr>
          </a:p>
          <a:p>
            <a:pPr algn="l">
              <a:buFont typeface="Arial" panose="020B0604020202020204" pitchFamily="34" charset="0"/>
              <a:buChar char="•"/>
            </a:pPr>
            <a:endParaRPr lang="en-US" sz="1400" b="0" i="0" dirty="0">
              <a:solidFill>
                <a:srgbClr val="374151"/>
              </a:solidFill>
              <a:effectLst/>
            </a:endParaRPr>
          </a:p>
        </p:txBody>
      </p:sp>
    </p:spTree>
    <p:extLst>
      <p:ext uri="{BB962C8B-B14F-4D97-AF65-F5344CB8AC3E}">
        <p14:creationId xmlns:p14="http://schemas.microsoft.com/office/powerpoint/2010/main" val="4288683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49B9E8A9-352D-4DCB-9485-C777000D4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612648" y="1246970"/>
            <a:ext cx="6272784" cy="1536192"/>
          </a:xfrm>
        </p:spPr>
        <p:txBody>
          <a:bodyPr vert="horz" lIns="91440" tIns="45720" rIns="91440" bIns="45720" rtlCol="0" anchor="b">
            <a:normAutofit fontScale="90000"/>
          </a:bodyPr>
          <a:lstStyle/>
          <a:p>
            <a:pPr>
              <a:spcBef>
                <a:spcPct val="0"/>
              </a:spcBef>
            </a:pPr>
            <a:r>
              <a:rPr lang="en-US" sz="5200" b="0" i="0" dirty="0">
                <a:solidFill>
                  <a:schemeClr val="tx1"/>
                </a:solidFill>
                <a:effectLst/>
              </a:rPr>
              <a:t>ARIMA Forecasting </a:t>
            </a:r>
            <a:r>
              <a:rPr lang="en-US" sz="5200" b="0" dirty="0">
                <a:solidFill>
                  <a:schemeClr val="tx1"/>
                </a:solidFill>
              </a:rPr>
              <a:t>- Car's sales for next 10 years </a:t>
            </a:r>
          </a:p>
        </p:txBody>
      </p:sp>
      <p:sp>
        <p:nvSpPr>
          <p:cNvPr id="1035" name="Rectangle 1034">
            <a:extLst>
              <a:ext uri="{FF2B5EF4-FFF2-40B4-BE49-F238E27FC236}">
                <a16:creationId xmlns:a16="http://schemas.microsoft.com/office/drawing/2014/main" id="{C2A9B0E5-C2C1-4B85-99A9-117A659D5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3A8AEACA-9535-4BE8-A91B-8BE82BA54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8" name="Picture 4">
            <a:extLst>
              <a:ext uri="{FF2B5EF4-FFF2-40B4-BE49-F238E27FC236}">
                <a16:creationId xmlns:a16="http://schemas.microsoft.com/office/drawing/2014/main" id="{BC518AB0-CA19-5C1E-75F4-9D7FF720332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16629" y="331311"/>
            <a:ext cx="3964531" cy="283464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0A6826BE-9DB8-173C-E0B8-3E5287EBD8E6}"/>
              </a:ext>
            </a:extLst>
          </p:cNvPr>
          <p:cNvSpPr txBox="1"/>
          <p:nvPr/>
        </p:nvSpPr>
        <p:spPr>
          <a:xfrm>
            <a:off x="612648" y="3355848"/>
            <a:ext cx="6272784" cy="2825496"/>
          </a:xfrm>
          <a:prstGeom prst="rect">
            <a:avLst/>
          </a:prstGeom>
        </p:spPr>
        <p:txBody>
          <a:bodyPr vert="horz" lIns="91440" tIns="45720" rIns="91440" bIns="45720" rtlCol="0">
            <a:normAutofit/>
          </a:bodyPr>
          <a:lstStyle/>
          <a:p>
            <a:pPr>
              <a:lnSpc>
                <a:spcPct val="90000"/>
              </a:lnSpc>
              <a:spcAft>
                <a:spcPts val="600"/>
              </a:spcAft>
            </a:pPr>
            <a:r>
              <a:rPr lang="en-US" sz="1500" b="0" i="0" dirty="0">
                <a:effectLst/>
              </a:rPr>
              <a:t>When considering elements like advancing technology, population expansion, and other factors that are driving forces in the automobile sector, an upward trend in auto sales is actually in accordance with forecasts.</a:t>
            </a:r>
          </a:p>
          <a:p>
            <a:pPr indent="-228600">
              <a:lnSpc>
                <a:spcPct val="90000"/>
              </a:lnSpc>
              <a:spcAft>
                <a:spcPts val="600"/>
              </a:spcAft>
              <a:buFont typeface="Arial" panose="020B0604020202020204" pitchFamily="34" charset="0"/>
              <a:buChar char="•"/>
            </a:pPr>
            <a:endParaRPr lang="en-US" sz="1500" b="0" i="0" dirty="0">
              <a:effectLst/>
            </a:endParaRPr>
          </a:p>
          <a:p>
            <a:pPr>
              <a:lnSpc>
                <a:spcPct val="90000"/>
              </a:lnSpc>
              <a:spcAft>
                <a:spcPts val="600"/>
              </a:spcAft>
            </a:pPr>
            <a:r>
              <a:rPr lang="en-US" sz="1500" b="0" i="0" dirty="0">
                <a:effectLst/>
              </a:rPr>
              <a:t>While an upward tendency in car sales is frequently seen, it's crucial to remember that this trend may not be linear or consistent. The growth rate and trajectory of car sales over time can be influenced by economic conditions, consumer preferences, governmental regulations, and other external factors. As new information becomes available, it is crucial to regularly check and update the forecast.</a:t>
            </a:r>
          </a:p>
          <a:p>
            <a:pPr indent="-228600">
              <a:lnSpc>
                <a:spcPct val="90000"/>
              </a:lnSpc>
              <a:spcAft>
                <a:spcPts val="600"/>
              </a:spcAft>
              <a:buFont typeface="Arial" panose="020B0604020202020204" pitchFamily="34" charset="0"/>
              <a:buChar char="•"/>
            </a:pPr>
            <a:endParaRPr lang="en-US" sz="1500" b="0" i="0" dirty="0">
              <a:effectLst/>
            </a:endParaRPr>
          </a:p>
          <a:p>
            <a:pPr indent="-228600">
              <a:lnSpc>
                <a:spcPct val="90000"/>
              </a:lnSpc>
              <a:spcAft>
                <a:spcPts val="600"/>
              </a:spcAft>
              <a:buFont typeface="Arial" panose="020B0604020202020204" pitchFamily="34" charset="0"/>
              <a:buChar char="•"/>
            </a:pPr>
            <a:endParaRPr lang="en-US" sz="1500" b="0" i="0" dirty="0">
              <a:effectLst/>
            </a:endParaRPr>
          </a:p>
        </p:txBody>
      </p:sp>
      <p:pic>
        <p:nvPicPr>
          <p:cNvPr id="8" name="Picture 7">
            <a:extLst>
              <a:ext uri="{FF2B5EF4-FFF2-40B4-BE49-F238E27FC236}">
                <a16:creationId xmlns:a16="http://schemas.microsoft.com/office/drawing/2014/main" id="{2B4C41D1-484A-3ABD-8A33-6725CB2D2E3C}"/>
              </a:ext>
            </a:extLst>
          </p:cNvPr>
          <p:cNvPicPr>
            <a:picLocks noChangeAspect="1"/>
          </p:cNvPicPr>
          <p:nvPr/>
        </p:nvPicPr>
        <p:blipFill>
          <a:blip r:embed="rId3"/>
          <a:stretch>
            <a:fillRect/>
          </a:stretch>
        </p:blipFill>
        <p:spPr>
          <a:xfrm>
            <a:off x="7684008" y="3756579"/>
            <a:ext cx="4229773" cy="2009141"/>
          </a:xfrm>
          <a:prstGeom prst="rect">
            <a:avLst/>
          </a:prstGeom>
        </p:spPr>
      </p:pic>
    </p:spTree>
    <p:extLst>
      <p:ext uri="{BB962C8B-B14F-4D97-AF65-F5344CB8AC3E}">
        <p14:creationId xmlns:p14="http://schemas.microsoft.com/office/powerpoint/2010/main" val="238398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49B9E8A9-352D-4DCB-9485-C777000D4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612648" y="1076304"/>
            <a:ext cx="6272784" cy="1536192"/>
          </a:xfrm>
        </p:spPr>
        <p:txBody>
          <a:bodyPr vert="horz" lIns="91440" tIns="45720" rIns="91440" bIns="45720" rtlCol="0" anchor="b">
            <a:normAutofit/>
          </a:bodyPr>
          <a:lstStyle/>
          <a:p>
            <a:pPr>
              <a:spcBef>
                <a:spcPct val="0"/>
              </a:spcBef>
            </a:pPr>
            <a:r>
              <a:rPr lang="en-US" sz="5200" b="0" i="0" dirty="0">
                <a:solidFill>
                  <a:schemeClr val="tx1"/>
                </a:solidFill>
                <a:effectLst/>
              </a:rPr>
              <a:t>ETS Forecasting </a:t>
            </a:r>
            <a:r>
              <a:rPr lang="en-US" sz="5200" b="0" dirty="0">
                <a:solidFill>
                  <a:schemeClr val="tx1"/>
                </a:solidFill>
              </a:rPr>
              <a:t>- Car's sales for next 10 years </a:t>
            </a:r>
          </a:p>
        </p:txBody>
      </p:sp>
      <p:sp>
        <p:nvSpPr>
          <p:cNvPr id="1035" name="Rectangle 1034">
            <a:extLst>
              <a:ext uri="{FF2B5EF4-FFF2-40B4-BE49-F238E27FC236}">
                <a16:creationId xmlns:a16="http://schemas.microsoft.com/office/drawing/2014/main" id="{C2A9B0E5-C2C1-4B85-99A9-117A659D5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3A8AEACA-9535-4BE8-A91B-8BE82BA54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AutoShape 2">
            <a:extLst>
              <a:ext uri="{FF2B5EF4-FFF2-40B4-BE49-F238E27FC236}">
                <a16:creationId xmlns:a16="http://schemas.microsoft.com/office/drawing/2014/main" id="{7C34F9DD-DCAA-4E0B-EB2D-8BB23A88455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a:extLst>
              <a:ext uri="{FF2B5EF4-FFF2-40B4-BE49-F238E27FC236}">
                <a16:creationId xmlns:a16="http://schemas.microsoft.com/office/drawing/2014/main" id="{DBC83126-BB03-1B71-886A-EF86DD8921B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76541617-DBC4-FF52-9E92-A262A5B0FA3B}"/>
              </a:ext>
            </a:extLst>
          </p:cNvPr>
          <p:cNvPicPr>
            <a:picLocks noChangeAspect="1"/>
          </p:cNvPicPr>
          <p:nvPr/>
        </p:nvPicPr>
        <p:blipFill>
          <a:blip r:embed="rId2"/>
          <a:stretch>
            <a:fillRect/>
          </a:stretch>
        </p:blipFill>
        <p:spPr>
          <a:xfrm>
            <a:off x="146117" y="3110698"/>
            <a:ext cx="7768682" cy="3249100"/>
          </a:xfrm>
          <a:prstGeom prst="rect">
            <a:avLst/>
          </a:prstGeom>
        </p:spPr>
      </p:pic>
      <p:pic>
        <p:nvPicPr>
          <p:cNvPr id="9" name="Picture 8">
            <a:extLst>
              <a:ext uri="{FF2B5EF4-FFF2-40B4-BE49-F238E27FC236}">
                <a16:creationId xmlns:a16="http://schemas.microsoft.com/office/drawing/2014/main" id="{B481C1C6-E56A-D8D4-FB7B-92737542420D}"/>
              </a:ext>
            </a:extLst>
          </p:cNvPr>
          <p:cNvPicPr>
            <a:picLocks noChangeAspect="1"/>
          </p:cNvPicPr>
          <p:nvPr/>
        </p:nvPicPr>
        <p:blipFill>
          <a:blip r:embed="rId3"/>
          <a:stretch>
            <a:fillRect/>
          </a:stretch>
        </p:blipFill>
        <p:spPr>
          <a:xfrm>
            <a:off x="7914799" y="460804"/>
            <a:ext cx="3871985" cy="5987778"/>
          </a:xfrm>
          <a:prstGeom prst="rect">
            <a:avLst/>
          </a:prstGeom>
        </p:spPr>
      </p:pic>
    </p:spTree>
    <p:extLst>
      <p:ext uri="{BB962C8B-B14F-4D97-AF65-F5344CB8AC3E}">
        <p14:creationId xmlns:p14="http://schemas.microsoft.com/office/powerpoint/2010/main" val="2867312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589560" y="856180"/>
            <a:ext cx="5279408" cy="1128068"/>
          </a:xfrm>
        </p:spPr>
        <p:txBody>
          <a:bodyPr vert="horz" lIns="91440" tIns="45720" rIns="91440" bIns="45720" rtlCol="0" anchor="ctr">
            <a:normAutofit/>
          </a:bodyPr>
          <a:lstStyle/>
          <a:p>
            <a:pPr>
              <a:spcBef>
                <a:spcPct val="0"/>
              </a:spcBef>
            </a:pPr>
            <a:r>
              <a:rPr lang="en-US">
                <a:solidFill>
                  <a:schemeClr val="tx1"/>
                </a:solidFill>
              </a:rPr>
              <a:t>Holdout Set</a:t>
            </a:r>
          </a:p>
        </p:txBody>
      </p:sp>
      <p:grpSp>
        <p:nvGrpSpPr>
          <p:cNvPr id="20" name="Group 1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1" name="Rectangle 2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789D086-7B70-B90D-4909-115862CFDC21}"/>
              </a:ext>
            </a:extLst>
          </p:cNvPr>
          <p:cNvSpPr txBox="1"/>
          <p:nvPr/>
        </p:nvSpPr>
        <p:spPr>
          <a:xfrm>
            <a:off x="590719" y="2330505"/>
            <a:ext cx="5278066"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300" b="0" i="0">
                <a:effectLst/>
              </a:rPr>
              <a:t>The forecast evaluation metrics for the model can be summarized as follows:</a:t>
            </a:r>
          </a:p>
          <a:p>
            <a:pPr indent="-228600">
              <a:lnSpc>
                <a:spcPct val="90000"/>
              </a:lnSpc>
              <a:spcAft>
                <a:spcPts val="600"/>
              </a:spcAft>
              <a:buFont typeface="Arial" panose="020B0604020202020204" pitchFamily="34" charset="0"/>
              <a:buChar char="•"/>
            </a:pPr>
            <a:r>
              <a:rPr lang="en-US" sz="1300" b="0" i="0">
                <a:effectLst/>
              </a:rPr>
              <a:t>The forecasted values have a Mean Error (ME) of -326.0715, indicating an average underestimation of the actual values by 326.0715.</a:t>
            </a:r>
          </a:p>
          <a:p>
            <a:pPr indent="-228600">
              <a:lnSpc>
                <a:spcPct val="90000"/>
              </a:lnSpc>
              <a:spcAft>
                <a:spcPts val="600"/>
              </a:spcAft>
              <a:buFont typeface="Arial" panose="020B0604020202020204" pitchFamily="34" charset="0"/>
              <a:buChar char="•"/>
            </a:pPr>
            <a:r>
              <a:rPr lang="en-US" sz="1300" b="0" i="0">
                <a:effectLst/>
              </a:rPr>
              <a:t>The Root Mean Squared Error (RMSE) is 1890.567, representing the average magnitude of the forecast errors.</a:t>
            </a:r>
          </a:p>
          <a:p>
            <a:pPr indent="-228600">
              <a:lnSpc>
                <a:spcPct val="90000"/>
              </a:lnSpc>
              <a:spcAft>
                <a:spcPts val="600"/>
              </a:spcAft>
              <a:buFont typeface="Arial" panose="020B0604020202020204" pitchFamily="34" charset="0"/>
              <a:buChar char="•"/>
            </a:pPr>
            <a:r>
              <a:rPr lang="en-US" sz="1300" b="0" i="0">
                <a:effectLst/>
              </a:rPr>
              <a:t>The Mean Absolute Error (MAE) is 1605.943, indicating the average absolute difference between the forecasted and actual values.</a:t>
            </a:r>
          </a:p>
          <a:p>
            <a:pPr indent="-228600">
              <a:lnSpc>
                <a:spcPct val="90000"/>
              </a:lnSpc>
              <a:spcAft>
                <a:spcPts val="600"/>
              </a:spcAft>
              <a:buFont typeface="Arial" panose="020B0604020202020204" pitchFamily="34" charset="0"/>
              <a:buChar char="•"/>
            </a:pPr>
            <a:r>
              <a:rPr lang="en-US" sz="1300" b="0" i="0">
                <a:effectLst/>
              </a:rPr>
              <a:t>The Mean Percentage Error (MPE) is -1.934996, indicating an average underestimation of 1.93% in the forecasted values.</a:t>
            </a:r>
          </a:p>
          <a:p>
            <a:pPr indent="-228600">
              <a:lnSpc>
                <a:spcPct val="90000"/>
              </a:lnSpc>
              <a:spcAft>
                <a:spcPts val="600"/>
              </a:spcAft>
              <a:buFont typeface="Arial" panose="020B0604020202020204" pitchFamily="34" charset="0"/>
              <a:buChar char="•"/>
            </a:pPr>
            <a:r>
              <a:rPr lang="en-US" sz="1300" b="0" i="0">
                <a:effectLst/>
              </a:rPr>
              <a:t>The Mean Absolute Percentage Error (MAPE) is 9.121624, representing the average absolute percentage difference between the forecasted and actual values.</a:t>
            </a:r>
          </a:p>
          <a:p>
            <a:pPr indent="-228600">
              <a:lnSpc>
                <a:spcPct val="90000"/>
              </a:lnSpc>
              <a:spcAft>
                <a:spcPts val="600"/>
              </a:spcAft>
              <a:buFont typeface="Arial" panose="020B0604020202020204" pitchFamily="34" charset="0"/>
              <a:buChar char="•"/>
            </a:pPr>
            <a:r>
              <a:rPr lang="en-US" sz="1300" b="0" i="0">
                <a:effectLst/>
              </a:rPr>
              <a:t>The Autocorrelation of Residuals at Lag 1 (ACF1) is 0.08926692, indicating little or no autocorrelation in the residual errors.</a:t>
            </a:r>
          </a:p>
          <a:p>
            <a:pPr indent="-228600">
              <a:lnSpc>
                <a:spcPct val="90000"/>
              </a:lnSpc>
              <a:spcAft>
                <a:spcPts val="600"/>
              </a:spcAft>
              <a:buFont typeface="Arial" panose="020B0604020202020204" pitchFamily="34" charset="0"/>
              <a:buChar char="•"/>
            </a:pPr>
            <a:r>
              <a:rPr lang="en-US" sz="1300" b="0" i="0">
                <a:effectLst/>
              </a:rPr>
              <a:t>Theil's U measure is 0.5338185, indicating a moderate level of accuracy for the forecasted values compared to a naive forecast.</a:t>
            </a:r>
          </a:p>
        </p:txBody>
      </p:sp>
      <p:sp>
        <p:nvSpPr>
          <p:cNvPr id="26" name="Rectangle 2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B89E6832-E8F2-2034-0EAB-58EFD49EE36C}"/>
              </a:ext>
            </a:extLst>
          </p:cNvPr>
          <p:cNvPicPr>
            <a:picLocks noChangeAspect="1"/>
          </p:cNvPicPr>
          <p:nvPr/>
        </p:nvPicPr>
        <p:blipFill>
          <a:blip r:embed="rId2"/>
          <a:stretch>
            <a:fillRect/>
          </a:stretch>
        </p:blipFill>
        <p:spPr>
          <a:xfrm>
            <a:off x="7083423" y="1632392"/>
            <a:ext cx="4397433" cy="417755"/>
          </a:xfrm>
          <a:prstGeom prst="rect">
            <a:avLst/>
          </a:prstGeom>
        </p:spPr>
      </p:pic>
      <p:sp>
        <p:nvSpPr>
          <p:cNvPr id="30" name="Rectangle 29">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CD09836-25B6-75BB-5BE3-96B1EFCEC6D9}"/>
              </a:ext>
            </a:extLst>
          </p:cNvPr>
          <p:cNvPicPr>
            <a:picLocks noChangeAspect="1"/>
          </p:cNvPicPr>
          <p:nvPr/>
        </p:nvPicPr>
        <p:blipFill>
          <a:blip r:embed="rId3"/>
          <a:stretch>
            <a:fillRect/>
          </a:stretch>
        </p:blipFill>
        <p:spPr>
          <a:xfrm>
            <a:off x="7083423" y="4077169"/>
            <a:ext cx="4395569" cy="1780205"/>
          </a:xfrm>
          <a:prstGeom prst="rect">
            <a:avLst/>
          </a:prstGeom>
        </p:spPr>
      </p:pic>
    </p:spTree>
    <p:extLst>
      <p:ext uri="{BB962C8B-B14F-4D97-AF65-F5344CB8AC3E}">
        <p14:creationId xmlns:p14="http://schemas.microsoft.com/office/powerpoint/2010/main" val="1174395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35DB090-93B5-4581-8D71-BB3839684B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9619"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838201" y="643467"/>
            <a:ext cx="3888526" cy="1800526"/>
          </a:xfrm>
        </p:spPr>
        <p:txBody>
          <a:bodyPr vert="horz" lIns="91440" tIns="45720" rIns="91440" bIns="45720" rtlCol="0" anchor="ctr">
            <a:normAutofit/>
          </a:bodyPr>
          <a:lstStyle/>
          <a:p>
            <a:pPr>
              <a:spcBef>
                <a:spcPct val="0"/>
              </a:spcBef>
            </a:pPr>
            <a:r>
              <a:rPr lang="en-US" sz="4400">
                <a:solidFill>
                  <a:schemeClr val="tx1"/>
                </a:solidFill>
              </a:rPr>
              <a:t>Summary</a:t>
            </a:r>
          </a:p>
        </p:txBody>
      </p:sp>
      <p:sp>
        <p:nvSpPr>
          <p:cNvPr id="7" name="TextBox 6">
            <a:extLst>
              <a:ext uri="{FF2B5EF4-FFF2-40B4-BE49-F238E27FC236}">
                <a16:creationId xmlns:a16="http://schemas.microsoft.com/office/drawing/2014/main" id="{6102B9E7-8778-C4F4-B172-8BD521662715}"/>
              </a:ext>
            </a:extLst>
          </p:cNvPr>
          <p:cNvSpPr txBox="1"/>
          <p:nvPr/>
        </p:nvSpPr>
        <p:spPr>
          <a:xfrm>
            <a:off x="415546" y="2169165"/>
            <a:ext cx="3888528" cy="355358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900" b="0" i="0" dirty="0">
                <a:effectLst/>
              </a:rPr>
              <a:t>Investigated seasonal ARIMA model and ETS </a:t>
            </a:r>
            <a:r>
              <a:rPr lang="en-US" sz="1900" dirty="0"/>
              <a:t>model</a:t>
            </a:r>
            <a:br>
              <a:rPr lang="en-US" sz="1900" dirty="0"/>
            </a:br>
            <a:r>
              <a:rPr lang="en-US" sz="1900" b="0" i="0" dirty="0">
                <a:effectLst/>
              </a:rPr>
              <a:t>We then proceeded with the approach of time series modelling: Model specification </a:t>
            </a:r>
          </a:p>
          <a:p>
            <a:pPr marL="285750" indent="-228600">
              <a:lnSpc>
                <a:spcPct val="90000"/>
              </a:lnSpc>
              <a:spcAft>
                <a:spcPts val="600"/>
              </a:spcAft>
              <a:buFont typeface="Arial" panose="020B0604020202020204" pitchFamily="34" charset="0"/>
              <a:buChar char="•"/>
            </a:pPr>
            <a:r>
              <a:rPr lang="en-US" sz="1900" b="0" i="0" dirty="0">
                <a:effectLst/>
              </a:rPr>
              <a:t>Residual approach </a:t>
            </a:r>
          </a:p>
          <a:p>
            <a:pPr marL="285750" indent="-228600">
              <a:lnSpc>
                <a:spcPct val="90000"/>
              </a:lnSpc>
              <a:spcAft>
                <a:spcPts val="600"/>
              </a:spcAft>
              <a:buFont typeface="Arial" panose="020B0604020202020204" pitchFamily="34" charset="0"/>
              <a:buChar char="•"/>
            </a:pPr>
            <a:r>
              <a:rPr lang="en-US" sz="1900" b="0" i="0" dirty="0">
                <a:effectLst/>
              </a:rPr>
              <a:t>Model fitting </a:t>
            </a:r>
          </a:p>
          <a:p>
            <a:pPr marL="285750" indent="-228600">
              <a:lnSpc>
                <a:spcPct val="90000"/>
              </a:lnSpc>
              <a:spcAft>
                <a:spcPts val="600"/>
              </a:spcAft>
              <a:buFont typeface="Arial" panose="020B0604020202020204" pitchFamily="34" charset="0"/>
              <a:buChar char="•"/>
            </a:pPr>
            <a:r>
              <a:rPr lang="en-US" sz="1900" b="0" i="0" dirty="0">
                <a:effectLst/>
              </a:rPr>
              <a:t>Model diagnostics </a:t>
            </a:r>
          </a:p>
          <a:p>
            <a:pPr indent="-228600">
              <a:lnSpc>
                <a:spcPct val="90000"/>
              </a:lnSpc>
              <a:spcAft>
                <a:spcPts val="600"/>
              </a:spcAft>
              <a:buFont typeface="Arial" panose="020B0604020202020204" pitchFamily="34" charset="0"/>
              <a:buChar char="•"/>
            </a:pPr>
            <a:r>
              <a:rPr lang="en-US" sz="1900" dirty="0"/>
              <a:t>Using our model to predict the future 10 years, we discovered that SARIMA (0,1,3)x(1,1,2) is the best model.</a:t>
            </a:r>
          </a:p>
        </p:txBody>
      </p:sp>
      <p:pic>
        <p:nvPicPr>
          <p:cNvPr id="12" name="Picture 4">
            <a:extLst>
              <a:ext uri="{FF2B5EF4-FFF2-40B4-BE49-F238E27FC236}">
                <a16:creationId xmlns:a16="http://schemas.microsoft.com/office/drawing/2014/main" id="{16737692-A7DA-41CF-F073-924AAC2B5F9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66996" y="643234"/>
            <a:ext cx="3671187" cy="262489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5A2CFD19-DA10-D3B2-2E22-8599E2CC771B}"/>
              </a:ext>
            </a:extLst>
          </p:cNvPr>
          <p:cNvPicPr>
            <a:picLocks noChangeAspect="1"/>
          </p:cNvPicPr>
          <p:nvPr/>
        </p:nvPicPr>
        <p:blipFill>
          <a:blip r:embed="rId3"/>
          <a:stretch>
            <a:fillRect/>
          </a:stretch>
        </p:blipFill>
        <p:spPr>
          <a:xfrm>
            <a:off x="7056646" y="3945956"/>
            <a:ext cx="4491887" cy="1875363"/>
          </a:xfrm>
          <a:prstGeom prst="rect">
            <a:avLst/>
          </a:prstGeom>
        </p:spPr>
      </p:pic>
    </p:spTree>
    <p:extLst>
      <p:ext uri="{BB962C8B-B14F-4D97-AF65-F5344CB8AC3E}">
        <p14:creationId xmlns:p14="http://schemas.microsoft.com/office/powerpoint/2010/main" val="1649194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838200" y="451381"/>
            <a:ext cx="10512552" cy="4066540"/>
          </a:xfrm>
        </p:spPr>
        <p:txBody>
          <a:bodyPr vert="horz" lIns="91440" tIns="45720" rIns="91440" bIns="45720" rtlCol="0" anchor="b">
            <a:normAutofit/>
          </a:bodyPr>
          <a:lstStyle/>
          <a:p>
            <a:pPr algn="l" defTabSz="914400">
              <a:lnSpc>
                <a:spcPct val="90000"/>
              </a:lnSpc>
            </a:pPr>
            <a:r>
              <a:rPr lang="en-US" sz="6600" kern="1200">
                <a:solidFill>
                  <a:schemeClr val="tx1"/>
                </a:solidFill>
                <a:latin typeface="+mj-lt"/>
                <a:ea typeface="+mj-ea"/>
                <a:cs typeface="+mj-cs"/>
              </a:rPr>
              <a:t>Thank You</a:t>
            </a:r>
          </a:p>
        </p:txBody>
      </p:sp>
      <p:sp>
        <p:nvSpPr>
          <p:cNvPr id="11"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476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045028" y="1336329"/>
            <a:ext cx="3892732" cy="4382588"/>
          </a:xfrm>
        </p:spPr>
        <p:txBody>
          <a:bodyPr vert="horz" lIns="91440" tIns="45720" rIns="91440" bIns="45720" rtlCol="0" anchor="ctr">
            <a:normAutofit/>
          </a:bodyPr>
          <a:lstStyle/>
          <a:p>
            <a:pPr algn="l" defTabSz="914400">
              <a:lnSpc>
                <a:spcPct val="90000"/>
              </a:lnSpc>
            </a:pPr>
            <a:r>
              <a:rPr lang="en-US" sz="5400" kern="1200" dirty="0">
                <a:solidFill>
                  <a:schemeClr val="tx1"/>
                </a:solidFill>
                <a:latin typeface="+mj-lt"/>
                <a:ea typeface="+mj-ea"/>
                <a:cs typeface="+mj-cs"/>
              </a:rPr>
              <a:t>Overview</a:t>
            </a:r>
          </a:p>
        </p:txBody>
      </p:sp>
      <p:grpSp>
        <p:nvGrpSpPr>
          <p:cNvPr id="11" name="Group 1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5">
            <a:extLst>
              <a:ext uri="{FF2B5EF4-FFF2-40B4-BE49-F238E27FC236}">
                <a16:creationId xmlns:a16="http://schemas.microsoft.com/office/drawing/2014/main" id="{52555F2C-22BA-6A48-00E1-6BC4576E7FD1}"/>
              </a:ext>
            </a:extLst>
          </p:cNvPr>
          <p:cNvSpPr txBox="1">
            <a:spLocks/>
          </p:cNvSpPr>
          <p:nvPr/>
        </p:nvSpPr>
        <p:spPr>
          <a:xfrm>
            <a:off x="6060069" y="2097900"/>
            <a:ext cx="5260848" cy="4382588"/>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28600" algn="l" fontAlgn="auto">
              <a:lnSpc>
                <a:spcPct val="90000"/>
              </a:lnSpc>
              <a:buFont typeface="Arial" panose="020B0604020202020204" pitchFamily="34" charset="0"/>
              <a:buChar char="•"/>
            </a:pPr>
            <a:r>
              <a:rPr lang="en-US" sz="2000" b="1" dirty="0"/>
              <a:t>Description of data</a:t>
            </a:r>
          </a:p>
          <a:p>
            <a:pPr marL="285750" indent="-228600" algn="l" fontAlgn="auto">
              <a:lnSpc>
                <a:spcPct val="90000"/>
              </a:lnSpc>
              <a:buFont typeface="Arial" panose="020B0604020202020204" pitchFamily="34" charset="0"/>
              <a:buChar char="•"/>
            </a:pPr>
            <a:endParaRPr lang="en-US" sz="2000" b="1" dirty="0"/>
          </a:p>
          <a:p>
            <a:pPr marL="285750" indent="-228600" algn="l" fontAlgn="auto">
              <a:lnSpc>
                <a:spcPct val="90000"/>
              </a:lnSpc>
              <a:buFont typeface="Arial" panose="020B0604020202020204" pitchFamily="34" charset="0"/>
              <a:buChar char="•"/>
            </a:pPr>
            <a:r>
              <a:rPr lang="en-US" sz="2000" b="1" dirty="0"/>
              <a:t>Data Analysis</a:t>
            </a:r>
          </a:p>
          <a:p>
            <a:pPr marL="285750" indent="-228600" algn="l" fontAlgn="auto">
              <a:lnSpc>
                <a:spcPct val="90000"/>
              </a:lnSpc>
              <a:buFont typeface="Arial" panose="020B0604020202020204" pitchFamily="34" charset="0"/>
              <a:buChar char="•"/>
            </a:pPr>
            <a:endParaRPr lang="en-US" sz="2000" b="1" dirty="0"/>
          </a:p>
          <a:p>
            <a:pPr marL="285750" indent="-228600" algn="l" fontAlgn="auto">
              <a:lnSpc>
                <a:spcPct val="90000"/>
              </a:lnSpc>
              <a:buFont typeface="Arial" panose="020B0604020202020204" pitchFamily="34" charset="0"/>
              <a:buChar char="•"/>
            </a:pPr>
            <a:r>
              <a:rPr lang="en-US" sz="2000" b="1" dirty="0"/>
              <a:t>EACF</a:t>
            </a:r>
          </a:p>
          <a:p>
            <a:pPr marL="285750" indent="-228600" algn="l" fontAlgn="auto">
              <a:lnSpc>
                <a:spcPct val="90000"/>
              </a:lnSpc>
              <a:buFont typeface="Arial" panose="020B0604020202020204" pitchFamily="34" charset="0"/>
              <a:buChar char="•"/>
            </a:pPr>
            <a:endParaRPr lang="en-US" sz="2000" b="1" dirty="0"/>
          </a:p>
          <a:p>
            <a:pPr marL="285750" indent="-228600" algn="l" fontAlgn="auto">
              <a:lnSpc>
                <a:spcPct val="90000"/>
              </a:lnSpc>
              <a:buFont typeface="Arial" panose="020B0604020202020204" pitchFamily="34" charset="0"/>
              <a:buChar char="•"/>
            </a:pPr>
            <a:r>
              <a:rPr lang="en-US" sz="2000" b="1" dirty="0"/>
              <a:t>Time series methodology application</a:t>
            </a:r>
          </a:p>
          <a:p>
            <a:pPr marL="285750" indent="-228600" algn="l" fontAlgn="auto">
              <a:lnSpc>
                <a:spcPct val="90000"/>
              </a:lnSpc>
              <a:buFont typeface="Arial" panose="020B0604020202020204" pitchFamily="34" charset="0"/>
              <a:buChar char="•"/>
            </a:pPr>
            <a:endParaRPr lang="en-US" sz="2000" b="1" dirty="0"/>
          </a:p>
          <a:p>
            <a:pPr marL="285750" indent="-228600" algn="l" fontAlgn="auto">
              <a:lnSpc>
                <a:spcPct val="90000"/>
              </a:lnSpc>
              <a:buFont typeface="Arial" panose="020B0604020202020204" pitchFamily="34" charset="0"/>
              <a:buChar char="•"/>
            </a:pPr>
            <a:r>
              <a:rPr lang="en-US" sz="2000" b="1" dirty="0"/>
              <a:t>Fitting the models</a:t>
            </a:r>
          </a:p>
          <a:p>
            <a:pPr marL="285750" indent="-228600" algn="l" fontAlgn="auto">
              <a:lnSpc>
                <a:spcPct val="90000"/>
              </a:lnSpc>
              <a:buFont typeface="Arial" panose="020B0604020202020204" pitchFamily="34" charset="0"/>
              <a:buChar char="•"/>
            </a:pPr>
            <a:endParaRPr lang="en-US" sz="2000" b="1" dirty="0"/>
          </a:p>
          <a:p>
            <a:pPr marL="285750" indent="-228600" algn="l" fontAlgn="auto">
              <a:lnSpc>
                <a:spcPct val="90000"/>
              </a:lnSpc>
              <a:buFont typeface="Arial" panose="020B0604020202020204" pitchFamily="34" charset="0"/>
              <a:buChar char="•"/>
            </a:pPr>
            <a:r>
              <a:rPr lang="en-US" sz="2000" b="1" dirty="0"/>
              <a:t>Evaluating the model</a:t>
            </a:r>
          </a:p>
          <a:p>
            <a:pPr marL="285750" indent="-228600" algn="l" fontAlgn="auto">
              <a:lnSpc>
                <a:spcPct val="90000"/>
              </a:lnSpc>
              <a:buFont typeface="Arial" panose="020B0604020202020204" pitchFamily="34" charset="0"/>
              <a:buChar char="•"/>
            </a:pPr>
            <a:endParaRPr lang="en-US" sz="2000" b="1" dirty="0"/>
          </a:p>
          <a:p>
            <a:pPr marL="285750" indent="-228600" algn="l" fontAlgn="auto">
              <a:lnSpc>
                <a:spcPct val="90000"/>
              </a:lnSpc>
              <a:buFont typeface="Arial" panose="020B0604020202020204" pitchFamily="34" charset="0"/>
              <a:buChar char="•"/>
            </a:pPr>
            <a:r>
              <a:rPr lang="en-US" sz="2000" b="1" dirty="0"/>
              <a:t>Forecasting </a:t>
            </a:r>
          </a:p>
          <a:p>
            <a:pPr marL="285750" indent="-228600" algn="l" fontAlgn="auto">
              <a:lnSpc>
                <a:spcPct val="90000"/>
              </a:lnSpc>
              <a:buFont typeface="Arial" panose="020B0604020202020204" pitchFamily="34" charset="0"/>
              <a:buChar char="•"/>
            </a:pPr>
            <a:endParaRPr lang="en-US" sz="2000" b="1" dirty="0"/>
          </a:p>
          <a:p>
            <a:pPr marL="285750" indent="-228600" algn="l" fontAlgn="auto">
              <a:lnSpc>
                <a:spcPct val="90000"/>
              </a:lnSpc>
              <a:buFont typeface="Arial" panose="020B0604020202020204" pitchFamily="34" charset="0"/>
              <a:buChar char="•"/>
            </a:pPr>
            <a:r>
              <a:rPr lang="en-US" sz="2000" b="1" dirty="0"/>
              <a:t>Holdout Set</a:t>
            </a:r>
          </a:p>
          <a:p>
            <a:pPr marL="285750" indent="-228600" algn="l" fontAlgn="auto">
              <a:lnSpc>
                <a:spcPct val="90000"/>
              </a:lnSpc>
              <a:buFont typeface="Arial" panose="020B0604020202020204" pitchFamily="34" charset="0"/>
              <a:buChar char="•"/>
            </a:pPr>
            <a:endParaRPr lang="en-US" sz="2000" b="1" dirty="0"/>
          </a:p>
          <a:p>
            <a:pPr marL="285750" indent="-228600" algn="l" fontAlgn="auto">
              <a:lnSpc>
                <a:spcPct val="90000"/>
              </a:lnSpc>
              <a:buFont typeface="Arial" panose="020B0604020202020204" pitchFamily="34" charset="0"/>
              <a:buChar char="•"/>
            </a:pPr>
            <a:r>
              <a:rPr lang="en-US" sz="2000" b="1" dirty="0"/>
              <a:t>Conclusion.</a:t>
            </a:r>
            <a:endParaRPr lang="en-US" sz="2000" dirty="0"/>
          </a:p>
          <a:p>
            <a:pPr marL="1028700" lvl="1" fontAlgn="auto">
              <a:spcAft>
                <a:spcPts val="0"/>
              </a:spcAft>
            </a:pPr>
            <a:endParaRPr lang="en-US" sz="2000" dirty="0">
              <a:solidFill>
                <a:schemeClr val="tx1"/>
              </a:solidFill>
            </a:endParaRPr>
          </a:p>
          <a:p>
            <a:pPr marL="285750" indent="-228600" algn="l" fontAlgn="auto">
              <a:lnSpc>
                <a:spcPct val="90000"/>
              </a:lnSpc>
              <a:buFont typeface="Arial" panose="020B0604020202020204" pitchFamily="34" charset="0"/>
              <a:buChar char="•"/>
            </a:pPr>
            <a:endParaRPr lang="en-US" sz="2000" dirty="0"/>
          </a:p>
          <a:p>
            <a:pPr marL="285750" indent="-228600" algn="l" fontAlgn="auto">
              <a:lnSpc>
                <a:spcPct val="90000"/>
              </a:lnSpc>
              <a:buFont typeface="Arial" panose="020B0604020202020204" pitchFamily="34" charset="0"/>
              <a:buChar char="•"/>
            </a:pPr>
            <a:endParaRPr lang="en-US" sz="2000" dirty="0"/>
          </a:p>
          <a:p>
            <a:pPr marL="285750" indent="-228600" algn="l" fontAlgn="auto">
              <a:lnSpc>
                <a:spcPct val="90000"/>
              </a:lnSpc>
              <a:buFont typeface="Arial" panose="020B0604020202020204" pitchFamily="34" charset="0"/>
              <a:buChar char="•"/>
            </a:pPr>
            <a:endParaRPr lang="en-US" sz="2000" dirty="0"/>
          </a:p>
          <a:p>
            <a:pPr indent="-228600" algn="l" fontAlgn="auto">
              <a:lnSpc>
                <a:spcPct val="90000"/>
              </a:lnSpc>
              <a:buFont typeface="Arial" panose="020B0604020202020204" pitchFamily="34" charset="0"/>
              <a:buChar char="•"/>
            </a:pPr>
            <a:endParaRPr lang="en-US" sz="2000" dirty="0"/>
          </a:p>
          <a:p>
            <a:pPr indent="-228600" algn="l" fontAlgn="auto">
              <a:lnSpc>
                <a:spcPct val="90000"/>
              </a:lnSpc>
              <a:buFont typeface="Arial" panose="020B0604020202020204" pitchFamily="34" charset="0"/>
              <a:buChar char="•"/>
            </a:pPr>
            <a:endParaRPr lang="en-US" sz="2000" dirty="0"/>
          </a:p>
        </p:txBody>
      </p:sp>
      <p:sp>
        <p:nvSpPr>
          <p:cNvPr id="3" name="Text Placeholder 5">
            <a:extLst>
              <a:ext uri="{FF2B5EF4-FFF2-40B4-BE49-F238E27FC236}">
                <a16:creationId xmlns:a16="http://schemas.microsoft.com/office/drawing/2014/main" id="{F074D9F8-407E-3D08-631B-435DC05092A5}"/>
              </a:ext>
            </a:extLst>
          </p:cNvPr>
          <p:cNvSpPr txBox="1">
            <a:spLocks/>
          </p:cNvSpPr>
          <p:nvPr/>
        </p:nvSpPr>
        <p:spPr>
          <a:xfrm>
            <a:off x="0" y="4774466"/>
            <a:ext cx="7799387" cy="1534757"/>
          </a:xfrm>
          <a:prstGeom prst="rect">
            <a:avLst/>
          </a:prstGeom>
          <a:noFill/>
        </p:spPr>
        <p:txBody>
          <a:bodyPr wrap="square" lIns="0" tIns="0" rIns="0" bIns="0">
            <a:noAutofit/>
          </a:bodyPr>
          <a:lstStyle>
            <a:lvl1pPr marL="0" indent="0" algn="ctr" defTabSz="914400" rtl="0" eaLnBrk="1" latinLnBrk="0" hangingPunct="1">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l" fontAlgn="auto">
              <a:spcAft>
                <a:spcPts val="600"/>
              </a:spcAft>
              <a:buFont typeface="Wingdings" pitchFamily="2" charset="2"/>
              <a:buChar char="v"/>
            </a:pPr>
            <a:endParaRPr lang="en-US" sz="2400" b="1"/>
          </a:p>
          <a:p>
            <a:pPr algn="l" fontAlgn="auto">
              <a:spcAft>
                <a:spcPts val="600"/>
              </a:spcAft>
            </a:pPr>
            <a:endParaRPr lang="en-US" sz="2400" b="1"/>
          </a:p>
          <a:p>
            <a:pPr algn="l" fontAlgn="auto">
              <a:spcAft>
                <a:spcPts val="600"/>
              </a:spcAft>
            </a:pPr>
            <a:endParaRPr lang="en-US"/>
          </a:p>
          <a:p>
            <a:pPr marL="285750" indent="-285750" algn="l" fontAlgn="auto">
              <a:spcAft>
                <a:spcPts val="600"/>
              </a:spcAft>
              <a:buFont typeface="Wingdings" pitchFamily="2" charset="2"/>
              <a:buChar char="v"/>
            </a:pPr>
            <a:endParaRPr lang="en-US"/>
          </a:p>
          <a:p>
            <a:pPr marL="285750" indent="-285750" algn="l" fontAlgn="auto">
              <a:spcAft>
                <a:spcPts val="600"/>
              </a:spcAft>
              <a:buFont typeface="Wingdings" pitchFamily="2" charset="2"/>
              <a:buChar char="v"/>
            </a:pPr>
            <a:endParaRPr lang="en-US"/>
          </a:p>
          <a:p>
            <a:pPr fontAlgn="auto">
              <a:spcAft>
                <a:spcPts val="600"/>
              </a:spcAft>
            </a:pPr>
            <a:endParaRPr lang="en-US"/>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EFC920F-B85A-4068-BD93-41064EDE9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1C559108-BBAE-426C-8564-051D2BA6D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9" name="Rectangle 28">
              <a:extLst>
                <a:ext uri="{FF2B5EF4-FFF2-40B4-BE49-F238E27FC236}">
                  <a16:creationId xmlns:a16="http://schemas.microsoft.com/office/drawing/2014/main" id="{42BC35EE-6650-42D2-AEFB-4B7CD1AFC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952C743-9049-4DFB-878B-2AB07B6E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1099425" y="1238081"/>
            <a:ext cx="4709345" cy="962953"/>
          </a:xfrm>
        </p:spPr>
        <p:txBody>
          <a:bodyPr vert="horz" lIns="91440" tIns="45720" rIns="91440" bIns="45720" rtlCol="0" anchor="b">
            <a:normAutofit/>
          </a:bodyPr>
          <a:lstStyle/>
          <a:p>
            <a:pPr>
              <a:spcBef>
                <a:spcPct val="0"/>
              </a:spcBef>
            </a:pPr>
            <a:r>
              <a:rPr lang="en-US" sz="3800" b="1">
                <a:solidFill>
                  <a:schemeClr val="tx1"/>
                </a:solidFill>
              </a:rPr>
              <a:t>Describing the Dataset </a:t>
            </a:r>
          </a:p>
        </p:txBody>
      </p:sp>
      <p:sp>
        <p:nvSpPr>
          <p:cNvPr id="34" name="Rectangle 33">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39885" y="2372170"/>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2">
            <a:extLst>
              <a:ext uri="{FF2B5EF4-FFF2-40B4-BE49-F238E27FC236}">
                <a16:creationId xmlns:a16="http://schemas.microsoft.com/office/drawing/2014/main" id="{4E2B0B8A-673E-3407-92AA-79530C68F791}"/>
              </a:ext>
            </a:extLst>
          </p:cNvPr>
          <p:cNvSpPr>
            <a:spLocks noGrp="1"/>
          </p:cNvSpPr>
          <p:nvPr>
            <p:ph type="body" sz="quarter" idx="11"/>
          </p:nvPr>
        </p:nvSpPr>
        <p:spPr/>
        <p:txBody>
          <a:bodyPr/>
          <a:lstStyle/>
          <a:p>
            <a:endParaRPr lang="en-US"/>
          </a:p>
        </p:txBody>
      </p:sp>
      <p:pic>
        <p:nvPicPr>
          <p:cNvPr id="12" name="Picture 11" descr="A close-up of a building&#10;&#10;Description automatically generated with medium confidence">
            <a:extLst>
              <a:ext uri="{FF2B5EF4-FFF2-40B4-BE49-F238E27FC236}">
                <a16:creationId xmlns:a16="http://schemas.microsoft.com/office/drawing/2014/main" id="{E0D70906-A8B0-D4AA-C49A-E3873A9B6BCD}"/>
              </a:ext>
            </a:extLst>
          </p:cNvPr>
          <p:cNvPicPr>
            <a:picLocks noChangeAspect="1"/>
          </p:cNvPicPr>
          <p:nvPr/>
        </p:nvPicPr>
        <p:blipFill rotWithShape="1">
          <a:blip r:embed="rId3"/>
          <a:srcRect l="33166" r="-3" b="-3"/>
          <a:stretch/>
        </p:blipFill>
        <p:spPr>
          <a:xfrm>
            <a:off x="6538366" y="1383738"/>
            <a:ext cx="4929098" cy="4756870"/>
          </a:xfrm>
          <a:prstGeom prst="rect">
            <a:avLst/>
          </a:prstGeom>
        </p:spPr>
      </p:pic>
      <p:graphicFrame>
        <p:nvGraphicFramePr>
          <p:cNvPr id="6" name="TextBox 1">
            <a:extLst>
              <a:ext uri="{FF2B5EF4-FFF2-40B4-BE49-F238E27FC236}">
                <a16:creationId xmlns:a16="http://schemas.microsoft.com/office/drawing/2014/main" id="{91EB29AC-3C99-4BF1-3587-C199F4789144}"/>
              </a:ext>
            </a:extLst>
          </p:cNvPr>
          <p:cNvGraphicFramePr/>
          <p:nvPr>
            <p:extLst>
              <p:ext uri="{D42A27DB-BD31-4B8C-83A1-F6EECF244321}">
                <p14:modId xmlns:p14="http://schemas.microsoft.com/office/powerpoint/2010/main" val="1218158593"/>
              </p:ext>
            </p:extLst>
          </p:nvPr>
        </p:nvGraphicFramePr>
        <p:xfrm>
          <a:off x="853120" y="2516196"/>
          <a:ext cx="4956961" cy="36244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7090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808638" y="386930"/>
            <a:ext cx="9236700" cy="1188950"/>
          </a:xfrm>
        </p:spPr>
        <p:txBody>
          <a:bodyPr vert="horz" lIns="91440" tIns="45720" rIns="91440" bIns="45720" rtlCol="0" anchor="b">
            <a:normAutofit/>
          </a:bodyPr>
          <a:lstStyle/>
          <a:p>
            <a:pPr>
              <a:spcBef>
                <a:spcPct val="0"/>
              </a:spcBef>
            </a:pPr>
            <a:r>
              <a:rPr lang="en-US" sz="5400" b="0" i="0" kern="1200">
                <a:solidFill>
                  <a:schemeClr val="tx1"/>
                </a:solidFill>
                <a:effectLst/>
                <a:latin typeface="+mj-lt"/>
                <a:ea typeface="+mj-ea"/>
                <a:cs typeface="+mj-cs"/>
              </a:rPr>
              <a:t>Analyzing the data</a:t>
            </a:r>
          </a:p>
        </p:txBody>
      </p:sp>
      <p:grpSp>
        <p:nvGrpSpPr>
          <p:cNvPr id="28" name="Group 27">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9" name="Rectangle 28">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5310EC15-44EE-7F28-3A44-659B6D780082}"/>
              </a:ext>
            </a:extLst>
          </p:cNvPr>
          <p:cNvSpPr txBox="1"/>
          <p:nvPr/>
        </p:nvSpPr>
        <p:spPr>
          <a:xfrm>
            <a:off x="4734650" y="4412454"/>
            <a:ext cx="2244805" cy="1816459"/>
          </a:xfrm>
          <a:prstGeom prst="rect">
            <a:avLst/>
          </a:prstGeom>
          <a:noFill/>
        </p:spPr>
        <p:txBody>
          <a:bodyPr wrap="square">
            <a:spAutoFit/>
          </a:bodyPr>
          <a:lstStyle/>
          <a:p>
            <a:pPr marL="190566" indent="-190566" defTabSz="472116">
              <a:spcAft>
                <a:spcPts val="316"/>
              </a:spcAft>
              <a:buFont typeface="Arial" panose="020B0604020202020204" pitchFamily="34" charset="0"/>
              <a:buChar char="•"/>
            </a:pPr>
            <a:r>
              <a:rPr lang="en-US" sz="1067" kern="1200" dirty="0">
                <a:solidFill>
                  <a:srgbClr val="374151"/>
                </a:solidFill>
                <a:latin typeface="+mn-lt"/>
                <a:ea typeface="+mn-ea"/>
                <a:cs typeface="+mn-cs"/>
              </a:rPr>
              <a:t>The strong correlations observed at lags 12, 24, 36 indicate the presence of a seasonal autocorrelation relationship. This will help in selecting appropriate modeling techniques, such as SARIMA, to effectively capture and account for the seasonal patterns in the time series data.</a:t>
            </a:r>
            <a:br>
              <a:rPr lang="en-US" sz="1067" kern="1200" dirty="0">
                <a:solidFill>
                  <a:schemeClr val="tx1"/>
                </a:solidFill>
                <a:latin typeface="+mn-lt"/>
                <a:ea typeface="+mn-ea"/>
                <a:cs typeface="+mn-cs"/>
              </a:rPr>
            </a:br>
            <a:endParaRPr lang="en-US" sz="1600" b="0" i="0" dirty="0">
              <a:effectLst/>
            </a:endParaRPr>
          </a:p>
        </p:txBody>
      </p:sp>
      <p:pic>
        <p:nvPicPr>
          <p:cNvPr id="4" name="Picture 3" descr="A picture containing text, diagram, handwriting, font&#10;&#10;Description automatically generated">
            <a:extLst>
              <a:ext uri="{FF2B5EF4-FFF2-40B4-BE49-F238E27FC236}">
                <a16:creationId xmlns:a16="http://schemas.microsoft.com/office/drawing/2014/main" id="{05D40C7C-0097-EA56-5D97-62D8BE554E3B}"/>
              </a:ext>
            </a:extLst>
          </p:cNvPr>
          <p:cNvPicPr>
            <a:picLocks noChangeAspect="1"/>
          </p:cNvPicPr>
          <p:nvPr/>
        </p:nvPicPr>
        <p:blipFill>
          <a:blip r:embed="rId2"/>
          <a:stretch>
            <a:fillRect/>
          </a:stretch>
        </p:blipFill>
        <p:spPr>
          <a:xfrm>
            <a:off x="2135009" y="2614330"/>
            <a:ext cx="1663851" cy="15508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19E66363-FD8D-6DBD-30A4-79292A86DBB7}"/>
              </a:ext>
            </a:extLst>
          </p:cNvPr>
          <p:cNvSpPr txBox="1"/>
          <p:nvPr/>
        </p:nvSpPr>
        <p:spPr>
          <a:xfrm>
            <a:off x="1663556" y="4412454"/>
            <a:ext cx="2606755" cy="1337433"/>
          </a:xfrm>
          <a:prstGeom prst="rect">
            <a:avLst/>
          </a:prstGeom>
          <a:noFill/>
        </p:spPr>
        <p:txBody>
          <a:bodyPr wrap="square">
            <a:spAutoFit/>
          </a:bodyPr>
          <a:lstStyle/>
          <a:p>
            <a:pPr marL="147537" indent="-147537" defTabSz="472116">
              <a:spcAft>
                <a:spcPts val="316"/>
              </a:spcAft>
              <a:buFont typeface="Arial" panose="020B0604020202020204" pitchFamily="34" charset="0"/>
              <a:buChar char="•"/>
            </a:pPr>
            <a:r>
              <a:rPr lang="en-US" sz="1067" kern="1200" dirty="0">
                <a:solidFill>
                  <a:srgbClr val="333333"/>
                </a:solidFill>
                <a:latin typeface="+mn-lt"/>
                <a:ea typeface="+mn-ea"/>
                <a:cs typeface="+mn-cs"/>
              </a:rPr>
              <a:t>Trend: There is strong upward trend.</a:t>
            </a:r>
          </a:p>
          <a:p>
            <a:pPr marL="147537" indent="-147537" defTabSz="472116">
              <a:spcAft>
                <a:spcPts val="316"/>
              </a:spcAft>
              <a:buFont typeface="Arial" panose="020B0604020202020204" pitchFamily="34" charset="0"/>
              <a:buChar char="•"/>
            </a:pPr>
            <a:r>
              <a:rPr lang="en-US" sz="1067" kern="1200" dirty="0">
                <a:solidFill>
                  <a:srgbClr val="333333"/>
                </a:solidFill>
                <a:latin typeface="+mn-lt"/>
                <a:ea typeface="+mn-ea"/>
                <a:cs typeface="+mn-cs"/>
              </a:rPr>
              <a:t>Seasonality: A seasonal pattern is rise and fall in data values that repeats after regular intervals. We can visualize it from the plot.</a:t>
            </a:r>
          </a:p>
          <a:p>
            <a:pPr marL="147537" indent="-147537" defTabSz="472116">
              <a:spcAft>
                <a:spcPts val="316"/>
              </a:spcAft>
              <a:buFont typeface="Arial" panose="020B0604020202020204" pitchFamily="34" charset="0"/>
              <a:buChar char="•"/>
            </a:pPr>
            <a:r>
              <a:rPr lang="en-US" sz="1067" kern="1200" dirty="0">
                <a:solidFill>
                  <a:srgbClr val="333333"/>
                </a:solidFill>
                <a:latin typeface="+mn-lt"/>
                <a:ea typeface="+mn-ea"/>
                <a:cs typeface="+mn-cs"/>
              </a:rPr>
              <a:t>we observe non stationarity due to upwards trend</a:t>
            </a:r>
            <a:endParaRPr lang="en-US" sz="1600" b="0" i="0" dirty="0">
              <a:solidFill>
                <a:srgbClr val="333333"/>
              </a:solidFill>
              <a:effectLst/>
            </a:endParaRPr>
          </a:p>
        </p:txBody>
      </p:sp>
      <p:sp>
        <p:nvSpPr>
          <p:cNvPr id="9" name="TextBox 8">
            <a:extLst>
              <a:ext uri="{FF2B5EF4-FFF2-40B4-BE49-F238E27FC236}">
                <a16:creationId xmlns:a16="http://schemas.microsoft.com/office/drawing/2014/main" id="{5E2ADC09-29FC-68A2-5BBD-073198609A37}"/>
              </a:ext>
            </a:extLst>
          </p:cNvPr>
          <p:cNvSpPr txBox="1"/>
          <p:nvPr/>
        </p:nvSpPr>
        <p:spPr>
          <a:xfrm>
            <a:off x="7788092" y="4410546"/>
            <a:ext cx="2238350" cy="1067497"/>
          </a:xfrm>
          <a:prstGeom prst="rect">
            <a:avLst/>
          </a:prstGeom>
          <a:noFill/>
        </p:spPr>
        <p:txBody>
          <a:bodyPr wrap="square">
            <a:spAutoFit/>
          </a:bodyPr>
          <a:lstStyle/>
          <a:p>
            <a:pPr marL="190566" indent="-190566" defTabSz="304906">
              <a:spcAft>
                <a:spcPts val="450"/>
              </a:spcAft>
              <a:buFont typeface="Arial" panose="020B0604020202020204" pitchFamily="34" charset="0"/>
              <a:buChar char="•"/>
            </a:pPr>
            <a:r>
              <a:rPr lang="en-US" sz="1067" kern="1200" dirty="0">
                <a:solidFill>
                  <a:srgbClr val="374151"/>
                </a:solidFill>
                <a:latin typeface="+mn-lt"/>
                <a:ea typeface="+mn-ea"/>
                <a:cs typeface="+mn-cs"/>
              </a:rPr>
              <a:t>PACF indicating a significant partial autocorrelation at a seasonal lag of 12 suggests the presence of seasonality in the time series, indicating a repeating pattern every 12 periods.</a:t>
            </a:r>
            <a:endParaRPr lang="en-US" sz="1600" dirty="0"/>
          </a:p>
        </p:txBody>
      </p:sp>
      <p:pic>
        <p:nvPicPr>
          <p:cNvPr id="11" name="Picture 10" descr="A picture containing text, diagram, line, plot&#10;&#10;Description automatically generated">
            <a:extLst>
              <a:ext uri="{FF2B5EF4-FFF2-40B4-BE49-F238E27FC236}">
                <a16:creationId xmlns:a16="http://schemas.microsoft.com/office/drawing/2014/main" id="{EB62CF6A-94EA-E678-2814-FA8E81AF217A}"/>
              </a:ext>
            </a:extLst>
          </p:cNvPr>
          <p:cNvPicPr>
            <a:picLocks noChangeAspect="1"/>
          </p:cNvPicPr>
          <p:nvPr/>
        </p:nvPicPr>
        <p:blipFill>
          <a:blip r:embed="rId3"/>
          <a:stretch>
            <a:fillRect/>
          </a:stretch>
        </p:blipFill>
        <p:spPr>
          <a:xfrm>
            <a:off x="8072967" y="2651051"/>
            <a:ext cx="1668600" cy="15552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descr="A picture containing text, diagram, line, plot&#10;&#10;Description automatically generated">
            <a:extLst>
              <a:ext uri="{FF2B5EF4-FFF2-40B4-BE49-F238E27FC236}">
                <a16:creationId xmlns:a16="http://schemas.microsoft.com/office/drawing/2014/main" id="{8EE3E375-2122-3DE8-B7AE-2B8DCF045A68}"/>
              </a:ext>
            </a:extLst>
          </p:cNvPr>
          <p:cNvPicPr>
            <a:picLocks noChangeAspect="1"/>
          </p:cNvPicPr>
          <p:nvPr/>
        </p:nvPicPr>
        <p:blipFill>
          <a:blip r:embed="rId4"/>
          <a:stretch>
            <a:fillRect/>
          </a:stretch>
        </p:blipFill>
        <p:spPr>
          <a:xfrm>
            <a:off x="5071043" y="2614330"/>
            <a:ext cx="1669192" cy="15558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7097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F687420-BEB4-45CD-8226-339BE553B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645064" y="525982"/>
            <a:ext cx="4282983" cy="1200361"/>
          </a:xfrm>
        </p:spPr>
        <p:txBody>
          <a:bodyPr vert="horz" lIns="91440" tIns="45720" rIns="91440" bIns="45720" rtlCol="0" anchor="b">
            <a:normAutofit/>
          </a:bodyPr>
          <a:lstStyle/>
          <a:p>
            <a:pPr>
              <a:spcBef>
                <a:spcPct val="0"/>
              </a:spcBef>
            </a:pPr>
            <a:r>
              <a:rPr lang="en-US" sz="3600" b="0" i="0" dirty="0">
                <a:solidFill>
                  <a:schemeClr val="tx1"/>
                </a:solidFill>
                <a:effectLst/>
              </a:rPr>
              <a:t>Seasonality</a:t>
            </a:r>
          </a:p>
        </p:txBody>
      </p:sp>
      <p:sp>
        <p:nvSpPr>
          <p:cNvPr id="13"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9E66363-FD8D-6DBD-30A4-79292A86DBB7}"/>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a:lnSpc>
                <a:spcPct val="90000"/>
              </a:lnSpc>
              <a:spcAft>
                <a:spcPts val="381"/>
              </a:spcAft>
            </a:pPr>
            <a:r>
              <a:rPr lang="en-US" sz="1300" b="0" i="1" dirty="0">
                <a:effectLst/>
              </a:rPr>
              <a:t>Seasonal ARIMA differencing:</a:t>
            </a:r>
            <a:endParaRPr lang="en-US" sz="1300" dirty="0"/>
          </a:p>
          <a:p>
            <a:pPr>
              <a:lnSpc>
                <a:spcPct val="90000"/>
              </a:lnSpc>
            </a:pPr>
            <a:r>
              <a:rPr lang="en-US" sz="1300" dirty="0"/>
              <a:t>T</a:t>
            </a:r>
            <a:r>
              <a:rPr lang="en-US" sz="1300" b="0" i="0" dirty="0">
                <a:effectLst/>
              </a:rPr>
              <a:t>he seasonal ARIMA model incorporates both non-seasonal and seasonal factors in multiplicative </a:t>
            </a:r>
            <a:r>
              <a:rPr lang="en-US" sz="1300" b="0" i="0" dirty="0" err="1">
                <a:effectLst/>
              </a:rPr>
              <a:t>model.Shorthand</a:t>
            </a:r>
            <a:r>
              <a:rPr lang="en-US" sz="1300" b="0" i="0" dirty="0">
                <a:effectLst/>
              </a:rPr>
              <a:t> notation is :</a:t>
            </a:r>
          </a:p>
          <a:p>
            <a:pPr indent="-228600">
              <a:lnSpc>
                <a:spcPct val="90000"/>
              </a:lnSpc>
              <a:buFont typeface="Arial" panose="020B0604020202020204" pitchFamily="34" charset="0"/>
              <a:buChar char="•"/>
            </a:pPr>
            <a:endParaRPr lang="en-US" sz="1300" b="0" i="0" dirty="0">
              <a:effectLst/>
            </a:endParaRPr>
          </a:p>
          <a:p>
            <a:pPr>
              <a:lnSpc>
                <a:spcPct val="90000"/>
              </a:lnSpc>
            </a:pPr>
            <a:r>
              <a:rPr lang="en-US" sz="1300" b="0" i="0" dirty="0">
                <a:effectLst/>
              </a:rPr>
              <a:t>	</a:t>
            </a:r>
            <a:r>
              <a:rPr lang="en-US" sz="1300" b="0" i="0" u="none" strike="noStrike" dirty="0">
                <a:effectLst/>
              </a:rPr>
              <a:t>ARIMA(</a:t>
            </a:r>
            <a:r>
              <a:rPr lang="en-US" sz="1300" b="0" i="0" u="none" strike="noStrike" dirty="0" err="1">
                <a:effectLst/>
              </a:rPr>
              <a:t>p,d,q</a:t>
            </a:r>
            <a:r>
              <a:rPr lang="en-US" sz="1300" b="0" i="0" u="none" strike="noStrike" dirty="0">
                <a:effectLst/>
              </a:rPr>
              <a:t>)x(P,D,Q)</a:t>
            </a:r>
            <a:r>
              <a:rPr lang="en-US" sz="1300" b="0" i="0" u="none" strike="noStrike" baseline="-25000" dirty="0">
                <a:effectLst/>
              </a:rPr>
              <a:t>s</a:t>
            </a:r>
          </a:p>
          <a:p>
            <a:pPr indent="-228600">
              <a:lnSpc>
                <a:spcPct val="90000"/>
              </a:lnSpc>
              <a:buFont typeface="Arial" panose="020B0604020202020204" pitchFamily="34" charset="0"/>
              <a:buChar char="•"/>
            </a:pPr>
            <a:endParaRPr lang="en-US" sz="1300" b="0" i="0" baseline="-25000" dirty="0">
              <a:effectLst/>
            </a:endParaRPr>
          </a:p>
          <a:p>
            <a:pPr>
              <a:lnSpc>
                <a:spcPct val="90000"/>
              </a:lnSpc>
            </a:pPr>
            <a:r>
              <a:rPr lang="en-US" sz="1300" b="0" i="0" dirty="0">
                <a:effectLst/>
              </a:rPr>
              <a:t>with p = non-seasonal AR order, d = non-seasonal differencing , q = non-seasonal MA order and P = seasonal AR order, D = seasonal differencing &amp; Q = seasonal MA order and s is time span of repeating seasonal pattern.</a:t>
            </a:r>
          </a:p>
          <a:p>
            <a:pPr indent="-228600">
              <a:lnSpc>
                <a:spcPct val="90000"/>
              </a:lnSpc>
              <a:buFont typeface="Arial" panose="020B0604020202020204" pitchFamily="34" charset="0"/>
              <a:buChar char="•"/>
            </a:pPr>
            <a:endParaRPr lang="en-US" sz="1300" dirty="0"/>
          </a:p>
          <a:p>
            <a:pPr>
              <a:lnSpc>
                <a:spcPct val="90000"/>
              </a:lnSpc>
            </a:pPr>
            <a:r>
              <a:rPr lang="en-US" sz="1300" dirty="0"/>
              <a:t>S</a:t>
            </a:r>
            <a:r>
              <a:rPr lang="en-US" sz="1300" b="0" i="0" dirty="0">
                <a:effectLst/>
              </a:rPr>
              <a:t>easonal differencing is done to get rid of seasonal trend and fitting a plain model until time series and ACF/PACF plots of residuals show no sign of seasonality.</a:t>
            </a:r>
          </a:p>
          <a:p>
            <a:pPr>
              <a:lnSpc>
                <a:spcPct val="90000"/>
              </a:lnSpc>
            </a:pPr>
            <a:br>
              <a:rPr lang="en-US" sz="1300" dirty="0"/>
            </a:br>
            <a:endParaRPr lang="en-US" sz="1300" b="0" i="0" dirty="0">
              <a:effectLst/>
            </a:endParaRPr>
          </a:p>
        </p:txBody>
      </p:sp>
      <p:sp>
        <p:nvSpPr>
          <p:cNvPr id="15"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font, diagram, line&#10;&#10;Description automatically generated">
            <a:extLst>
              <a:ext uri="{FF2B5EF4-FFF2-40B4-BE49-F238E27FC236}">
                <a16:creationId xmlns:a16="http://schemas.microsoft.com/office/drawing/2014/main" id="{3E250706-CC85-2FBC-81BC-8136244CAB7D}"/>
              </a:ext>
            </a:extLst>
          </p:cNvPr>
          <p:cNvPicPr>
            <a:picLocks noChangeAspect="1"/>
          </p:cNvPicPr>
          <p:nvPr/>
        </p:nvPicPr>
        <p:blipFill rotWithShape="1">
          <a:blip r:embed="rId2"/>
          <a:srcRect l="1163" r="2" b="2"/>
          <a:stretch/>
        </p:blipFill>
        <p:spPr>
          <a:xfrm>
            <a:off x="5987738" y="650494"/>
            <a:ext cx="5628018" cy="53241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9069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645064" y="525982"/>
            <a:ext cx="4282983" cy="1200361"/>
          </a:xfrm>
        </p:spPr>
        <p:txBody>
          <a:bodyPr vert="horz" lIns="91440" tIns="45720" rIns="91440" bIns="45720" rtlCol="0" anchor="b">
            <a:normAutofit/>
          </a:bodyPr>
          <a:lstStyle/>
          <a:p>
            <a:pPr>
              <a:spcBef>
                <a:spcPct val="0"/>
              </a:spcBef>
            </a:pPr>
            <a:r>
              <a:rPr lang="en-US" sz="3600" b="0" i="0" kern="1200">
                <a:solidFill>
                  <a:schemeClr val="tx1"/>
                </a:solidFill>
                <a:effectLst/>
                <a:latin typeface="+mj-lt"/>
                <a:ea typeface="+mj-ea"/>
                <a:cs typeface="+mj-cs"/>
              </a:rPr>
              <a:t>Transformation</a:t>
            </a:r>
          </a:p>
        </p:txBody>
      </p:sp>
      <p:sp>
        <p:nvSpPr>
          <p:cNvPr id="13"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9E66363-FD8D-6DBD-30A4-79292A86DBB7}"/>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0" i="0" dirty="0">
                <a:effectLst/>
              </a:rPr>
              <a:t>Data transformation are important tools for proper statistical analysis .</a:t>
            </a:r>
          </a:p>
          <a:p>
            <a:pPr indent="-228600">
              <a:lnSpc>
                <a:spcPct val="90000"/>
              </a:lnSpc>
              <a:spcAft>
                <a:spcPts val="600"/>
              </a:spcAft>
              <a:buFont typeface="Arial" panose="020B0604020202020204" pitchFamily="34" charset="0"/>
              <a:buChar char="•"/>
            </a:pPr>
            <a:r>
              <a:rPr lang="en-US" b="0" i="0" dirty="0">
                <a:effectLst/>
              </a:rPr>
              <a:t>We have applied log transformation on the time series data and plotted it on the graph.</a:t>
            </a:r>
          </a:p>
          <a:p>
            <a:pPr indent="-228600">
              <a:lnSpc>
                <a:spcPct val="90000"/>
              </a:lnSpc>
              <a:spcAft>
                <a:spcPts val="600"/>
              </a:spcAft>
              <a:buFont typeface="Arial" panose="020B0604020202020204" pitchFamily="34" charset="0"/>
              <a:buChar char="•"/>
            </a:pPr>
            <a:r>
              <a:rPr lang="en-US" b="0" i="0" dirty="0">
                <a:effectLst/>
              </a:rPr>
              <a:t>We see an intervention point in the TS plot. Apart from it the time series look as same with upward trend.</a:t>
            </a:r>
          </a:p>
          <a:p>
            <a:pPr>
              <a:lnSpc>
                <a:spcPct val="90000"/>
              </a:lnSpc>
              <a:spcAft>
                <a:spcPts val="600"/>
              </a:spcAft>
            </a:pPr>
            <a:br>
              <a:rPr lang="en-US" dirty="0"/>
            </a:br>
            <a:endParaRPr lang="en-US" b="0" i="0" dirty="0">
              <a:effectLst/>
            </a:endParaRPr>
          </a:p>
        </p:txBody>
      </p:sp>
      <p:sp>
        <p:nvSpPr>
          <p:cNvPr id="15"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ext, handwriting, diagram, font&#10;&#10;Description automatically generated">
            <a:extLst>
              <a:ext uri="{FF2B5EF4-FFF2-40B4-BE49-F238E27FC236}">
                <a16:creationId xmlns:a16="http://schemas.microsoft.com/office/drawing/2014/main" id="{5D1F7C53-5A25-A875-CF22-32B048B9F410}"/>
              </a:ext>
            </a:extLst>
          </p:cNvPr>
          <p:cNvPicPr>
            <a:picLocks noChangeAspect="1"/>
          </p:cNvPicPr>
          <p:nvPr/>
        </p:nvPicPr>
        <p:blipFill>
          <a:blip r:embed="rId2"/>
          <a:stretch>
            <a:fillRect/>
          </a:stretch>
        </p:blipFill>
        <p:spPr>
          <a:xfrm>
            <a:off x="5987738" y="681467"/>
            <a:ext cx="5628018" cy="52621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93756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645064" y="525982"/>
            <a:ext cx="4282983" cy="1200361"/>
          </a:xfrm>
        </p:spPr>
        <p:txBody>
          <a:bodyPr vert="horz" lIns="91440" tIns="45720" rIns="91440" bIns="45720" rtlCol="0" anchor="b">
            <a:normAutofit/>
          </a:bodyPr>
          <a:lstStyle/>
          <a:p>
            <a:pPr>
              <a:spcBef>
                <a:spcPct val="0"/>
              </a:spcBef>
            </a:pPr>
            <a:r>
              <a:rPr lang="en-US" sz="3600" b="0" i="0" kern="1200" dirty="0">
                <a:solidFill>
                  <a:schemeClr val="tx1"/>
                </a:solidFill>
                <a:effectLst/>
                <a:latin typeface="+mj-lt"/>
                <a:ea typeface="+mj-ea"/>
                <a:cs typeface="+mj-cs"/>
              </a:rPr>
              <a:t>Non-Seasonal Differencing</a:t>
            </a:r>
          </a:p>
        </p:txBody>
      </p:sp>
      <p:sp>
        <p:nvSpPr>
          <p:cNvPr id="13"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9E66363-FD8D-6DBD-30A4-79292A86DBB7}"/>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algn="l">
              <a:buFont typeface="Arial" panose="020B0604020202020204" pitchFamily="34" charset="0"/>
              <a:buChar char="•"/>
            </a:pPr>
            <a:r>
              <a:rPr lang="en-US" sz="1800" b="0" i="0" dirty="0">
                <a:solidFill>
                  <a:srgbClr val="333333"/>
                </a:solidFill>
                <a:effectLst/>
              </a:rPr>
              <a:t>As we don’t see any decaying pattern, we start with ordinary differencing d=1, to get rid of remaining trend and correlation in ACF/PACF plots.</a:t>
            </a:r>
          </a:p>
          <a:p>
            <a:pPr algn="l">
              <a:buFont typeface="Arial" panose="020B0604020202020204" pitchFamily="34" charset="0"/>
              <a:buChar char="•"/>
            </a:pPr>
            <a:r>
              <a:rPr lang="en-US" sz="1800" b="0" i="0" dirty="0">
                <a:solidFill>
                  <a:srgbClr val="333333"/>
                </a:solidFill>
                <a:effectLst/>
              </a:rPr>
              <a:t>We get a high correlation at 1st lag and also, we observe few significant lags. All this is due to the intervention point.</a:t>
            </a:r>
            <a:br>
              <a:rPr lang="en-US" sz="1800" dirty="0"/>
            </a:br>
            <a:endParaRPr lang="en-US" sz="1800" b="0" i="0" dirty="0">
              <a:effectLst/>
            </a:endParaRPr>
          </a:p>
          <a:p>
            <a:pPr indent="-228600">
              <a:lnSpc>
                <a:spcPct val="90000"/>
              </a:lnSpc>
              <a:spcAft>
                <a:spcPts val="600"/>
              </a:spcAft>
              <a:buFont typeface="Arial" panose="020B0604020202020204" pitchFamily="34" charset="0"/>
              <a:buChar char="•"/>
            </a:pPr>
            <a:endParaRPr lang="en-US" b="0" i="0" dirty="0">
              <a:effectLst/>
            </a:endParaRPr>
          </a:p>
        </p:txBody>
      </p:sp>
      <p:sp>
        <p:nvSpPr>
          <p:cNvPr id="15"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diagram, line, parallel&#10;&#10;Description automatically generated">
            <a:extLst>
              <a:ext uri="{FF2B5EF4-FFF2-40B4-BE49-F238E27FC236}">
                <a16:creationId xmlns:a16="http://schemas.microsoft.com/office/drawing/2014/main" id="{70B69C19-979E-BFFD-98A0-312898406291}"/>
              </a:ext>
            </a:extLst>
          </p:cNvPr>
          <p:cNvPicPr>
            <a:picLocks noChangeAspect="1"/>
          </p:cNvPicPr>
          <p:nvPr/>
        </p:nvPicPr>
        <p:blipFill>
          <a:blip r:embed="rId2"/>
          <a:stretch>
            <a:fillRect/>
          </a:stretch>
        </p:blipFill>
        <p:spPr>
          <a:xfrm>
            <a:off x="5970673" y="713816"/>
            <a:ext cx="5576261" cy="51974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63105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645064" y="525982"/>
            <a:ext cx="4282983" cy="1200361"/>
          </a:xfrm>
        </p:spPr>
        <p:txBody>
          <a:bodyPr vert="horz" lIns="91440" tIns="45720" rIns="91440" bIns="45720" rtlCol="0" anchor="b">
            <a:normAutofit fontScale="90000"/>
          </a:bodyPr>
          <a:lstStyle/>
          <a:p>
            <a:pPr>
              <a:spcBef>
                <a:spcPct val="0"/>
              </a:spcBef>
            </a:pPr>
            <a:r>
              <a:rPr lang="en-US" sz="3600" b="0" i="0" kern="1200" dirty="0">
                <a:solidFill>
                  <a:schemeClr val="tx1"/>
                </a:solidFill>
                <a:effectLst/>
                <a:latin typeface="+mj-lt"/>
                <a:ea typeface="+mj-ea"/>
                <a:cs typeface="+mj-cs"/>
              </a:rPr>
              <a:t>Extended Autocorrelation Function EACF</a:t>
            </a:r>
          </a:p>
        </p:txBody>
      </p:sp>
      <p:sp>
        <p:nvSpPr>
          <p:cNvPr id="13"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F499A5D-32DE-83B1-E87F-7B46A395CB66}"/>
              </a:ext>
            </a:extLst>
          </p:cNvPr>
          <p:cNvSpPr txBox="1"/>
          <p:nvPr/>
        </p:nvSpPr>
        <p:spPr>
          <a:xfrm>
            <a:off x="382962" y="2024432"/>
            <a:ext cx="4807186" cy="3785652"/>
          </a:xfrm>
          <a:prstGeom prst="rect">
            <a:avLst/>
          </a:prstGeom>
          <a:noFill/>
        </p:spPr>
        <p:txBody>
          <a:bodyPr wrap="square">
            <a:spAutoFit/>
          </a:bodyPr>
          <a:lstStyle/>
          <a:p>
            <a:pPr marL="285750" indent="-285750" algn="l">
              <a:buFont typeface="Arial" panose="020B0604020202020204" pitchFamily="34" charset="0"/>
              <a:buChar char="•"/>
            </a:pPr>
            <a:r>
              <a:rPr lang="en-US" sz="1600" b="0" i="0" dirty="0">
                <a:solidFill>
                  <a:srgbClr val="374151"/>
                </a:solidFill>
                <a:effectLst/>
              </a:rPr>
              <a:t>The EACF (Extended Autocorrelation Function) is a tool used in time series analysis to help identify the appropriate orders of an ARIMA (Autoregressive Integrated Moving Average) model. It provides information about the potential autoregressive (AR) and moving average (MA) components of the model.</a:t>
            </a:r>
          </a:p>
          <a:p>
            <a:pPr marL="285750" indent="-285750" algn="l">
              <a:buFont typeface="Arial" panose="020B0604020202020204" pitchFamily="34" charset="0"/>
              <a:buChar char="•"/>
            </a:pPr>
            <a:r>
              <a:rPr lang="en-US" sz="1600" b="0" i="0" dirty="0">
                <a:solidFill>
                  <a:srgbClr val="374151"/>
                </a:solidFill>
                <a:effectLst/>
              </a:rPr>
              <a:t>The EACF is typically represented as a table, with the MA coefficients listed across the top and the AR coefficients listed down the side. Each cell in the table represents the value of the EACF at the corresponding AR and MA orders.</a:t>
            </a:r>
          </a:p>
          <a:p>
            <a:pPr marL="285750" indent="-285750" algn="l">
              <a:buFont typeface="Arial" panose="020B0604020202020204" pitchFamily="34" charset="0"/>
              <a:buChar char="•"/>
            </a:pPr>
            <a:r>
              <a:rPr lang="en-US" sz="1600" dirty="0">
                <a:solidFill>
                  <a:srgbClr val="343541"/>
                </a:solidFill>
              </a:rPr>
              <a:t>T</a:t>
            </a:r>
            <a:r>
              <a:rPr lang="en-US" sz="1600" b="0" i="0" dirty="0">
                <a:solidFill>
                  <a:srgbClr val="343541"/>
                </a:solidFill>
                <a:effectLst/>
              </a:rPr>
              <a:t>he top-left most EACF that is less than absolute value of 2 times standard error of EACF is at position that indicates good choice for orders of model.</a:t>
            </a:r>
            <a:endParaRPr lang="en-US" sz="1600" b="0" i="0" dirty="0">
              <a:solidFill>
                <a:srgbClr val="333333"/>
              </a:solidFill>
              <a:effectLst/>
            </a:endParaRPr>
          </a:p>
        </p:txBody>
      </p:sp>
      <p:pic>
        <p:nvPicPr>
          <p:cNvPr id="9" name="Picture 8" descr="A screenshot of a computer&#10;&#10;Description automatically generated with low confidence">
            <a:extLst>
              <a:ext uri="{FF2B5EF4-FFF2-40B4-BE49-F238E27FC236}">
                <a16:creationId xmlns:a16="http://schemas.microsoft.com/office/drawing/2014/main" id="{4E10E254-360F-5018-CE66-8C85012B9F24}"/>
              </a:ext>
            </a:extLst>
          </p:cNvPr>
          <p:cNvPicPr>
            <a:picLocks noChangeAspect="1"/>
          </p:cNvPicPr>
          <p:nvPr/>
        </p:nvPicPr>
        <p:blipFill rotWithShape="1">
          <a:blip r:embed="rId2"/>
          <a:srcRect t="2978" b="2504"/>
          <a:stretch/>
        </p:blipFill>
        <p:spPr>
          <a:xfrm>
            <a:off x="6051511" y="2183642"/>
            <a:ext cx="5475535" cy="20608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12350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1051560" y="586822"/>
            <a:ext cx="3657600" cy="1645920"/>
          </a:xfrm>
        </p:spPr>
        <p:txBody>
          <a:bodyPr vert="horz" lIns="91440" tIns="45720" rIns="91440" bIns="45720" rtlCol="0" anchor="ctr">
            <a:normAutofit/>
          </a:bodyPr>
          <a:lstStyle/>
          <a:p>
            <a:pPr>
              <a:spcBef>
                <a:spcPct val="0"/>
              </a:spcBef>
            </a:pPr>
            <a:r>
              <a:rPr lang="en-US" sz="3200">
                <a:solidFill>
                  <a:schemeClr val="tx1"/>
                </a:solidFill>
              </a:rPr>
              <a:t>Model Fitting</a:t>
            </a:r>
          </a:p>
        </p:txBody>
      </p:sp>
      <p:sp>
        <p:nvSpPr>
          <p:cNvPr id="16" name="Rectangle 15">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99DDF5C2-24D0-2F33-8F5A-37B3AA638471}"/>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000" b="0" i="0" dirty="0">
                <a:effectLst/>
              </a:rPr>
              <a:t>The </a:t>
            </a:r>
            <a:r>
              <a:rPr lang="en-US" sz="1000" b="1" i="0" dirty="0">
                <a:effectLst/>
              </a:rPr>
              <a:t>tentative models</a:t>
            </a:r>
            <a:r>
              <a:rPr lang="en-US" sz="1000" b="0" i="0" dirty="0">
                <a:effectLst/>
              </a:rPr>
              <a:t> are specified as:</a:t>
            </a:r>
          </a:p>
          <a:p>
            <a:pPr indent="-228600">
              <a:lnSpc>
                <a:spcPct val="90000"/>
              </a:lnSpc>
              <a:spcAft>
                <a:spcPts val="600"/>
              </a:spcAft>
              <a:buFont typeface="Arial" panose="020B0604020202020204" pitchFamily="34" charset="0"/>
              <a:buChar char="•"/>
            </a:pPr>
            <a:r>
              <a:rPr lang="en-US" sz="1000" b="0" i="0" dirty="0">
                <a:effectLst/>
              </a:rPr>
              <a:t>SARIMA (0,1,4)x(1,1,2) by ACF if we consider </a:t>
            </a:r>
            <a:r>
              <a:rPr lang="en-US" sz="1000" b="0" i="0" dirty="0" err="1">
                <a:effectLst/>
              </a:rPr>
              <a:t>pacf</a:t>
            </a:r>
            <a:r>
              <a:rPr lang="en-US" sz="1000" b="0" i="0" dirty="0">
                <a:effectLst/>
              </a:rPr>
              <a:t> is tailing off so we take only MA coefficient.</a:t>
            </a:r>
          </a:p>
          <a:p>
            <a:pPr indent="-228600">
              <a:lnSpc>
                <a:spcPct val="90000"/>
              </a:lnSpc>
              <a:spcAft>
                <a:spcPts val="600"/>
              </a:spcAft>
              <a:buFont typeface="Arial" panose="020B0604020202020204" pitchFamily="34" charset="0"/>
              <a:buChar char="•"/>
            </a:pPr>
            <a:r>
              <a:rPr lang="en-US" sz="1000" b="0" i="0" dirty="0">
                <a:effectLst/>
              </a:rPr>
              <a:t>SARIMA (0,1,3)x(1,1,2) by ACF if we consider </a:t>
            </a:r>
            <a:r>
              <a:rPr lang="en-US" sz="1000" b="0" i="0" dirty="0" err="1">
                <a:effectLst/>
              </a:rPr>
              <a:t>pacf</a:t>
            </a:r>
            <a:r>
              <a:rPr lang="en-US" sz="1000" b="0" i="0" dirty="0">
                <a:effectLst/>
              </a:rPr>
              <a:t> is tailing off so we take only MA coefficient.</a:t>
            </a:r>
          </a:p>
          <a:p>
            <a:pPr indent="-228600">
              <a:lnSpc>
                <a:spcPct val="90000"/>
              </a:lnSpc>
              <a:spcAft>
                <a:spcPts val="600"/>
              </a:spcAft>
              <a:buFont typeface="Arial" panose="020B0604020202020204" pitchFamily="34" charset="0"/>
              <a:buChar char="•"/>
            </a:pPr>
            <a:r>
              <a:rPr lang="en-US" sz="1000" b="0" i="0" dirty="0">
                <a:effectLst/>
              </a:rPr>
              <a:t>SARIMA (3,1,4)x(1,1,2) by ACF/PACF</a:t>
            </a:r>
          </a:p>
          <a:p>
            <a:pPr indent="-228600">
              <a:lnSpc>
                <a:spcPct val="90000"/>
              </a:lnSpc>
              <a:spcAft>
                <a:spcPts val="600"/>
              </a:spcAft>
              <a:buFont typeface="Arial" panose="020B0604020202020204" pitchFamily="34" charset="0"/>
              <a:buChar char="•"/>
            </a:pPr>
            <a:r>
              <a:rPr lang="en-US" sz="1000" b="0" i="0" dirty="0">
                <a:effectLst/>
              </a:rPr>
              <a:t>SARIMA (2,1,1)x(1,1,2) by EACF</a:t>
            </a:r>
          </a:p>
          <a:p>
            <a:pPr indent="-228600">
              <a:lnSpc>
                <a:spcPct val="90000"/>
              </a:lnSpc>
              <a:spcAft>
                <a:spcPts val="600"/>
              </a:spcAft>
              <a:buFont typeface="Arial" panose="020B0604020202020204" pitchFamily="34" charset="0"/>
              <a:buChar char="•"/>
            </a:pPr>
            <a:r>
              <a:rPr lang="en-US" sz="1000" b="0" i="0" dirty="0">
                <a:effectLst/>
              </a:rPr>
              <a:t>SARIMA (2,1,2)x(1,1,2) by EACF</a:t>
            </a:r>
          </a:p>
          <a:p>
            <a:pPr indent="-228600">
              <a:lnSpc>
                <a:spcPct val="90000"/>
              </a:lnSpc>
              <a:spcAft>
                <a:spcPts val="600"/>
              </a:spcAft>
              <a:buFont typeface="Arial" panose="020B0604020202020204" pitchFamily="34" charset="0"/>
              <a:buChar char="•"/>
            </a:pPr>
            <a:r>
              <a:rPr lang="en-US" sz="1000" b="0" i="0" dirty="0">
                <a:effectLst/>
              </a:rPr>
              <a:t>SARIMA (3,1,2)x(1,1,2) for over fitting SARIMA (2,1,2)x(1,1,2)</a:t>
            </a:r>
          </a:p>
          <a:p>
            <a:pPr marL="285750" indent="-228600">
              <a:lnSpc>
                <a:spcPct val="90000"/>
              </a:lnSpc>
              <a:spcAft>
                <a:spcPts val="600"/>
              </a:spcAft>
              <a:buFont typeface="Arial" panose="020B0604020202020204" pitchFamily="34" charset="0"/>
              <a:buChar char="•"/>
            </a:pPr>
            <a:endParaRPr lang="en-US" sz="1000" dirty="0"/>
          </a:p>
        </p:txBody>
      </p:sp>
      <p:pic>
        <p:nvPicPr>
          <p:cNvPr id="6" name="Picture 5">
            <a:extLst>
              <a:ext uri="{FF2B5EF4-FFF2-40B4-BE49-F238E27FC236}">
                <a16:creationId xmlns:a16="http://schemas.microsoft.com/office/drawing/2014/main" id="{A24FE573-923E-EDD3-6789-6FB087D187AE}"/>
              </a:ext>
            </a:extLst>
          </p:cNvPr>
          <p:cNvPicPr>
            <a:picLocks noChangeAspect="1"/>
          </p:cNvPicPr>
          <p:nvPr/>
        </p:nvPicPr>
        <p:blipFill>
          <a:blip r:embed="rId2"/>
          <a:stretch>
            <a:fillRect/>
          </a:stretch>
        </p:blipFill>
        <p:spPr>
          <a:xfrm>
            <a:off x="554416" y="4021586"/>
            <a:ext cx="4591911" cy="2089318"/>
          </a:xfrm>
          <a:prstGeom prst="rect">
            <a:avLst/>
          </a:prstGeom>
        </p:spPr>
      </p:pic>
      <p:pic>
        <p:nvPicPr>
          <p:cNvPr id="4" name="Picture 3">
            <a:extLst>
              <a:ext uri="{FF2B5EF4-FFF2-40B4-BE49-F238E27FC236}">
                <a16:creationId xmlns:a16="http://schemas.microsoft.com/office/drawing/2014/main" id="{81454207-434C-6BFF-3D7A-68818FF8D647}"/>
              </a:ext>
            </a:extLst>
          </p:cNvPr>
          <p:cNvPicPr>
            <a:picLocks noChangeAspect="1"/>
          </p:cNvPicPr>
          <p:nvPr/>
        </p:nvPicPr>
        <p:blipFill>
          <a:blip r:embed="rId3"/>
          <a:stretch>
            <a:fillRect/>
          </a:stretch>
        </p:blipFill>
        <p:spPr>
          <a:xfrm>
            <a:off x="554416" y="2676139"/>
            <a:ext cx="5523082" cy="1215078"/>
          </a:xfrm>
          <a:prstGeom prst="rect">
            <a:avLst/>
          </a:prstGeom>
        </p:spPr>
      </p:pic>
      <p:pic>
        <p:nvPicPr>
          <p:cNvPr id="9" name="Picture 8" descr="A picture containing text, diagram, line&#10;&#10;Description automatically generated">
            <a:extLst>
              <a:ext uri="{FF2B5EF4-FFF2-40B4-BE49-F238E27FC236}">
                <a16:creationId xmlns:a16="http://schemas.microsoft.com/office/drawing/2014/main" id="{2FD73C39-06EB-01ED-83A0-0F407F29CAE8}"/>
              </a:ext>
            </a:extLst>
          </p:cNvPr>
          <p:cNvPicPr>
            <a:picLocks noChangeAspect="1"/>
          </p:cNvPicPr>
          <p:nvPr/>
        </p:nvPicPr>
        <p:blipFill>
          <a:blip r:embed="rId4"/>
          <a:stretch>
            <a:fillRect/>
          </a:stretch>
        </p:blipFill>
        <p:spPr>
          <a:xfrm>
            <a:off x="6631914" y="2686772"/>
            <a:ext cx="3365500" cy="3136900"/>
          </a:xfrm>
          <a:prstGeom prst="rect">
            <a:avLst/>
          </a:prstGeom>
        </p:spPr>
      </p:pic>
      <p:sp>
        <p:nvSpPr>
          <p:cNvPr id="11" name="TextBox 10">
            <a:extLst>
              <a:ext uri="{FF2B5EF4-FFF2-40B4-BE49-F238E27FC236}">
                <a16:creationId xmlns:a16="http://schemas.microsoft.com/office/drawing/2014/main" id="{9D9AA705-6FF3-9AE7-0B4A-A0242E5913FD}"/>
              </a:ext>
            </a:extLst>
          </p:cNvPr>
          <p:cNvSpPr txBox="1"/>
          <p:nvPr/>
        </p:nvSpPr>
        <p:spPr>
          <a:xfrm>
            <a:off x="6138139" y="5813039"/>
            <a:ext cx="6100548" cy="584775"/>
          </a:xfrm>
          <a:prstGeom prst="rect">
            <a:avLst/>
          </a:prstGeom>
          <a:noFill/>
        </p:spPr>
        <p:txBody>
          <a:bodyPr wrap="square">
            <a:spAutoFit/>
          </a:bodyPr>
          <a:lstStyle/>
          <a:p>
            <a:pPr algn="l"/>
            <a:r>
              <a:rPr lang="en-US" sz="1600" b="0" i="0" dirty="0">
                <a:solidFill>
                  <a:srgbClr val="333333"/>
                </a:solidFill>
                <a:effectLst/>
              </a:rPr>
              <a:t>ACF/PACF shows presence of white noise and this indeed is one of the good model. We further fit other models and compare at the end.</a:t>
            </a:r>
          </a:p>
        </p:txBody>
      </p:sp>
    </p:spTree>
    <p:extLst>
      <p:ext uri="{BB962C8B-B14F-4D97-AF65-F5344CB8AC3E}">
        <p14:creationId xmlns:p14="http://schemas.microsoft.com/office/powerpoint/2010/main" val="896326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A704BC66-A771-492B-8E79-E3C5E33B71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80AD4D6-2712-4EC3-A727-A5652AD67F9C}">
  <ds:schemaRefs>
    <ds:schemaRef ds:uri="http://schemas.microsoft.com/sharepoint/v3/contenttype/forms"/>
  </ds:schemaRefs>
</ds:datastoreItem>
</file>

<file path=customXml/itemProps3.xml><?xml version="1.0" encoding="utf-8"?>
<ds:datastoreItem xmlns:ds="http://schemas.openxmlformats.org/officeDocument/2006/customXml" ds:itemID="{873ACE82-BD1C-4CC4-B9C6-7097502B70B7}">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
  <TotalTime>0</TotalTime>
  <Words>1431</Words>
  <Application>Microsoft Macintosh PowerPoint</Application>
  <PresentationFormat>Widescreen</PresentationFormat>
  <Paragraphs>123</Paragraphs>
  <Slides>16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Helvetica Neue</vt:lpstr>
      <vt:lpstr>Wingdings</vt:lpstr>
      <vt:lpstr>Office Theme</vt:lpstr>
      <vt:lpstr>Time Series :  Quebec Car dataset</vt:lpstr>
      <vt:lpstr>Overview</vt:lpstr>
      <vt:lpstr>Describing the Dataset </vt:lpstr>
      <vt:lpstr>Analyzing the data</vt:lpstr>
      <vt:lpstr>Seasonality</vt:lpstr>
      <vt:lpstr>Transformation</vt:lpstr>
      <vt:lpstr>Non-Seasonal Differencing</vt:lpstr>
      <vt:lpstr>Extended Autocorrelation Function EACF</vt:lpstr>
      <vt:lpstr>Model Fitting</vt:lpstr>
      <vt:lpstr>AIC &amp; BIC</vt:lpstr>
      <vt:lpstr>Model Diagnostics</vt:lpstr>
      <vt:lpstr>ARIMA Forecasting - Car's sales for next 10 years </vt:lpstr>
      <vt:lpstr>ETS Forecasting - Car's sales for next 10 years </vt:lpstr>
      <vt:lpstr>Holdout Set</vt:lpstr>
      <vt:lpstr>Summary</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2021-02-18T07:10:18Z</dcterms:created>
  <dcterms:modified xsi:type="dcterms:W3CDTF">2023-06-13T22:07:45Z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