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3a5e65c9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3a5e65c9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3b65ac9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3b65ac9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3a5e65c9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3a5e65c9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3a5e65c9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3a5e65c9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3a5e65c9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3a5e65c9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3a5e65c9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3a5e65c9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3a5e65c9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3a5e65c9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3a5e65c9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3a5e65c9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3a5e65c9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3a5e65c9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c644c59f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c644c59f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3a5e65c98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3a5e65c98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3a5e65c9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3a5e65c9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3a5e65c9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3a5e65c9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3a5e65c9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3a5e65c9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3a5e65c9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3a5e65c9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3a72cae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3a72cae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3a5e65c9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3a5e65c9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ATYrMc5StZECOKZlyjUzY549HUMe64Kv/view" TargetMode="External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Bandwidth GFS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270920"/>
            <a:ext cx="53613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Aadi Swadipto Mondal    Mohil Patel    Rahul Chakwate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(Group 3-15)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819150" y="350300"/>
            <a:ext cx="75057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axis Data Received Plot</a:t>
            </a:r>
            <a:endParaRPr/>
          </a:p>
        </p:txBody>
      </p:sp>
      <p:pic>
        <p:nvPicPr>
          <p:cNvPr id="192" name="Google Shape;192;p22" title="Chart"/>
          <p:cNvPicPr preferRelativeResize="0"/>
          <p:nvPr/>
        </p:nvPicPr>
        <p:blipFill rotWithShape="1">
          <a:blip r:embed="rId3">
            <a:alphaModFix/>
          </a:blip>
          <a:srcRect b="3947" l="0" r="0" t="3605"/>
          <a:stretch/>
        </p:blipFill>
        <p:spPr>
          <a:xfrm>
            <a:off x="1119188" y="933450"/>
            <a:ext cx="6905625" cy="39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2"/>
          <p:cNvSpPr txBox="1"/>
          <p:nvPr/>
        </p:nvSpPr>
        <p:spPr>
          <a:xfrm>
            <a:off x="5553075" y="1362075"/>
            <a:ext cx="198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Block Size: 1024 bytes</a:t>
            </a:r>
            <a:br>
              <a:rPr lang="en"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latin typeface="Calibri"/>
                <a:ea typeface="Calibri"/>
                <a:cs typeface="Calibri"/>
                <a:sym typeface="Calibri"/>
              </a:rPr>
              <a:t># Distinct Key: 4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Key Size: 256 bytes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819150" y="350300"/>
            <a:ext cx="75057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axis Data Received Plot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5618413" y="1214900"/>
            <a:ext cx="19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Block Size: 1536 bytes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3"/>
          <p:cNvSpPr txBox="1"/>
          <p:nvPr/>
        </p:nvSpPr>
        <p:spPr>
          <a:xfrm>
            <a:off x="1565950" y="1214900"/>
            <a:ext cx="198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Block Size: 1024 bytes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00" y="1806150"/>
            <a:ext cx="3681750" cy="227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100" y="1806150"/>
            <a:ext cx="3681750" cy="2273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819150" y="350300"/>
            <a:ext cx="75057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Size (Throughput)</a:t>
            </a:r>
            <a:endParaRPr/>
          </a:p>
        </p:txBody>
      </p:sp>
      <p:pic>
        <p:nvPicPr>
          <p:cNvPr id="208" name="Google Shape;208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500" y="895350"/>
            <a:ext cx="6438999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819150" y="283625"/>
            <a:ext cx="75057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Size</a:t>
            </a:r>
            <a:br>
              <a:rPr lang="en"/>
            </a:br>
            <a:r>
              <a:rPr lang="en"/>
              <a:t>(% data transmitted over network)</a:t>
            </a:r>
            <a:endParaRPr/>
          </a:p>
        </p:txBody>
      </p:sp>
      <p:pic>
        <p:nvPicPr>
          <p:cNvPr id="214" name="Google Shape;214;p25" title="Chart"/>
          <p:cNvPicPr preferRelativeResize="0"/>
          <p:nvPr/>
        </p:nvPicPr>
        <p:blipFill rotWithShape="1">
          <a:blip r:embed="rId3">
            <a:alphaModFix/>
          </a:blip>
          <a:srcRect b="4392" l="0" r="0" t="3721"/>
          <a:stretch/>
        </p:blipFill>
        <p:spPr>
          <a:xfrm>
            <a:off x="1343025" y="1219200"/>
            <a:ext cx="6457950" cy="36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819150" y="350300"/>
            <a:ext cx="75057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Distinct Events (Throughput)</a:t>
            </a:r>
            <a:endParaRPr/>
          </a:p>
        </p:txBody>
      </p:sp>
      <p:pic>
        <p:nvPicPr>
          <p:cNvPr id="220" name="Google Shape;220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875" y="889550"/>
            <a:ext cx="6556251" cy="405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819150" y="283625"/>
            <a:ext cx="75057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Distinct Events </a:t>
            </a:r>
            <a:br>
              <a:rPr lang="en"/>
            </a:br>
            <a:r>
              <a:rPr lang="en"/>
              <a:t>(% data transmitted over network)</a:t>
            </a:r>
            <a:endParaRPr/>
          </a:p>
        </p:txBody>
      </p:sp>
      <p:pic>
        <p:nvPicPr>
          <p:cNvPr id="226" name="Google Shape;226;p27" title="Chart"/>
          <p:cNvPicPr preferRelativeResize="0"/>
          <p:nvPr/>
        </p:nvPicPr>
        <p:blipFill rotWithShape="1">
          <a:blip r:embed="rId3">
            <a:alphaModFix/>
          </a:blip>
          <a:srcRect b="4597" l="0" r="0" t="3827"/>
          <a:stretch/>
        </p:blipFill>
        <p:spPr>
          <a:xfrm>
            <a:off x="1308025" y="1219200"/>
            <a:ext cx="6527949" cy="36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/>
          <p:nvPr>
            <p:ph type="title"/>
          </p:nvPr>
        </p:nvSpPr>
        <p:spPr>
          <a:xfrm>
            <a:off x="819150" y="350300"/>
            <a:ext cx="75057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Size</a:t>
            </a:r>
            <a:r>
              <a:rPr lang="en"/>
              <a:t> (Throughput)</a:t>
            </a:r>
            <a:endParaRPr/>
          </a:p>
        </p:txBody>
      </p:sp>
      <p:pic>
        <p:nvPicPr>
          <p:cNvPr id="232" name="Google Shape;232;p2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0638" y="910100"/>
            <a:ext cx="6462726" cy="399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title"/>
          </p:nvPr>
        </p:nvSpPr>
        <p:spPr>
          <a:xfrm>
            <a:off x="819150" y="283625"/>
            <a:ext cx="75057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Size</a:t>
            </a:r>
            <a:r>
              <a:rPr lang="en"/>
              <a:t> </a:t>
            </a:r>
            <a:br>
              <a:rPr lang="en"/>
            </a:br>
            <a:r>
              <a:rPr lang="en"/>
              <a:t>(% data transmitted over network)</a:t>
            </a:r>
            <a:endParaRPr/>
          </a:p>
        </p:txBody>
      </p:sp>
      <p:pic>
        <p:nvPicPr>
          <p:cNvPr id="238" name="Google Shape;238;p29" title="Chart"/>
          <p:cNvPicPr preferRelativeResize="0"/>
          <p:nvPr/>
        </p:nvPicPr>
        <p:blipFill rotWithShape="1">
          <a:blip r:embed="rId3">
            <a:alphaModFix/>
          </a:blip>
          <a:srcRect b="3354" l="0" r="0" t="3466"/>
          <a:stretch/>
        </p:blipFill>
        <p:spPr>
          <a:xfrm>
            <a:off x="1428750" y="1219200"/>
            <a:ext cx="6286500" cy="3621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/>
          <p:nvPr>
            <p:ph type="title"/>
          </p:nvPr>
        </p:nvSpPr>
        <p:spPr>
          <a:xfrm>
            <a:off x="819150" y="350300"/>
            <a:ext cx="75057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819150" y="1215000"/>
            <a:ext cx="7505700" cy="33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/>
              <a:t>Low Bandwidth optimizations show bandwidth and storage saving improvement on top of base HDFS.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Results show that depending on the workload characteristics benefits of low bandwidth varies.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Number of possible distinct blocks in a workload dictates system warmup time.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New blocks can be created both by client (data transmission) and server (file reconstruction), this speeds up warmup time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350300"/>
            <a:ext cx="75057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215000"/>
            <a:ext cx="3753000" cy="33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Developed a wrapper on top of HDFS to optimize for low bandwidth conditions</a:t>
            </a:r>
            <a:endParaRPr sz="17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Use chunk hashes to identify same chunks in server &amp; client thus save BW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Chunks are immutable. They are garbage collected at regular intervals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Each chunk is stored as a </a:t>
            </a:r>
            <a:r>
              <a:rPr lang="en" sz="1700"/>
              <a:t>separate</a:t>
            </a:r>
            <a:r>
              <a:rPr lang="en" sz="1700"/>
              <a:t> file in HDFS</a:t>
            </a:r>
            <a:endParaRPr sz="17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4200" y="997950"/>
            <a:ext cx="2891330" cy="36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Programming Interface (</a:t>
            </a:r>
            <a:r>
              <a:rPr lang="en"/>
              <a:t>API)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CreateFile(filepath): Create a new file in the system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DeleteFile(filepath): Delete the file from the system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ReadFile(filepath, offset, length): Read file data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TentativeAppend(filepath, data): Collects data locally for appending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CommitAppend(filepath): Push all tentative appends to the server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350300"/>
            <a:ext cx="7505700" cy="7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133600"/>
            <a:ext cx="3686100" cy="3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Server Design</a:t>
            </a:r>
            <a:endParaRPr b="1" sz="20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Server works as a wrapper on top of HDFS managing files inside it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Server communicates with HDFS master and create separate files for each chunk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Stores &amp; manage file to chunk id mappings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Stores the chunk reference count</a:t>
            </a:r>
            <a:endParaRPr sz="1700"/>
          </a:p>
        </p:txBody>
      </p:sp>
      <p:sp>
        <p:nvSpPr>
          <p:cNvPr id="149" name="Google Shape;149;p16"/>
          <p:cNvSpPr txBox="1"/>
          <p:nvPr>
            <p:ph idx="2" type="body"/>
          </p:nvPr>
        </p:nvSpPr>
        <p:spPr>
          <a:xfrm>
            <a:off x="4638750" y="1133600"/>
            <a:ext cx="3686100" cy="3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Client Design</a:t>
            </a:r>
            <a:endParaRPr b="1" sz="20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Client caches the chunks locally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Maintains cache’s chunk hash last access timestamp to identify already existing blocks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Communicates with server if new chunk needs to be fetched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 tentative appends client manages local temp files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350300"/>
            <a:ext cx="38934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Protocol</a:t>
            </a:r>
            <a:endParaRPr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711325" y="1215000"/>
            <a:ext cx="4001100" cy="33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Based on offset and length, we calculate the corresponding chunk-ids.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Server returns the hashes </a:t>
            </a:r>
            <a:r>
              <a:rPr lang="en" sz="1700"/>
              <a:t>corresponding</a:t>
            </a:r>
            <a:r>
              <a:rPr lang="en" sz="1700"/>
              <a:t> to these chunk ids.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hash is present on client, we read from cache, if not, then that block is fetched from the server.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Extract data from chunks corresponding to offset and length; return to client.</a:t>
            </a:r>
            <a:endParaRPr sz="17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575" y="350300"/>
            <a:ext cx="3955400" cy="441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350300"/>
            <a:ext cx="40782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</a:t>
            </a:r>
            <a:r>
              <a:rPr lang="en"/>
              <a:t> Protocol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215000"/>
            <a:ext cx="4078200" cy="33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Tentative Appends locally write data in a temporary file.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Commit pads the data till chunk boundary and form chunks.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Send server chunk hashes to identify chunks absent on server.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Send absent chunks to the server.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Once server has all the new data, client sends a final update file mapping request, to append the data.</a:t>
            </a:r>
            <a:endParaRPr sz="1700"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001" y="419413"/>
            <a:ext cx="3660500" cy="430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350300"/>
            <a:ext cx="75057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Reconstructing File in Server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70900" y="1214900"/>
            <a:ext cx="7402200" cy="32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Update File -&gt; Chunk Mappings: receives chunk hashes of newly appended data chunks.</a:t>
            </a:r>
            <a:endParaRPr sz="17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Server reads the last chunk (if incomplete).</a:t>
            </a:r>
            <a:endParaRPr sz="17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700"/>
              <a:t>Reads data from the new chunks and forms a temporary file with the last incomplete chunk and the newly appended data chunks.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Form fresh chunks from the </a:t>
            </a:r>
            <a:r>
              <a:rPr lang="en" sz="1700"/>
              <a:t>temporary</a:t>
            </a:r>
            <a:r>
              <a:rPr lang="en" sz="1700"/>
              <a:t> file and update chunk to reference count map.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Update file-mapping with chunk-ids of newly appended chunks.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Update file size (this is crucial to track the last chunk size (if incomplete)).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Acknowledge the client.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350300"/>
            <a:ext cx="75057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Video</a:t>
            </a:r>
            <a:endParaRPr/>
          </a:p>
        </p:txBody>
      </p:sp>
      <p:pic>
        <p:nvPicPr>
          <p:cNvPr id="175" name="Google Shape;175;p20" title="final_project_video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0850" y="1012075"/>
            <a:ext cx="6442310" cy="36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819150" y="350300"/>
            <a:ext cx="7505700" cy="8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Setup</a:t>
            </a:r>
            <a:endParaRPr/>
          </a:p>
        </p:txBody>
      </p:sp>
      <p:sp>
        <p:nvSpPr>
          <p:cNvPr id="181" name="Google Shape;181;p21"/>
          <p:cNvSpPr txBox="1"/>
          <p:nvPr>
            <p:ph idx="1" type="body"/>
          </p:nvPr>
        </p:nvSpPr>
        <p:spPr>
          <a:xfrm>
            <a:off x="647550" y="1214900"/>
            <a:ext cx="4095900" cy="33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4 Node cluster with internode network speed of 100Mbps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Workload Parameters: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Block size - HDFS chunk size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# distinct keys - total number of distinct events in workload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Key size - size of each individual event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While running workload we </a:t>
            </a:r>
            <a:r>
              <a:rPr lang="en" sz="1700"/>
              <a:t>randomly append distinct events repeatedly</a:t>
            </a:r>
            <a:endParaRPr sz="1700"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450" y="1214900"/>
            <a:ext cx="3286126" cy="33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6819900" y="3177825"/>
            <a:ext cx="6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6600825" y="1704975"/>
            <a:ext cx="100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Server + HDFS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4914900" y="3057525"/>
            <a:ext cx="6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HDFS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6753225" y="3733800"/>
            <a:ext cx="6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HDFS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