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FD4B6E-3ABB-482F-8815-6C19045FA9BB}">
  <a:tblStyle styleId="{4FFD4B6E-3ABB-482F-8815-6C19045FA9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18ca81f5c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18ca81f5c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18ca81f5c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18ca81f5c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18ca81f5c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18ca81f5c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18ca81f5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18ca81f5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48c4eb2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48c4eb2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48c4eb29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f48c4eb29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18ca81f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18ca81f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48c4eb29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48c4eb2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18ca81f5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18ca81f5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48c4eb297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48c4eb297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18ca81f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18ca81f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18ca81f5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18ca81f5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18ca81f5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18ca81f5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f48c4eaf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f48c4eaf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f48c4eaf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f48c4eaf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48c4eaf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48c4eaf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48c4eaf6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f48c4eaf6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18ca81f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18ca81f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18ca81f5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18ca81f5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18ca81f5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18ca81f5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18ca81f5c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18ca81f5c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8ca81f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8ca81f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ca81f5c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ca81f5c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18ca81f5c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18ca81f5c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xXLUg-ciZ3BfR8WTIAroVOOx_GD0udRb/view"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cV0BZjt6zG7brYcEq4xNmFtkr3YvVYR-/view"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HbNcUPpM5MuqaCjSc9NkJLrpDudrWW1L/view" TargetMode="Externa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hyperlink" Target="http://drive.google.com/file/d/1gNBI3BZ9p3Pdv7-OJnO4hLjuF7YKxBbb/view"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Le3h1iWjdK4ht-GMtYGQtRYvBqL1IUs6/view" TargetMode="Externa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56h8cQXXXB9SSE1eZ2t4hFMmjVJshLkN/view"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wiscAFS</a:t>
            </a:r>
            <a:endParaRPr b="1"/>
          </a:p>
          <a:p>
            <a:pPr indent="0" lvl="0" marL="0" rtl="0" algn="ctr">
              <a:spcBef>
                <a:spcPts val="0"/>
              </a:spcBef>
              <a:spcAft>
                <a:spcPts val="0"/>
              </a:spcAft>
              <a:buNone/>
            </a:pPr>
            <a:r>
              <a:rPr lang="en" sz="1800"/>
              <a:t>(Project Group 1/8)</a:t>
            </a:r>
            <a:endParaRPr sz="18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Aadi Swadipto Mondal | </a:t>
            </a:r>
            <a:r>
              <a:rPr lang="en"/>
              <a:t>Mohil Patel | Rahul Uday Chakwate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sp>
        <p:nvSpPr>
          <p:cNvPr id="198" name="Google Shape;198;p22"/>
          <p:cNvSpPr txBox="1"/>
          <p:nvPr>
            <p:ph idx="1" type="body"/>
          </p:nvPr>
        </p:nvSpPr>
        <p:spPr>
          <a:xfrm>
            <a:off x="819150" y="1382450"/>
            <a:ext cx="3753000" cy="313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a:t>filemicro_seqread</a:t>
            </a:r>
            <a:endParaRPr b="1" sz="2300"/>
          </a:p>
          <a:p>
            <a:pPr indent="-311150" lvl="0" marL="457200" rtl="0" algn="l">
              <a:lnSpc>
                <a:spcPct val="100000"/>
              </a:lnSpc>
              <a:spcBef>
                <a:spcPts val="1200"/>
              </a:spcBef>
              <a:spcAft>
                <a:spcPts val="0"/>
              </a:spcAft>
              <a:buSzPts val="1300"/>
              <a:buChar char="●"/>
            </a:pPr>
            <a:r>
              <a:rPr lang="en"/>
              <a:t>Preallocated a large file, opens it and do a sequential read on the file</a:t>
            </a:r>
            <a:endParaRPr/>
          </a:p>
          <a:p>
            <a:pPr indent="-311150" lvl="0" marL="457200" rtl="0" algn="l">
              <a:lnSpc>
                <a:spcPct val="100000"/>
              </a:lnSpc>
              <a:spcBef>
                <a:spcPts val="0"/>
              </a:spcBef>
              <a:spcAft>
                <a:spcPts val="0"/>
              </a:spcAft>
              <a:buSzPts val="1300"/>
              <a:buChar char="●"/>
            </a:pPr>
            <a:r>
              <a:rPr lang="en"/>
              <a:t>Results between wiscAFS and unreliableFS are almost identical. This is because during preallocation wiscAFS gets the copy of file in the client cache</a:t>
            </a:r>
            <a:endParaRPr/>
          </a:p>
          <a:p>
            <a:pPr indent="-311150" lvl="0" marL="457200" rtl="0" algn="l">
              <a:lnSpc>
                <a:spcPct val="100000"/>
              </a:lnSpc>
              <a:spcBef>
                <a:spcPts val="0"/>
              </a:spcBef>
              <a:spcAft>
                <a:spcPts val="0"/>
              </a:spcAft>
              <a:buSzPts val="1300"/>
              <a:buChar char="●"/>
            </a:pPr>
            <a:r>
              <a:rPr lang="en"/>
              <a:t>Thus subsequent experiment only needs to open cached file and read, which does not require any server interaction. So both are equally fast</a:t>
            </a:r>
            <a:endParaRPr/>
          </a:p>
        </p:txBody>
      </p:sp>
      <p:graphicFrame>
        <p:nvGraphicFramePr>
          <p:cNvPr id="199" name="Google Shape;199;p22"/>
          <p:cNvGraphicFramePr/>
          <p:nvPr/>
        </p:nvGraphicFramePr>
        <p:xfrm>
          <a:off x="4729200" y="1832000"/>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seqread-file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5459.415</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0.181</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0" name="Google Shape;200;p22"/>
          <p:cNvSpPr txBox="1"/>
          <p:nvPr/>
        </p:nvSpPr>
        <p:spPr>
          <a:xfrm>
            <a:off x="6196650" y="1447100"/>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201" name="Google Shape;201;p22"/>
          <p:cNvGraphicFramePr/>
          <p:nvPr/>
        </p:nvGraphicFramePr>
        <p:xfrm>
          <a:off x="4786400" y="32282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seqread-file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5420.266</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0.183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2" name="Google Shape;202;p22"/>
          <p:cNvSpPr txBox="1"/>
          <p:nvPr/>
        </p:nvSpPr>
        <p:spPr>
          <a:xfrm>
            <a:off x="6117500" y="2843313"/>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sp>
        <p:nvSpPr>
          <p:cNvPr id="208" name="Google Shape;208;p23"/>
          <p:cNvSpPr txBox="1"/>
          <p:nvPr>
            <p:ph idx="1" type="body"/>
          </p:nvPr>
        </p:nvSpPr>
        <p:spPr>
          <a:xfrm>
            <a:off x="819150" y="1382450"/>
            <a:ext cx="3753000" cy="313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a:t>filemicro_statfile</a:t>
            </a:r>
            <a:endParaRPr b="1" sz="2300"/>
          </a:p>
          <a:p>
            <a:pPr indent="-311150" lvl="0" marL="457200" rtl="0" algn="l">
              <a:lnSpc>
                <a:spcPct val="100000"/>
              </a:lnSpc>
              <a:spcBef>
                <a:spcPts val="1200"/>
              </a:spcBef>
              <a:spcAft>
                <a:spcPts val="0"/>
              </a:spcAft>
              <a:buSzPts val="1300"/>
              <a:buChar char="●"/>
            </a:pPr>
            <a:r>
              <a:rPr lang="en"/>
              <a:t>Preallocated large number of files and randomly calls stat on all those files</a:t>
            </a:r>
            <a:endParaRPr/>
          </a:p>
          <a:p>
            <a:pPr indent="-311150" lvl="0" marL="457200" rtl="0" algn="l">
              <a:lnSpc>
                <a:spcPct val="100000"/>
              </a:lnSpc>
              <a:spcBef>
                <a:spcPts val="0"/>
              </a:spcBef>
              <a:spcAft>
                <a:spcPts val="0"/>
              </a:spcAft>
              <a:buSzPts val="1300"/>
              <a:buChar char="●"/>
            </a:pPr>
            <a:r>
              <a:rPr lang="en"/>
              <a:t>wiscAFS latency is very bad compared to unreliableFS for stat calls.</a:t>
            </a:r>
            <a:endParaRPr/>
          </a:p>
          <a:p>
            <a:pPr indent="-311150" lvl="0" marL="457200" rtl="0" algn="l">
              <a:lnSpc>
                <a:spcPct val="100000"/>
              </a:lnSpc>
              <a:spcBef>
                <a:spcPts val="0"/>
              </a:spcBef>
              <a:spcAft>
                <a:spcPts val="0"/>
              </a:spcAft>
              <a:buSzPts val="1300"/>
              <a:buChar char="●"/>
            </a:pPr>
            <a:r>
              <a:rPr lang="en"/>
              <a:t>This happens because in wiscAFS we are always going to server to get stat info for the file. This increases latency significantly.</a:t>
            </a:r>
            <a:endParaRPr/>
          </a:p>
        </p:txBody>
      </p:sp>
      <p:graphicFrame>
        <p:nvGraphicFramePr>
          <p:cNvPr id="209" name="Google Shape;209;p23"/>
          <p:cNvGraphicFramePr/>
          <p:nvPr/>
        </p:nvGraphicFramePr>
        <p:xfrm>
          <a:off x="4729200" y="1832000"/>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stat</a:t>
                      </a:r>
                      <a:r>
                        <a:rPr lang="en" sz="1300">
                          <a:latin typeface="Calibri"/>
                          <a:ea typeface="Calibri"/>
                          <a:cs typeface="Calibri"/>
                          <a:sym typeface="Calibri"/>
                        </a:rPr>
                        <a:t>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66.022</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0" name="Google Shape;210;p23"/>
          <p:cNvSpPr txBox="1"/>
          <p:nvPr/>
        </p:nvSpPr>
        <p:spPr>
          <a:xfrm>
            <a:off x="6196650" y="1447100"/>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211" name="Google Shape;211;p23"/>
          <p:cNvGraphicFramePr/>
          <p:nvPr/>
        </p:nvGraphicFramePr>
        <p:xfrm>
          <a:off x="4786400" y="32282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statfile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0.026</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2" name="Google Shape;212;p23"/>
          <p:cNvSpPr txBox="1"/>
          <p:nvPr/>
        </p:nvSpPr>
        <p:spPr>
          <a:xfrm>
            <a:off x="6117500" y="2843313"/>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sp>
        <p:nvSpPr>
          <p:cNvPr id="218" name="Google Shape;218;p24"/>
          <p:cNvSpPr txBox="1"/>
          <p:nvPr>
            <p:ph idx="1" type="body"/>
          </p:nvPr>
        </p:nvSpPr>
        <p:spPr>
          <a:xfrm>
            <a:off x="819150" y="1382450"/>
            <a:ext cx="3753000" cy="313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a:t>filemicro_deletefile</a:t>
            </a:r>
            <a:endParaRPr b="1" sz="2300"/>
          </a:p>
          <a:p>
            <a:pPr indent="-311150" lvl="0" marL="457200" rtl="0" algn="l">
              <a:lnSpc>
                <a:spcPct val="100000"/>
              </a:lnSpc>
              <a:spcBef>
                <a:spcPts val="1200"/>
              </a:spcBef>
              <a:spcAft>
                <a:spcPts val="0"/>
              </a:spcAft>
              <a:buSzPts val="1300"/>
              <a:buChar char="●"/>
            </a:pPr>
            <a:r>
              <a:rPr lang="en"/>
              <a:t>Preallocates a huge number of files and during experiment deletes them randomly</a:t>
            </a:r>
            <a:endParaRPr/>
          </a:p>
          <a:p>
            <a:pPr indent="-311150" lvl="0" marL="457200" rtl="0" algn="l">
              <a:lnSpc>
                <a:spcPct val="100000"/>
              </a:lnSpc>
              <a:spcBef>
                <a:spcPts val="0"/>
              </a:spcBef>
              <a:spcAft>
                <a:spcPts val="0"/>
              </a:spcAft>
              <a:buSzPts val="1300"/>
              <a:buChar char="●"/>
            </a:pPr>
            <a:r>
              <a:rPr lang="en"/>
              <a:t>Similar to stat call, wiscAFS performs significantly bad in deletefile operation compared to unreliableFS.</a:t>
            </a:r>
            <a:endParaRPr/>
          </a:p>
          <a:p>
            <a:pPr indent="-311150" lvl="0" marL="457200" rtl="0" algn="l">
              <a:lnSpc>
                <a:spcPct val="100000"/>
              </a:lnSpc>
              <a:spcBef>
                <a:spcPts val="0"/>
              </a:spcBef>
              <a:spcAft>
                <a:spcPts val="0"/>
              </a:spcAft>
              <a:buSzPts val="1300"/>
              <a:buChar char="●"/>
            </a:pPr>
            <a:r>
              <a:rPr lang="en"/>
              <a:t>wiscAFS delete needs to remove the file from the server, which requires a RPC. It has removes files from the client and additionally check if directory structure needs to be removed too. This complexity adds to the latency in wiscAFS.</a:t>
            </a:r>
            <a:endParaRPr/>
          </a:p>
        </p:txBody>
      </p:sp>
      <p:graphicFrame>
        <p:nvGraphicFramePr>
          <p:cNvPr id="219" name="Google Shape;219;p24"/>
          <p:cNvGraphicFramePr/>
          <p:nvPr/>
        </p:nvGraphicFramePr>
        <p:xfrm>
          <a:off x="4729200" y="1832000"/>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deletefile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78.713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0" name="Google Shape;220;p24"/>
          <p:cNvSpPr txBox="1"/>
          <p:nvPr/>
        </p:nvSpPr>
        <p:spPr>
          <a:xfrm>
            <a:off x="6196650" y="1447100"/>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221" name="Google Shape;221;p24"/>
          <p:cNvGraphicFramePr/>
          <p:nvPr/>
        </p:nvGraphicFramePr>
        <p:xfrm>
          <a:off x="4786400" y="32282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deletefile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1.328</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2" name="Google Shape;222;p24"/>
          <p:cNvSpPr txBox="1"/>
          <p:nvPr/>
        </p:nvSpPr>
        <p:spPr>
          <a:xfrm>
            <a:off x="6117500" y="2843313"/>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graphicFrame>
        <p:nvGraphicFramePr>
          <p:cNvPr id="228" name="Google Shape;228;p25"/>
          <p:cNvGraphicFramePr/>
          <p:nvPr/>
        </p:nvGraphicFramePr>
        <p:xfrm>
          <a:off x="714075" y="1597850"/>
          <a:ext cx="3000000" cy="3000000"/>
        </p:xfrm>
        <a:graphic>
          <a:graphicData uri="http://schemas.openxmlformats.org/drawingml/2006/table">
            <a:tbl>
              <a:tblPr>
                <a:noFill/>
                <a:tableStyleId>{4FFD4B6E-3ABB-482F-8815-6C19045FA9BB}</a:tableStyleId>
              </a:tblPr>
              <a:tblGrid>
                <a:gridCol w="1316825"/>
                <a:gridCol w="1185175"/>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deletefile1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6.153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closefile2</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0.037</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b="1" lang="en" sz="1300">
                          <a:latin typeface="Calibri"/>
                          <a:ea typeface="Calibri"/>
                          <a:cs typeface="Calibri"/>
                          <a:sym typeface="Calibri"/>
                        </a:rPr>
                        <a:t>readfile1</a:t>
                      </a:r>
                      <a:endParaRPr b="1"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latin typeface="Calibri"/>
                          <a:ea typeface="Calibri"/>
                          <a:cs typeface="Calibri"/>
                          <a:sym typeface="Calibri"/>
                        </a:rPr>
                        <a:t>0.703</a:t>
                      </a:r>
                      <a:endParaRPr b="1"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latin typeface="Calibri"/>
                          <a:ea typeface="Calibri"/>
                          <a:cs typeface="Calibri"/>
                          <a:sym typeface="Calibri"/>
                        </a:rPr>
                        <a:t>0.112</a:t>
                      </a:r>
                      <a:endParaRPr b="1"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openfile2</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8.861</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0.042</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appendfilerand1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0.333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1.637</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openfile1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5.28</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9" name="Google Shape;229;p25"/>
          <p:cNvSpPr txBox="1"/>
          <p:nvPr/>
        </p:nvSpPr>
        <p:spPr>
          <a:xfrm>
            <a:off x="2181525" y="1212950"/>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230" name="Google Shape;230;p25"/>
          <p:cNvGraphicFramePr/>
          <p:nvPr/>
        </p:nvGraphicFramePr>
        <p:xfrm>
          <a:off x="4706300" y="1597850"/>
          <a:ext cx="3000000" cy="3000000"/>
        </p:xfrm>
        <a:graphic>
          <a:graphicData uri="http://schemas.openxmlformats.org/drawingml/2006/table">
            <a:tbl>
              <a:tblPr>
                <a:noFill/>
                <a:tableStyleId>{4FFD4B6E-3ABB-482F-8815-6C19045FA9BB}</a:tableStyleId>
              </a:tblPr>
              <a:tblGrid>
                <a:gridCol w="1331100"/>
                <a:gridCol w="11709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deletefile1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0.135</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closefile2</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0.016</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b="1" lang="en" sz="1300">
                          <a:latin typeface="Calibri"/>
                          <a:ea typeface="Calibri"/>
                          <a:cs typeface="Calibri"/>
                          <a:sym typeface="Calibri"/>
                        </a:rPr>
                        <a:t>readfile1</a:t>
                      </a:r>
                      <a:endParaRPr b="1"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latin typeface="Calibri"/>
                          <a:ea typeface="Calibri"/>
                          <a:cs typeface="Calibri"/>
                          <a:sym typeface="Calibri"/>
                        </a:rPr>
                        <a:t>39.061</a:t>
                      </a:r>
                      <a:endParaRPr b="1"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latin typeface="Calibri"/>
                          <a:ea typeface="Calibri"/>
                          <a:cs typeface="Calibri"/>
                          <a:sym typeface="Calibri"/>
                        </a:rPr>
                        <a:t>0.049</a:t>
                      </a:r>
                      <a:endParaRPr b="1"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openfile2</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0.033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0.016</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appendfilerand1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19.826</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0.068</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openfile1</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0.035</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1" name="Google Shape;231;p25"/>
          <p:cNvSpPr txBox="1"/>
          <p:nvPr/>
        </p:nvSpPr>
        <p:spPr>
          <a:xfrm>
            <a:off x="6037400" y="1212938"/>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
        <p:nvSpPr>
          <p:cNvPr id="232" name="Google Shape;232;p25"/>
          <p:cNvSpPr txBox="1"/>
          <p:nvPr/>
        </p:nvSpPr>
        <p:spPr>
          <a:xfrm>
            <a:off x="3236550" y="921500"/>
            <a:ext cx="267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Calibri"/>
                <a:ea typeface="Calibri"/>
                <a:cs typeface="Calibri"/>
                <a:sym typeface="Calibri"/>
              </a:rPr>
              <a:t>mongo.f</a:t>
            </a:r>
            <a:r>
              <a:rPr b="1" lang="en" sz="2300">
                <a:latin typeface="Calibri"/>
                <a:ea typeface="Calibri"/>
                <a:cs typeface="Calibri"/>
                <a:sym typeface="Calibri"/>
              </a:rPr>
              <a:t> benchmark</a:t>
            </a:r>
            <a:endParaRPr b="1" sz="2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024050" y="271300"/>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Demos - Qemu</a:t>
            </a:r>
            <a:endParaRPr b="1"/>
          </a:p>
        </p:txBody>
      </p:sp>
      <p:pic>
        <p:nvPicPr>
          <p:cNvPr id="238" name="Google Shape;238;p26" title="qemu.mov">
            <a:hlinkClick r:id="rId3"/>
          </p:cNvPr>
          <p:cNvPicPr preferRelativeResize="0"/>
          <p:nvPr/>
        </p:nvPicPr>
        <p:blipFill>
          <a:blip r:embed="rId4">
            <a:alphaModFix/>
          </a:blip>
          <a:stretch>
            <a:fillRect/>
          </a:stretch>
        </p:blipFill>
        <p:spPr>
          <a:xfrm>
            <a:off x="1593388" y="912225"/>
            <a:ext cx="5957225" cy="394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7" title="parallelbuild.mov">
            <a:hlinkClick r:id="rId3"/>
          </p:cNvPr>
          <p:cNvPicPr preferRelativeResize="0"/>
          <p:nvPr/>
        </p:nvPicPr>
        <p:blipFill>
          <a:blip r:embed="rId4">
            <a:alphaModFix/>
          </a:blip>
          <a:stretch>
            <a:fillRect/>
          </a:stretch>
        </p:blipFill>
        <p:spPr>
          <a:xfrm>
            <a:off x="1547338" y="856175"/>
            <a:ext cx="6049325" cy="3990725"/>
          </a:xfrm>
          <a:prstGeom prst="rect">
            <a:avLst/>
          </a:prstGeom>
          <a:noFill/>
          <a:ln>
            <a:noFill/>
          </a:ln>
        </p:spPr>
      </p:pic>
      <p:sp>
        <p:nvSpPr>
          <p:cNvPr id="244" name="Google Shape;244;p27"/>
          <p:cNvSpPr txBox="1"/>
          <p:nvPr>
            <p:ph type="title"/>
          </p:nvPr>
        </p:nvSpPr>
        <p:spPr>
          <a:xfrm>
            <a:off x="1024050" y="271300"/>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Demos - Parallel Build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024050" y="286375"/>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Basic Cache Consistency</a:t>
            </a:r>
            <a:endParaRPr b="1"/>
          </a:p>
        </p:txBody>
      </p:sp>
      <p:grpSp>
        <p:nvGrpSpPr>
          <p:cNvPr id="250" name="Google Shape;250;p28"/>
          <p:cNvGrpSpPr/>
          <p:nvPr/>
        </p:nvGrpSpPr>
        <p:grpSpPr>
          <a:xfrm>
            <a:off x="518325" y="699200"/>
            <a:ext cx="2544975" cy="4171774"/>
            <a:chOff x="518325" y="701337"/>
            <a:chExt cx="2544975" cy="4076387"/>
          </a:xfrm>
        </p:grpSpPr>
        <p:pic>
          <p:nvPicPr>
            <p:cNvPr id="251" name="Google Shape;251;p28"/>
            <p:cNvPicPr preferRelativeResize="0"/>
            <p:nvPr/>
          </p:nvPicPr>
          <p:blipFill>
            <a:blip r:embed="rId3">
              <a:alphaModFix/>
            </a:blip>
            <a:stretch>
              <a:fillRect/>
            </a:stretch>
          </p:blipFill>
          <p:spPr>
            <a:xfrm>
              <a:off x="518325" y="1192700"/>
              <a:ext cx="2544975" cy="3585024"/>
            </a:xfrm>
            <a:prstGeom prst="rect">
              <a:avLst/>
            </a:prstGeom>
            <a:noFill/>
            <a:ln>
              <a:noFill/>
            </a:ln>
          </p:spPr>
        </p:pic>
        <p:sp>
          <p:nvSpPr>
            <p:cNvPr id="252" name="Google Shape;252;p28"/>
            <p:cNvSpPr txBox="1"/>
            <p:nvPr/>
          </p:nvSpPr>
          <p:spPr>
            <a:xfrm>
              <a:off x="1451213" y="701337"/>
              <a:ext cx="679200" cy="39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Test 1</a:t>
              </a:r>
              <a:endParaRPr b="1">
                <a:latin typeface="Calibri"/>
                <a:ea typeface="Calibri"/>
                <a:cs typeface="Calibri"/>
                <a:sym typeface="Calibri"/>
              </a:endParaRPr>
            </a:p>
          </p:txBody>
        </p:sp>
      </p:grpSp>
      <p:grpSp>
        <p:nvGrpSpPr>
          <p:cNvPr id="253" name="Google Shape;253;p28"/>
          <p:cNvGrpSpPr/>
          <p:nvPr/>
        </p:nvGrpSpPr>
        <p:grpSpPr>
          <a:xfrm>
            <a:off x="3604162" y="699200"/>
            <a:ext cx="2332657" cy="4171776"/>
            <a:chOff x="5992200" y="666925"/>
            <a:chExt cx="2332657" cy="4171776"/>
          </a:xfrm>
        </p:grpSpPr>
        <p:pic>
          <p:nvPicPr>
            <p:cNvPr id="254" name="Google Shape;254;p28"/>
            <p:cNvPicPr preferRelativeResize="0"/>
            <p:nvPr/>
          </p:nvPicPr>
          <p:blipFill>
            <a:blip r:embed="rId4">
              <a:alphaModFix/>
            </a:blip>
            <a:stretch>
              <a:fillRect/>
            </a:stretch>
          </p:blipFill>
          <p:spPr>
            <a:xfrm>
              <a:off x="5992200" y="1067125"/>
              <a:ext cx="2332657" cy="3771576"/>
            </a:xfrm>
            <a:prstGeom prst="rect">
              <a:avLst/>
            </a:prstGeom>
            <a:noFill/>
            <a:ln>
              <a:noFill/>
            </a:ln>
          </p:spPr>
        </p:pic>
        <p:sp>
          <p:nvSpPr>
            <p:cNvPr id="255" name="Google Shape;255;p28"/>
            <p:cNvSpPr txBox="1"/>
            <p:nvPr/>
          </p:nvSpPr>
          <p:spPr>
            <a:xfrm>
              <a:off x="6857039" y="666925"/>
              <a:ext cx="6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Test 2</a:t>
              </a:r>
              <a:endParaRPr b="1">
                <a:latin typeface="Calibri"/>
                <a:ea typeface="Calibri"/>
                <a:cs typeface="Calibri"/>
                <a:sym typeface="Calibri"/>
              </a:endParaRPr>
            </a:p>
          </p:txBody>
        </p:sp>
      </p:grpSp>
      <p:grpSp>
        <p:nvGrpSpPr>
          <p:cNvPr id="256" name="Google Shape;256;p28"/>
          <p:cNvGrpSpPr/>
          <p:nvPr/>
        </p:nvGrpSpPr>
        <p:grpSpPr>
          <a:xfrm>
            <a:off x="6477675" y="699200"/>
            <a:ext cx="1885788" cy="4191188"/>
            <a:chOff x="819150" y="718613"/>
            <a:chExt cx="1885788" cy="4191188"/>
          </a:xfrm>
        </p:grpSpPr>
        <p:sp>
          <p:nvSpPr>
            <p:cNvPr id="257" name="Google Shape;257;p28"/>
            <p:cNvSpPr txBox="1"/>
            <p:nvPr/>
          </p:nvSpPr>
          <p:spPr>
            <a:xfrm>
              <a:off x="1489300" y="718613"/>
              <a:ext cx="6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Test 3</a:t>
              </a:r>
              <a:endParaRPr b="1">
                <a:latin typeface="Calibri"/>
                <a:ea typeface="Calibri"/>
                <a:cs typeface="Calibri"/>
                <a:sym typeface="Calibri"/>
              </a:endParaRPr>
            </a:p>
          </p:txBody>
        </p:sp>
        <p:pic>
          <p:nvPicPr>
            <p:cNvPr id="258" name="Google Shape;258;p28"/>
            <p:cNvPicPr preferRelativeResize="0"/>
            <p:nvPr/>
          </p:nvPicPr>
          <p:blipFill>
            <a:blip r:embed="rId5">
              <a:alphaModFix/>
            </a:blip>
            <a:stretch>
              <a:fillRect/>
            </a:stretch>
          </p:blipFill>
          <p:spPr>
            <a:xfrm>
              <a:off x="819150" y="1138225"/>
              <a:ext cx="1885788" cy="377157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9" title="tests123.mov">
            <a:hlinkClick r:id="rId3"/>
          </p:cNvPr>
          <p:cNvPicPr preferRelativeResize="0"/>
          <p:nvPr/>
        </p:nvPicPr>
        <p:blipFill>
          <a:blip r:embed="rId4">
            <a:alphaModFix/>
          </a:blip>
          <a:stretch>
            <a:fillRect/>
          </a:stretch>
        </p:blipFill>
        <p:spPr>
          <a:xfrm>
            <a:off x="1564438" y="867500"/>
            <a:ext cx="6015125" cy="3999450"/>
          </a:xfrm>
          <a:prstGeom prst="rect">
            <a:avLst/>
          </a:prstGeom>
          <a:noFill/>
          <a:ln>
            <a:noFill/>
          </a:ln>
        </p:spPr>
      </p:pic>
      <p:sp>
        <p:nvSpPr>
          <p:cNvPr id="264" name="Google Shape;264;p29"/>
          <p:cNvSpPr txBox="1"/>
          <p:nvPr>
            <p:ph type="title"/>
          </p:nvPr>
        </p:nvSpPr>
        <p:spPr>
          <a:xfrm>
            <a:off x="1024050" y="286375"/>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Basic Cache Consistency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819150" y="360925"/>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Advanced</a:t>
            </a:r>
            <a:r>
              <a:rPr b="1" lang="en"/>
              <a:t> Cache Consistency</a:t>
            </a:r>
            <a:endParaRPr b="1"/>
          </a:p>
        </p:txBody>
      </p:sp>
      <p:pic>
        <p:nvPicPr>
          <p:cNvPr id="270" name="Google Shape;270;p30"/>
          <p:cNvPicPr preferRelativeResize="0"/>
          <p:nvPr/>
        </p:nvPicPr>
        <p:blipFill>
          <a:blip r:embed="rId3">
            <a:alphaModFix/>
          </a:blip>
          <a:stretch>
            <a:fillRect/>
          </a:stretch>
        </p:blipFill>
        <p:spPr>
          <a:xfrm>
            <a:off x="819150" y="1067125"/>
            <a:ext cx="3051163" cy="3771576"/>
          </a:xfrm>
          <a:prstGeom prst="rect">
            <a:avLst/>
          </a:prstGeom>
          <a:noFill/>
          <a:ln>
            <a:noFill/>
          </a:ln>
        </p:spPr>
      </p:pic>
      <p:pic>
        <p:nvPicPr>
          <p:cNvPr id="271" name="Google Shape;271;p30" title="test4.mov">
            <a:hlinkClick r:id="rId4"/>
          </p:cNvPr>
          <p:cNvPicPr preferRelativeResize="0"/>
          <p:nvPr/>
        </p:nvPicPr>
        <p:blipFill>
          <a:blip r:embed="rId5">
            <a:alphaModFix/>
          </a:blip>
          <a:stretch>
            <a:fillRect/>
          </a:stretch>
        </p:blipFill>
        <p:spPr>
          <a:xfrm>
            <a:off x="4022713" y="1219525"/>
            <a:ext cx="4572000" cy="3429000"/>
          </a:xfrm>
          <a:prstGeom prst="rect">
            <a:avLst/>
          </a:prstGeom>
          <a:noFill/>
          <a:ln>
            <a:noFill/>
          </a:ln>
        </p:spPr>
      </p:pic>
      <p:sp>
        <p:nvSpPr>
          <p:cNvPr id="272" name="Google Shape;272;p30"/>
          <p:cNvSpPr txBox="1"/>
          <p:nvPr/>
        </p:nvSpPr>
        <p:spPr>
          <a:xfrm>
            <a:off x="1064175" y="975500"/>
            <a:ext cx="101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Test 4</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1024050" y="304875"/>
            <a:ext cx="70959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Crash</a:t>
            </a:r>
            <a:r>
              <a:rPr b="1" lang="en"/>
              <a:t> Consistency</a:t>
            </a:r>
            <a:endParaRPr b="1"/>
          </a:p>
        </p:txBody>
      </p:sp>
      <p:pic>
        <p:nvPicPr>
          <p:cNvPr id="278" name="Google Shape;278;p31" title="clientCrash.mov">
            <a:hlinkClick r:id="rId3"/>
          </p:cNvPr>
          <p:cNvPicPr preferRelativeResize="0"/>
          <p:nvPr/>
        </p:nvPicPr>
        <p:blipFill>
          <a:blip r:embed="rId4">
            <a:alphaModFix/>
          </a:blip>
          <a:stretch>
            <a:fillRect/>
          </a:stretch>
        </p:blipFill>
        <p:spPr>
          <a:xfrm>
            <a:off x="1219488" y="955050"/>
            <a:ext cx="6705024" cy="3771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Key Design Principles</a:t>
            </a:r>
            <a:endParaRPr b="1"/>
          </a:p>
        </p:txBody>
      </p:sp>
      <p:sp>
        <p:nvSpPr>
          <p:cNvPr id="135" name="Google Shape;135;p14"/>
          <p:cNvSpPr txBox="1"/>
          <p:nvPr>
            <p:ph idx="1" type="body"/>
          </p:nvPr>
        </p:nvSpPr>
        <p:spPr>
          <a:xfrm>
            <a:off x="819150" y="1870375"/>
            <a:ext cx="4534500" cy="276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Server is stateless. </a:t>
            </a:r>
            <a:endParaRPr/>
          </a:p>
          <a:p>
            <a:pPr indent="-311150" lvl="0" marL="457200" rtl="0" algn="l">
              <a:spcBef>
                <a:spcPts val="0"/>
              </a:spcBef>
              <a:spcAft>
                <a:spcPts val="0"/>
              </a:spcAft>
              <a:buSzPts val="1300"/>
              <a:buChar char="●"/>
            </a:pPr>
            <a:r>
              <a:rPr lang="en"/>
              <a:t>Synchronized over server timestamp.</a:t>
            </a:r>
            <a:endParaRPr/>
          </a:p>
          <a:p>
            <a:pPr indent="-311150" lvl="0" marL="457200" rtl="0" algn="l">
              <a:spcBef>
                <a:spcPts val="0"/>
              </a:spcBef>
              <a:spcAft>
                <a:spcPts val="0"/>
              </a:spcAft>
              <a:buSzPts val="1300"/>
              <a:buChar char="●"/>
            </a:pPr>
            <a:r>
              <a:rPr lang="en"/>
              <a:t>Three client cache states for files:</a:t>
            </a:r>
            <a:endParaRPr/>
          </a:p>
          <a:p>
            <a:pPr indent="-311150" lvl="1" marL="914400" rtl="0" algn="l">
              <a:spcBef>
                <a:spcPts val="0"/>
              </a:spcBef>
              <a:spcAft>
                <a:spcPts val="0"/>
              </a:spcAft>
              <a:buSzPts val="1300"/>
              <a:buChar char="○"/>
            </a:pPr>
            <a:r>
              <a:rPr lang="en" sz="1300"/>
              <a:t>Not present in client cache.</a:t>
            </a:r>
            <a:endParaRPr sz="1300"/>
          </a:p>
          <a:p>
            <a:pPr indent="-311150" lvl="1" marL="914400" rtl="0" algn="l">
              <a:spcBef>
                <a:spcPts val="0"/>
              </a:spcBef>
              <a:spcAft>
                <a:spcPts val="0"/>
              </a:spcAft>
              <a:buSzPts val="1300"/>
              <a:buChar char="○"/>
            </a:pPr>
            <a:r>
              <a:rPr lang="en" sz="1300"/>
              <a:t>File is currently opened (</a:t>
            </a:r>
            <a:r>
              <a:rPr b="1" lang="en" sz="1300"/>
              <a:t>.tmp</a:t>
            </a:r>
            <a:r>
              <a:rPr lang="en" sz="1300"/>
              <a:t> present)</a:t>
            </a:r>
            <a:endParaRPr sz="1300"/>
          </a:p>
          <a:p>
            <a:pPr indent="-311150" lvl="1" marL="914400" rtl="0" algn="l">
              <a:spcBef>
                <a:spcPts val="0"/>
              </a:spcBef>
              <a:spcAft>
                <a:spcPts val="0"/>
              </a:spcAft>
              <a:buSzPts val="1300"/>
              <a:buChar char="○"/>
            </a:pPr>
            <a:r>
              <a:rPr lang="en" sz="1300"/>
              <a:t>File is currently closed (</a:t>
            </a:r>
            <a:r>
              <a:rPr b="1" lang="en" sz="1300"/>
              <a:t>.per</a:t>
            </a:r>
            <a:r>
              <a:rPr lang="en" sz="1300"/>
              <a:t> present)</a:t>
            </a:r>
            <a:endParaRPr sz="1300"/>
          </a:p>
          <a:p>
            <a:pPr indent="-311150" lvl="0" marL="457200" rtl="0" algn="l">
              <a:spcBef>
                <a:spcPts val="0"/>
              </a:spcBef>
              <a:spcAft>
                <a:spcPts val="0"/>
              </a:spcAft>
              <a:buSzPts val="1300"/>
              <a:buChar char="●"/>
            </a:pPr>
            <a:r>
              <a:rPr lang="en"/>
              <a:t>Client stores last modified time of file in server in filename.</a:t>
            </a:r>
            <a:endParaRPr/>
          </a:p>
          <a:p>
            <a:pPr indent="-311150" lvl="0" marL="457200" rtl="0" algn="l">
              <a:spcBef>
                <a:spcPts val="0"/>
              </a:spcBef>
              <a:spcAft>
                <a:spcPts val="0"/>
              </a:spcAft>
              <a:buSzPts val="1300"/>
              <a:buChar char="●"/>
            </a:pPr>
            <a:r>
              <a:rPr lang="en"/>
              <a:t>Client tracks open and unlinked open files.</a:t>
            </a:r>
            <a:endParaRPr/>
          </a:p>
        </p:txBody>
      </p:sp>
      <p:pic>
        <p:nvPicPr>
          <p:cNvPr id="136" name="Google Shape;136;p14"/>
          <p:cNvPicPr preferRelativeResize="0"/>
          <p:nvPr/>
        </p:nvPicPr>
        <p:blipFill>
          <a:blip r:embed="rId3">
            <a:alphaModFix/>
          </a:blip>
          <a:stretch>
            <a:fillRect/>
          </a:stretch>
        </p:blipFill>
        <p:spPr>
          <a:xfrm>
            <a:off x="4795625" y="1870375"/>
            <a:ext cx="3752850" cy="24806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819150" y="503350"/>
            <a:ext cx="7353600" cy="70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Impact of network randomness of WiscAFS</a:t>
            </a:r>
            <a:endParaRPr b="1"/>
          </a:p>
        </p:txBody>
      </p:sp>
      <p:pic>
        <p:nvPicPr>
          <p:cNvPr id="284" name="Google Shape;284;p32"/>
          <p:cNvPicPr preferRelativeResize="0"/>
          <p:nvPr/>
        </p:nvPicPr>
        <p:blipFill>
          <a:blip r:embed="rId3">
            <a:alphaModFix/>
          </a:blip>
          <a:stretch>
            <a:fillRect/>
          </a:stretch>
        </p:blipFill>
        <p:spPr>
          <a:xfrm>
            <a:off x="394200" y="1440375"/>
            <a:ext cx="3118875" cy="2724400"/>
          </a:xfrm>
          <a:prstGeom prst="rect">
            <a:avLst/>
          </a:prstGeom>
          <a:noFill/>
          <a:ln>
            <a:noFill/>
          </a:ln>
        </p:spPr>
      </p:pic>
      <p:grpSp>
        <p:nvGrpSpPr>
          <p:cNvPr id="285" name="Google Shape;285;p32"/>
          <p:cNvGrpSpPr/>
          <p:nvPr/>
        </p:nvGrpSpPr>
        <p:grpSpPr>
          <a:xfrm>
            <a:off x="3788025" y="1209550"/>
            <a:ext cx="4758324" cy="2754324"/>
            <a:chOff x="3788025" y="1209550"/>
            <a:chExt cx="4758324" cy="2754324"/>
          </a:xfrm>
        </p:grpSpPr>
        <p:pic>
          <p:nvPicPr>
            <p:cNvPr id="286" name="Google Shape;286;p32" title="Chart"/>
            <p:cNvPicPr preferRelativeResize="0"/>
            <p:nvPr/>
          </p:nvPicPr>
          <p:blipFill rotWithShape="1">
            <a:blip r:embed="rId4">
              <a:alphaModFix/>
            </a:blip>
            <a:srcRect b="3124" l="1695" r="-9686" t="-4226"/>
            <a:stretch/>
          </p:blipFill>
          <p:spPr>
            <a:xfrm>
              <a:off x="3788025" y="1209550"/>
              <a:ext cx="4758324" cy="2754324"/>
            </a:xfrm>
            <a:prstGeom prst="rect">
              <a:avLst/>
            </a:prstGeom>
            <a:noFill/>
            <a:ln>
              <a:noFill/>
            </a:ln>
          </p:spPr>
        </p:pic>
        <p:sp>
          <p:nvSpPr>
            <p:cNvPr id="287" name="Google Shape;287;p32"/>
            <p:cNvSpPr/>
            <p:nvPr/>
          </p:nvSpPr>
          <p:spPr>
            <a:xfrm>
              <a:off x="4791800" y="1824400"/>
              <a:ext cx="3157900" cy="1121025"/>
            </a:xfrm>
            <a:custGeom>
              <a:rect b="b" l="l" r="r" t="t"/>
              <a:pathLst>
                <a:path extrusionOk="0" h="44841" w="126316">
                  <a:moveTo>
                    <a:pt x="0" y="44841"/>
                  </a:moveTo>
                  <a:cubicBezTo>
                    <a:pt x="10404" y="44646"/>
                    <a:pt x="44206" y="45086"/>
                    <a:pt x="62426" y="43669"/>
                  </a:cubicBezTo>
                  <a:cubicBezTo>
                    <a:pt x="80646" y="42253"/>
                    <a:pt x="98670" y="43620"/>
                    <a:pt x="109318" y="36342"/>
                  </a:cubicBezTo>
                  <a:cubicBezTo>
                    <a:pt x="119966" y="29064"/>
                    <a:pt x="123483" y="6057"/>
                    <a:pt x="126316" y="0"/>
                  </a:cubicBezTo>
                </a:path>
              </a:pathLst>
            </a:custGeom>
            <a:noFill/>
            <a:ln cap="flat" cmpd="sng" w="9525">
              <a:solidFill>
                <a:schemeClr val="accent6"/>
              </a:solidFill>
              <a:prstDash val="dash"/>
              <a:round/>
              <a:headEnd len="med" w="med" type="none"/>
              <a:tailEnd len="med" w="med" type="none"/>
            </a:ln>
          </p:spPr>
        </p:sp>
        <p:sp>
          <p:nvSpPr>
            <p:cNvPr id="288" name="Google Shape;288;p32"/>
            <p:cNvSpPr/>
            <p:nvPr/>
          </p:nvSpPr>
          <p:spPr>
            <a:xfrm>
              <a:off x="5926713" y="343632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2</a:t>
              </a:r>
              <a:endParaRPr baseline="30000" sz="1000"/>
            </a:p>
          </p:txBody>
        </p:sp>
        <p:sp>
          <p:nvSpPr>
            <p:cNvPr id="289" name="Google Shape;289;p32"/>
            <p:cNvSpPr/>
            <p:nvPr/>
          </p:nvSpPr>
          <p:spPr>
            <a:xfrm>
              <a:off x="6608513" y="343632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2.5</a:t>
              </a:r>
              <a:endParaRPr baseline="30000" sz="1000"/>
            </a:p>
          </p:txBody>
        </p:sp>
        <p:sp>
          <p:nvSpPr>
            <p:cNvPr id="290" name="Google Shape;290;p32"/>
            <p:cNvSpPr/>
            <p:nvPr/>
          </p:nvSpPr>
          <p:spPr>
            <a:xfrm>
              <a:off x="7290313" y="343632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3</a:t>
              </a:r>
              <a:endParaRPr baseline="30000" sz="1000"/>
            </a:p>
          </p:txBody>
        </p:sp>
        <p:sp>
          <p:nvSpPr>
            <p:cNvPr id="291" name="Google Shape;291;p32"/>
            <p:cNvSpPr/>
            <p:nvPr/>
          </p:nvSpPr>
          <p:spPr>
            <a:xfrm>
              <a:off x="5244913" y="343632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1.5</a:t>
              </a:r>
              <a:endParaRPr baseline="30000" sz="1000"/>
            </a:p>
          </p:txBody>
        </p:sp>
        <p:sp>
          <p:nvSpPr>
            <p:cNvPr id="292" name="Google Shape;292;p32"/>
            <p:cNvSpPr/>
            <p:nvPr/>
          </p:nvSpPr>
          <p:spPr>
            <a:xfrm>
              <a:off x="4610788" y="343632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1</a:t>
              </a:r>
              <a:endParaRPr baseline="30000" sz="10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 type="body"/>
          </p:nvPr>
        </p:nvSpPr>
        <p:spPr>
          <a:xfrm>
            <a:off x="562750" y="1531425"/>
            <a:ext cx="3651900" cy="27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Fixed delay &gt;&gt; Slowdown delay</a:t>
            </a:r>
            <a:endParaRPr b="1" sz="1800"/>
          </a:p>
          <a:p>
            <a:pPr indent="0" lvl="0" marL="0" rtl="0" algn="l">
              <a:lnSpc>
                <a:spcPct val="100000"/>
              </a:lnSpc>
              <a:spcBef>
                <a:spcPts val="1200"/>
              </a:spcBef>
              <a:spcAft>
                <a:spcPts val="0"/>
              </a:spcAft>
              <a:buNone/>
            </a:pPr>
            <a:r>
              <a:rPr lang="en"/>
              <a:t>p(B winning) </a:t>
            </a:r>
            <a:endParaRPr/>
          </a:p>
          <a:p>
            <a:pPr indent="0" lvl="0" marL="0" rtl="0" algn="l">
              <a:lnSpc>
                <a:spcPct val="100000"/>
              </a:lnSpc>
              <a:spcBef>
                <a:spcPts val="0"/>
              </a:spcBef>
              <a:spcAft>
                <a:spcPts val="0"/>
              </a:spcAft>
              <a:buNone/>
            </a:pPr>
            <a:r>
              <a:rPr lang="en"/>
              <a:t>= 0.5 (Since randomly any client be winner)</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b="1" lang="en" sz="1800"/>
              <a:t>Slowdown delay &gt;&gt; Fixed delay</a:t>
            </a:r>
            <a:endParaRPr b="1" sz="1800"/>
          </a:p>
          <a:p>
            <a:pPr indent="0" lvl="0" marL="0" rtl="0" algn="l">
              <a:lnSpc>
                <a:spcPct val="100000"/>
              </a:lnSpc>
              <a:spcBef>
                <a:spcPts val="1200"/>
              </a:spcBef>
              <a:spcAft>
                <a:spcPts val="0"/>
              </a:spcAft>
              <a:buNone/>
            </a:pPr>
            <a:r>
              <a:rPr lang="en"/>
              <a:t>p(B winning) </a:t>
            </a:r>
            <a:endParaRPr/>
          </a:p>
          <a:p>
            <a:pPr indent="0" lvl="0" marL="0" rtl="0" algn="l">
              <a:lnSpc>
                <a:spcPct val="100000"/>
              </a:lnSpc>
              <a:spcBef>
                <a:spcPts val="0"/>
              </a:spcBef>
              <a:spcAft>
                <a:spcPts val="0"/>
              </a:spcAft>
              <a:buNone/>
            </a:pPr>
            <a:r>
              <a:rPr lang="en"/>
              <a:t>= p(delay in A)*p(B winning) + p(no delay in A)*p(B winning) </a:t>
            </a:r>
            <a:endParaRPr/>
          </a:p>
          <a:p>
            <a:pPr indent="0" lvl="0" marL="0" rtl="0" algn="l">
              <a:lnSpc>
                <a:spcPct val="100000"/>
              </a:lnSpc>
              <a:spcBef>
                <a:spcPts val="0"/>
              </a:spcBef>
              <a:spcAft>
                <a:spcPts val="0"/>
              </a:spcAft>
              <a:buNone/>
            </a:pPr>
            <a:r>
              <a:rPr lang="en"/>
              <a:t>= 0.5 * 1 + 0.5 * 0.5 = 0.75</a:t>
            </a:r>
            <a:endParaRPr/>
          </a:p>
        </p:txBody>
      </p:sp>
      <p:sp>
        <p:nvSpPr>
          <p:cNvPr id="298" name="Google Shape;298;p33"/>
          <p:cNvSpPr txBox="1"/>
          <p:nvPr>
            <p:ph type="title"/>
          </p:nvPr>
        </p:nvSpPr>
        <p:spPr>
          <a:xfrm>
            <a:off x="819150" y="503350"/>
            <a:ext cx="7353600" cy="70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Impact of network randomness of WiscAFS</a:t>
            </a:r>
            <a:endParaRPr b="1"/>
          </a:p>
        </p:txBody>
      </p:sp>
      <p:grpSp>
        <p:nvGrpSpPr>
          <p:cNvPr id="299" name="Google Shape;299;p33"/>
          <p:cNvGrpSpPr/>
          <p:nvPr/>
        </p:nvGrpSpPr>
        <p:grpSpPr>
          <a:xfrm>
            <a:off x="4214652" y="1531375"/>
            <a:ext cx="4406049" cy="2724400"/>
            <a:chOff x="4214652" y="1531375"/>
            <a:chExt cx="4406049" cy="2724400"/>
          </a:xfrm>
        </p:grpSpPr>
        <p:pic>
          <p:nvPicPr>
            <p:cNvPr id="300" name="Google Shape;300;p33" title="Chart"/>
            <p:cNvPicPr preferRelativeResize="0"/>
            <p:nvPr/>
          </p:nvPicPr>
          <p:blipFill>
            <a:blip r:embed="rId3">
              <a:alphaModFix/>
            </a:blip>
            <a:stretch>
              <a:fillRect/>
            </a:stretch>
          </p:blipFill>
          <p:spPr>
            <a:xfrm>
              <a:off x="4214652" y="1531375"/>
              <a:ext cx="4406049" cy="2724400"/>
            </a:xfrm>
            <a:prstGeom prst="rect">
              <a:avLst/>
            </a:prstGeom>
            <a:noFill/>
            <a:ln>
              <a:noFill/>
            </a:ln>
          </p:spPr>
        </p:pic>
        <p:sp>
          <p:nvSpPr>
            <p:cNvPr id="301" name="Google Shape;301;p33"/>
            <p:cNvSpPr/>
            <p:nvPr/>
          </p:nvSpPr>
          <p:spPr>
            <a:xfrm>
              <a:off x="4974975" y="2376978"/>
              <a:ext cx="3575550" cy="810225"/>
            </a:xfrm>
            <a:custGeom>
              <a:rect b="b" l="l" r="r" t="t"/>
              <a:pathLst>
                <a:path extrusionOk="0" h="32409" w="143022">
                  <a:moveTo>
                    <a:pt x="0" y="32409"/>
                  </a:moveTo>
                  <a:cubicBezTo>
                    <a:pt x="12896" y="31628"/>
                    <a:pt x="57786" y="32605"/>
                    <a:pt x="77373" y="27720"/>
                  </a:cubicBezTo>
                  <a:cubicBezTo>
                    <a:pt x="96960" y="22836"/>
                    <a:pt x="106583" y="7694"/>
                    <a:pt x="117524" y="3102"/>
                  </a:cubicBezTo>
                  <a:cubicBezTo>
                    <a:pt x="128466" y="-1489"/>
                    <a:pt x="138772" y="660"/>
                    <a:pt x="143022" y="171"/>
                  </a:cubicBezTo>
                </a:path>
              </a:pathLst>
            </a:custGeom>
            <a:noFill/>
            <a:ln cap="flat" cmpd="sng" w="9525">
              <a:solidFill>
                <a:schemeClr val="accent6"/>
              </a:solidFill>
              <a:prstDash val="dash"/>
              <a:round/>
              <a:headEnd len="med" w="med" type="none"/>
              <a:tailEnd len="med" w="med" type="none"/>
            </a:ln>
          </p:spPr>
        </p:sp>
        <p:sp>
          <p:nvSpPr>
            <p:cNvPr id="302" name="Google Shape;302;p33"/>
            <p:cNvSpPr/>
            <p:nvPr/>
          </p:nvSpPr>
          <p:spPr>
            <a:xfrm>
              <a:off x="6253575" y="364147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2</a:t>
              </a:r>
              <a:endParaRPr baseline="30000" sz="1000"/>
            </a:p>
          </p:txBody>
        </p:sp>
        <p:sp>
          <p:nvSpPr>
            <p:cNvPr id="303" name="Google Shape;303;p33"/>
            <p:cNvSpPr/>
            <p:nvPr/>
          </p:nvSpPr>
          <p:spPr>
            <a:xfrm>
              <a:off x="7010425" y="364147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2.5</a:t>
              </a:r>
              <a:endParaRPr baseline="30000" sz="1000"/>
            </a:p>
          </p:txBody>
        </p:sp>
        <p:sp>
          <p:nvSpPr>
            <p:cNvPr id="304" name="Google Shape;304;p33"/>
            <p:cNvSpPr/>
            <p:nvPr/>
          </p:nvSpPr>
          <p:spPr>
            <a:xfrm>
              <a:off x="7778275" y="364147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3</a:t>
              </a:r>
              <a:endParaRPr baseline="30000" sz="1000"/>
            </a:p>
          </p:txBody>
        </p:sp>
        <p:sp>
          <p:nvSpPr>
            <p:cNvPr id="305" name="Google Shape;305;p33"/>
            <p:cNvSpPr/>
            <p:nvPr/>
          </p:nvSpPr>
          <p:spPr>
            <a:xfrm>
              <a:off x="5502200" y="364147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1.5</a:t>
              </a:r>
              <a:endParaRPr baseline="30000" sz="1000"/>
            </a:p>
          </p:txBody>
        </p:sp>
        <p:sp>
          <p:nvSpPr>
            <p:cNvPr id="306" name="Google Shape;306;p33"/>
            <p:cNvSpPr/>
            <p:nvPr/>
          </p:nvSpPr>
          <p:spPr>
            <a:xfrm>
              <a:off x="4769150" y="3641475"/>
              <a:ext cx="456000" cy="19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10</a:t>
              </a:r>
              <a:r>
                <a:rPr baseline="30000" lang="en" sz="1000"/>
                <a:t>1</a:t>
              </a:r>
              <a:endParaRPr baseline="30000" sz="10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Durability: New Error Types</a:t>
            </a:r>
            <a:endParaRPr b="1"/>
          </a:p>
        </p:txBody>
      </p:sp>
      <p:sp>
        <p:nvSpPr>
          <p:cNvPr id="312" name="Google Shape;312;p34"/>
          <p:cNvSpPr txBox="1"/>
          <p:nvPr>
            <p:ph idx="1" type="body"/>
          </p:nvPr>
        </p:nvSpPr>
        <p:spPr>
          <a:xfrm>
            <a:off x="819150" y="1382450"/>
            <a:ext cx="7505700" cy="3137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latin typeface="Consolas"/>
                <a:ea typeface="Consolas"/>
                <a:cs typeface="Consolas"/>
                <a:sym typeface="Consolas"/>
              </a:rPr>
              <a:t>errnj_alice_delay:</a:t>
            </a:r>
            <a:endParaRPr b="1" sz="1600">
              <a:latin typeface="Consolas"/>
              <a:ea typeface="Consolas"/>
              <a:cs typeface="Consolas"/>
              <a:sym typeface="Consolas"/>
            </a:endParaRPr>
          </a:p>
          <a:p>
            <a:pPr indent="-311150" lvl="0" marL="457200" rtl="0" algn="l">
              <a:lnSpc>
                <a:spcPct val="100000"/>
              </a:lnSpc>
              <a:spcBef>
                <a:spcPts val="1200"/>
              </a:spcBef>
              <a:spcAft>
                <a:spcPts val="0"/>
              </a:spcAft>
              <a:buSzPts val="1300"/>
              <a:buChar char="●"/>
            </a:pPr>
            <a:r>
              <a:rPr lang="en"/>
              <a:t>When the error is injected the operation is added to a queue and the system call returns success without executing the call.</a:t>
            </a:r>
            <a:endParaRPr/>
          </a:p>
          <a:p>
            <a:pPr indent="-311150" lvl="0" marL="457200" rtl="0" algn="l">
              <a:lnSpc>
                <a:spcPct val="100000"/>
              </a:lnSpc>
              <a:spcBef>
                <a:spcPts val="0"/>
              </a:spcBef>
              <a:spcAft>
                <a:spcPts val="0"/>
              </a:spcAft>
              <a:buSzPts val="1300"/>
              <a:buChar char="●"/>
            </a:pPr>
            <a:r>
              <a:rPr lang="en"/>
              <a:t>The operation is executed when the next system call happens before executing the next call.</a:t>
            </a:r>
            <a:endParaRPr/>
          </a:p>
          <a:p>
            <a:pPr indent="-311150" lvl="0" marL="457200" rtl="0" algn="l">
              <a:lnSpc>
                <a:spcPct val="100000"/>
              </a:lnSpc>
              <a:spcBef>
                <a:spcPts val="0"/>
              </a:spcBef>
              <a:spcAft>
                <a:spcPts val="0"/>
              </a:spcAft>
              <a:buSzPts val="1300"/>
              <a:buChar char="●"/>
            </a:pPr>
            <a:r>
              <a:rPr lang="en"/>
              <a:t>Added asynchronous delay of 1 system call duration.</a:t>
            </a:r>
            <a:endParaRPr/>
          </a:p>
          <a:p>
            <a:pPr indent="0" lvl="0" marL="0" rtl="0" algn="l">
              <a:lnSpc>
                <a:spcPct val="100000"/>
              </a:lnSpc>
              <a:spcBef>
                <a:spcPts val="1200"/>
              </a:spcBef>
              <a:spcAft>
                <a:spcPts val="0"/>
              </a:spcAft>
              <a:buNone/>
            </a:pPr>
            <a:r>
              <a:rPr lang="en"/>
              <a:t> </a:t>
            </a:r>
            <a:r>
              <a:rPr b="1" lang="en" sz="1600">
                <a:latin typeface="Consolas"/>
                <a:ea typeface="Consolas"/>
                <a:cs typeface="Consolas"/>
                <a:sym typeface="Consolas"/>
              </a:rPr>
              <a:t>errnj_alice_reorder:</a:t>
            </a:r>
            <a:endParaRPr b="1" sz="1600">
              <a:latin typeface="Consolas"/>
              <a:ea typeface="Consolas"/>
              <a:cs typeface="Consolas"/>
              <a:sym typeface="Consolas"/>
            </a:endParaRPr>
          </a:p>
          <a:p>
            <a:pPr indent="-311150" lvl="0" marL="457200" rtl="0" algn="l">
              <a:lnSpc>
                <a:spcPct val="100000"/>
              </a:lnSpc>
              <a:spcBef>
                <a:spcPts val="1200"/>
              </a:spcBef>
              <a:spcAft>
                <a:spcPts val="0"/>
              </a:spcAft>
              <a:buSzPts val="1300"/>
              <a:buChar char="●"/>
            </a:pPr>
            <a:r>
              <a:rPr lang="en"/>
              <a:t>Similar to delay when error is injected the operation is added to a queue and system call returns success without executing the call.</a:t>
            </a:r>
            <a:endParaRPr/>
          </a:p>
          <a:p>
            <a:pPr indent="-311150" lvl="0" marL="457200" rtl="0" algn="l">
              <a:lnSpc>
                <a:spcPct val="100000"/>
              </a:lnSpc>
              <a:spcBef>
                <a:spcPts val="0"/>
              </a:spcBef>
              <a:spcAft>
                <a:spcPts val="0"/>
              </a:spcAft>
              <a:buSzPts val="1300"/>
              <a:buChar char="●"/>
            </a:pPr>
            <a:r>
              <a:rPr lang="en"/>
              <a:t>The operation is executed after executing the next system call.</a:t>
            </a:r>
            <a:endParaRPr/>
          </a:p>
          <a:p>
            <a:pPr indent="-311150" lvl="0" marL="457200" rtl="0" algn="l">
              <a:lnSpc>
                <a:spcPct val="100000"/>
              </a:lnSpc>
              <a:spcBef>
                <a:spcPts val="0"/>
              </a:spcBef>
              <a:spcAft>
                <a:spcPts val="0"/>
              </a:spcAft>
              <a:buSzPts val="1300"/>
              <a:buChar char="●"/>
            </a:pPr>
            <a:r>
              <a:rPr lang="en"/>
              <a:t>Reorders the operation to run after executing the next system call.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Durability: Workload</a:t>
            </a:r>
            <a:endParaRPr b="1"/>
          </a:p>
        </p:txBody>
      </p:sp>
      <p:sp>
        <p:nvSpPr>
          <p:cNvPr id="318" name="Google Shape;318;p35"/>
          <p:cNvSpPr txBox="1"/>
          <p:nvPr/>
        </p:nvSpPr>
        <p:spPr>
          <a:xfrm>
            <a:off x="631700" y="2171550"/>
            <a:ext cx="1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Workload:</a:t>
            </a:r>
            <a:endParaRPr b="1">
              <a:latin typeface="Calibri"/>
              <a:ea typeface="Calibri"/>
              <a:cs typeface="Calibri"/>
              <a:sym typeface="Calibri"/>
            </a:endParaRPr>
          </a:p>
        </p:txBody>
      </p:sp>
      <p:pic>
        <p:nvPicPr>
          <p:cNvPr id="319" name="Google Shape;319;p35"/>
          <p:cNvPicPr preferRelativeResize="0"/>
          <p:nvPr/>
        </p:nvPicPr>
        <p:blipFill>
          <a:blip r:embed="rId3">
            <a:alphaModFix/>
          </a:blip>
          <a:stretch>
            <a:fillRect/>
          </a:stretch>
        </p:blipFill>
        <p:spPr>
          <a:xfrm>
            <a:off x="1731800" y="1212950"/>
            <a:ext cx="1742191" cy="1022275"/>
          </a:xfrm>
          <a:prstGeom prst="rect">
            <a:avLst/>
          </a:prstGeom>
          <a:noFill/>
          <a:ln>
            <a:noFill/>
          </a:ln>
        </p:spPr>
      </p:pic>
      <p:sp>
        <p:nvSpPr>
          <p:cNvPr id="320" name="Google Shape;320;p35"/>
          <p:cNvSpPr txBox="1"/>
          <p:nvPr/>
        </p:nvSpPr>
        <p:spPr>
          <a:xfrm>
            <a:off x="631700" y="1128325"/>
            <a:ext cx="1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Initial State</a:t>
            </a:r>
            <a:r>
              <a:rPr b="1" lang="en">
                <a:latin typeface="Calibri"/>
                <a:ea typeface="Calibri"/>
                <a:cs typeface="Calibri"/>
                <a:sym typeface="Calibri"/>
              </a:rPr>
              <a:t>:</a:t>
            </a:r>
            <a:endParaRPr b="1">
              <a:latin typeface="Calibri"/>
              <a:ea typeface="Calibri"/>
              <a:cs typeface="Calibri"/>
              <a:sym typeface="Calibri"/>
            </a:endParaRPr>
          </a:p>
        </p:txBody>
      </p:sp>
      <p:pic>
        <p:nvPicPr>
          <p:cNvPr id="321" name="Google Shape;321;p35"/>
          <p:cNvPicPr preferRelativeResize="0"/>
          <p:nvPr/>
        </p:nvPicPr>
        <p:blipFill>
          <a:blip r:embed="rId4">
            <a:alphaModFix/>
          </a:blip>
          <a:stretch>
            <a:fillRect/>
          </a:stretch>
        </p:blipFill>
        <p:spPr>
          <a:xfrm>
            <a:off x="1731800" y="3308816"/>
            <a:ext cx="6427423" cy="1434259"/>
          </a:xfrm>
          <a:prstGeom prst="rect">
            <a:avLst/>
          </a:prstGeom>
          <a:noFill/>
          <a:ln>
            <a:noFill/>
          </a:ln>
        </p:spPr>
      </p:pic>
      <p:sp>
        <p:nvSpPr>
          <p:cNvPr id="322" name="Google Shape;322;p35"/>
          <p:cNvSpPr txBox="1"/>
          <p:nvPr/>
        </p:nvSpPr>
        <p:spPr>
          <a:xfrm>
            <a:off x="631700" y="3308825"/>
            <a:ext cx="11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Final States</a:t>
            </a:r>
            <a:r>
              <a:rPr b="1" lang="en">
                <a:latin typeface="Calibri"/>
                <a:ea typeface="Calibri"/>
                <a:cs typeface="Calibri"/>
                <a:sym typeface="Calibri"/>
              </a:rPr>
              <a:t>:</a:t>
            </a:r>
            <a:endParaRPr b="1">
              <a:latin typeface="Calibri"/>
              <a:ea typeface="Calibri"/>
              <a:cs typeface="Calibri"/>
              <a:sym typeface="Calibri"/>
            </a:endParaRPr>
          </a:p>
        </p:txBody>
      </p:sp>
      <p:sp>
        <p:nvSpPr>
          <p:cNvPr id="323" name="Google Shape;323;p35"/>
          <p:cNvSpPr txBox="1"/>
          <p:nvPr/>
        </p:nvSpPr>
        <p:spPr>
          <a:xfrm>
            <a:off x="4127850" y="1212950"/>
            <a:ext cx="42408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In this workload we are adding </a:t>
            </a:r>
            <a:r>
              <a:rPr i="1" lang="en" sz="1300">
                <a:latin typeface="Consolas"/>
                <a:ea typeface="Consolas"/>
                <a:cs typeface="Consolas"/>
                <a:sym typeface="Consolas"/>
              </a:rPr>
              <a:t>err_inj_alice_delay</a:t>
            </a:r>
            <a:r>
              <a:rPr lang="en" sz="1300">
                <a:latin typeface="Calibri"/>
                <a:ea typeface="Calibri"/>
                <a:cs typeface="Calibri"/>
                <a:sym typeface="Calibri"/>
              </a:rPr>
              <a:t> in the rename operation.</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Application see rename as success but because of the delay there can be inconsistency if crash afterwards</a:t>
            </a:r>
            <a:endParaRPr sz="1300">
              <a:latin typeface="Calibri"/>
              <a:ea typeface="Calibri"/>
              <a:cs typeface="Calibri"/>
              <a:sym typeface="Calibri"/>
            </a:endParaRPr>
          </a:p>
        </p:txBody>
      </p:sp>
      <p:pic>
        <p:nvPicPr>
          <p:cNvPr id="324" name="Google Shape;324;p35"/>
          <p:cNvPicPr preferRelativeResize="0"/>
          <p:nvPr/>
        </p:nvPicPr>
        <p:blipFill rotWithShape="1">
          <a:blip r:embed="rId5">
            <a:alphaModFix/>
          </a:blip>
          <a:srcRect b="4033" l="0" r="0" t="9587"/>
          <a:stretch/>
        </p:blipFill>
        <p:spPr>
          <a:xfrm>
            <a:off x="1731800" y="2235225"/>
            <a:ext cx="4039376" cy="107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Durability: Video of Test Case</a:t>
            </a:r>
            <a:endParaRPr b="1"/>
          </a:p>
        </p:txBody>
      </p:sp>
      <p:pic>
        <p:nvPicPr>
          <p:cNvPr id="330" name="Google Shape;330;p36" title="durability_test_video.mp4">
            <a:hlinkClick r:id="rId3"/>
          </p:cNvPr>
          <p:cNvPicPr preferRelativeResize="0"/>
          <p:nvPr/>
        </p:nvPicPr>
        <p:blipFill>
          <a:blip r:embed="rId4">
            <a:alphaModFix/>
          </a:blip>
          <a:stretch>
            <a:fillRect/>
          </a:stretch>
        </p:blipFill>
        <p:spPr>
          <a:xfrm>
            <a:off x="1626750" y="1212950"/>
            <a:ext cx="5839325" cy="34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Takeaways</a:t>
            </a:r>
            <a:endParaRPr b="1"/>
          </a:p>
        </p:txBody>
      </p:sp>
      <p:sp>
        <p:nvSpPr>
          <p:cNvPr id="336" name="Google Shape;336;p37"/>
          <p:cNvSpPr txBox="1"/>
          <p:nvPr>
            <p:ph idx="1" type="body"/>
          </p:nvPr>
        </p:nvSpPr>
        <p:spPr>
          <a:xfrm>
            <a:off x="819150" y="1382450"/>
            <a:ext cx="7505700" cy="3137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Filesystems are complicated and POSIX semantics can be confusing!!!</a:t>
            </a:r>
            <a:endParaRPr/>
          </a:p>
          <a:p>
            <a:pPr indent="-311150" lvl="1" marL="914400" rtl="0" algn="l">
              <a:lnSpc>
                <a:spcPct val="100000"/>
              </a:lnSpc>
              <a:spcBef>
                <a:spcPts val="0"/>
              </a:spcBef>
              <a:spcAft>
                <a:spcPts val="0"/>
              </a:spcAft>
              <a:buSzPts val="1300"/>
              <a:buChar char="○"/>
            </a:pPr>
            <a:r>
              <a:rPr lang="en" sz="1300"/>
              <a:t>c</a:t>
            </a:r>
            <a:r>
              <a:rPr lang="en" sz="1300"/>
              <a:t>lose() (fuse_release operation) seems to execute lazily and ignores return code.</a:t>
            </a:r>
            <a:endParaRPr sz="1300"/>
          </a:p>
          <a:p>
            <a:pPr indent="-311150" lvl="1" marL="914400" rtl="0" algn="l">
              <a:lnSpc>
                <a:spcPct val="100000"/>
              </a:lnSpc>
              <a:spcBef>
                <a:spcPts val="0"/>
              </a:spcBef>
              <a:spcAft>
                <a:spcPts val="0"/>
              </a:spcAft>
              <a:buSzPts val="1300"/>
              <a:buChar char="○"/>
            </a:pPr>
            <a:r>
              <a:rPr lang="en" sz="1300"/>
              <a:t>You can unlink an open file. This can mess with AFS semantics.</a:t>
            </a:r>
            <a:endParaRPr sz="1300"/>
          </a:p>
          <a:p>
            <a:pPr indent="-311150" lvl="1" marL="914400" rtl="0" algn="l">
              <a:lnSpc>
                <a:spcPct val="100000"/>
              </a:lnSpc>
              <a:spcBef>
                <a:spcPts val="0"/>
              </a:spcBef>
              <a:spcAft>
                <a:spcPts val="0"/>
              </a:spcAft>
              <a:buSzPts val="1300"/>
              <a:buChar char="○"/>
            </a:pPr>
            <a:r>
              <a:rPr lang="en" sz="1300"/>
              <a:t>In </a:t>
            </a:r>
            <a:r>
              <a:rPr b="1" i="1" lang="en" sz="1300">
                <a:latin typeface="Consolas"/>
                <a:ea typeface="Consolas"/>
                <a:cs typeface="Consolas"/>
                <a:sym typeface="Consolas"/>
              </a:rPr>
              <a:t>mv</a:t>
            </a:r>
            <a:r>
              <a:rPr lang="en" sz="1300"/>
              <a:t> command, </a:t>
            </a:r>
            <a:r>
              <a:rPr b="1" i="1" lang="en" sz="1300"/>
              <a:t>utimens </a:t>
            </a:r>
            <a:r>
              <a:rPr lang="en" sz="1300"/>
              <a:t>sets last modified time to past, violates monotonic increase in time. Is problematic for systems relying on monotonic increase in time. </a:t>
            </a:r>
            <a:endParaRPr sz="1300"/>
          </a:p>
          <a:p>
            <a:pPr indent="-311150" lvl="0" marL="457200" rtl="0" algn="l">
              <a:lnSpc>
                <a:spcPct val="100000"/>
              </a:lnSpc>
              <a:spcBef>
                <a:spcPts val="0"/>
              </a:spcBef>
              <a:spcAft>
                <a:spcPts val="0"/>
              </a:spcAft>
              <a:buSzPts val="1300"/>
              <a:buChar char="●"/>
            </a:pPr>
            <a:r>
              <a:rPr lang="en"/>
              <a:t>Permissions are not just </a:t>
            </a:r>
            <a:r>
              <a:rPr b="1" i="1" lang="en"/>
              <a:t>‘rwx’, </a:t>
            </a:r>
            <a:r>
              <a:rPr lang="en"/>
              <a:t>there is a lot more inside !!</a:t>
            </a:r>
            <a:endParaRPr/>
          </a:p>
          <a:p>
            <a:pPr indent="-311150" lvl="1" marL="914400" rtl="0" algn="l">
              <a:lnSpc>
                <a:spcPct val="100000"/>
              </a:lnSpc>
              <a:spcBef>
                <a:spcPts val="0"/>
              </a:spcBef>
              <a:spcAft>
                <a:spcPts val="0"/>
              </a:spcAft>
              <a:buSzPts val="1300"/>
              <a:buChar char="○"/>
            </a:pPr>
            <a:r>
              <a:rPr lang="en" sz="1300"/>
              <a:t>create() can make a read-only file, but can write on it for the first time (depending on flags).</a:t>
            </a:r>
            <a:endParaRPr sz="1300"/>
          </a:p>
          <a:p>
            <a:pPr indent="-311150" lvl="0" marL="457200" rtl="0" algn="l">
              <a:lnSpc>
                <a:spcPct val="100000"/>
              </a:lnSpc>
              <a:spcBef>
                <a:spcPts val="0"/>
              </a:spcBef>
              <a:spcAft>
                <a:spcPts val="0"/>
              </a:spcAft>
              <a:buSzPts val="1300"/>
              <a:buChar char="●"/>
            </a:pPr>
            <a:r>
              <a:rPr lang="en"/>
              <a:t>Consistency</a:t>
            </a:r>
            <a:endParaRPr/>
          </a:p>
          <a:p>
            <a:pPr indent="-311150" lvl="1" marL="914400" rtl="0" algn="l">
              <a:lnSpc>
                <a:spcPct val="100000"/>
              </a:lnSpc>
              <a:spcBef>
                <a:spcPts val="0"/>
              </a:spcBef>
              <a:spcAft>
                <a:spcPts val="0"/>
              </a:spcAft>
              <a:buSzPts val="1300"/>
              <a:buChar char="○"/>
            </a:pPr>
            <a:r>
              <a:rPr lang="en" sz="1300"/>
              <a:t>Even with hard-bound “Last Writer Wins” semantics, network latency can change the winner. Sadly you don’t have control :’(.</a:t>
            </a:r>
            <a:endParaRPr sz="1300"/>
          </a:p>
          <a:p>
            <a:pPr indent="-311150" lvl="0" marL="457200" rtl="0" algn="l">
              <a:lnSpc>
                <a:spcPct val="100000"/>
              </a:lnSpc>
              <a:spcBef>
                <a:spcPts val="0"/>
              </a:spcBef>
              <a:spcAft>
                <a:spcPts val="0"/>
              </a:spcAft>
              <a:buSzPts val="1300"/>
              <a:buChar char="●"/>
            </a:pPr>
            <a:r>
              <a:rPr lang="en"/>
              <a:t>Durability</a:t>
            </a:r>
            <a:endParaRPr/>
          </a:p>
          <a:p>
            <a:pPr indent="-311150" lvl="1" marL="914400" rtl="0" algn="l">
              <a:lnSpc>
                <a:spcPct val="100000"/>
              </a:lnSpc>
              <a:spcBef>
                <a:spcPts val="0"/>
              </a:spcBef>
              <a:spcAft>
                <a:spcPts val="0"/>
              </a:spcAft>
              <a:buSzPts val="1300"/>
              <a:buChar char="○"/>
            </a:pPr>
            <a:r>
              <a:rPr lang="en" sz="1300"/>
              <a:t>Applications assume file-system persistence properties which maybe violated by FS for optimizations leading to application data corruption.</a:t>
            </a:r>
            <a:endParaRPr sz="1300"/>
          </a:p>
          <a:p>
            <a:pPr indent="-311150" lvl="0" marL="457200" rtl="0" algn="l">
              <a:lnSpc>
                <a:spcPct val="100000"/>
              </a:lnSpc>
              <a:spcBef>
                <a:spcPts val="0"/>
              </a:spcBef>
              <a:spcAft>
                <a:spcPts val="0"/>
              </a:spcAft>
              <a:buSzPts val="1300"/>
              <a:buChar char="●"/>
            </a:pPr>
            <a:r>
              <a:rPr lang="en"/>
              <a:t>Integrating libraries from C and C++ together is hard.</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644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Open Protocol </a:t>
            </a:r>
            <a:endParaRPr b="1"/>
          </a:p>
        </p:txBody>
      </p:sp>
      <p:pic>
        <p:nvPicPr>
          <p:cNvPr id="142" name="Google Shape;142;p15"/>
          <p:cNvPicPr preferRelativeResize="0"/>
          <p:nvPr/>
        </p:nvPicPr>
        <p:blipFill>
          <a:blip r:embed="rId3">
            <a:alphaModFix/>
          </a:blip>
          <a:stretch>
            <a:fillRect/>
          </a:stretch>
        </p:blipFill>
        <p:spPr>
          <a:xfrm>
            <a:off x="1612437" y="1070650"/>
            <a:ext cx="5919124" cy="352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644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Close</a:t>
            </a:r>
            <a:r>
              <a:rPr b="1" lang="en"/>
              <a:t> Protocol </a:t>
            </a:r>
            <a:endParaRPr b="1"/>
          </a:p>
        </p:txBody>
      </p:sp>
      <p:pic>
        <p:nvPicPr>
          <p:cNvPr id="148" name="Google Shape;148;p16"/>
          <p:cNvPicPr preferRelativeResize="0"/>
          <p:nvPr/>
        </p:nvPicPr>
        <p:blipFill>
          <a:blip r:embed="rId3">
            <a:alphaModFix/>
          </a:blip>
          <a:stretch>
            <a:fillRect/>
          </a:stretch>
        </p:blipFill>
        <p:spPr>
          <a:xfrm>
            <a:off x="679725" y="1012975"/>
            <a:ext cx="5046801" cy="3768051"/>
          </a:xfrm>
          <a:prstGeom prst="rect">
            <a:avLst/>
          </a:prstGeom>
          <a:noFill/>
          <a:ln>
            <a:noFill/>
          </a:ln>
        </p:spPr>
      </p:pic>
      <p:pic>
        <p:nvPicPr>
          <p:cNvPr id="149" name="Google Shape;149;p16"/>
          <p:cNvPicPr preferRelativeResize="0"/>
          <p:nvPr/>
        </p:nvPicPr>
        <p:blipFill>
          <a:blip r:embed="rId4">
            <a:alphaModFix/>
          </a:blip>
          <a:stretch>
            <a:fillRect/>
          </a:stretch>
        </p:blipFill>
        <p:spPr>
          <a:xfrm>
            <a:off x="6892785" y="1012973"/>
            <a:ext cx="1432064" cy="3768050"/>
          </a:xfrm>
          <a:prstGeom prst="rect">
            <a:avLst/>
          </a:prstGeom>
          <a:noFill/>
          <a:ln>
            <a:noFill/>
          </a:ln>
        </p:spPr>
      </p:pic>
      <p:cxnSp>
        <p:nvCxnSpPr>
          <p:cNvPr id="150" name="Google Shape;150;p16"/>
          <p:cNvCxnSpPr/>
          <p:nvPr/>
        </p:nvCxnSpPr>
        <p:spPr>
          <a:xfrm>
            <a:off x="5644975" y="3672950"/>
            <a:ext cx="657300" cy="6900"/>
          </a:xfrm>
          <a:prstGeom prst="straightConnector1">
            <a:avLst/>
          </a:prstGeom>
          <a:noFill/>
          <a:ln cap="flat" cmpd="sng" w="9525">
            <a:solidFill>
              <a:schemeClr val="dk2"/>
            </a:solidFill>
            <a:prstDash val="solid"/>
            <a:round/>
            <a:headEnd len="med" w="med" type="stealth"/>
            <a:tailEnd len="med" w="med" type="none"/>
          </a:ln>
        </p:spPr>
      </p:cxnSp>
      <p:cxnSp>
        <p:nvCxnSpPr>
          <p:cNvPr id="151" name="Google Shape;151;p16"/>
          <p:cNvCxnSpPr/>
          <p:nvPr/>
        </p:nvCxnSpPr>
        <p:spPr>
          <a:xfrm rot="10800000">
            <a:off x="6302300" y="1531625"/>
            <a:ext cx="0" cy="21549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6"/>
          <p:cNvCxnSpPr/>
          <p:nvPr/>
        </p:nvCxnSpPr>
        <p:spPr>
          <a:xfrm rot="10800000">
            <a:off x="6309175" y="1538300"/>
            <a:ext cx="704700" cy="0"/>
          </a:xfrm>
          <a:prstGeom prst="straightConnector1">
            <a:avLst/>
          </a:prstGeom>
          <a:noFill/>
          <a:ln cap="flat" cmpd="sng" w="9525">
            <a:solidFill>
              <a:schemeClr val="dk2"/>
            </a:solidFill>
            <a:prstDash val="solid"/>
            <a:round/>
            <a:headEnd len="med" w="med" type="stealth"/>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554200"/>
            <a:ext cx="7505700" cy="65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Crash</a:t>
            </a:r>
            <a:r>
              <a:rPr b="1" lang="en"/>
              <a:t> Consistency </a:t>
            </a:r>
            <a:endParaRPr b="1"/>
          </a:p>
        </p:txBody>
      </p:sp>
      <p:sp>
        <p:nvSpPr>
          <p:cNvPr id="158" name="Google Shape;158;p17"/>
          <p:cNvSpPr txBox="1"/>
          <p:nvPr>
            <p:ph idx="1" type="body"/>
          </p:nvPr>
        </p:nvSpPr>
        <p:spPr>
          <a:xfrm>
            <a:off x="819150" y="1206550"/>
            <a:ext cx="3686100" cy="323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300"/>
              <a:t>Client</a:t>
            </a:r>
            <a:endParaRPr b="1" sz="2300"/>
          </a:p>
          <a:p>
            <a:pPr indent="-311150" lvl="0" marL="457200" rtl="0" algn="l">
              <a:spcBef>
                <a:spcPts val="1200"/>
              </a:spcBef>
              <a:spcAft>
                <a:spcPts val="0"/>
              </a:spcAft>
              <a:buSzPts val="1300"/>
              <a:buChar char="●"/>
            </a:pPr>
            <a:r>
              <a:rPr lang="en"/>
              <a:t>Client tracks </a:t>
            </a:r>
            <a:r>
              <a:rPr i="1" lang="en"/>
              <a:t>open file descriptors</a:t>
            </a:r>
            <a:r>
              <a:rPr lang="en"/>
              <a:t>. Upon crash, it is safe to </a:t>
            </a:r>
            <a:r>
              <a:rPr lang="en"/>
              <a:t>lose</a:t>
            </a:r>
            <a:r>
              <a:rPr lang="en"/>
              <a:t> file descriptors.</a:t>
            </a:r>
            <a:endParaRPr/>
          </a:p>
          <a:p>
            <a:pPr indent="-311150" lvl="0" marL="457200" rtl="0" algn="l">
              <a:spcBef>
                <a:spcPts val="0"/>
              </a:spcBef>
              <a:spcAft>
                <a:spcPts val="0"/>
              </a:spcAft>
              <a:buSzPts val="1300"/>
              <a:buChar char="●"/>
            </a:pPr>
            <a:r>
              <a:rPr lang="en"/>
              <a:t>Opened files are marked </a:t>
            </a:r>
            <a:r>
              <a:rPr i="1" lang="en"/>
              <a:t>temporary</a:t>
            </a:r>
            <a:r>
              <a:rPr lang="en"/>
              <a:t> (via rename). Upon crash, client restarts and </a:t>
            </a:r>
            <a:r>
              <a:rPr i="1" lang="en"/>
              <a:t>deletes temporary files</a:t>
            </a:r>
            <a:r>
              <a:rPr lang="en"/>
              <a:t>. </a:t>
            </a:r>
            <a:endParaRPr/>
          </a:p>
          <a:p>
            <a:pPr indent="-311150" lvl="0" marL="457200" rtl="0" algn="l">
              <a:spcBef>
                <a:spcPts val="0"/>
              </a:spcBef>
              <a:spcAft>
                <a:spcPts val="0"/>
              </a:spcAft>
              <a:buSzPts val="1300"/>
              <a:buChar char="●"/>
            </a:pPr>
            <a:r>
              <a:rPr lang="en"/>
              <a:t>Cached opened files lost due to crash can be </a:t>
            </a:r>
            <a:r>
              <a:rPr i="1" lang="en"/>
              <a:t>lazily fetched</a:t>
            </a:r>
            <a:r>
              <a:rPr lang="en"/>
              <a:t> on subsequent opens.</a:t>
            </a:r>
            <a:endParaRPr/>
          </a:p>
          <a:p>
            <a:pPr indent="-311150" lvl="0" marL="457200" rtl="0" algn="l">
              <a:spcBef>
                <a:spcPts val="0"/>
              </a:spcBef>
              <a:spcAft>
                <a:spcPts val="0"/>
              </a:spcAft>
              <a:buSzPts val="1300"/>
              <a:buChar char="●"/>
            </a:pPr>
            <a:r>
              <a:rPr lang="en"/>
              <a:t>Cached closed files are marked </a:t>
            </a:r>
            <a:r>
              <a:rPr i="1" lang="en"/>
              <a:t>permanent</a:t>
            </a:r>
            <a:r>
              <a:rPr lang="en"/>
              <a:t> (via rename); preserved in cache after restart.</a:t>
            </a:r>
            <a:endParaRPr/>
          </a:p>
        </p:txBody>
      </p:sp>
      <p:sp>
        <p:nvSpPr>
          <p:cNvPr id="159" name="Google Shape;159;p17"/>
          <p:cNvSpPr txBox="1"/>
          <p:nvPr>
            <p:ph idx="2" type="body"/>
          </p:nvPr>
        </p:nvSpPr>
        <p:spPr>
          <a:xfrm>
            <a:off x="4638675" y="1206400"/>
            <a:ext cx="3686100" cy="323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300"/>
              <a:t>Server</a:t>
            </a:r>
            <a:endParaRPr b="1" sz="2300"/>
          </a:p>
          <a:p>
            <a:pPr indent="-311150" lvl="0" marL="457200" rtl="0" algn="l">
              <a:spcBef>
                <a:spcPts val="1200"/>
              </a:spcBef>
              <a:spcAft>
                <a:spcPts val="0"/>
              </a:spcAft>
              <a:buSzPts val="1300"/>
              <a:buChar char="●"/>
            </a:pPr>
            <a:r>
              <a:rPr lang="en"/>
              <a:t>Server is inherently </a:t>
            </a:r>
            <a:r>
              <a:rPr i="1" lang="en"/>
              <a:t>stateless</a:t>
            </a:r>
            <a:r>
              <a:rPr lang="en"/>
              <a:t>. Upon crash, server can restart to serve files to clients.</a:t>
            </a:r>
            <a:endParaRPr/>
          </a:p>
          <a:p>
            <a:pPr indent="-311150" lvl="0" marL="457200" rtl="0" algn="l">
              <a:spcBef>
                <a:spcPts val="0"/>
              </a:spcBef>
              <a:spcAft>
                <a:spcPts val="0"/>
              </a:spcAft>
              <a:buSzPts val="1300"/>
              <a:buChar char="●"/>
            </a:pPr>
            <a:r>
              <a:rPr lang="en"/>
              <a:t>While receiving file from client, a </a:t>
            </a:r>
            <a:r>
              <a:rPr i="1" lang="en"/>
              <a:t>temporary file</a:t>
            </a:r>
            <a:r>
              <a:rPr lang="en"/>
              <a:t> is created to write the data. </a:t>
            </a:r>
            <a:r>
              <a:rPr i="1" lang="en"/>
              <a:t>R</a:t>
            </a:r>
            <a:r>
              <a:rPr i="1" lang="en"/>
              <a:t>ename</a:t>
            </a:r>
            <a:r>
              <a:rPr lang="en"/>
              <a:t> </a:t>
            </a:r>
            <a:r>
              <a:rPr i="1" lang="en"/>
              <a:t>(assumed atomic) </a:t>
            </a:r>
            <a:r>
              <a:rPr lang="en"/>
              <a:t>operation is performed after whole file is received from client.</a:t>
            </a:r>
            <a:endParaRPr/>
          </a:p>
          <a:p>
            <a:pPr indent="-311150" lvl="0" marL="457200" rtl="0" algn="l">
              <a:spcBef>
                <a:spcPts val="0"/>
              </a:spcBef>
              <a:spcAft>
                <a:spcPts val="0"/>
              </a:spcAft>
              <a:buSzPts val="1300"/>
              <a:buChar char="●"/>
            </a:pPr>
            <a:r>
              <a:rPr lang="en"/>
              <a:t> Temporary files are deleted upon server restart. This ensures original server files are not corrupted.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554200"/>
            <a:ext cx="7505700" cy="65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Last Writer Wins</a:t>
            </a:r>
            <a:endParaRPr b="1"/>
          </a:p>
        </p:txBody>
      </p:sp>
      <p:sp>
        <p:nvSpPr>
          <p:cNvPr id="165" name="Google Shape;165;p18"/>
          <p:cNvSpPr txBox="1"/>
          <p:nvPr>
            <p:ph idx="1" type="body"/>
          </p:nvPr>
        </p:nvSpPr>
        <p:spPr>
          <a:xfrm>
            <a:off x="819150" y="1206550"/>
            <a:ext cx="3686100" cy="323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C1 sends close file “f1.txt”.</a:t>
            </a:r>
            <a:endParaRPr/>
          </a:p>
          <a:p>
            <a:pPr indent="-311150" lvl="0" marL="457200" rtl="0" algn="l">
              <a:spcBef>
                <a:spcPts val="0"/>
              </a:spcBef>
              <a:spcAft>
                <a:spcPts val="0"/>
              </a:spcAft>
              <a:buSzPts val="1300"/>
              <a:buAutoNum type="arabicPeriod"/>
            </a:pPr>
            <a:r>
              <a:rPr lang="en"/>
              <a:t>C2 sends close file “f1.txt” while C1’s data copy RPC is still in progress.</a:t>
            </a:r>
            <a:endParaRPr/>
          </a:p>
          <a:p>
            <a:pPr indent="-311150" lvl="0" marL="457200" rtl="0" algn="l">
              <a:spcBef>
                <a:spcPts val="0"/>
              </a:spcBef>
              <a:spcAft>
                <a:spcPts val="0"/>
              </a:spcAft>
              <a:buSzPts val="1300"/>
              <a:buAutoNum type="arabicPeriod"/>
            </a:pPr>
            <a:r>
              <a:rPr lang="en"/>
              <a:t>Server sends C2 wait request (C1 has not finished writing data).</a:t>
            </a:r>
            <a:endParaRPr/>
          </a:p>
          <a:p>
            <a:pPr indent="-311150" lvl="0" marL="457200" rtl="0" algn="l">
              <a:spcBef>
                <a:spcPts val="0"/>
              </a:spcBef>
              <a:spcAft>
                <a:spcPts val="0"/>
              </a:spcAft>
              <a:buSzPts val="1300"/>
              <a:buAutoNum type="arabicPeriod"/>
            </a:pPr>
            <a:r>
              <a:rPr lang="en"/>
              <a:t>C2 sleeps for sometime.</a:t>
            </a:r>
            <a:endParaRPr/>
          </a:p>
          <a:p>
            <a:pPr indent="-311150" lvl="0" marL="457200" rtl="0" algn="l">
              <a:spcBef>
                <a:spcPts val="0"/>
              </a:spcBef>
              <a:spcAft>
                <a:spcPts val="0"/>
              </a:spcAft>
              <a:buSzPts val="1300"/>
              <a:buAutoNum type="arabicPeriod"/>
            </a:pPr>
            <a:r>
              <a:rPr lang="en"/>
              <a:t>C1’s close finishes on the server and returns.</a:t>
            </a:r>
            <a:endParaRPr/>
          </a:p>
          <a:p>
            <a:pPr indent="-311150" lvl="0" marL="457200" rtl="0" algn="l">
              <a:spcBef>
                <a:spcPts val="0"/>
              </a:spcBef>
              <a:spcAft>
                <a:spcPts val="0"/>
              </a:spcAft>
              <a:buSzPts val="1300"/>
              <a:buAutoNum type="arabicPeriod"/>
            </a:pPr>
            <a:r>
              <a:rPr lang="en"/>
              <a:t>C2 re-requests for close file “f1.txt” after waking up.</a:t>
            </a:r>
            <a:endParaRPr/>
          </a:p>
          <a:p>
            <a:pPr indent="-311150" lvl="0" marL="457200" rtl="0" algn="l">
              <a:spcBef>
                <a:spcPts val="0"/>
              </a:spcBef>
              <a:spcAft>
                <a:spcPts val="0"/>
              </a:spcAft>
              <a:buSzPts val="1300"/>
              <a:buAutoNum type="arabicPeriod"/>
            </a:pPr>
            <a:r>
              <a:rPr lang="en"/>
              <a:t>Server updates “f1.txt” with data sent from C2.</a:t>
            </a:r>
            <a:endParaRPr/>
          </a:p>
          <a:p>
            <a:pPr indent="0" lvl="0" marL="0" rtl="0" algn="ctr">
              <a:spcBef>
                <a:spcPts val="1200"/>
              </a:spcBef>
              <a:spcAft>
                <a:spcPts val="1200"/>
              </a:spcAft>
              <a:buNone/>
            </a:pPr>
            <a:r>
              <a:rPr b="1" lang="en"/>
              <a:t>Last writer C2 wins!!</a:t>
            </a:r>
            <a:endParaRPr b="1"/>
          </a:p>
        </p:txBody>
      </p:sp>
      <p:pic>
        <p:nvPicPr>
          <p:cNvPr id="166" name="Google Shape;166;p18"/>
          <p:cNvPicPr preferRelativeResize="0"/>
          <p:nvPr/>
        </p:nvPicPr>
        <p:blipFill>
          <a:blip r:embed="rId3">
            <a:alphaModFix/>
          </a:blip>
          <a:stretch>
            <a:fillRect/>
          </a:stretch>
        </p:blipFill>
        <p:spPr>
          <a:xfrm>
            <a:off x="5352400" y="1206550"/>
            <a:ext cx="2663006" cy="363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Miscellaneous</a:t>
            </a:r>
            <a:r>
              <a:rPr b="1" lang="en"/>
              <a:t> Protocols</a:t>
            </a:r>
            <a:endParaRPr b="1"/>
          </a:p>
        </p:txBody>
      </p:sp>
      <p:sp>
        <p:nvSpPr>
          <p:cNvPr id="172" name="Google Shape;172;p19"/>
          <p:cNvSpPr txBox="1"/>
          <p:nvPr>
            <p:ph idx="1" type="body"/>
          </p:nvPr>
        </p:nvSpPr>
        <p:spPr>
          <a:xfrm>
            <a:off x="819150" y="1382450"/>
            <a:ext cx="7505700" cy="3137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Unlink:</a:t>
            </a:r>
            <a:r>
              <a:rPr lang="en"/>
              <a:t> Unlink forwards call to server (deletes from cache if </a:t>
            </a:r>
            <a:r>
              <a:rPr lang="en"/>
              <a:t>successful</a:t>
            </a:r>
            <a:r>
              <a:rPr lang="en"/>
              <a:t>); t</a:t>
            </a:r>
            <a:r>
              <a:rPr lang="en"/>
              <a:t>rack files that were deleted while file was open.</a:t>
            </a:r>
            <a:r>
              <a:rPr lang="en"/>
              <a:t> To comply with posix semantics, such files are </a:t>
            </a:r>
            <a:r>
              <a:rPr i="1" lang="en"/>
              <a:t>ignored upon close</a:t>
            </a:r>
            <a:r>
              <a:rPr lang="en"/>
              <a:t>. </a:t>
            </a:r>
            <a:endParaRPr/>
          </a:p>
          <a:p>
            <a:pPr indent="0" lvl="0" marL="0" rtl="0" algn="l">
              <a:lnSpc>
                <a:spcPct val="100000"/>
              </a:lnSpc>
              <a:spcBef>
                <a:spcPts val="1200"/>
              </a:spcBef>
              <a:spcAft>
                <a:spcPts val="0"/>
              </a:spcAft>
              <a:buNone/>
            </a:pPr>
            <a:r>
              <a:rPr b="1" lang="en"/>
              <a:t>Utimens:</a:t>
            </a:r>
            <a:r>
              <a:rPr lang="en"/>
              <a:t> Two major challenges: a) We depend on </a:t>
            </a:r>
            <a:r>
              <a:rPr i="1" lang="en"/>
              <a:t>monotonic increase of last modified time</a:t>
            </a:r>
            <a:r>
              <a:rPr lang="en"/>
              <a:t> for server files.  b)  We cannot allow </a:t>
            </a:r>
            <a:r>
              <a:rPr i="1" lang="en"/>
              <a:t>client time to overwrite server time</a:t>
            </a:r>
            <a:r>
              <a:rPr lang="en"/>
              <a:t> (happens when files are moved from outside mount point directory).</a:t>
            </a:r>
            <a:endParaRPr/>
          </a:p>
          <a:p>
            <a:pPr indent="0" lvl="0" marL="0" rtl="0" algn="l">
              <a:lnSpc>
                <a:spcPct val="100000"/>
              </a:lnSpc>
              <a:spcBef>
                <a:spcPts val="1200"/>
              </a:spcBef>
              <a:spcAft>
                <a:spcPts val="0"/>
              </a:spcAft>
              <a:buNone/>
            </a:pPr>
            <a:r>
              <a:rPr b="1" lang="en"/>
              <a:t>Getattr: </a:t>
            </a:r>
            <a:r>
              <a:rPr lang="en"/>
              <a:t>File writes (directed to </a:t>
            </a:r>
            <a:r>
              <a:rPr lang="en"/>
              <a:t>client cache copy) may change file size. Fetches all information from server via RPC, except file size which is </a:t>
            </a:r>
            <a:r>
              <a:rPr i="1" lang="en"/>
              <a:t>overwritten to client cache file size</a:t>
            </a:r>
            <a:r>
              <a:rPr lang="en"/>
              <a:t>.</a:t>
            </a:r>
            <a:endParaRPr/>
          </a:p>
          <a:p>
            <a:pPr indent="0" lvl="0" marL="0" rtl="0" algn="l">
              <a:lnSpc>
                <a:spcPct val="100000"/>
              </a:lnSpc>
              <a:spcBef>
                <a:spcPts val="1200"/>
              </a:spcBef>
              <a:spcAft>
                <a:spcPts val="0"/>
              </a:spcAft>
              <a:buNone/>
            </a:pPr>
            <a:r>
              <a:rPr b="1" lang="en"/>
              <a:t>Permissions: </a:t>
            </a:r>
            <a:r>
              <a:rPr lang="en"/>
              <a:t>Files are always created with </a:t>
            </a:r>
            <a:r>
              <a:rPr i="1" lang="en"/>
              <a:t>all permissions (777)</a:t>
            </a:r>
            <a:r>
              <a:rPr lang="en"/>
              <a:t>. This is to handle complex permission issues like write only for the first time, read only thereafter.  </a:t>
            </a:r>
            <a:r>
              <a:rPr i="1" lang="en"/>
              <a:t>chown</a:t>
            </a:r>
            <a:r>
              <a:rPr lang="en"/>
              <a:t> and </a:t>
            </a:r>
            <a:r>
              <a:rPr i="1" lang="en"/>
              <a:t>chmod </a:t>
            </a:r>
            <a:r>
              <a:rPr lang="en"/>
              <a:t>are NO-OP operations.</a:t>
            </a:r>
            <a:endParaRPr/>
          </a:p>
          <a:p>
            <a:pPr indent="0" lvl="0" marL="0" rtl="0" algn="l">
              <a:lnSpc>
                <a:spcPct val="100000"/>
              </a:lnSpc>
              <a:spcBef>
                <a:spcPts val="1200"/>
              </a:spcBef>
              <a:spcAft>
                <a:spcPts val="1200"/>
              </a:spcAft>
              <a:buNone/>
            </a:pPr>
            <a:r>
              <a:rPr b="1" lang="en"/>
              <a:t>Directories: </a:t>
            </a:r>
            <a:r>
              <a:rPr lang="en"/>
              <a:t>All directory related operations are forwarded to the server. Directories in cache are created on file open and deleted when empty directories are left after file unlink (or File Not Found error codes).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sp>
        <p:nvSpPr>
          <p:cNvPr id="178" name="Google Shape;178;p20"/>
          <p:cNvSpPr txBox="1"/>
          <p:nvPr>
            <p:ph idx="1" type="body"/>
          </p:nvPr>
        </p:nvSpPr>
        <p:spPr>
          <a:xfrm>
            <a:off x="819150" y="1382450"/>
            <a:ext cx="3753000" cy="313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a:t>filemicro_createfiles</a:t>
            </a:r>
            <a:endParaRPr b="1" sz="2300"/>
          </a:p>
          <a:p>
            <a:pPr indent="-311150" lvl="0" marL="457200" rtl="0" algn="l">
              <a:lnSpc>
                <a:spcPct val="100000"/>
              </a:lnSpc>
              <a:spcBef>
                <a:spcPts val="1200"/>
              </a:spcBef>
              <a:spcAft>
                <a:spcPts val="0"/>
              </a:spcAft>
              <a:buSzPts val="1300"/>
              <a:buChar char="●"/>
            </a:pPr>
            <a:r>
              <a:rPr lang="en"/>
              <a:t>Create, write &amp; close many files sequentially. Each time creating a new file of 1k size.</a:t>
            </a:r>
            <a:endParaRPr/>
          </a:p>
          <a:p>
            <a:pPr indent="-311150" lvl="0" marL="457200" rtl="0" algn="l">
              <a:lnSpc>
                <a:spcPct val="100000"/>
              </a:lnSpc>
              <a:spcBef>
                <a:spcPts val="0"/>
              </a:spcBef>
              <a:spcAft>
                <a:spcPts val="0"/>
              </a:spcAft>
              <a:buSzPts val="1300"/>
              <a:buChar char="●"/>
            </a:pPr>
            <a:r>
              <a:rPr lang="en"/>
              <a:t>Closefile and createfile shows significantly worse latency in wiscAFS compared to unreliableFS results. This might be due to open and close network activity and complexity in wiscAFS.</a:t>
            </a:r>
            <a:endParaRPr/>
          </a:p>
          <a:p>
            <a:pPr indent="-311150" lvl="0" marL="457200" rtl="0" algn="l">
              <a:lnSpc>
                <a:spcPct val="100000"/>
              </a:lnSpc>
              <a:spcBef>
                <a:spcPts val="0"/>
              </a:spcBef>
              <a:spcAft>
                <a:spcPts val="0"/>
              </a:spcAft>
              <a:buSzPts val="1300"/>
              <a:buChar char="●"/>
            </a:pPr>
            <a:r>
              <a:rPr lang="en"/>
              <a:t>Writefile also shows poor performance in wiscAFS, but we suspect this is due small write file size</a:t>
            </a:r>
            <a:r>
              <a:rPr lang="en"/>
              <a:t>. For write heavy workloads we see similar results (slides ahead)</a:t>
            </a:r>
            <a:endParaRPr/>
          </a:p>
        </p:txBody>
      </p:sp>
      <p:graphicFrame>
        <p:nvGraphicFramePr>
          <p:cNvPr id="179" name="Google Shape;179;p20"/>
          <p:cNvGraphicFramePr/>
          <p:nvPr/>
        </p:nvGraphicFramePr>
        <p:xfrm>
          <a:off x="4786400" y="13146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4.294</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writefile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0.047</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1.796</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createfile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14.639</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bl>
          </a:graphicData>
        </a:graphic>
      </p:graphicFrame>
      <p:sp>
        <p:nvSpPr>
          <p:cNvPr id="180" name="Google Shape;180;p20"/>
          <p:cNvSpPr txBox="1"/>
          <p:nvPr/>
        </p:nvSpPr>
        <p:spPr>
          <a:xfrm>
            <a:off x="6196650" y="997550"/>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181" name="Google Shape;181;p20"/>
          <p:cNvGraphicFramePr/>
          <p:nvPr/>
        </p:nvGraphicFramePr>
        <p:xfrm>
          <a:off x="4786400" y="32282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closefile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0.031</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writefile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0.489</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0.063</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createfile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0.112</a:t>
                      </a:r>
                      <a:endParaRPr sz="1300">
                        <a:latin typeface="Calibri"/>
                        <a:ea typeface="Calibri"/>
                        <a:cs typeface="Calibri"/>
                        <a:sym typeface="Calibri"/>
                      </a:endParaRPr>
                    </a:p>
                  </a:txBody>
                  <a:tcPr marT="19050" marB="19050" marR="28575" marL="2857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r>
            </a:tbl>
          </a:graphicData>
        </a:graphic>
      </p:graphicFrame>
      <p:sp>
        <p:nvSpPr>
          <p:cNvPr id="182" name="Google Shape;182;p20"/>
          <p:cNvSpPr txBox="1"/>
          <p:nvPr/>
        </p:nvSpPr>
        <p:spPr>
          <a:xfrm>
            <a:off x="6117500" y="2914738"/>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506750"/>
            <a:ext cx="75057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Filebench</a:t>
            </a:r>
            <a:endParaRPr b="1"/>
          </a:p>
        </p:txBody>
      </p:sp>
      <p:sp>
        <p:nvSpPr>
          <p:cNvPr id="188" name="Google Shape;188;p21"/>
          <p:cNvSpPr txBox="1"/>
          <p:nvPr>
            <p:ph idx="1" type="body"/>
          </p:nvPr>
        </p:nvSpPr>
        <p:spPr>
          <a:xfrm>
            <a:off x="819150" y="1382450"/>
            <a:ext cx="3753000" cy="313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300"/>
              <a:t>filemicro_createrand</a:t>
            </a:r>
            <a:endParaRPr b="1" sz="2300"/>
          </a:p>
          <a:p>
            <a:pPr indent="-311150" lvl="0" marL="457200" rtl="0" algn="l">
              <a:lnSpc>
                <a:spcPct val="100000"/>
              </a:lnSpc>
              <a:spcBef>
                <a:spcPts val="1200"/>
              </a:spcBef>
              <a:spcAft>
                <a:spcPts val="0"/>
              </a:spcAft>
              <a:buSzPts val="1300"/>
              <a:buChar char="●"/>
            </a:pPr>
            <a:r>
              <a:rPr lang="en"/>
              <a:t>Open a file once, does 10 write calls, fsync and repeats.</a:t>
            </a:r>
            <a:endParaRPr/>
          </a:p>
          <a:p>
            <a:pPr indent="-311150" lvl="0" marL="457200" rtl="0" algn="l">
              <a:lnSpc>
                <a:spcPct val="100000"/>
              </a:lnSpc>
              <a:spcBef>
                <a:spcPts val="0"/>
              </a:spcBef>
              <a:spcAft>
                <a:spcPts val="0"/>
              </a:spcAft>
              <a:buSzPts val="1300"/>
              <a:buChar char="●"/>
            </a:pPr>
            <a:r>
              <a:rPr lang="en"/>
              <a:t>The fsync latency is identical for wiscAFS and unreliableFS. This is because fsync is a client cache function and does not require server interaction.</a:t>
            </a:r>
            <a:endParaRPr/>
          </a:p>
          <a:p>
            <a:pPr indent="-311150" lvl="0" marL="457200" rtl="0" algn="l">
              <a:lnSpc>
                <a:spcPct val="100000"/>
              </a:lnSpc>
              <a:spcBef>
                <a:spcPts val="0"/>
              </a:spcBef>
              <a:spcAft>
                <a:spcPts val="0"/>
              </a:spcAft>
              <a:buSzPts val="1300"/>
              <a:buChar char="●"/>
            </a:pPr>
            <a:r>
              <a:rPr lang="en"/>
              <a:t>For the appendfile performance, wiscAFS performance is nearby unreliableFS. This happens because write operations only applies on client cache.</a:t>
            </a:r>
            <a:endParaRPr/>
          </a:p>
          <a:p>
            <a:pPr indent="-311150" lvl="0" marL="457200" rtl="0" algn="l">
              <a:lnSpc>
                <a:spcPct val="100000"/>
              </a:lnSpc>
              <a:spcBef>
                <a:spcPts val="0"/>
              </a:spcBef>
              <a:spcAft>
                <a:spcPts val="0"/>
              </a:spcAft>
              <a:buSzPts val="1300"/>
              <a:buChar char="●"/>
            </a:pPr>
            <a:r>
              <a:rPr lang="en"/>
              <a:t>The potential performance degradation in wiscAFS could be last close call.</a:t>
            </a:r>
            <a:endParaRPr/>
          </a:p>
        </p:txBody>
      </p:sp>
      <p:graphicFrame>
        <p:nvGraphicFramePr>
          <p:cNvPr id="189" name="Google Shape;189;p21"/>
          <p:cNvGraphicFramePr/>
          <p:nvPr/>
        </p:nvGraphicFramePr>
        <p:xfrm>
          <a:off x="4729200" y="17149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sync</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14.183</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appendfile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76.194</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5.057</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0" name="Google Shape;190;p21"/>
          <p:cNvSpPr txBox="1"/>
          <p:nvPr/>
        </p:nvSpPr>
        <p:spPr>
          <a:xfrm>
            <a:off x="6196650" y="1330025"/>
            <a:ext cx="81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wiscAFS</a:t>
            </a:r>
            <a:endParaRPr b="1" sz="1300">
              <a:latin typeface="Calibri"/>
              <a:ea typeface="Calibri"/>
              <a:cs typeface="Calibri"/>
              <a:sym typeface="Calibri"/>
            </a:endParaRPr>
          </a:p>
        </p:txBody>
      </p:sp>
      <p:graphicFrame>
        <p:nvGraphicFramePr>
          <p:cNvPr id="191" name="Google Shape;191;p21"/>
          <p:cNvGraphicFramePr/>
          <p:nvPr/>
        </p:nvGraphicFramePr>
        <p:xfrm>
          <a:off x="4786400" y="3228225"/>
          <a:ext cx="3000000" cy="3000000"/>
        </p:xfrm>
        <a:graphic>
          <a:graphicData uri="http://schemas.openxmlformats.org/drawingml/2006/table">
            <a:tbl>
              <a:tblPr>
                <a:noFill/>
                <a:tableStyleId>{4FFD4B6E-3ABB-482F-8815-6C19045FA9BB}</a:tableStyleId>
              </a:tblPr>
              <a:tblGrid>
                <a:gridCol w="1251000"/>
                <a:gridCol w="1251000"/>
                <a:gridCol w="1251000"/>
              </a:tblGrid>
              <a:tr h="231725">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Thrput (mb/s)</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alibri"/>
                          <a:ea typeface="Calibri"/>
                          <a:cs typeface="Calibri"/>
                          <a:sym typeface="Calibri"/>
                        </a:rPr>
                        <a:t>Lat (ms/op)</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1E1E1E"/>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sync</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14.449</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725">
                <a:tc>
                  <a:txBody>
                    <a:bodyPr/>
                    <a:lstStyle/>
                    <a:p>
                      <a:pPr indent="0" lvl="0" marL="0" rtl="0" algn="l">
                        <a:spcBef>
                          <a:spcPts val="0"/>
                        </a:spcBef>
                        <a:spcAft>
                          <a:spcPts val="0"/>
                        </a:spcAft>
                        <a:buNone/>
                      </a:pPr>
                      <a:r>
                        <a:rPr lang="en" sz="1300">
                          <a:latin typeface="Calibri"/>
                          <a:ea typeface="Calibri"/>
                          <a:cs typeface="Calibri"/>
                          <a:sym typeface="Calibri"/>
                        </a:rPr>
                        <a:t>appendfile</a:t>
                      </a:r>
                      <a:endParaRPr sz="1300">
                        <a:latin typeface="Calibri"/>
                        <a:ea typeface="Calibri"/>
                        <a:cs typeface="Calibri"/>
                        <a:sym typeface="Calibri"/>
                      </a:endParaRPr>
                    </a:p>
                  </a:txBody>
                  <a:tcPr marT="91425" marB="91425" marR="91425" marL="91425">
                    <a:lnL cap="flat" cmpd="sng" w="9525">
                      <a:solidFill>
                        <a:srgbClr val="1E1E1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E1E1E"/>
                      </a:solidFill>
                      <a:prstDash val="solid"/>
                      <a:round/>
                      <a:headEnd len="sm" w="sm" type="none"/>
                      <a:tailEnd len="sm" w="sm" type="none"/>
                    </a:lnT>
                    <a:lnB cap="flat" cmpd="sng" w="9525">
                      <a:solidFill>
                        <a:srgbClr val="1E1E1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101.441</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latin typeface="Calibri"/>
                          <a:ea typeface="Calibri"/>
                          <a:cs typeface="Calibri"/>
                          <a:sym typeface="Calibri"/>
                        </a:rPr>
                        <a:t>3.41</a:t>
                      </a:r>
                      <a:endParaRPr sz="1300">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2" name="Google Shape;192;p21"/>
          <p:cNvSpPr txBox="1"/>
          <p:nvPr/>
        </p:nvSpPr>
        <p:spPr>
          <a:xfrm>
            <a:off x="6117500" y="2843313"/>
            <a:ext cx="109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unreliableFS</a:t>
            </a:r>
            <a:endParaRPr b="1"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