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Nuni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c56c83f3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3c56c83f3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c56c83f3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c56c83f3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c56c83f3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c56c83f3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c4005384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c4005384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3c644c59f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3c644c59f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3c644c59f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3c644c59f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c644c59f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c644c59f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c644c59f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c644c59f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c644c59f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c644c59f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c644c59f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c644c59f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Output of the BERT model is passed through MLP layers to generate </a:t>
            </a:r>
            <a:r>
              <a:rPr i="1" lang="en" sz="1300">
                <a:solidFill>
                  <a:srgbClr val="233A44"/>
                </a:solidFill>
                <a:latin typeface="Calibri"/>
                <a:ea typeface="Calibri"/>
                <a:cs typeface="Calibri"/>
                <a:sym typeface="Calibri"/>
              </a:rPr>
              <a:t>start</a:t>
            </a:r>
            <a:r>
              <a:rPr lang="en" sz="1300">
                <a:solidFill>
                  <a:srgbClr val="233A44"/>
                </a:solidFill>
                <a:latin typeface="Calibri"/>
                <a:ea typeface="Calibri"/>
                <a:cs typeface="Calibri"/>
                <a:sym typeface="Calibri"/>
              </a:rPr>
              <a:t> and </a:t>
            </a:r>
            <a:r>
              <a:rPr i="1" lang="en" sz="1300">
                <a:solidFill>
                  <a:srgbClr val="233A44"/>
                </a:solidFill>
                <a:latin typeface="Calibri"/>
                <a:ea typeface="Calibri"/>
                <a:cs typeface="Calibri"/>
                <a:sym typeface="Calibri"/>
              </a:rPr>
              <a:t>end</a:t>
            </a:r>
            <a:r>
              <a:rPr lang="en" sz="1300">
                <a:solidFill>
                  <a:srgbClr val="233A44"/>
                </a:solidFill>
                <a:latin typeface="Calibri"/>
                <a:ea typeface="Calibri"/>
                <a:cs typeface="Calibri"/>
                <a:sym typeface="Calibri"/>
              </a:rPr>
              <a:t> tokens.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c644c59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3c644c59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QA has been widely used in various applications such as Chatbots, ChatGPT, etc. </a:t>
            </a:r>
            <a:endParaRPr sz="1400">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QA is also used in form of machine comprehension where humans answer the questions based on the context.</a:t>
            </a:r>
            <a:endParaRPr sz="1400">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Recent research showed the improvement in the QA tasks using ensemble techniques. QA models such as BERT, RoBERT, BiDAF  and others have been widely used together with different ensemble techniques.</a:t>
            </a:r>
            <a:endParaRPr sz="1400">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Data augmentation is the common approach to improve the performance of the QA tasks. Techniques such as word replacement, context expansion, oversampling, and data perturbation have been used in recent works.</a:t>
            </a:r>
            <a:endParaRPr sz="1400">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rPr lang="en" sz="1400">
                <a:solidFill>
                  <a:srgbClr val="233A44"/>
                </a:solidFill>
                <a:latin typeface="Calibri"/>
                <a:ea typeface="Calibri"/>
                <a:cs typeface="Calibri"/>
                <a:sym typeface="Calibri"/>
              </a:rPr>
              <a:t>Question Generation is also a frequently used technique to generate synthetic data. There has been many approaches to generate questions using context and answer.</a:t>
            </a:r>
            <a:endParaRPr sz="1400">
              <a:solidFill>
                <a:srgbClr val="233A44"/>
              </a:solidFill>
              <a:latin typeface="Calibri"/>
              <a:ea typeface="Calibri"/>
              <a:cs typeface="Calibri"/>
              <a:sym typeface="Calibri"/>
            </a:endParaRPr>
          </a:p>
          <a:p>
            <a:pPr indent="-311150" lvl="0" marL="457200" rtl="0" algn="l">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But there are no comparative studies analysis all these techniques together</a:t>
            </a:r>
            <a:endParaRPr sz="1300">
              <a:solidFill>
                <a:srgbClr val="233A44"/>
              </a:solidFill>
              <a:latin typeface="Calibri"/>
              <a:ea typeface="Calibri"/>
              <a:cs typeface="Calibri"/>
              <a:sym typeface="Calibri"/>
            </a:endParaRPr>
          </a:p>
          <a:p>
            <a:pPr indent="-317500" lvl="0" marL="457200" rtl="0" algn="l">
              <a:lnSpc>
                <a:spcPct val="115000"/>
              </a:lnSpc>
              <a:spcBef>
                <a:spcPts val="0"/>
              </a:spcBef>
              <a:spcAft>
                <a:spcPts val="0"/>
              </a:spcAft>
              <a:buClr>
                <a:srgbClr val="233A44"/>
              </a:buClr>
              <a:buSzPts val="1400"/>
              <a:buFont typeface="Calibri"/>
              <a:buChar char="●"/>
            </a:pPr>
            <a:r>
              <a:t/>
            </a:r>
            <a:endParaRPr sz="1400">
              <a:solidFill>
                <a:srgbClr val="233A44"/>
              </a:solidFill>
              <a:latin typeface="Calibri"/>
              <a:ea typeface="Calibri"/>
              <a:cs typeface="Calibri"/>
              <a:sym typeface="Calibri"/>
            </a:endParaRPr>
          </a:p>
          <a:p>
            <a:pPr indent="0" lvl="0" marL="0" rtl="0" algn="l">
              <a:spcBef>
                <a:spcPts val="12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3c4005384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3c4005384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3c644c59f0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3c644c59f0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3c40053846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3c4005384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3c4005384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3c4005384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3c56c83f3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3c56c83f3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3c56c83f3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3c56c83f3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3c56c83f3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3c56c83f3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c4005384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c4005384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3c56c83f3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3c56c83f3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c56c83f3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c56c83f3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Ensembling &amp; Data Augmentation for QA</a:t>
            </a:r>
            <a:endParaRPr/>
          </a:p>
        </p:txBody>
      </p:sp>
      <p:sp>
        <p:nvSpPr>
          <p:cNvPr id="129" name="Google Shape;129;p13"/>
          <p:cNvSpPr txBox="1"/>
          <p:nvPr>
            <p:ph idx="1" type="subTitle"/>
          </p:nvPr>
        </p:nvSpPr>
        <p:spPr>
          <a:xfrm>
            <a:off x="1858700" y="3270920"/>
            <a:ext cx="5361300" cy="872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Agam Dwivedi    Mohil Patel    Rahul Chakwate</a:t>
            </a:r>
            <a:endParaRPr sz="1800"/>
          </a:p>
          <a:p>
            <a:pPr indent="0" lvl="0" marL="0" rtl="0" algn="ctr">
              <a:spcBef>
                <a:spcPts val="0"/>
              </a:spcBef>
              <a:spcAft>
                <a:spcPts val="0"/>
              </a:spcAft>
              <a:buNone/>
            </a:pPr>
            <a:r>
              <a:rPr lang="en" sz="1800"/>
              <a:t>(Team-4)</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Ensemble Techniques: Models Used</a:t>
            </a:r>
            <a:endParaRPr/>
          </a:p>
        </p:txBody>
      </p:sp>
      <p:sp>
        <p:nvSpPr>
          <p:cNvPr id="186" name="Google Shape;186;p22"/>
          <p:cNvSpPr txBox="1"/>
          <p:nvPr>
            <p:ph idx="1" type="body"/>
          </p:nvPr>
        </p:nvSpPr>
        <p:spPr>
          <a:xfrm>
            <a:off x="572850" y="1405300"/>
            <a:ext cx="7752000" cy="3174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ALBERT:</a:t>
            </a:r>
            <a:endParaRPr sz="1400"/>
          </a:p>
          <a:p>
            <a:pPr indent="-317500" lvl="1" marL="914400" rtl="0" algn="l">
              <a:spcBef>
                <a:spcPts val="0"/>
              </a:spcBef>
              <a:spcAft>
                <a:spcPts val="0"/>
              </a:spcAft>
              <a:buSzPts val="1400"/>
              <a:buChar char="○"/>
            </a:pPr>
            <a:r>
              <a:rPr lang="en" sz="1400"/>
              <a:t>ALBERT is a lite variant of BERT with approx </a:t>
            </a:r>
            <a:r>
              <a:rPr b="1" lang="en" sz="1400"/>
              <a:t>90% less parameters</a:t>
            </a:r>
            <a:r>
              <a:rPr lang="en" sz="1400"/>
              <a:t> than the original BERT</a:t>
            </a:r>
            <a:endParaRPr sz="1400"/>
          </a:p>
          <a:p>
            <a:pPr indent="-317500" lvl="1" marL="914400" rtl="0" algn="l">
              <a:spcBef>
                <a:spcPts val="0"/>
              </a:spcBef>
              <a:spcAft>
                <a:spcPts val="0"/>
              </a:spcAft>
              <a:buSzPts val="1400"/>
              <a:buChar char="○"/>
            </a:pPr>
            <a:r>
              <a:rPr lang="en" sz="1400"/>
              <a:t>This reduction is achieved using </a:t>
            </a:r>
            <a:r>
              <a:rPr b="1" lang="en" sz="1400"/>
              <a:t>matrix factorization</a:t>
            </a:r>
            <a:r>
              <a:rPr lang="en" sz="1400"/>
              <a:t> of embedding matrix</a:t>
            </a:r>
            <a:endParaRPr sz="1400"/>
          </a:p>
          <a:p>
            <a:pPr indent="-317500" lvl="1" marL="914400" rtl="0" algn="l">
              <a:spcBef>
                <a:spcPts val="0"/>
              </a:spcBef>
              <a:spcAft>
                <a:spcPts val="0"/>
              </a:spcAft>
              <a:buSzPts val="1400"/>
              <a:buChar char="○"/>
            </a:pPr>
            <a:r>
              <a:rPr b="1" lang="en" sz="1400"/>
              <a:t>Cross-layer parameter sharing</a:t>
            </a:r>
            <a:r>
              <a:rPr lang="en" sz="1400"/>
              <a:t> improves efficiency and decreases redundancy</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Ensemble Techniques: Models Used</a:t>
            </a:r>
            <a:endParaRPr/>
          </a:p>
        </p:txBody>
      </p:sp>
      <p:sp>
        <p:nvSpPr>
          <p:cNvPr id="192" name="Google Shape;192;p23"/>
          <p:cNvSpPr txBox="1"/>
          <p:nvPr>
            <p:ph idx="1" type="body"/>
          </p:nvPr>
        </p:nvSpPr>
        <p:spPr>
          <a:xfrm>
            <a:off x="572850" y="1405300"/>
            <a:ext cx="7752000" cy="3174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400"/>
          </a:p>
          <a:p>
            <a:pPr indent="-317500" lvl="0" marL="457200" rtl="0" algn="l">
              <a:spcBef>
                <a:spcPts val="1200"/>
              </a:spcBef>
              <a:spcAft>
                <a:spcPts val="0"/>
              </a:spcAft>
              <a:buSzPts val="1400"/>
              <a:buChar char="●"/>
            </a:pPr>
            <a:r>
              <a:rPr lang="en" sz="1400"/>
              <a:t>ALBERT:</a:t>
            </a:r>
            <a:endParaRPr sz="1400"/>
          </a:p>
          <a:p>
            <a:pPr indent="-317500" lvl="1" marL="914400" rtl="0" algn="l">
              <a:spcBef>
                <a:spcPts val="0"/>
              </a:spcBef>
              <a:spcAft>
                <a:spcPts val="0"/>
              </a:spcAft>
              <a:buSzPts val="1400"/>
              <a:buChar char="○"/>
            </a:pPr>
            <a:r>
              <a:rPr lang="en" sz="1400"/>
              <a:t>ALBERT is a lite variant of BERT with approx </a:t>
            </a:r>
            <a:r>
              <a:rPr b="1" lang="en" sz="1400"/>
              <a:t>90% less parameters</a:t>
            </a:r>
            <a:r>
              <a:rPr lang="en" sz="1400"/>
              <a:t> than the original BERT</a:t>
            </a:r>
            <a:endParaRPr sz="1400"/>
          </a:p>
          <a:p>
            <a:pPr indent="-317500" lvl="1" marL="914400" rtl="0" algn="l">
              <a:spcBef>
                <a:spcPts val="0"/>
              </a:spcBef>
              <a:spcAft>
                <a:spcPts val="0"/>
              </a:spcAft>
              <a:buSzPts val="1400"/>
              <a:buChar char="○"/>
            </a:pPr>
            <a:r>
              <a:rPr lang="en" sz="1400"/>
              <a:t>This reduction is achieved using </a:t>
            </a:r>
            <a:r>
              <a:rPr b="1" lang="en" sz="1400"/>
              <a:t>matrix factorization</a:t>
            </a:r>
            <a:r>
              <a:rPr lang="en" sz="1400"/>
              <a:t> of embedding matrix</a:t>
            </a:r>
            <a:endParaRPr sz="1400"/>
          </a:p>
          <a:p>
            <a:pPr indent="-317500" lvl="1" marL="914400" rtl="0" algn="l">
              <a:spcBef>
                <a:spcPts val="0"/>
              </a:spcBef>
              <a:spcAft>
                <a:spcPts val="0"/>
              </a:spcAft>
              <a:buSzPts val="1400"/>
              <a:buChar char="○"/>
            </a:pPr>
            <a:r>
              <a:rPr b="1" lang="en" sz="1400"/>
              <a:t>Cross-layer parameter sharing</a:t>
            </a:r>
            <a:r>
              <a:rPr lang="en" sz="1400"/>
              <a:t> improves efficiency and decreases redundancy</a:t>
            </a:r>
            <a:endParaRPr sz="1400"/>
          </a:p>
          <a:p>
            <a:pPr indent="-317500" lvl="0" marL="457200" rtl="0" algn="l">
              <a:spcBef>
                <a:spcPts val="0"/>
              </a:spcBef>
              <a:spcAft>
                <a:spcPts val="0"/>
              </a:spcAft>
              <a:buSzPts val="1400"/>
              <a:buChar char="●"/>
            </a:pPr>
            <a:r>
              <a:rPr lang="en" sz="1400"/>
              <a:t>DistillBERT:</a:t>
            </a:r>
            <a:endParaRPr sz="1400"/>
          </a:p>
          <a:p>
            <a:pPr indent="-317500" lvl="1" marL="914400" rtl="0" algn="l">
              <a:spcBef>
                <a:spcPts val="0"/>
              </a:spcBef>
              <a:spcAft>
                <a:spcPts val="0"/>
              </a:spcAft>
              <a:buSzPts val="1400"/>
              <a:buChar char="○"/>
            </a:pPr>
            <a:r>
              <a:rPr lang="en" sz="1400"/>
              <a:t>A distilled version of BERT </a:t>
            </a:r>
            <a:endParaRPr sz="1400"/>
          </a:p>
          <a:p>
            <a:pPr indent="-317500" lvl="1" marL="914400" rtl="0" algn="l">
              <a:spcBef>
                <a:spcPts val="0"/>
              </a:spcBef>
              <a:spcAft>
                <a:spcPts val="0"/>
              </a:spcAft>
              <a:buSzPts val="1400"/>
              <a:buChar char="○"/>
            </a:pPr>
            <a:r>
              <a:rPr lang="en" sz="1400"/>
              <a:t>Idea is to using the distillation technique in which a large network is trained and its </a:t>
            </a:r>
            <a:r>
              <a:rPr b="1" lang="en" sz="1400"/>
              <a:t>full output distribution is approximated by a smaller network</a:t>
            </a:r>
            <a:r>
              <a:rPr lang="en" sz="1400"/>
              <a:t>.</a:t>
            </a:r>
            <a:endParaRPr sz="1400"/>
          </a:p>
          <a:p>
            <a:pPr indent="-317500" lvl="1" marL="914400" rtl="0" algn="l">
              <a:spcBef>
                <a:spcPts val="0"/>
              </a:spcBef>
              <a:spcAft>
                <a:spcPts val="0"/>
              </a:spcAft>
              <a:buSzPts val="1400"/>
              <a:buChar char="○"/>
            </a:pPr>
            <a:r>
              <a:rPr lang="en" sz="1400"/>
              <a:t>Optimized using </a:t>
            </a:r>
            <a:r>
              <a:rPr b="1" lang="en" sz="1400"/>
              <a:t>KL divergence</a:t>
            </a:r>
            <a:r>
              <a:rPr lang="en" sz="1400"/>
              <a:t> similar to posterior approximation.</a:t>
            </a:r>
            <a:endParaRPr sz="1400"/>
          </a:p>
          <a:p>
            <a:pPr indent="-317500" lvl="1" marL="914400" rtl="0" algn="l">
              <a:spcBef>
                <a:spcPts val="0"/>
              </a:spcBef>
              <a:spcAft>
                <a:spcPts val="0"/>
              </a:spcAft>
              <a:buSzPts val="1400"/>
              <a:buChar char="○"/>
            </a:pPr>
            <a:r>
              <a:rPr lang="en" sz="1400"/>
              <a:t>Retains 95% performance with only </a:t>
            </a:r>
            <a:r>
              <a:rPr b="1" lang="en" sz="1400"/>
              <a:t>half the parameters</a:t>
            </a:r>
            <a:r>
              <a:rPr lang="en" sz="1400"/>
              <a:t> (half the layers of original BERT)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Ensemble Techniques: Approach</a:t>
            </a:r>
            <a:endParaRPr/>
          </a:p>
        </p:txBody>
      </p:sp>
      <p:sp>
        <p:nvSpPr>
          <p:cNvPr id="198" name="Google Shape;198;p24"/>
          <p:cNvSpPr txBox="1"/>
          <p:nvPr>
            <p:ph idx="1" type="body"/>
          </p:nvPr>
        </p:nvSpPr>
        <p:spPr>
          <a:xfrm>
            <a:off x="819150" y="1428225"/>
            <a:ext cx="7306800" cy="3174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Each model gives us the </a:t>
            </a:r>
            <a:r>
              <a:rPr b="1" lang="en" sz="1600"/>
              <a:t>confidence score</a:t>
            </a:r>
            <a:r>
              <a:rPr lang="en" sz="1600"/>
              <a:t> for each predicted answer, we use this confidence score to create ensemble.</a:t>
            </a:r>
            <a:endParaRPr sz="1600"/>
          </a:p>
          <a:p>
            <a:pPr indent="-330200" lvl="0" marL="457200" rtl="0" algn="l">
              <a:spcBef>
                <a:spcPts val="0"/>
              </a:spcBef>
              <a:spcAft>
                <a:spcPts val="0"/>
              </a:spcAft>
              <a:buSzPts val="1600"/>
              <a:buChar char="●"/>
            </a:pPr>
            <a:r>
              <a:rPr lang="en" sz="1600"/>
              <a:t>Specifically, we choose predictions of that model whose </a:t>
            </a:r>
            <a:r>
              <a:rPr b="1" lang="en" sz="1600"/>
              <a:t>confidence is highest</a:t>
            </a:r>
            <a:r>
              <a:rPr lang="en" sz="1600"/>
              <a:t>.</a:t>
            </a:r>
            <a:endParaRPr sz="1600"/>
          </a:p>
          <a:p>
            <a:pPr indent="-330200" lvl="0" marL="457200" rtl="0" algn="l">
              <a:spcBef>
                <a:spcPts val="0"/>
              </a:spcBef>
              <a:spcAft>
                <a:spcPts val="0"/>
              </a:spcAft>
              <a:buSzPts val="1600"/>
              <a:buChar char="●"/>
            </a:pPr>
            <a:r>
              <a:rPr lang="en" sz="1600"/>
              <a:t>This technique is based on the intuition that model will </a:t>
            </a:r>
            <a:r>
              <a:rPr b="1" lang="en" sz="1600"/>
              <a:t>predict correct answers with high confidence</a:t>
            </a:r>
            <a:r>
              <a:rPr lang="en" sz="1600"/>
              <a:t> and will be </a:t>
            </a:r>
            <a:r>
              <a:rPr b="1" lang="en" sz="1600"/>
              <a:t>unsure in case of uncertain answers</a:t>
            </a:r>
            <a:r>
              <a:rPr lang="en" sz="1600"/>
              <a:t>.</a:t>
            </a:r>
            <a:endParaRPr sz="1600"/>
          </a:p>
          <a:p>
            <a:pPr indent="-330200" lvl="0" marL="457200" rtl="0" algn="l">
              <a:spcBef>
                <a:spcPts val="0"/>
              </a:spcBef>
              <a:spcAft>
                <a:spcPts val="0"/>
              </a:spcAft>
              <a:buSzPts val="1600"/>
              <a:buChar char="●"/>
            </a:pPr>
            <a:r>
              <a:rPr lang="en" sz="1600"/>
              <a:t>We use this technique </a:t>
            </a:r>
            <a:r>
              <a:rPr b="1" lang="en" sz="1600"/>
              <a:t>specifically for SQuAD</a:t>
            </a:r>
            <a:r>
              <a:rPr lang="en" sz="1600"/>
              <a:t> dataset because </a:t>
            </a:r>
            <a:r>
              <a:rPr b="1" lang="en" sz="1600"/>
              <a:t>simple averaging will not work in case of predicting start or end tokens.</a:t>
            </a:r>
            <a:endParaRPr b="1" sz="1600"/>
          </a:p>
          <a:p>
            <a:pPr indent="-330200" lvl="0" marL="457200" rtl="0" algn="l">
              <a:spcBef>
                <a:spcPts val="0"/>
              </a:spcBef>
              <a:spcAft>
                <a:spcPts val="0"/>
              </a:spcAft>
              <a:buSzPts val="1600"/>
              <a:buChar char="●"/>
            </a:pPr>
            <a:r>
              <a:rPr lang="en" sz="1600"/>
              <a:t>Our intuition is that in</a:t>
            </a:r>
            <a:r>
              <a:rPr lang="en" sz="1600"/>
              <a:t> case of SQuAD, best prediction should come from only one model as aggregating or voting from multiple models</a:t>
            </a:r>
            <a:r>
              <a:rPr lang="en" sz="1600"/>
              <a:t> may result in unreasonable answer spans.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Results (Plots and Tables)</a:t>
            </a:r>
            <a:endParaRPr/>
          </a:p>
        </p:txBody>
      </p:sp>
      <p:pic>
        <p:nvPicPr>
          <p:cNvPr id="204" name="Google Shape;204;p25"/>
          <p:cNvPicPr preferRelativeResize="0"/>
          <p:nvPr/>
        </p:nvPicPr>
        <p:blipFill>
          <a:blip r:embed="rId3">
            <a:alphaModFix/>
          </a:blip>
          <a:stretch>
            <a:fillRect/>
          </a:stretch>
        </p:blipFill>
        <p:spPr>
          <a:xfrm>
            <a:off x="525775" y="1575713"/>
            <a:ext cx="3993525" cy="2662341"/>
          </a:xfrm>
          <a:prstGeom prst="rect">
            <a:avLst/>
          </a:prstGeom>
          <a:noFill/>
          <a:ln>
            <a:noFill/>
          </a:ln>
        </p:spPr>
      </p:pic>
      <p:pic>
        <p:nvPicPr>
          <p:cNvPr id="205" name="Google Shape;205;p25"/>
          <p:cNvPicPr preferRelativeResize="0"/>
          <p:nvPr/>
        </p:nvPicPr>
        <p:blipFill>
          <a:blip r:embed="rId4">
            <a:alphaModFix/>
          </a:blip>
          <a:stretch>
            <a:fillRect/>
          </a:stretch>
        </p:blipFill>
        <p:spPr>
          <a:xfrm>
            <a:off x="4658125" y="2006913"/>
            <a:ext cx="3943523" cy="223113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19150" y="4169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Oversampling: Preliminary Analysis</a:t>
            </a:r>
            <a:endParaRPr/>
          </a:p>
        </p:txBody>
      </p:sp>
      <p:pic>
        <p:nvPicPr>
          <p:cNvPr id="211" name="Google Shape;211;p26" title="Chart"/>
          <p:cNvPicPr preferRelativeResize="0"/>
          <p:nvPr/>
        </p:nvPicPr>
        <p:blipFill>
          <a:blip r:embed="rId3">
            <a:alphaModFix/>
          </a:blip>
          <a:stretch>
            <a:fillRect/>
          </a:stretch>
        </p:blipFill>
        <p:spPr>
          <a:xfrm>
            <a:off x="1457325" y="1019150"/>
            <a:ext cx="6229352" cy="38507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Oversampling: Approach</a:t>
            </a:r>
            <a:endParaRPr/>
          </a:p>
        </p:txBody>
      </p:sp>
      <p:sp>
        <p:nvSpPr>
          <p:cNvPr id="217" name="Google Shape;217;p2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 shown in the analysis on the previous slide there is a huge imbalance between </a:t>
            </a:r>
            <a:r>
              <a:rPr i="1" lang="en" sz="1600"/>
              <a:t>what</a:t>
            </a:r>
            <a:r>
              <a:rPr lang="en" sz="1600"/>
              <a:t> type of question and rest of the questions.</a:t>
            </a:r>
            <a:endParaRPr sz="1600"/>
          </a:p>
          <a:p>
            <a:pPr indent="-330200" lvl="0" marL="457200" rtl="0" algn="l">
              <a:spcBef>
                <a:spcPts val="0"/>
              </a:spcBef>
              <a:spcAft>
                <a:spcPts val="0"/>
              </a:spcAft>
              <a:buSzPts val="1600"/>
              <a:buChar char="●"/>
            </a:pPr>
            <a:r>
              <a:rPr lang="en" sz="1600"/>
              <a:t>By oversampling the dataset we increased the number of underrepresented question type to balance the dataset.</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19150" y="3407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Oversampling: Results</a:t>
            </a:r>
            <a:endParaRPr/>
          </a:p>
        </p:txBody>
      </p:sp>
      <p:pic>
        <p:nvPicPr>
          <p:cNvPr id="223" name="Google Shape;223;p28" title="Chart"/>
          <p:cNvPicPr preferRelativeResize="0"/>
          <p:nvPr/>
        </p:nvPicPr>
        <p:blipFill>
          <a:blip r:embed="rId3">
            <a:alphaModFix/>
          </a:blip>
          <a:stretch>
            <a:fillRect/>
          </a:stretch>
        </p:blipFill>
        <p:spPr>
          <a:xfrm>
            <a:off x="1418163" y="971550"/>
            <a:ext cx="6307676" cy="39023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19150" y="4455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Oversampling: Why no improvement?</a:t>
            </a:r>
            <a:endParaRPr/>
          </a:p>
        </p:txBody>
      </p:sp>
      <p:sp>
        <p:nvSpPr>
          <p:cNvPr id="229" name="Google Shape;229;p29"/>
          <p:cNvSpPr txBox="1"/>
          <p:nvPr/>
        </p:nvSpPr>
        <p:spPr>
          <a:xfrm>
            <a:off x="6876975" y="1345988"/>
            <a:ext cx="2019300" cy="3386400"/>
          </a:xfrm>
          <a:prstGeom prst="rect">
            <a:avLst/>
          </a:prstGeom>
          <a:noFill/>
          <a:ln>
            <a:noFill/>
          </a:ln>
        </p:spPr>
        <p:txBody>
          <a:bodyPr anchorCtr="0" anchor="t" bIns="91425" lIns="91425" spcFirstLastPara="1" rIns="91425" wrap="square" tIns="91425">
            <a:spAutoFit/>
          </a:bodyPr>
          <a:lstStyle/>
          <a:p>
            <a:pPr indent="-196850" lvl="0" marL="171450" rtl="0" algn="l">
              <a:spcBef>
                <a:spcPts val="0"/>
              </a:spcBef>
              <a:spcAft>
                <a:spcPts val="0"/>
              </a:spcAft>
              <a:buSzPts val="1300"/>
              <a:buFont typeface="Calibri"/>
              <a:buChar char="●"/>
            </a:pPr>
            <a:r>
              <a:rPr lang="en" sz="1300">
                <a:latin typeface="Calibri"/>
                <a:ea typeface="Calibri"/>
                <a:cs typeface="Calibri"/>
                <a:sym typeface="Calibri"/>
              </a:rPr>
              <a:t>To understand the reason we </a:t>
            </a:r>
            <a:r>
              <a:rPr b="1" lang="en" sz="1300">
                <a:latin typeface="Calibri"/>
                <a:ea typeface="Calibri"/>
                <a:cs typeface="Calibri"/>
                <a:sym typeface="Calibri"/>
              </a:rPr>
              <a:t>analyzed distribution on incorrect prediction</a:t>
            </a:r>
            <a:r>
              <a:rPr lang="en" sz="1300">
                <a:latin typeface="Calibri"/>
                <a:ea typeface="Calibri"/>
                <a:cs typeface="Calibri"/>
                <a:sym typeface="Calibri"/>
              </a:rPr>
              <a:t> for BERT-Base (without oversampling)</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196850" lvl="0" marL="171450" rtl="0" algn="l">
              <a:spcBef>
                <a:spcPts val="0"/>
              </a:spcBef>
              <a:spcAft>
                <a:spcPts val="0"/>
              </a:spcAft>
              <a:buSzPts val="1300"/>
              <a:buFont typeface="Calibri"/>
              <a:buChar char="●"/>
            </a:pPr>
            <a:r>
              <a:rPr lang="en" sz="1300">
                <a:latin typeface="Calibri"/>
                <a:ea typeface="Calibri"/>
                <a:cs typeface="Calibri"/>
                <a:sym typeface="Calibri"/>
              </a:rPr>
              <a:t>Distribution of incorrect prediction is </a:t>
            </a:r>
            <a:r>
              <a:rPr b="1" lang="en" sz="1300">
                <a:latin typeface="Calibri"/>
                <a:ea typeface="Calibri"/>
                <a:cs typeface="Calibri"/>
                <a:sym typeface="Calibri"/>
              </a:rPr>
              <a:t>similar to train and validation</a:t>
            </a:r>
            <a:r>
              <a:rPr lang="en" sz="1300">
                <a:latin typeface="Calibri"/>
                <a:ea typeface="Calibri"/>
                <a:cs typeface="Calibri"/>
                <a:sym typeface="Calibri"/>
              </a:rPr>
              <a:t>, which means the BASE model is learning each question </a:t>
            </a:r>
            <a:r>
              <a:rPr b="1" lang="en" sz="1300">
                <a:latin typeface="Calibri"/>
                <a:ea typeface="Calibri"/>
                <a:cs typeface="Calibri"/>
                <a:sym typeface="Calibri"/>
              </a:rPr>
              <a:t>equally well</a:t>
            </a:r>
            <a:endParaRPr b="1"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196850" lvl="0" marL="171450" rtl="0" algn="l">
              <a:spcBef>
                <a:spcPts val="0"/>
              </a:spcBef>
              <a:spcAft>
                <a:spcPts val="0"/>
              </a:spcAft>
              <a:buSzPts val="1300"/>
              <a:buFont typeface="Calibri"/>
              <a:buChar char="●"/>
            </a:pPr>
            <a:r>
              <a:rPr lang="en" sz="1300">
                <a:latin typeface="Calibri"/>
                <a:ea typeface="Calibri"/>
                <a:cs typeface="Calibri"/>
                <a:sym typeface="Calibri"/>
              </a:rPr>
              <a:t>Thus we do not see improvement</a:t>
            </a:r>
            <a:endParaRPr sz="1300">
              <a:latin typeface="Calibri"/>
              <a:ea typeface="Calibri"/>
              <a:cs typeface="Calibri"/>
              <a:sym typeface="Calibri"/>
            </a:endParaRPr>
          </a:p>
        </p:txBody>
      </p:sp>
      <p:pic>
        <p:nvPicPr>
          <p:cNvPr id="230" name="Google Shape;230;p29" title="Chart"/>
          <p:cNvPicPr preferRelativeResize="0"/>
          <p:nvPr/>
        </p:nvPicPr>
        <p:blipFill>
          <a:blip r:embed="rId3">
            <a:alphaModFix/>
          </a:blip>
          <a:stretch>
            <a:fillRect/>
          </a:stretch>
        </p:blipFill>
        <p:spPr>
          <a:xfrm>
            <a:off x="399163" y="990100"/>
            <a:ext cx="6330975" cy="3898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 Generation</a:t>
            </a:r>
            <a:endParaRPr/>
          </a:p>
        </p:txBody>
      </p:sp>
      <p:sp>
        <p:nvSpPr>
          <p:cNvPr id="236" name="Google Shape;236;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Many existing approaches generate new questions by modeling </a:t>
            </a:r>
            <a:r>
              <a:rPr b="1" i="1" lang="en" sz="1600"/>
              <a:t>C, A → Q</a:t>
            </a:r>
            <a:r>
              <a:rPr lang="en" sz="1600"/>
              <a:t>.</a:t>
            </a:r>
            <a:endParaRPr sz="1600"/>
          </a:p>
          <a:p>
            <a:pPr indent="-330200" lvl="0" marL="457200" rtl="0" algn="l">
              <a:spcBef>
                <a:spcPts val="0"/>
              </a:spcBef>
              <a:spcAft>
                <a:spcPts val="0"/>
              </a:spcAft>
              <a:buSzPts val="1600"/>
              <a:buChar char="●"/>
            </a:pPr>
            <a:r>
              <a:rPr lang="en" sz="1600"/>
              <a:t>They train LLMs to generate new questions based on given Context and Answer.</a:t>
            </a:r>
            <a:endParaRPr sz="1600"/>
          </a:p>
          <a:p>
            <a:pPr indent="-330200" lvl="0" marL="457200" rtl="0" algn="l">
              <a:spcBef>
                <a:spcPts val="0"/>
              </a:spcBef>
              <a:spcAft>
                <a:spcPts val="0"/>
              </a:spcAft>
              <a:buSzPts val="1600"/>
              <a:buChar char="●"/>
            </a:pPr>
            <a:r>
              <a:rPr lang="en" sz="1600"/>
              <a:t>Using this approach for SQuAD provides a unique challenge for generating </a:t>
            </a:r>
            <a:r>
              <a:rPr b="1" i="1" lang="en" sz="1600"/>
              <a:t>A</a:t>
            </a:r>
            <a:r>
              <a:rPr lang="en" sz="1600"/>
              <a:t>.</a:t>
            </a:r>
            <a:endParaRPr sz="1600"/>
          </a:p>
          <a:p>
            <a:pPr indent="-330200" lvl="1" marL="914400" rtl="0" algn="l">
              <a:spcBef>
                <a:spcPts val="0"/>
              </a:spcBef>
              <a:spcAft>
                <a:spcPts val="0"/>
              </a:spcAft>
              <a:buSzPts val="1600"/>
              <a:buChar char="○"/>
            </a:pPr>
            <a:r>
              <a:rPr lang="en" sz="1600"/>
              <a:t>In SQuAD </a:t>
            </a:r>
            <a:r>
              <a:rPr b="1" i="1" lang="en" sz="1600"/>
              <a:t>A</a:t>
            </a:r>
            <a:r>
              <a:rPr lang="en" sz="1600"/>
              <a:t> must be part of the context.</a:t>
            </a:r>
            <a:endParaRPr sz="1600"/>
          </a:p>
          <a:p>
            <a:pPr indent="-330200" lvl="1" marL="914400" rtl="0" algn="l">
              <a:spcBef>
                <a:spcPts val="0"/>
              </a:spcBef>
              <a:spcAft>
                <a:spcPts val="0"/>
              </a:spcAft>
              <a:buSzPts val="1600"/>
              <a:buChar char="○"/>
            </a:pPr>
            <a:r>
              <a:rPr lang="en" sz="1600"/>
              <a:t>This means we cannot use generative LLMs to generate </a:t>
            </a:r>
            <a:r>
              <a:rPr b="1" i="1" lang="en" sz="1600"/>
              <a:t>A</a:t>
            </a:r>
            <a:r>
              <a:rPr lang="en" sz="1600"/>
              <a:t> because the generated answer might not be part of the context.</a:t>
            </a:r>
            <a:endParaRPr sz="1600"/>
          </a:p>
          <a:p>
            <a:pPr indent="-330200" lvl="0" marL="457200" rtl="0" algn="l">
              <a:spcBef>
                <a:spcPts val="0"/>
              </a:spcBef>
              <a:spcAft>
                <a:spcPts val="0"/>
              </a:spcAft>
              <a:buSzPts val="1600"/>
              <a:buChar char="●"/>
            </a:pPr>
            <a:r>
              <a:rPr lang="en" sz="1600"/>
              <a:t>We used two different approaches here.</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 Generation: Approach</a:t>
            </a:r>
            <a:endParaRPr/>
          </a:p>
        </p:txBody>
      </p:sp>
      <p:sp>
        <p:nvSpPr>
          <p:cNvPr id="242" name="Google Shape;242;p31"/>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Approach-1 (using same </a:t>
            </a:r>
            <a:r>
              <a:rPr b="1" i="1" lang="en" sz="1400"/>
              <a:t>A</a:t>
            </a:r>
            <a:r>
              <a:rPr lang="en" sz="1400"/>
              <a:t> as SQuAD):</a:t>
            </a:r>
            <a:endParaRPr sz="1400"/>
          </a:p>
          <a:p>
            <a:pPr indent="-317500" lvl="0" marL="457200" rtl="0" algn="l">
              <a:spcBef>
                <a:spcPts val="1200"/>
              </a:spcBef>
              <a:spcAft>
                <a:spcPts val="0"/>
              </a:spcAft>
              <a:buSzPts val="1400"/>
              <a:buChar char="●"/>
            </a:pPr>
            <a:r>
              <a:rPr lang="en" sz="1400"/>
              <a:t>Used </a:t>
            </a:r>
            <a:r>
              <a:rPr b="1" lang="en" sz="1400"/>
              <a:t>T5 based </a:t>
            </a:r>
            <a:r>
              <a:rPr b="1" lang="en" sz="1400"/>
              <a:t>fine tuned</a:t>
            </a:r>
            <a:r>
              <a:rPr b="1" lang="en" sz="1400"/>
              <a:t> Question Generation </a:t>
            </a:r>
            <a:r>
              <a:rPr lang="en" sz="1400"/>
              <a:t>model.</a:t>
            </a:r>
            <a:endParaRPr sz="1400"/>
          </a:p>
          <a:p>
            <a:pPr indent="-317500" lvl="0" marL="457200" rtl="0" algn="l">
              <a:spcBef>
                <a:spcPts val="0"/>
              </a:spcBef>
              <a:spcAft>
                <a:spcPts val="0"/>
              </a:spcAft>
              <a:buSzPts val="1400"/>
              <a:buChar char="●"/>
            </a:pPr>
            <a:r>
              <a:rPr lang="en" sz="1400"/>
              <a:t>It is a generative model which generates question using context and answers as input: </a:t>
            </a:r>
            <a:r>
              <a:rPr b="1" i="1" lang="en" sz="1400"/>
              <a:t>C, A → Q.</a:t>
            </a:r>
            <a:endParaRPr b="1" i="1" sz="1400"/>
          </a:p>
          <a:p>
            <a:pPr indent="-317500" lvl="0" marL="457200" rtl="0" algn="l">
              <a:spcBef>
                <a:spcPts val="0"/>
              </a:spcBef>
              <a:spcAft>
                <a:spcPts val="0"/>
              </a:spcAft>
              <a:buSzPts val="1400"/>
              <a:buChar char="●"/>
            </a:pPr>
            <a:r>
              <a:rPr lang="en" sz="1400"/>
              <a:t>In approach-1 for </a:t>
            </a:r>
            <a:r>
              <a:rPr b="1" i="1" lang="en" sz="1400"/>
              <a:t>A</a:t>
            </a:r>
            <a:r>
              <a:rPr lang="en" sz="1400"/>
              <a:t> we used the SQuAD’s answers for that context as input.</a:t>
            </a:r>
            <a:endParaRPr sz="1400"/>
          </a:p>
        </p:txBody>
      </p:sp>
      <p:sp>
        <p:nvSpPr>
          <p:cNvPr id="243" name="Google Shape;243;p31"/>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Approach-2 (training a model to generate </a:t>
            </a:r>
            <a:r>
              <a:rPr b="1" i="1" lang="en" sz="1400"/>
              <a:t>A</a:t>
            </a:r>
            <a:r>
              <a:rPr lang="en" sz="1400"/>
              <a:t>):</a:t>
            </a:r>
            <a:endParaRPr sz="1400"/>
          </a:p>
          <a:p>
            <a:pPr indent="-317500" lvl="0" marL="457200" rtl="0" algn="l">
              <a:spcBef>
                <a:spcPts val="1200"/>
              </a:spcBef>
              <a:spcAft>
                <a:spcPts val="0"/>
              </a:spcAft>
              <a:buSzPts val="1400"/>
              <a:buChar char="●"/>
            </a:pPr>
            <a:r>
              <a:rPr lang="en" sz="1400"/>
              <a:t>To generate new </a:t>
            </a:r>
            <a:r>
              <a:rPr b="1" i="1" lang="en" sz="1400"/>
              <a:t>A</a:t>
            </a:r>
            <a:r>
              <a:rPr lang="en" sz="1400"/>
              <a:t> from context (</a:t>
            </a:r>
            <a:r>
              <a:rPr b="1" i="1" lang="en" sz="1400"/>
              <a:t>C</a:t>
            </a:r>
            <a:r>
              <a:rPr lang="en" sz="1400"/>
              <a:t>), we trained a BERT model which output </a:t>
            </a:r>
            <a:r>
              <a:rPr i="1" lang="en" sz="1400"/>
              <a:t>start </a:t>
            </a:r>
            <a:r>
              <a:rPr lang="en" sz="1400"/>
              <a:t>and </a:t>
            </a:r>
            <a:r>
              <a:rPr i="1" lang="en" sz="1400"/>
              <a:t>end token </a:t>
            </a:r>
            <a:r>
              <a:rPr lang="en" sz="1400"/>
              <a:t>for </a:t>
            </a:r>
            <a:r>
              <a:rPr b="1" i="1" lang="en" sz="1400"/>
              <a:t>A </a:t>
            </a:r>
            <a:r>
              <a:rPr lang="en" sz="1400"/>
              <a:t>(</a:t>
            </a:r>
            <a:r>
              <a:rPr i="1" lang="en" sz="1400"/>
              <a:t>p(a|c; θ</a:t>
            </a:r>
            <a:r>
              <a:rPr baseline="-25000" i="1" lang="en" sz="1400"/>
              <a:t>A</a:t>
            </a:r>
            <a:r>
              <a:rPr i="1" lang="en" sz="1400"/>
              <a:t>)</a:t>
            </a:r>
            <a:r>
              <a:rPr lang="en" sz="1400"/>
              <a:t>)</a:t>
            </a:r>
            <a:endParaRPr sz="1400"/>
          </a:p>
          <a:p>
            <a:pPr indent="-317500" lvl="0" marL="457200" rtl="0" algn="l">
              <a:spcBef>
                <a:spcPts val="0"/>
              </a:spcBef>
              <a:spcAft>
                <a:spcPts val="0"/>
              </a:spcAft>
              <a:buSzPts val="1400"/>
              <a:buChar char="●"/>
            </a:pPr>
            <a:r>
              <a:rPr lang="en" sz="1400"/>
              <a:t>Generated output </a:t>
            </a:r>
            <a:r>
              <a:rPr b="1" i="1" lang="en" sz="1400"/>
              <a:t>A</a:t>
            </a:r>
            <a:r>
              <a:rPr lang="en" sz="1400"/>
              <a:t> were not of good quality so we decided not to use them.</a:t>
            </a:r>
            <a:endParaRPr sz="1400"/>
          </a:p>
          <a:p>
            <a:pPr indent="-317500" lvl="0" marL="457200" rtl="0" algn="l">
              <a:spcBef>
                <a:spcPts val="0"/>
              </a:spcBef>
              <a:spcAft>
                <a:spcPts val="0"/>
              </a:spcAft>
              <a:buSzPts val="1400"/>
              <a:buChar char="●"/>
            </a:pPr>
            <a:r>
              <a:rPr lang="en" sz="1400"/>
              <a:t>Future challenge: Generate </a:t>
            </a:r>
            <a:r>
              <a:rPr b="1" i="1" lang="en" sz="1400"/>
              <a:t>C→ A </a:t>
            </a:r>
            <a:r>
              <a:rPr lang="en" sz="1400"/>
              <a:t>model for SQuAD. Here generated </a:t>
            </a:r>
            <a:r>
              <a:rPr b="1" i="1" lang="en" sz="1400"/>
              <a:t>A</a:t>
            </a:r>
            <a:r>
              <a:rPr lang="en" sz="1400"/>
              <a:t> must be part of context.</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135" name="Google Shape;135;p14"/>
          <p:cNvSpPr txBox="1"/>
          <p:nvPr>
            <p:ph idx="1" type="body"/>
          </p:nvPr>
        </p:nvSpPr>
        <p:spPr>
          <a:xfrm>
            <a:off x="819150" y="1990450"/>
            <a:ext cx="7505700" cy="27135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field of Question Answering (QA) has wide-ranging applications such as in Chatbots, ChatGPT, and machine comprehension.</a:t>
            </a:r>
            <a:endParaRPr sz="1500"/>
          </a:p>
          <a:p>
            <a:pPr indent="-323850" lvl="0" marL="457200" rtl="0" algn="l">
              <a:spcBef>
                <a:spcPts val="0"/>
              </a:spcBef>
              <a:spcAft>
                <a:spcPts val="0"/>
              </a:spcAft>
              <a:buSzPts val="1500"/>
              <a:buChar char="●"/>
            </a:pPr>
            <a:r>
              <a:rPr lang="en" sz="1500"/>
              <a:t>Recent research has shown that ensemble techniques can improve the performance of QA models.</a:t>
            </a:r>
            <a:endParaRPr sz="1500"/>
          </a:p>
          <a:p>
            <a:pPr indent="-323850" lvl="0" marL="457200" rtl="0" algn="l">
              <a:spcBef>
                <a:spcPts val="0"/>
              </a:spcBef>
              <a:spcAft>
                <a:spcPts val="0"/>
              </a:spcAft>
              <a:buSzPts val="1500"/>
              <a:buChar char="●"/>
            </a:pPr>
            <a:r>
              <a:rPr lang="en" sz="1500"/>
              <a:t>Data augmentation such as word replacement, </a:t>
            </a:r>
            <a:r>
              <a:rPr lang="en" sz="1500"/>
              <a:t>oversampling, and data perturbation is commonly used to enhance performance.</a:t>
            </a:r>
            <a:endParaRPr sz="1500"/>
          </a:p>
          <a:p>
            <a:pPr indent="-323850" lvl="0" marL="457200" rtl="0" algn="l">
              <a:spcBef>
                <a:spcPts val="0"/>
              </a:spcBef>
              <a:spcAft>
                <a:spcPts val="0"/>
              </a:spcAft>
              <a:buSzPts val="1500"/>
              <a:buChar char="●"/>
            </a:pPr>
            <a:r>
              <a:rPr lang="en" sz="1500"/>
              <a:t>Question Generation is a frequently used technique for generating synthetic data.</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819150" y="3407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Question Generation: Results</a:t>
            </a:r>
            <a:endParaRPr/>
          </a:p>
        </p:txBody>
      </p:sp>
      <p:pic>
        <p:nvPicPr>
          <p:cNvPr id="249" name="Google Shape;249;p32" title="Chart"/>
          <p:cNvPicPr preferRelativeResize="0"/>
          <p:nvPr/>
        </p:nvPicPr>
        <p:blipFill>
          <a:blip r:embed="rId3">
            <a:alphaModFix/>
          </a:blip>
          <a:stretch>
            <a:fillRect/>
          </a:stretch>
        </p:blipFill>
        <p:spPr>
          <a:xfrm>
            <a:off x="1385900" y="923900"/>
            <a:ext cx="6408225" cy="3962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Takeaways</a:t>
            </a:r>
            <a:endParaRPr/>
          </a:p>
        </p:txBody>
      </p:sp>
      <p:sp>
        <p:nvSpPr>
          <p:cNvPr id="255" name="Google Shape;255;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Question Generation can lead to improvement. </a:t>
            </a:r>
            <a:r>
              <a:rPr lang="en" sz="1600"/>
              <a:t>Modern LLMs (</a:t>
            </a:r>
            <a:r>
              <a:rPr b="1" i="1" lang="en" sz="1600"/>
              <a:t>C, A→ Q</a:t>
            </a:r>
            <a:r>
              <a:rPr lang="en" sz="1600"/>
              <a:t>) can be used to generate synthetic dataset for better performance.</a:t>
            </a:r>
            <a:endParaRPr sz="1600"/>
          </a:p>
          <a:p>
            <a:pPr indent="-330200" lvl="0" marL="457200" rtl="0" algn="l">
              <a:spcBef>
                <a:spcPts val="0"/>
              </a:spcBef>
              <a:spcAft>
                <a:spcPts val="0"/>
              </a:spcAft>
              <a:buSzPts val="1600"/>
              <a:buChar char="●"/>
            </a:pPr>
            <a:r>
              <a:rPr lang="en" sz="1600"/>
              <a:t>For SQuAD specifically training </a:t>
            </a:r>
            <a:r>
              <a:rPr b="1" i="1" lang="en" sz="1600"/>
              <a:t>C→ A </a:t>
            </a:r>
            <a:r>
              <a:rPr lang="en" sz="1600"/>
              <a:t>can be improved by using techniques like syntactic parsing. This can help generate better synthetic dataset.</a:t>
            </a:r>
            <a:endParaRPr sz="1600"/>
          </a:p>
          <a:p>
            <a:pPr indent="-330200" lvl="0" marL="457200" rtl="0" algn="l">
              <a:spcBef>
                <a:spcPts val="0"/>
              </a:spcBef>
              <a:spcAft>
                <a:spcPts val="0"/>
              </a:spcAft>
              <a:buSzPts val="1600"/>
              <a:buChar char="●"/>
            </a:pPr>
            <a:r>
              <a:rPr lang="en" sz="1600"/>
              <a:t>For SQuAD dataset using confidence metric for ensembling can lead to performance improvement.</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a:p>
            <a:pPr indent="0" lvl="0" marL="0" rtl="0" algn="ctr">
              <a:spcBef>
                <a:spcPts val="0"/>
              </a:spcBef>
              <a:spcAft>
                <a:spcPts val="0"/>
              </a:spcAft>
              <a:buNone/>
            </a:pPr>
            <a:r>
              <a:rPr lang="en" sz="2400"/>
              <a:t>(our QA model can answer them, given answer is part of the context!)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Motivation</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Ensembling, oversampling and question generation have been widely used in machine learning to improve model performance.</a:t>
            </a:r>
            <a:endParaRPr sz="1600"/>
          </a:p>
          <a:p>
            <a:pPr indent="-330200" lvl="0" marL="457200" rtl="0" algn="l">
              <a:spcBef>
                <a:spcPts val="0"/>
              </a:spcBef>
              <a:spcAft>
                <a:spcPts val="0"/>
              </a:spcAft>
              <a:buSzPts val="1600"/>
              <a:buChar char="●"/>
            </a:pPr>
            <a:r>
              <a:rPr lang="en" sz="1600"/>
              <a:t>In our work we plan to adapt these techniques specifically for QA task using SQuAD dataset.</a:t>
            </a:r>
            <a:endParaRPr sz="1600"/>
          </a:p>
          <a:p>
            <a:pPr indent="-330200" lvl="0" marL="457200" rtl="0" algn="l">
              <a:spcBef>
                <a:spcPts val="0"/>
              </a:spcBef>
              <a:spcAft>
                <a:spcPts val="0"/>
              </a:spcAft>
              <a:buSzPts val="1600"/>
              <a:buChar char="●"/>
            </a:pPr>
            <a:r>
              <a:rPr lang="en" sz="1600"/>
              <a:t>We also want to utilize modern LLMs to generate questions and see their impact on QA task.</a:t>
            </a:r>
            <a:endParaRPr sz="1600"/>
          </a:p>
          <a:p>
            <a:pPr indent="-330200" lvl="0" marL="457200" rtl="0" algn="l">
              <a:spcBef>
                <a:spcPts val="0"/>
              </a:spcBef>
              <a:spcAft>
                <a:spcPts val="0"/>
              </a:spcAft>
              <a:buSzPts val="1600"/>
              <a:buChar char="●"/>
            </a:pPr>
            <a:r>
              <a:rPr lang="en" sz="1600"/>
              <a:t>Our study involves analyzing and comparing different data augmentation techniques and ensemble models.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Retrieval-based QA Task</a:t>
            </a:r>
            <a:endParaRPr/>
          </a:p>
        </p:txBody>
      </p:sp>
      <p:sp>
        <p:nvSpPr>
          <p:cNvPr id="147" name="Google Shape;147;p16"/>
          <p:cNvSpPr txBox="1"/>
          <p:nvPr>
            <p:ph idx="1" type="body"/>
          </p:nvPr>
        </p:nvSpPr>
        <p:spPr>
          <a:xfrm>
            <a:off x="773375" y="1517600"/>
            <a:ext cx="37290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Problem Formulation:</a:t>
            </a:r>
            <a:endParaRPr sz="1200"/>
          </a:p>
          <a:p>
            <a:pPr indent="-304800" lvl="0" marL="457200" rtl="0" algn="l">
              <a:lnSpc>
                <a:spcPct val="100000"/>
              </a:lnSpc>
              <a:spcBef>
                <a:spcPts val="1200"/>
              </a:spcBef>
              <a:spcAft>
                <a:spcPts val="0"/>
              </a:spcAft>
              <a:buSzPts val="1200"/>
              <a:buChar char="●"/>
            </a:pPr>
            <a:r>
              <a:rPr lang="en" sz="1200"/>
              <a:t>Given Question (</a:t>
            </a:r>
            <a:r>
              <a:rPr b="1" i="1" lang="en" sz="1200"/>
              <a:t>Q</a:t>
            </a:r>
            <a:r>
              <a:rPr lang="en" sz="1200"/>
              <a:t>) and Context (</a:t>
            </a:r>
            <a:r>
              <a:rPr b="1" i="1" lang="en" sz="1200"/>
              <a:t>C</a:t>
            </a:r>
            <a:r>
              <a:rPr lang="en" sz="1200"/>
              <a:t>), task is to find the answer (</a:t>
            </a:r>
            <a:r>
              <a:rPr b="1" i="1" lang="en" sz="1200"/>
              <a:t>A</a:t>
            </a:r>
            <a:r>
              <a:rPr lang="en" sz="1200"/>
              <a:t>) within the given context.</a:t>
            </a:r>
            <a:endParaRPr sz="1200"/>
          </a:p>
          <a:p>
            <a:pPr indent="-304800" lvl="0" marL="457200" rtl="0" algn="l">
              <a:lnSpc>
                <a:spcPct val="100000"/>
              </a:lnSpc>
              <a:spcBef>
                <a:spcPts val="0"/>
              </a:spcBef>
              <a:spcAft>
                <a:spcPts val="0"/>
              </a:spcAft>
              <a:buSzPts val="1200"/>
              <a:buChar char="●"/>
            </a:pPr>
            <a:r>
              <a:rPr b="1" i="1" lang="en" sz="1200"/>
              <a:t>A = f(Q, C)</a:t>
            </a:r>
            <a:endParaRPr sz="1200"/>
          </a:p>
        </p:txBody>
      </p:sp>
      <p:sp>
        <p:nvSpPr>
          <p:cNvPr id="148" name="Google Shape;148;p16"/>
          <p:cNvSpPr txBox="1"/>
          <p:nvPr/>
        </p:nvSpPr>
        <p:spPr>
          <a:xfrm>
            <a:off x="5601375" y="1426050"/>
            <a:ext cx="32436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5D6879"/>
                </a:solidFill>
                <a:highlight>
                  <a:srgbClr val="FFFFFF"/>
                </a:highlight>
                <a:latin typeface="Calibri"/>
                <a:ea typeface="Calibri"/>
                <a:cs typeface="Calibri"/>
                <a:sym typeface="Calibri"/>
              </a:rPr>
              <a:t>Question</a:t>
            </a:r>
            <a:r>
              <a:rPr lang="en" sz="1000">
                <a:solidFill>
                  <a:srgbClr val="5D6879"/>
                </a:solidFill>
                <a:highlight>
                  <a:srgbClr val="FFFFFF"/>
                </a:highlight>
                <a:latin typeface="Calibri"/>
                <a:ea typeface="Calibri"/>
                <a:cs typeface="Calibri"/>
                <a:sym typeface="Calibri"/>
              </a:rPr>
              <a: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"Where did Super Bowl 50 take place?"</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000">
                <a:solidFill>
                  <a:srgbClr val="5D6879"/>
                </a:solidFill>
                <a:highlight>
                  <a:srgbClr val="FFFFFF"/>
                </a:highlight>
                <a:latin typeface="Calibri"/>
                <a:ea typeface="Calibri"/>
                <a:cs typeface="Calibri"/>
                <a:sym typeface="Calibri"/>
              </a:rPr>
              <a:t>Context</a:t>
            </a:r>
            <a:r>
              <a:rPr lang="en" sz="1000">
                <a:solidFill>
                  <a:srgbClr val="5D6879"/>
                </a:solidFill>
                <a:highlight>
                  <a:srgbClr val="FFFFFF"/>
                </a:highlight>
                <a:latin typeface="Calibri"/>
                <a:ea typeface="Calibri"/>
                <a:cs typeface="Calibri"/>
                <a:sym typeface="Calibri"/>
              </a:rPr>
              <a: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“Super Bowl 50 was an American foot-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ball game to determine the champion of the Na-</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tional Football League (NFL) for the 2015 season.</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The American Football Conference (AFC) cham-</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pion Denver Broncos defeated the National Foot-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ball Conference (NFC) champion Carolina Pan-</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thers 24–10 to earn their third Super Bowl title.</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The game was played on February 7, 2016, at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000">
                <a:solidFill>
                  <a:srgbClr val="5D6879"/>
                </a:solidFill>
                <a:highlight>
                  <a:srgbClr val="FFFFFF"/>
                </a:highlight>
                <a:latin typeface="Calibri"/>
                <a:ea typeface="Calibri"/>
                <a:cs typeface="Calibri"/>
                <a:sym typeface="Calibri"/>
              </a:rPr>
              <a:t>Levi’s Stadium in the San Francisco Bay Area at</a:t>
            </a:r>
            <a:endParaRPr b="1"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000">
                <a:solidFill>
                  <a:srgbClr val="5D6879"/>
                </a:solidFill>
                <a:highlight>
                  <a:srgbClr val="FFFFFF"/>
                </a:highlight>
                <a:latin typeface="Calibri"/>
                <a:ea typeface="Calibri"/>
                <a:cs typeface="Calibri"/>
                <a:sym typeface="Calibri"/>
              </a:rPr>
              <a:t>Santa Clara, California.</a:t>
            </a:r>
            <a:r>
              <a:rPr lang="en" sz="1000">
                <a:solidFill>
                  <a:srgbClr val="5D6879"/>
                </a:solidFill>
                <a:highlight>
                  <a:srgbClr val="FFFFFF"/>
                </a:highlight>
                <a:latin typeface="Calibri"/>
                <a:ea typeface="Calibri"/>
                <a:cs typeface="Calibri"/>
                <a:sym typeface="Calibri"/>
              </a:rPr>
              <a: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b="1" lang="en" sz="1000">
                <a:solidFill>
                  <a:srgbClr val="5D6879"/>
                </a:solidFill>
                <a:highlight>
                  <a:srgbClr val="FFFFFF"/>
                </a:highlight>
                <a:latin typeface="Calibri"/>
                <a:ea typeface="Calibri"/>
                <a:cs typeface="Calibri"/>
                <a:sym typeface="Calibri"/>
              </a:rPr>
              <a:t>Answer</a:t>
            </a:r>
            <a:r>
              <a:rPr lang="en" sz="1000">
                <a:solidFill>
                  <a:srgbClr val="5D6879"/>
                </a:solidFill>
                <a:highlight>
                  <a:srgbClr val="FFFFFF"/>
                </a:highlight>
                <a:latin typeface="Calibri"/>
                <a:ea typeface="Calibri"/>
                <a:cs typeface="Calibri"/>
                <a:sym typeface="Calibri"/>
              </a:rPr>
              <a: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"Levi’s Stadium in the San Francisco Bay Area at</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000">
                <a:solidFill>
                  <a:srgbClr val="5D6879"/>
                </a:solidFill>
                <a:highlight>
                  <a:srgbClr val="FFFFFF"/>
                </a:highlight>
                <a:latin typeface="Calibri"/>
                <a:ea typeface="Calibri"/>
                <a:cs typeface="Calibri"/>
                <a:sym typeface="Calibri"/>
              </a:rPr>
              <a:t>Santa Clara, California."</a:t>
            </a:r>
            <a:endParaRPr sz="1000">
              <a:solidFill>
                <a:srgbClr val="5D687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000">
              <a:solidFill>
                <a:srgbClr val="5D687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Retrieval-based QA Task</a:t>
            </a:r>
            <a:endParaRPr/>
          </a:p>
        </p:txBody>
      </p:sp>
      <p:sp>
        <p:nvSpPr>
          <p:cNvPr id="154" name="Google Shape;154;p17"/>
          <p:cNvSpPr txBox="1"/>
          <p:nvPr>
            <p:ph idx="1" type="body"/>
          </p:nvPr>
        </p:nvSpPr>
        <p:spPr>
          <a:xfrm>
            <a:off x="773375" y="1517600"/>
            <a:ext cx="37290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Problem Formulation:</a:t>
            </a:r>
            <a:endParaRPr sz="1200"/>
          </a:p>
          <a:p>
            <a:pPr indent="-304800" lvl="0" marL="457200" rtl="0" algn="l">
              <a:lnSpc>
                <a:spcPct val="100000"/>
              </a:lnSpc>
              <a:spcBef>
                <a:spcPts val="1200"/>
              </a:spcBef>
              <a:spcAft>
                <a:spcPts val="0"/>
              </a:spcAft>
              <a:buSzPts val="1200"/>
              <a:buChar char="●"/>
            </a:pPr>
            <a:r>
              <a:rPr lang="en" sz="1200"/>
              <a:t>Given Question (</a:t>
            </a:r>
            <a:r>
              <a:rPr b="1" i="1" lang="en" sz="1200"/>
              <a:t>Q</a:t>
            </a:r>
            <a:r>
              <a:rPr lang="en" sz="1200"/>
              <a:t>) and Context (</a:t>
            </a:r>
            <a:r>
              <a:rPr b="1" i="1" lang="en" sz="1200"/>
              <a:t>C</a:t>
            </a:r>
            <a:r>
              <a:rPr lang="en" sz="1200"/>
              <a:t>), task is to find the answer (</a:t>
            </a:r>
            <a:r>
              <a:rPr b="1" i="1" lang="en" sz="1200"/>
              <a:t>A</a:t>
            </a:r>
            <a:r>
              <a:rPr lang="en" sz="1200"/>
              <a:t>) within the given context.</a:t>
            </a:r>
            <a:endParaRPr sz="1200"/>
          </a:p>
          <a:p>
            <a:pPr indent="-304800" lvl="0" marL="457200" rtl="0" algn="l">
              <a:lnSpc>
                <a:spcPct val="100000"/>
              </a:lnSpc>
              <a:spcBef>
                <a:spcPts val="0"/>
              </a:spcBef>
              <a:spcAft>
                <a:spcPts val="0"/>
              </a:spcAft>
              <a:buSzPts val="1200"/>
              <a:buChar char="●"/>
            </a:pPr>
            <a:r>
              <a:rPr b="1" i="1" lang="en" sz="1200"/>
              <a:t>A = f(Q, C)</a:t>
            </a:r>
            <a:endParaRPr b="1" i="1" sz="1200"/>
          </a:p>
          <a:p>
            <a:pPr indent="-304800" lvl="0" marL="457200" rtl="0" algn="l">
              <a:lnSpc>
                <a:spcPct val="100000"/>
              </a:lnSpc>
              <a:spcBef>
                <a:spcPts val="0"/>
              </a:spcBef>
              <a:spcAft>
                <a:spcPts val="0"/>
              </a:spcAft>
              <a:buSzPts val="1200"/>
              <a:buChar char="●"/>
            </a:pPr>
            <a:r>
              <a:rPr lang="en" sz="1200"/>
              <a:t>The model (</a:t>
            </a:r>
            <a:r>
              <a:rPr b="1" i="1" lang="en" sz="1200"/>
              <a:t>f</a:t>
            </a:r>
            <a:r>
              <a:rPr lang="en" sz="1200"/>
              <a:t>) used is a </a:t>
            </a:r>
            <a:r>
              <a:rPr b="1" lang="en" sz="1200"/>
              <a:t>transformer model</a:t>
            </a:r>
            <a:r>
              <a:rPr lang="en" sz="1200"/>
              <a:t> which extracts meaning from the given input by tracking relationships in the input with the help of </a:t>
            </a:r>
            <a:r>
              <a:rPr b="1" lang="en" sz="1200"/>
              <a:t>self-attention techniques.</a:t>
            </a:r>
            <a:endParaRPr b="1" sz="1200"/>
          </a:p>
        </p:txBody>
      </p:sp>
      <p:pic>
        <p:nvPicPr>
          <p:cNvPr id="155" name="Google Shape;155;p17"/>
          <p:cNvPicPr preferRelativeResize="0"/>
          <p:nvPr/>
        </p:nvPicPr>
        <p:blipFill>
          <a:blip r:embed="rId3">
            <a:alphaModFix/>
          </a:blip>
          <a:stretch>
            <a:fillRect/>
          </a:stretch>
        </p:blipFill>
        <p:spPr>
          <a:xfrm>
            <a:off x="4678600" y="1900175"/>
            <a:ext cx="4012574" cy="230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Retrieval-based QA Task</a:t>
            </a:r>
            <a:endParaRPr/>
          </a:p>
        </p:txBody>
      </p:sp>
      <p:sp>
        <p:nvSpPr>
          <p:cNvPr id="161" name="Google Shape;161;p18"/>
          <p:cNvSpPr txBox="1"/>
          <p:nvPr>
            <p:ph idx="1" type="body"/>
          </p:nvPr>
        </p:nvSpPr>
        <p:spPr>
          <a:xfrm>
            <a:off x="773375" y="1517600"/>
            <a:ext cx="3729000" cy="2448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t>Problem Formulation:</a:t>
            </a:r>
            <a:endParaRPr sz="1200"/>
          </a:p>
          <a:p>
            <a:pPr indent="-304800" lvl="0" marL="457200" rtl="0" algn="l">
              <a:lnSpc>
                <a:spcPct val="100000"/>
              </a:lnSpc>
              <a:spcBef>
                <a:spcPts val="1200"/>
              </a:spcBef>
              <a:spcAft>
                <a:spcPts val="0"/>
              </a:spcAft>
              <a:buSzPts val="1200"/>
              <a:buChar char="●"/>
            </a:pPr>
            <a:r>
              <a:rPr lang="en" sz="1200"/>
              <a:t>Given Question (</a:t>
            </a:r>
            <a:r>
              <a:rPr b="1" i="1" lang="en" sz="1200"/>
              <a:t>Q</a:t>
            </a:r>
            <a:r>
              <a:rPr lang="en" sz="1200"/>
              <a:t>) and Context (</a:t>
            </a:r>
            <a:r>
              <a:rPr b="1" i="1" lang="en" sz="1200"/>
              <a:t>C</a:t>
            </a:r>
            <a:r>
              <a:rPr lang="en" sz="1200"/>
              <a:t>), task is to find the answer (</a:t>
            </a:r>
            <a:r>
              <a:rPr b="1" i="1" lang="en" sz="1200"/>
              <a:t>A</a:t>
            </a:r>
            <a:r>
              <a:rPr lang="en" sz="1200"/>
              <a:t>) within the given context.</a:t>
            </a:r>
            <a:endParaRPr sz="1200"/>
          </a:p>
          <a:p>
            <a:pPr indent="-304800" lvl="0" marL="457200" rtl="0" algn="l">
              <a:lnSpc>
                <a:spcPct val="100000"/>
              </a:lnSpc>
              <a:spcBef>
                <a:spcPts val="0"/>
              </a:spcBef>
              <a:spcAft>
                <a:spcPts val="0"/>
              </a:spcAft>
              <a:buSzPts val="1200"/>
              <a:buChar char="●"/>
            </a:pPr>
            <a:r>
              <a:rPr b="1" i="1" lang="en" sz="1200"/>
              <a:t>A = f(Q, C)</a:t>
            </a:r>
            <a:endParaRPr b="1" i="1" sz="1200"/>
          </a:p>
          <a:p>
            <a:pPr indent="-304800" lvl="0" marL="457200" rtl="0" algn="l">
              <a:lnSpc>
                <a:spcPct val="100000"/>
              </a:lnSpc>
              <a:spcBef>
                <a:spcPts val="0"/>
              </a:spcBef>
              <a:spcAft>
                <a:spcPts val="0"/>
              </a:spcAft>
              <a:buSzPts val="1200"/>
              <a:buChar char="●"/>
            </a:pPr>
            <a:r>
              <a:rPr lang="en" sz="1200"/>
              <a:t>The model (</a:t>
            </a:r>
            <a:r>
              <a:rPr b="1" i="1" lang="en" sz="1200"/>
              <a:t>f</a:t>
            </a:r>
            <a:r>
              <a:rPr lang="en" sz="1200"/>
              <a:t>) used is a </a:t>
            </a:r>
            <a:r>
              <a:rPr b="1" lang="en" sz="1200"/>
              <a:t>transformer model</a:t>
            </a:r>
            <a:r>
              <a:rPr lang="en" sz="1200"/>
              <a:t> which extracts meaning from the given input by tracking relationships in the input with the help of </a:t>
            </a:r>
            <a:r>
              <a:rPr b="1" lang="en" sz="1200"/>
              <a:t>self-attention techniques.</a:t>
            </a:r>
            <a:endParaRPr b="1" i="1" sz="1200"/>
          </a:p>
          <a:p>
            <a:pPr indent="-304800" lvl="0" marL="457200" rtl="0" algn="l">
              <a:lnSpc>
                <a:spcPct val="100000"/>
              </a:lnSpc>
              <a:spcBef>
                <a:spcPts val="0"/>
              </a:spcBef>
              <a:spcAft>
                <a:spcPts val="0"/>
              </a:spcAft>
              <a:buSzPts val="1200"/>
              <a:buChar char="●"/>
            </a:pPr>
            <a:r>
              <a:rPr lang="en" sz="1200"/>
              <a:t>Retrieval-based QA differs from generative QA as the </a:t>
            </a:r>
            <a:r>
              <a:rPr b="1" lang="en" sz="1200"/>
              <a:t>model predicts the start and end location</a:t>
            </a:r>
            <a:r>
              <a:rPr lang="en" sz="1200"/>
              <a:t> of the answer as opposed to generating the answer using sequence models.</a:t>
            </a:r>
            <a:endParaRPr sz="1200"/>
          </a:p>
          <a:p>
            <a:pPr indent="-304800" lvl="0" marL="457200" rtl="0" algn="l">
              <a:lnSpc>
                <a:spcPct val="100000"/>
              </a:lnSpc>
              <a:spcBef>
                <a:spcPts val="0"/>
              </a:spcBef>
              <a:spcAft>
                <a:spcPts val="0"/>
              </a:spcAft>
              <a:buSzPts val="1200"/>
              <a:buChar char="●"/>
            </a:pPr>
            <a:r>
              <a:rPr lang="en" sz="1200"/>
              <a:t>We only need </a:t>
            </a:r>
            <a:r>
              <a:rPr b="1" lang="en" sz="1200"/>
              <a:t>encoder part of the transformer </a:t>
            </a:r>
            <a:r>
              <a:rPr lang="en" sz="1200"/>
              <a:t>architecture as the model must output the probabilities of a word being start token and end token.</a:t>
            </a:r>
            <a:endParaRPr sz="1200"/>
          </a:p>
        </p:txBody>
      </p:sp>
      <p:pic>
        <p:nvPicPr>
          <p:cNvPr id="162" name="Google Shape;162;p18"/>
          <p:cNvPicPr preferRelativeResize="0"/>
          <p:nvPr/>
        </p:nvPicPr>
        <p:blipFill>
          <a:blip r:embed="rId3">
            <a:alphaModFix/>
          </a:blip>
          <a:stretch>
            <a:fillRect/>
          </a:stretch>
        </p:blipFill>
        <p:spPr>
          <a:xfrm>
            <a:off x="5204399" y="1934050"/>
            <a:ext cx="3120450" cy="2336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Dataset: SQuAD</a:t>
            </a:r>
            <a:endParaRPr/>
          </a:p>
        </p:txBody>
      </p:sp>
      <p:sp>
        <p:nvSpPr>
          <p:cNvPr id="168" name="Google Shape;168;p19"/>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SQuAD is a </a:t>
            </a:r>
            <a:r>
              <a:rPr b="1" lang="en" sz="1600"/>
              <a:t>Retrieval-based QA dataset </a:t>
            </a:r>
            <a:r>
              <a:rPr lang="en" sz="1600"/>
              <a:t>widely used in many QA model evaluation.</a:t>
            </a:r>
            <a:endParaRPr sz="1600"/>
          </a:p>
          <a:p>
            <a:pPr indent="-330200" lvl="0" marL="457200" rtl="0" algn="l">
              <a:lnSpc>
                <a:spcPct val="105000"/>
              </a:lnSpc>
              <a:spcBef>
                <a:spcPts val="0"/>
              </a:spcBef>
              <a:spcAft>
                <a:spcPts val="0"/>
              </a:spcAft>
              <a:buSzPts val="1600"/>
              <a:buChar char="●"/>
            </a:pPr>
            <a:r>
              <a:rPr lang="en" sz="1600"/>
              <a:t>SQuAD provides </a:t>
            </a:r>
            <a:r>
              <a:rPr b="1" lang="en" sz="1600"/>
              <a:t>(Context, Question, Answer) tuples</a:t>
            </a:r>
            <a:r>
              <a:rPr lang="en" sz="1600"/>
              <a:t> with the property that answers strings are part of the context itself.</a:t>
            </a:r>
            <a:endParaRPr sz="1600"/>
          </a:p>
          <a:p>
            <a:pPr indent="-330200" lvl="0" marL="457200" rtl="0" algn="l">
              <a:lnSpc>
                <a:spcPct val="105000"/>
              </a:lnSpc>
              <a:spcBef>
                <a:spcPts val="0"/>
              </a:spcBef>
              <a:spcAft>
                <a:spcPts val="0"/>
              </a:spcAft>
              <a:buSzPts val="1600"/>
              <a:buChar char="●"/>
            </a:pPr>
            <a:r>
              <a:rPr lang="en" sz="1600"/>
              <a:t>In this way the QA models trained on SQuAD dataset generally predicts the output as </a:t>
            </a:r>
            <a:r>
              <a:rPr b="1" lang="en" sz="1600"/>
              <a:t>start and end tokens</a:t>
            </a:r>
            <a:r>
              <a:rPr lang="en" sz="1600"/>
              <a:t> in context as the answer.</a:t>
            </a:r>
            <a:endParaRPr sz="1600"/>
          </a:p>
          <a:p>
            <a:pPr indent="-330200" lvl="0" marL="457200" rtl="0" algn="l">
              <a:lnSpc>
                <a:spcPct val="105000"/>
              </a:lnSpc>
              <a:spcBef>
                <a:spcPts val="0"/>
              </a:spcBef>
              <a:spcAft>
                <a:spcPts val="0"/>
              </a:spcAft>
              <a:buSzPts val="1600"/>
              <a:buChar char="●"/>
            </a:pPr>
            <a:r>
              <a:rPr lang="en" sz="1600"/>
              <a:t>This unique </a:t>
            </a:r>
            <a:r>
              <a:rPr lang="en" sz="1600"/>
              <a:t>property</a:t>
            </a:r>
            <a:r>
              <a:rPr lang="en" sz="1600"/>
              <a:t> of SQuAD allows model to just </a:t>
            </a:r>
            <a:r>
              <a:rPr b="1" lang="en" sz="1600"/>
              <a:t>focus on understanding the context</a:t>
            </a:r>
            <a:r>
              <a:rPr lang="en" sz="1600"/>
              <a:t> rather than focusing on predicting next word.</a:t>
            </a:r>
            <a:endParaRPr sz="1600"/>
          </a:p>
          <a:p>
            <a:pPr indent="-330200" lvl="0" marL="457200" rtl="0" algn="l">
              <a:lnSpc>
                <a:spcPct val="105000"/>
              </a:lnSpc>
              <a:spcBef>
                <a:spcPts val="0"/>
              </a:spcBef>
              <a:spcAft>
                <a:spcPts val="0"/>
              </a:spcAft>
              <a:buSzPts val="1600"/>
              <a:buChar char="●"/>
            </a:pPr>
            <a:r>
              <a:rPr lang="en" sz="1600"/>
              <a:t>In this sense models trained on SQuAD are </a:t>
            </a:r>
            <a:r>
              <a:rPr b="1" lang="en" sz="1600"/>
              <a:t>not generative models</a:t>
            </a:r>
            <a:r>
              <a:rPr lang="en" sz="1600"/>
              <a:t>.</a:t>
            </a:r>
            <a:endParaRPr sz="1600"/>
          </a:p>
          <a:p>
            <a:pPr indent="-330200" lvl="0" marL="457200" rtl="0" algn="l">
              <a:lnSpc>
                <a:spcPct val="105000"/>
              </a:lnSpc>
              <a:spcBef>
                <a:spcPts val="0"/>
              </a:spcBef>
              <a:spcAft>
                <a:spcPts val="0"/>
              </a:spcAft>
              <a:buSzPts val="1600"/>
              <a:buChar char="●"/>
            </a:pPr>
            <a:r>
              <a:rPr lang="en" sz="1600"/>
              <a:t>Dataset cardinality:</a:t>
            </a:r>
            <a:endParaRPr sz="1600"/>
          </a:p>
          <a:p>
            <a:pPr indent="-317500" lvl="1" marL="914400" rtl="0" algn="l">
              <a:lnSpc>
                <a:spcPct val="105000"/>
              </a:lnSpc>
              <a:spcBef>
                <a:spcPts val="0"/>
              </a:spcBef>
              <a:spcAft>
                <a:spcPts val="0"/>
              </a:spcAft>
              <a:buSzPts val="1400"/>
              <a:buChar char="○"/>
            </a:pPr>
            <a:r>
              <a:rPr lang="en" sz="1400"/>
              <a:t>Training samples: 87599</a:t>
            </a:r>
            <a:endParaRPr sz="1400"/>
          </a:p>
          <a:p>
            <a:pPr indent="-317500" lvl="1" marL="914400" rtl="0" algn="l">
              <a:lnSpc>
                <a:spcPct val="105000"/>
              </a:lnSpc>
              <a:spcBef>
                <a:spcPts val="0"/>
              </a:spcBef>
              <a:spcAft>
                <a:spcPts val="0"/>
              </a:spcAft>
              <a:buSzPts val="1400"/>
              <a:buChar char="○"/>
            </a:pPr>
            <a:r>
              <a:rPr lang="en" sz="1400"/>
              <a:t>Validation samples: 10570</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Ensemble Techniques: Models Used</a:t>
            </a:r>
            <a:endParaRPr/>
          </a:p>
        </p:txBody>
      </p:sp>
      <p:sp>
        <p:nvSpPr>
          <p:cNvPr id="174" name="Google Shape;174;p20"/>
          <p:cNvSpPr txBox="1"/>
          <p:nvPr>
            <p:ph idx="1" type="body"/>
          </p:nvPr>
        </p:nvSpPr>
        <p:spPr>
          <a:xfrm>
            <a:off x="819150" y="1428225"/>
            <a:ext cx="7306800" cy="317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700"/>
          </a:p>
          <a:p>
            <a:pPr indent="-323850" lvl="0" marL="457200" rtl="0" algn="l">
              <a:spcBef>
                <a:spcPts val="1200"/>
              </a:spcBef>
              <a:spcAft>
                <a:spcPts val="0"/>
              </a:spcAft>
              <a:buSzPts val="1500"/>
              <a:buChar char="●"/>
            </a:pPr>
            <a:r>
              <a:rPr lang="en" sz="1500"/>
              <a:t>BERT:</a:t>
            </a:r>
            <a:endParaRPr sz="1500"/>
          </a:p>
          <a:p>
            <a:pPr indent="-317500" lvl="1" marL="914400" rtl="0" algn="l">
              <a:spcBef>
                <a:spcPts val="0"/>
              </a:spcBef>
              <a:spcAft>
                <a:spcPts val="0"/>
              </a:spcAft>
              <a:buSzPts val="1400"/>
              <a:buChar char="○"/>
            </a:pPr>
            <a:r>
              <a:rPr lang="en" sz="1400"/>
              <a:t>BERT is the Encoder stack of transformer architecture containing </a:t>
            </a:r>
            <a:r>
              <a:rPr b="1" lang="en" sz="1400"/>
              <a:t>12 layers</a:t>
            </a:r>
            <a:endParaRPr b="1" sz="1400"/>
          </a:p>
          <a:p>
            <a:pPr indent="-317500" lvl="1" marL="914400" rtl="0" algn="l">
              <a:spcBef>
                <a:spcPts val="0"/>
              </a:spcBef>
              <a:spcAft>
                <a:spcPts val="0"/>
              </a:spcAft>
              <a:buSzPts val="1400"/>
              <a:buChar char="○"/>
            </a:pPr>
            <a:r>
              <a:rPr lang="en" sz="1400"/>
              <a:t>BERT base has </a:t>
            </a:r>
            <a:r>
              <a:rPr b="1" lang="en" sz="1400"/>
              <a:t>768 hidden units, 12 attention heads</a:t>
            </a:r>
            <a:r>
              <a:rPr lang="en" sz="1400"/>
              <a:t>, and contains around </a:t>
            </a:r>
            <a:r>
              <a:rPr b="1" lang="en" sz="1400"/>
              <a:t>110M parameters.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Ensemble Techniques: Models Used</a:t>
            </a:r>
            <a:endParaRPr/>
          </a:p>
        </p:txBody>
      </p:sp>
      <p:sp>
        <p:nvSpPr>
          <p:cNvPr id="180" name="Google Shape;180;p21"/>
          <p:cNvSpPr txBox="1"/>
          <p:nvPr>
            <p:ph idx="1" type="body"/>
          </p:nvPr>
        </p:nvSpPr>
        <p:spPr>
          <a:xfrm>
            <a:off x="819150" y="1428225"/>
            <a:ext cx="7306800" cy="3174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1700"/>
          </a:p>
          <a:p>
            <a:pPr indent="-323850" lvl="0" marL="457200" rtl="0" algn="l">
              <a:spcBef>
                <a:spcPts val="1200"/>
              </a:spcBef>
              <a:spcAft>
                <a:spcPts val="0"/>
              </a:spcAft>
              <a:buSzPts val="1500"/>
              <a:buChar char="●"/>
            </a:pPr>
            <a:r>
              <a:rPr lang="en" sz="1500"/>
              <a:t>BERT:</a:t>
            </a:r>
            <a:endParaRPr sz="1500"/>
          </a:p>
          <a:p>
            <a:pPr indent="-317500" lvl="1" marL="914400" rtl="0" algn="l">
              <a:spcBef>
                <a:spcPts val="0"/>
              </a:spcBef>
              <a:spcAft>
                <a:spcPts val="0"/>
              </a:spcAft>
              <a:buSzPts val="1400"/>
              <a:buChar char="○"/>
            </a:pPr>
            <a:r>
              <a:rPr lang="en" sz="1400"/>
              <a:t>BERT is the Encoder stack of transformer architecture containing </a:t>
            </a:r>
            <a:r>
              <a:rPr b="1" lang="en" sz="1400"/>
              <a:t>12 layers</a:t>
            </a:r>
            <a:endParaRPr b="1" sz="1400"/>
          </a:p>
          <a:p>
            <a:pPr indent="-317500" lvl="1" marL="914400" rtl="0" algn="l">
              <a:spcBef>
                <a:spcPts val="0"/>
              </a:spcBef>
              <a:spcAft>
                <a:spcPts val="0"/>
              </a:spcAft>
              <a:buSzPts val="1400"/>
              <a:buChar char="○"/>
            </a:pPr>
            <a:r>
              <a:rPr lang="en" sz="1400"/>
              <a:t>BERT base has </a:t>
            </a:r>
            <a:r>
              <a:rPr b="1" lang="en" sz="1400"/>
              <a:t>768 hidden units, 12 attention heads</a:t>
            </a:r>
            <a:r>
              <a:rPr lang="en" sz="1400"/>
              <a:t>, and contains around </a:t>
            </a:r>
            <a:r>
              <a:rPr b="1" lang="en" sz="1400"/>
              <a:t>110M parameters.</a:t>
            </a:r>
            <a:endParaRPr b="1" sz="1400"/>
          </a:p>
          <a:p>
            <a:pPr indent="-317500" lvl="0" marL="457200" rtl="0" algn="l">
              <a:spcBef>
                <a:spcPts val="0"/>
              </a:spcBef>
              <a:spcAft>
                <a:spcPts val="0"/>
              </a:spcAft>
              <a:buSzPts val="1400"/>
              <a:buChar char="●"/>
            </a:pPr>
            <a:r>
              <a:rPr lang="en" sz="1400"/>
              <a:t>RoBERTa:</a:t>
            </a:r>
            <a:endParaRPr sz="1400"/>
          </a:p>
          <a:p>
            <a:pPr indent="-317500" lvl="1" marL="914400" rtl="0" algn="l">
              <a:spcBef>
                <a:spcPts val="0"/>
              </a:spcBef>
              <a:spcAft>
                <a:spcPts val="0"/>
              </a:spcAft>
              <a:buSzPts val="1400"/>
              <a:buChar char="○"/>
            </a:pPr>
            <a:r>
              <a:rPr lang="en" sz="1400"/>
              <a:t>RoBERTa uses </a:t>
            </a:r>
            <a:r>
              <a:rPr b="1" lang="en" sz="1400"/>
              <a:t>dynamic masking</a:t>
            </a:r>
            <a:r>
              <a:rPr lang="en" sz="1400"/>
              <a:t> instead of static masking.</a:t>
            </a:r>
            <a:endParaRPr sz="1400"/>
          </a:p>
          <a:p>
            <a:pPr indent="-317500" lvl="1" marL="914400" rtl="0" algn="l">
              <a:spcBef>
                <a:spcPts val="0"/>
              </a:spcBef>
              <a:spcAft>
                <a:spcPts val="0"/>
              </a:spcAft>
              <a:buSzPts val="1400"/>
              <a:buChar char="○"/>
            </a:pPr>
            <a:r>
              <a:rPr lang="en" sz="1400"/>
              <a:t>RoBERT is Facebook’s Robustly optimized BERT which includes training the model for longer time with </a:t>
            </a:r>
            <a:r>
              <a:rPr b="1" lang="en" sz="1400"/>
              <a:t>larger mini-batches</a:t>
            </a:r>
            <a:r>
              <a:rPr lang="en" sz="1400"/>
              <a:t> on a larger dataset.</a:t>
            </a:r>
            <a:endParaRPr sz="1400"/>
          </a:p>
          <a:p>
            <a:pPr indent="-317500" lvl="1" marL="914400" rtl="0" algn="l">
              <a:spcBef>
                <a:spcPts val="0"/>
              </a:spcBef>
              <a:spcAft>
                <a:spcPts val="0"/>
              </a:spcAft>
              <a:buSzPts val="1400"/>
              <a:buChar char="○"/>
            </a:pPr>
            <a:r>
              <a:rPr lang="en" sz="1400"/>
              <a:t>The training dataset size was increased to </a:t>
            </a:r>
            <a:r>
              <a:rPr b="1" lang="en" sz="1400"/>
              <a:t>160GB of uncompressed text.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