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58fc93fbc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b58fc93fbc_3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1b58fc93fbc_3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58309590d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g1b58309590d_0_3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-SATA is fast, can we split in a different way such that we can utlize both b/w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1b58309590d_0_3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b58309590d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1b58309590d_0_3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1b58309590d_0_3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58309590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1b58309590d_0_3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1b58309590d_0_3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b58309590d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b58309590d_0_3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1b58309590d_0_3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our exp, DB Bench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Sequential write by db_bench means writing values in sequential key order. So, values are already sorted in key order, and it doesn’t incur read for sorting values.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WAL write without sync option seems replying just after the write to the OS buffer. So, it doesn’t show device’s performance.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–num is 1M and too small to incur compactions.</a:t>
            </a:r>
            <a:endParaRPr/>
          </a:p>
        </p:txBody>
      </p:sp>
      <p:sp>
        <p:nvSpPr>
          <p:cNvPr id="242" name="Google Shape;24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b58309590d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b58309590d_0_3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Flamegraph of db bench on running on SATA SSD. It consists of 3 peaks - WAL and background threads for flush and compaction.</a:t>
            </a:r>
            <a:endParaRPr/>
          </a:p>
        </p:txBody>
      </p:sp>
      <p:sp>
        <p:nvSpPr>
          <p:cNvPr id="249" name="Google Shape;249;g1b58309590d_0_3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b58309590d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b58309590d_0_3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Hence, we disable WAL for our experiments. </a:t>
            </a:r>
            <a:br>
              <a:rPr lang="en-US"/>
            </a:br>
            <a:br>
              <a:rPr lang="en-US"/>
            </a:br>
            <a:r>
              <a:rPr lang="en-US"/>
              <a:t>This flamegraph shows running db bench on SPDK.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CPU cycles for flush thread being reduced </a:t>
            </a:r>
            <a:endParaRPr/>
          </a:p>
        </p:txBody>
      </p:sp>
      <p:sp>
        <p:nvSpPr>
          <p:cNvPr id="257" name="Google Shape;257;g1b58309590d_0_3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b58309590d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1b58309590d_0_3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Measured ext4 performance by varying the number of jobs for different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g1b58309590d_0_3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b5dc9a3de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b5dc9a3dee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Measured ext4 performance by varying the number of jobs for different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1b5dc9a3dee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b58309590d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1b58309590d_0_3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g1b58309590d_0_3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b58fc93fbc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b58fc93fbc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1b58fc93fbc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58fc93fbc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58fc93fbc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b58fc93fbc_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b58fc93fbc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b58fc93fbc_4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1b58fc93fbc_4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b58309590d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b58309590d_0_3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the initial appearance of SSD, SATA, which was already available, compatible interface was selected. To utilize the maximum speed of SSD, NVMe, which is a new interface based on PCIe is proposed and became available. SPDK is proposed to utilize full speed of NVMe SSDs.</a:t>
            </a:r>
            <a:endParaRPr/>
          </a:p>
        </p:txBody>
      </p:sp>
      <p:sp>
        <p:nvSpPr>
          <p:cNvPr id="125" name="Google Shape;125;g1b58309590d_0_3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Measured performance except for READ on NVMe show ideal performance in our environment. Unfortunately, the reason of slower NVMe READ is not discovered.</a:t>
            </a:r>
            <a:endParaRPr/>
          </a:p>
        </p:txBody>
      </p:sp>
      <p:sp>
        <p:nvSpPr>
          <p:cNvPr id="132" name="Google Shape;13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IOPS with ext4 on NVMe SSD is much lower than ideal performance. SPDK provides nearly ideal performance, in contrast.</a:t>
            </a:r>
            <a:endParaRPr/>
          </a:p>
        </p:txBody>
      </p:sp>
      <p:sp>
        <p:nvSpPr>
          <p:cNvPr id="141" name="Google Shape;14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b5830959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1b5830959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Hot data in nvme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Faster expensive device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Does not utliize full bandwidth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1b5830959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524000" y="12410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br>
              <a:rPr lang="en-US" sz="2610"/>
            </a:br>
            <a:r>
              <a:rPr lang="en-US" sz="2810"/>
              <a:t>Improving Performance in LSM-Tree based Key-Value Stores using NVMe</a:t>
            </a:r>
            <a:endParaRPr sz="281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endParaRPr sz="281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2310"/>
              <a:t>CS 736 Advanced Operating Systems</a:t>
            </a:r>
            <a:endParaRPr sz="231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endParaRPr sz="281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524000" y="3820547"/>
            <a:ext cx="91440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Satoshi Iwata     Mohil Patel     Partho Sarthi    John Shawger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Existing Systems - SpanDB [FAST ’21]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Parallel logging via SPDK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Tiering between NVMe and SATA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Hot: WAL, L0~L3 SSTables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Cold: L4~ SSTables</a:t>
            </a:r>
            <a:endParaRPr/>
          </a:p>
        </p:txBody>
      </p:sp>
      <p:grpSp>
        <p:nvGrpSpPr>
          <p:cNvPr id="164" name="Google Shape;164;p22"/>
          <p:cNvGrpSpPr/>
          <p:nvPr/>
        </p:nvGrpSpPr>
        <p:grpSpPr>
          <a:xfrm>
            <a:off x="5067250" y="3549725"/>
            <a:ext cx="6768550" cy="3025400"/>
            <a:chOff x="5067250" y="3549725"/>
            <a:chExt cx="6768550" cy="3025400"/>
          </a:xfrm>
        </p:grpSpPr>
        <p:grpSp>
          <p:nvGrpSpPr>
            <p:cNvPr id="165" name="Google Shape;165;p22"/>
            <p:cNvGrpSpPr/>
            <p:nvPr/>
          </p:nvGrpSpPr>
          <p:grpSpPr>
            <a:xfrm>
              <a:off x="5067250" y="3549725"/>
              <a:ext cx="3365700" cy="3025400"/>
              <a:chOff x="5067250" y="3549725"/>
              <a:chExt cx="3365700" cy="3025400"/>
            </a:xfrm>
          </p:grpSpPr>
          <p:sp>
            <p:nvSpPr>
              <p:cNvPr id="166" name="Google Shape;166;p22"/>
              <p:cNvSpPr/>
              <p:nvPr/>
            </p:nvSpPr>
            <p:spPr>
              <a:xfrm>
                <a:off x="5067250" y="3549725"/>
                <a:ext cx="3365700" cy="2381100"/>
              </a:xfrm>
              <a:prstGeom prst="can">
                <a:avLst>
                  <a:gd name="adj" fmla="val 17261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7" name="Google Shape;167;p22"/>
              <p:cNvGrpSpPr/>
              <p:nvPr/>
            </p:nvGrpSpPr>
            <p:grpSpPr>
              <a:xfrm>
                <a:off x="5615500" y="4250650"/>
                <a:ext cx="2269200" cy="1371600"/>
                <a:chOff x="4401800" y="4280100"/>
                <a:chExt cx="2269200" cy="1371600"/>
              </a:xfrm>
            </p:grpSpPr>
            <p:sp>
              <p:nvSpPr>
                <p:cNvPr id="168" name="Google Shape;168;p22"/>
                <p:cNvSpPr/>
                <p:nvPr/>
              </p:nvSpPr>
              <p:spPr>
                <a:xfrm>
                  <a:off x="4622000" y="4280100"/>
                  <a:ext cx="1828800" cy="4572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6D9EEB"/>
                </a:solidFill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solidFill>
                        <a:schemeClr val="lt1"/>
                      </a:solidFill>
                    </a:rPr>
                    <a:t>4</a:t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69" name="Google Shape;169;p22"/>
                <p:cNvSpPr/>
                <p:nvPr/>
              </p:nvSpPr>
              <p:spPr>
                <a:xfrm>
                  <a:off x="4508150" y="4737300"/>
                  <a:ext cx="2056500" cy="4572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6D9EEB"/>
                </a:solidFill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solidFill>
                        <a:schemeClr val="lt1"/>
                      </a:solidFill>
                    </a:rPr>
                    <a:t>5</a:t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70" name="Google Shape;170;p22"/>
                <p:cNvSpPr/>
                <p:nvPr/>
              </p:nvSpPr>
              <p:spPr>
                <a:xfrm>
                  <a:off x="4401800" y="5194500"/>
                  <a:ext cx="2269200" cy="4572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6D9EEB"/>
                </a:solidFill>
                <a:ln w="9525" cap="flat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solidFill>
                        <a:schemeClr val="lt1"/>
                      </a:solidFill>
                    </a:rPr>
                    <a:t>…</a:t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171" name="Google Shape;171;p22"/>
              <p:cNvSpPr txBox="1"/>
              <p:nvPr/>
            </p:nvSpPr>
            <p:spPr>
              <a:xfrm>
                <a:off x="6317200" y="6098125"/>
                <a:ext cx="8658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/>
                  <a:t>SATA</a:t>
                </a:r>
                <a:endParaRPr sz="1900"/>
              </a:p>
            </p:txBody>
          </p:sp>
        </p:grpSp>
        <p:grpSp>
          <p:nvGrpSpPr>
            <p:cNvPr id="172" name="Google Shape;172;p22"/>
            <p:cNvGrpSpPr/>
            <p:nvPr/>
          </p:nvGrpSpPr>
          <p:grpSpPr>
            <a:xfrm>
              <a:off x="8865200" y="3579275"/>
              <a:ext cx="2970600" cy="2995850"/>
              <a:chOff x="8865200" y="3579275"/>
              <a:chExt cx="2970600" cy="2995850"/>
            </a:xfrm>
          </p:grpSpPr>
          <p:sp>
            <p:nvSpPr>
              <p:cNvPr id="173" name="Google Shape;173;p22"/>
              <p:cNvSpPr/>
              <p:nvPr/>
            </p:nvSpPr>
            <p:spPr>
              <a:xfrm>
                <a:off x="8865200" y="3579275"/>
                <a:ext cx="2970600" cy="23220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2"/>
              <p:cNvSpPr/>
              <p:nvPr/>
            </p:nvSpPr>
            <p:spPr>
              <a:xfrm>
                <a:off x="10824350" y="4105625"/>
                <a:ext cx="698700" cy="1269300"/>
              </a:xfrm>
              <a:prstGeom prst="rect">
                <a:avLst/>
              </a:prstGeom>
              <a:solidFill>
                <a:srgbClr val="E06666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lt1"/>
                    </a:solidFill>
                  </a:rPr>
                  <a:t>WAL</a:t>
                </a:r>
                <a:endParaRPr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75" name="Google Shape;175;p22"/>
              <p:cNvGrpSpPr/>
              <p:nvPr/>
            </p:nvGrpSpPr>
            <p:grpSpPr>
              <a:xfrm>
                <a:off x="9036675" y="3948800"/>
                <a:ext cx="1508700" cy="1582950"/>
                <a:chOff x="9174575" y="3315850"/>
                <a:chExt cx="1508700" cy="1582950"/>
              </a:xfrm>
            </p:grpSpPr>
            <p:grpSp>
              <p:nvGrpSpPr>
                <p:cNvPr id="176" name="Google Shape;176;p22"/>
                <p:cNvGrpSpPr/>
                <p:nvPr/>
              </p:nvGrpSpPr>
              <p:grpSpPr>
                <a:xfrm>
                  <a:off x="9174575" y="3527200"/>
                  <a:ext cx="1508700" cy="1371600"/>
                  <a:chOff x="10300075" y="3527200"/>
                  <a:chExt cx="1508700" cy="1371600"/>
                </a:xfrm>
              </p:grpSpPr>
              <p:sp>
                <p:nvSpPr>
                  <p:cNvPr id="177" name="Google Shape;177;p22"/>
                  <p:cNvSpPr/>
                  <p:nvPr/>
                </p:nvSpPr>
                <p:spPr>
                  <a:xfrm>
                    <a:off x="10300075" y="3527200"/>
                    <a:ext cx="1508700" cy="13716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E06666"/>
                  </a:solidFill>
                  <a:ln w="9525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</a:endParaRPr>
                  </a:p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>
                        <a:solidFill>
                          <a:schemeClr val="lt1"/>
                        </a:solidFill>
                      </a:rPr>
                      <a:t>3</a:t>
                    </a:r>
                    <a:endParaRPr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78" name="Google Shape;178;p22"/>
                  <p:cNvSpPr/>
                  <p:nvPr/>
                </p:nvSpPr>
                <p:spPr>
                  <a:xfrm>
                    <a:off x="10551475" y="3527200"/>
                    <a:ext cx="1005900" cy="9144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E06666"/>
                  </a:solidFill>
                  <a:ln w="9525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>
                        <a:solidFill>
                          <a:schemeClr val="lt1"/>
                        </a:solidFill>
                      </a:rPr>
                      <a:t>2</a:t>
                    </a:r>
                    <a:endParaRPr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79" name="Google Shape;179;p22"/>
                  <p:cNvSpPr/>
                  <p:nvPr/>
                </p:nvSpPr>
                <p:spPr>
                  <a:xfrm>
                    <a:off x="10803925" y="3527200"/>
                    <a:ext cx="501000" cy="4572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E06666"/>
                  </a:solidFill>
                  <a:ln w="9525" cap="flat" cmpd="sng">
                    <a:solidFill>
                      <a:srgbClr val="FF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>
                        <a:solidFill>
                          <a:schemeClr val="lt1"/>
                        </a:solidFill>
                      </a:rPr>
                      <a:t>1</a:t>
                    </a:r>
                    <a:endParaRPr>
                      <a:solidFill>
                        <a:schemeClr val="lt1"/>
                      </a:solidFill>
                    </a:endParaRPr>
                  </a:p>
                </p:txBody>
              </p:sp>
            </p:grpSp>
            <p:sp>
              <p:nvSpPr>
                <p:cNvPr id="180" name="Google Shape;180;p22"/>
                <p:cNvSpPr/>
                <p:nvPr/>
              </p:nvSpPr>
              <p:spPr>
                <a:xfrm>
                  <a:off x="9500675" y="3315850"/>
                  <a:ext cx="856500" cy="4230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06666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solidFill>
                        <a:schemeClr val="lt1"/>
                      </a:solidFill>
                    </a:rPr>
                    <a:t>0</a:t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181" name="Google Shape;181;p22"/>
              <p:cNvSpPr txBox="1"/>
              <p:nvPr/>
            </p:nvSpPr>
            <p:spPr>
              <a:xfrm>
                <a:off x="9917600" y="6098125"/>
                <a:ext cx="865800" cy="47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900"/>
                  <a:t>NVMe</a:t>
                </a:r>
                <a:endParaRPr sz="1900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Our Approach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SATA SSDs are also fast, why don’t we utilize total bandwidth?</a:t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2351600" y="2949525"/>
            <a:ext cx="3726000" cy="2381100"/>
          </a:xfrm>
          <a:prstGeom prst="can">
            <a:avLst>
              <a:gd name="adj" fmla="val 17261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3961675" y="5497925"/>
            <a:ext cx="865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SATA</a:t>
            </a:r>
            <a:endParaRPr sz="1900"/>
          </a:p>
        </p:txBody>
      </p:sp>
      <p:sp>
        <p:nvSpPr>
          <p:cNvPr id="191" name="Google Shape;191;p23"/>
          <p:cNvSpPr/>
          <p:nvPr/>
        </p:nvSpPr>
        <p:spPr>
          <a:xfrm>
            <a:off x="6509675" y="2979075"/>
            <a:ext cx="3255000" cy="232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7562075" y="5497925"/>
            <a:ext cx="865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NVMe</a:t>
            </a:r>
            <a:endParaRPr sz="1900"/>
          </a:p>
        </p:txBody>
      </p:sp>
      <p:grpSp>
        <p:nvGrpSpPr>
          <p:cNvPr id="193" name="Google Shape;193;p23"/>
          <p:cNvGrpSpPr/>
          <p:nvPr/>
        </p:nvGrpSpPr>
        <p:grpSpPr>
          <a:xfrm>
            <a:off x="4472125" y="3429250"/>
            <a:ext cx="1508700" cy="1582950"/>
            <a:chOff x="9174575" y="3315850"/>
            <a:chExt cx="1508700" cy="1582950"/>
          </a:xfrm>
        </p:grpSpPr>
        <p:grpSp>
          <p:nvGrpSpPr>
            <p:cNvPr id="194" name="Google Shape;194;p23"/>
            <p:cNvGrpSpPr/>
            <p:nvPr/>
          </p:nvGrpSpPr>
          <p:grpSpPr>
            <a:xfrm>
              <a:off x="9174575" y="3527200"/>
              <a:ext cx="1508700" cy="1371600"/>
              <a:chOff x="10300075" y="3527200"/>
              <a:chExt cx="1508700" cy="1371600"/>
            </a:xfrm>
          </p:grpSpPr>
          <p:sp>
            <p:nvSpPr>
              <p:cNvPr id="195" name="Google Shape;195;p23"/>
              <p:cNvSpPr/>
              <p:nvPr/>
            </p:nvSpPr>
            <p:spPr>
              <a:xfrm>
                <a:off x="10300075" y="3527200"/>
                <a:ext cx="1508700" cy="1371600"/>
              </a:xfrm>
              <a:prstGeom prst="triangle">
                <a:avLst>
                  <a:gd name="adj" fmla="val 50000"/>
                </a:avLst>
              </a:prstGeom>
              <a:solidFill>
                <a:srgbClr val="E06666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lt1"/>
                    </a:solidFill>
                  </a:rPr>
                  <a:t>3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>
                <a:off x="10551475" y="3527200"/>
                <a:ext cx="1005900" cy="914400"/>
              </a:xfrm>
              <a:prstGeom prst="triangle">
                <a:avLst>
                  <a:gd name="adj" fmla="val 50000"/>
                </a:avLst>
              </a:prstGeom>
              <a:solidFill>
                <a:srgbClr val="E06666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lt1"/>
                    </a:solidFill>
                  </a:rPr>
                  <a:t>2</a:t>
                </a:r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>
                <a:off x="10803925" y="3527200"/>
                <a:ext cx="501000" cy="457200"/>
              </a:xfrm>
              <a:prstGeom prst="triangle">
                <a:avLst>
                  <a:gd name="adj" fmla="val 50000"/>
                </a:avLst>
              </a:prstGeom>
              <a:solidFill>
                <a:srgbClr val="E06666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lt1"/>
                    </a:solidFill>
                  </a:rPr>
                  <a:t>1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98" name="Google Shape;198;p23"/>
            <p:cNvSpPr/>
            <p:nvPr/>
          </p:nvSpPr>
          <p:spPr>
            <a:xfrm>
              <a:off x="9500675" y="3315850"/>
              <a:ext cx="856500" cy="423000"/>
            </a:xfrm>
            <a:prstGeom prst="triangle">
              <a:avLst>
                <a:gd name="adj" fmla="val 50000"/>
              </a:avLst>
            </a:prstGeom>
            <a:solidFill>
              <a:srgbClr val="E06666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</a:rPr>
                <a:t>0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199" name="Google Shape;199;p23"/>
          <p:cNvGrpSpPr/>
          <p:nvPr/>
        </p:nvGrpSpPr>
        <p:grpSpPr>
          <a:xfrm>
            <a:off x="2694875" y="3640600"/>
            <a:ext cx="2269200" cy="1371600"/>
            <a:chOff x="4401800" y="4280100"/>
            <a:chExt cx="2269200" cy="1371600"/>
          </a:xfrm>
        </p:grpSpPr>
        <p:sp>
          <p:nvSpPr>
            <p:cNvPr id="200" name="Google Shape;200;p23"/>
            <p:cNvSpPr/>
            <p:nvPr/>
          </p:nvSpPr>
          <p:spPr>
            <a:xfrm>
              <a:off x="4622000" y="4280100"/>
              <a:ext cx="1828800" cy="457200"/>
            </a:xfrm>
            <a:prstGeom prst="trapezoid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</a:rPr>
                <a:t>4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1" name="Google Shape;201;p23"/>
            <p:cNvSpPr/>
            <p:nvPr/>
          </p:nvSpPr>
          <p:spPr>
            <a:xfrm>
              <a:off x="4508150" y="4737300"/>
              <a:ext cx="2056500" cy="457200"/>
            </a:xfrm>
            <a:prstGeom prst="trapezoid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</a:rPr>
                <a:t>5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2" name="Google Shape;202;p23"/>
            <p:cNvSpPr/>
            <p:nvPr/>
          </p:nvSpPr>
          <p:spPr>
            <a:xfrm>
              <a:off x="4401800" y="5194500"/>
              <a:ext cx="2269200" cy="457200"/>
            </a:xfrm>
            <a:prstGeom prst="trapezoid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</a:rPr>
                <a:t>…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oogle Shape;203;p23"/>
          <p:cNvGrpSpPr/>
          <p:nvPr/>
        </p:nvGrpSpPr>
        <p:grpSpPr>
          <a:xfrm>
            <a:off x="7237875" y="3534925"/>
            <a:ext cx="2269200" cy="1371600"/>
            <a:chOff x="4401800" y="4280100"/>
            <a:chExt cx="2269200" cy="1371600"/>
          </a:xfrm>
        </p:grpSpPr>
        <p:sp>
          <p:nvSpPr>
            <p:cNvPr id="204" name="Google Shape;204;p23"/>
            <p:cNvSpPr/>
            <p:nvPr/>
          </p:nvSpPr>
          <p:spPr>
            <a:xfrm>
              <a:off x="4622000" y="4280100"/>
              <a:ext cx="1828800" cy="457200"/>
            </a:xfrm>
            <a:prstGeom prst="trapezoid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</a:rPr>
                <a:t>4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4508150" y="4737300"/>
              <a:ext cx="2056500" cy="457200"/>
            </a:xfrm>
            <a:prstGeom prst="trapezoid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</a:rPr>
                <a:t>5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4401800" y="5194500"/>
              <a:ext cx="2269200" cy="457200"/>
            </a:xfrm>
            <a:prstGeom prst="trapezoid">
              <a:avLst>
                <a:gd name="adj" fmla="val 25000"/>
              </a:avLst>
            </a:prstGeom>
            <a:solidFill>
              <a:srgbClr val="6D9EEB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lt1"/>
                  </a:solidFill>
                </a:rPr>
                <a:t>…</a:t>
              </a: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207" name="Google Shape;207;p23"/>
          <p:cNvGrpSpPr/>
          <p:nvPr/>
        </p:nvGrpSpPr>
        <p:grpSpPr>
          <a:xfrm>
            <a:off x="6794850" y="3348600"/>
            <a:ext cx="1563425" cy="1667100"/>
            <a:chOff x="6681150" y="3348600"/>
            <a:chExt cx="1563425" cy="1667100"/>
          </a:xfrm>
        </p:grpSpPr>
        <p:grpSp>
          <p:nvGrpSpPr>
            <p:cNvPr id="208" name="Google Shape;208;p23"/>
            <p:cNvGrpSpPr/>
            <p:nvPr/>
          </p:nvGrpSpPr>
          <p:grpSpPr>
            <a:xfrm>
              <a:off x="6681150" y="3348600"/>
              <a:ext cx="1508700" cy="1582950"/>
              <a:chOff x="9174575" y="3315850"/>
              <a:chExt cx="1508700" cy="1582950"/>
            </a:xfrm>
          </p:grpSpPr>
          <p:grpSp>
            <p:nvGrpSpPr>
              <p:cNvPr id="209" name="Google Shape;209;p23"/>
              <p:cNvGrpSpPr/>
              <p:nvPr/>
            </p:nvGrpSpPr>
            <p:grpSpPr>
              <a:xfrm>
                <a:off x="9174575" y="3527200"/>
                <a:ext cx="1508700" cy="1371600"/>
                <a:chOff x="10300075" y="3527200"/>
                <a:chExt cx="1508700" cy="1371600"/>
              </a:xfrm>
            </p:grpSpPr>
            <p:sp>
              <p:nvSpPr>
                <p:cNvPr id="210" name="Google Shape;210;p23"/>
                <p:cNvSpPr/>
                <p:nvPr/>
              </p:nvSpPr>
              <p:spPr>
                <a:xfrm>
                  <a:off x="10300075" y="3527200"/>
                  <a:ext cx="1508700" cy="13716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06666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solidFill>
                        <a:schemeClr val="lt1"/>
                      </a:solidFill>
                    </a:rPr>
                    <a:t>3</a:t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11" name="Google Shape;211;p23"/>
                <p:cNvSpPr/>
                <p:nvPr/>
              </p:nvSpPr>
              <p:spPr>
                <a:xfrm>
                  <a:off x="10551475" y="3527200"/>
                  <a:ext cx="1005900" cy="9144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06666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solidFill>
                        <a:schemeClr val="lt1"/>
                      </a:solidFill>
                    </a:rPr>
                    <a:t>2</a:t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12" name="Google Shape;212;p23"/>
                <p:cNvSpPr/>
                <p:nvPr/>
              </p:nvSpPr>
              <p:spPr>
                <a:xfrm>
                  <a:off x="10803925" y="3527200"/>
                  <a:ext cx="501000" cy="4572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06666"/>
                </a:solidFill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solidFill>
                        <a:schemeClr val="lt1"/>
                      </a:solidFill>
                    </a:rPr>
                    <a:t>1</a:t>
                  </a:r>
                  <a:endParaRPr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213" name="Google Shape;213;p23"/>
              <p:cNvSpPr/>
              <p:nvPr/>
            </p:nvSpPr>
            <p:spPr>
              <a:xfrm>
                <a:off x="9500675" y="3315850"/>
                <a:ext cx="856500" cy="423000"/>
              </a:xfrm>
              <a:prstGeom prst="triangle">
                <a:avLst>
                  <a:gd name="adj" fmla="val 50000"/>
                </a:avLst>
              </a:prstGeom>
              <a:solidFill>
                <a:srgbClr val="E06666"/>
              </a:solidFill>
              <a:ln w="9525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chemeClr val="lt1"/>
                    </a:solidFill>
                  </a:rPr>
                  <a:t>0</a:t>
                </a:r>
                <a:endParaRPr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214" name="Google Shape;214;p23"/>
            <p:cNvSpPr/>
            <p:nvPr/>
          </p:nvSpPr>
          <p:spPr>
            <a:xfrm>
              <a:off x="7457675" y="3348600"/>
              <a:ext cx="786900" cy="1667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23"/>
          <p:cNvSpPr/>
          <p:nvPr/>
        </p:nvSpPr>
        <p:spPr>
          <a:xfrm>
            <a:off x="3857625" y="3404400"/>
            <a:ext cx="1352700" cy="1751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Draft 1: Can simple data splitting strategies utilize fast NVMe disks when using RocksDB?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Strategies for splitting data</a:t>
            </a:r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62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SST Files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modulo approach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Filesystem level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Software RAID 0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mdadm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950" y="1825625"/>
            <a:ext cx="5262674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Splitting data, continued</a:t>
            </a:r>
            <a:endParaRPr/>
          </a:p>
        </p:txBody>
      </p:sp>
      <p:sp>
        <p:nvSpPr>
          <p:cNvPr id="237" name="Google Shape;237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446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Splitting data across disks could improve throughput</a:t>
            </a: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Write syscall performance depends on the OS, not the disk </a:t>
            </a:r>
            <a:endParaRPr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000" y="1690825"/>
            <a:ext cx="6321088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Some Tips for Running db_bench</a:t>
            </a:r>
            <a:endParaRPr/>
          </a:p>
        </p:txBody>
      </p: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Use random write instead of sequential write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Sequential write does not incur compaction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Use synchronous write to see the device performance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WAL without sync shows cache performance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/>
              <a:t>Increase number of values to insert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/>
              <a:t>Default number of values is too few to incur compaction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90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 Method - Flamegraph (SSD)</a:t>
            </a:r>
            <a:endParaRPr/>
          </a:p>
        </p:txBody>
      </p:sp>
      <p:pic>
        <p:nvPicPr>
          <p:cNvPr id="252" name="Google Shape;2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650" y="1883375"/>
            <a:ext cx="7253350" cy="460064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8"/>
          <p:cNvSpPr txBox="1">
            <a:spLocks noGrp="1"/>
          </p:cNvSpPr>
          <p:nvPr>
            <p:ph type="body" idx="1"/>
          </p:nvPr>
        </p:nvSpPr>
        <p:spPr>
          <a:xfrm>
            <a:off x="8442325" y="2008100"/>
            <a:ext cx="3595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Write-Ahead-Logging (WAL) consumes a significant time.</a:t>
            </a:r>
            <a:endParaRPr sz="250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Flush and Compaction run in background to take advantage of storage technology concurrency.</a:t>
            </a:r>
            <a:endParaRPr sz="2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945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Experiment Method - Flamegraph (SPDK)</a:t>
            </a:r>
            <a:endParaRPr/>
          </a:p>
        </p:txBody>
      </p:sp>
      <p:pic>
        <p:nvPicPr>
          <p:cNvPr id="260" name="Google Shape;260;p29"/>
          <p:cNvPicPr preferRelativeResize="0"/>
          <p:nvPr/>
        </p:nvPicPr>
        <p:blipFill rotWithShape="1">
          <a:blip r:embed="rId3">
            <a:alphaModFix/>
          </a:blip>
          <a:srcRect t="149" b="159"/>
          <a:stretch/>
        </p:blipFill>
        <p:spPr>
          <a:xfrm>
            <a:off x="930650" y="1883375"/>
            <a:ext cx="7253350" cy="460064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9"/>
          <p:cNvSpPr txBox="1">
            <a:spLocks noGrp="1"/>
          </p:cNvSpPr>
          <p:nvPr>
            <p:ph type="body" idx="1"/>
          </p:nvPr>
        </p:nvSpPr>
        <p:spPr>
          <a:xfrm>
            <a:off x="8442325" y="2008100"/>
            <a:ext cx="35955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09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We disabled WAL for our experiments.</a:t>
            </a:r>
            <a:endParaRPr sz="2500"/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CPU cycles for flush jobs reduces from 21% to 4%.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Results - ext4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1448700" y="5881600"/>
            <a:ext cx="9294600" cy="523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NVMe &gt;&gt; Split-Mod6 &gt;&gt; Split-Mod4 &gt;&gt; RAID0 = Split-Mod2 &gt;&gt; SSD</a:t>
            </a:r>
            <a:endParaRPr sz="2200"/>
          </a:p>
        </p:txBody>
      </p:sp>
      <p:pic>
        <p:nvPicPr>
          <p:cNvPr id="269" name="Google Shape;2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50" y="1781676"/>
            <a:ext cx="10870098" cy="365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Results - SPDK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1448700" y="5881600"/>
            <a:ext cx="9294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NVMe-DirectIO &gt;&gt; SPDK-Mod4 &gt;&gt; SPDK &gt;&gt; SPDK-Mod2 &gt;&gt; SSD</a:t>
            </a:r>
            <a:endParaRPr sz="2200"/>
          </a:p>
        </p:txBody>
      </p:sp>
      <p:pic>
        <p:nvPicPr>
          <p:cNvPr id="277" name="Google Shape;277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950" y="1781676"/>
            <a:ext cx="10870098" cy="365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RocksDB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LSM-Tree based key-value store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Good write performance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Initially developed by Facebook based on LevelDB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Adapted to multiple systems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 number of backend systems at Facebook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Database storage engine</a:t>
            </a:r>
            <a:endParaRPr/>
          </a:p>
          <a:p>
            <a:pPr marL="1371600" lvl="2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/>
              <a:t>MySQL, MongoDB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83250" y="4121050"/>
            <a:ext cx="201930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84" name="Google Shape;284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642100" cy="47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SPDK uses blobfs. We can improve blobfs by:</a:t>
            </a:r>
            <a:endParaRPr sz="2600"/>
          </a:p>
          <a:p>
            <a:pPr marL="68580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Adding support for multiple write threads</a:t>
            </a:r>
            <a:endParaRPr sz="2600"/>
          </a:p>
          <a:p>
            <a:pPr marL="68580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Adding caching layer</a:t>
            </a:r>
            <a:endParaRPr sz="2600"/>
          </a:p>
          <a:p>
            <a:pPr marL="228600" lvl="0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Static split is not optimal, because of runtime variations:</a:t>
            </a:r>
            <a:endParaRPr sz="2600"/>
          </a:p>
          <a:p>
            <a:pPr marL="68580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Utilize SPDK events queue to decide where to place the data at runtime (like shenango!!)</a:t>
            </a:r>
            <a:endParaRPr sz="2600"/>
          </a:p>
          <a:p>
            <a:pPr marL="685800" lvl="1" indent="-279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Potential Issue: Might end up using faster disk for all the data</a:t>
            </a:r>
            <a:endParaRPr sz="2600"/>
          </a:p>
        </p:txBody>
      </p:sp>
      <p:pic>
        <p:nvPicPr>
          <p:cNvPr id="285" name="Google Shape;2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188" y="1825623"/>
            <a:ext cx="5494638" cy="435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RocksDB Write Path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8784900" y="1825625"/>
            <a:ext cx="32529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L0 can have duplicates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Compaction pushes data to higher levels (write amplification)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228600" lvl="0" indent="-215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WAL (Write Ahead Logging) used for persistence</a:t>
            </a:r>
            <a:endParaRPr sz="2600"/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00" y="1791013"/>
            <a:ext cx="8705099" cy="435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865150" y="6242400"/>
            <a:ext cx="98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Figure 1:  “WiscKey: Separating Keys from Values in SSD-Conscious Storage” [Lu, Lanyue, et al. ACM TOS 17]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RocksDB Read Path</a:t>
            </a:r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3583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Need to read L0 sequentially because of duplicate (&amp; stale) entries</a:t>
            </a:r>
            <a:endParaRPr sz="2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Reads slow down due to read amplification</a:t>
            </a:r>
            <a:endParaRPr sz="2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To speed up reads use bloom filters and in-memory caching of SSTables</a:t>
            </a:r>
            <a:endParaRPr sz="2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l="2909" t="2241" r="2006" b="1558"/>
          <a:stretch/>
        </p:blipFill>
        <p:spPr>
          <a:xfrm>
            <a:off x="6196400" y="1274163"/>
            <a:ext cx="5792998" cy="545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RocksDB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Performance gap: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example, on a SATA SSD, 20GB of data written with random keys has a throughput from the client’s perspective of 91.8 MB/sec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the background, compaction has written 73.61GB at 337.89 MB/sec on average.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SATA, NVMe, SPDK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SATA is an interface developed for HDD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Maximum of 600 MB/s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NVMe is an interface developed for SSD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Maximum of 16,000 MB/s with Gen 4, x8 lanes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SPDK is a library which provides high-speed storage access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User-mode storage access to avoid context switches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Polling-based completion check to avoid interrupt overhead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Bandwidth of SATA vs. NVMe and ext4 vs. SPDK</a:t>
            </a:r>
            <a:endParaRPr sz="4000"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152774" cy="430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Specifications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SATA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READ: 520 MB/s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WRITE: 540 MB/s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NVMe</a:t>
            </a:r>
            <a:endParaRPr sz="200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READ: 7000 MB/s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WRITE: 2400 MB/s</a:t>
            </a:r>
            <a:endParaRPr/>
          </a:p>
        </p:txBody>
      </p:sp>
      <p:pic>
        <p:nvPicPr>
          <p:cNvPr id="137" name="Google Shape;137;p19" descr="グラフ, 棒グラフ&#10;&#10;自動的に生成された説明"/>
          <p:cNvPicPr preferRelativeResize="0"/>
          <p:nvPr/>
        </p:nvPicPr>
        <p:blipFill rotWithShape="1">
          <a:blip r:embed="rId3">
            <a:alphaModFix/>
          </a:blip>
          <a:srcRect r="9811" b="-3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/>
              <a:t>IOPS of SATA vs. NVMe and ext4 vs. SPDK</a:t>
            </a:r>
            <a:endParaRPr sz="4000"/>
          </a:p>
        </p:txBody>
      </p:sp>
      <p:sp>
        <p:nvSpPr>
          <p:cNvPr id="145" name="Google Shape;14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152774" cy="430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Specifications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SATA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READ: N/A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WRITE: N/A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NVMe</a:t>
            </a:r>
            <a:endParaRPr sz="200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READ: 1000 K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WRITE: 200 K</a:t>
            </a:r>
            <a:endParaRPr/>
          </a:p>
        </p:txBody>
      </p:sp>
      <p:pic>
        <p:nvPicPr>
          <p:cNvPr id="146" name="Google Shape;146;p20" descr="グラフ, 棒グラフ&#10;&#10;自動的に生成された説明"/>
          <p:cNvPicPr preferRelativeResize="0"/>
          <p:nvPr/>
        </p:nvPicPr>
        <p:blipFill rotWithShape="1">
          <a:blip r:embed="rId3">
            <a:alphaModFix/>
          </a:blip>
          <a:srcRect r="9811" b="-3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Existing Systems - SpanDB</a:t>
            </a:r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7413025" y="2571825"/>
            <a:ext cx="4144200" cy="19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Key Features:	</a:t>
            </a:r>
            <a:endParaRPr sz="2000" b="1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Async KV request processing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Parallel Logging via SPDK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Dynamic LSM-Tree Level Placement</a:t>
            </a:r>
            <a:endParaRPr sz="2000"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t="1400"/>
          <a:stretch/>
        </p:blipFill>
        <p:spPr>
          <a:xfrm>
            <a:off x="782138" y="1955773"/>
            <a:ext cx="6427475" cy="32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578725" y="5481650"/>
            <a:ext cx="68343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 Fast, Cost-Effective LSM-tree Based KV Store on Hybrid Storage</a:t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7546175" y="3523925"/>
            <a:ext cx="3714000" cy="68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976</Words>
  <Application>Microsoft Office PowerPoint</Application>
  <PresentationFormat>Widescreen</PresentationFormat>
  <Paragraphs>169</Paragraphs>
  <Slides>20</Slides>
  <Notes>20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Courier New</vt:lpstr>
      <vt:lpstr>Office テーマ</vt:lpstr>
      <vt:lpstr> Improving Performance in LSM-Tree based Key-Value Stores using NVMe  CS 736 Advanced Operating Systems </vt:lpstr>
      <vt:lpstr>RocksDB</vt:lpstr>
      <vt:lpstr>RocksDB Write Path</vt:lpstr>
      <vt:lpstr>RocksDB Read Path</vt:lpstr>
      <vt:lpstr>RocksDB</vt:lpstr>
      <vt:lpstr>SATA, NVMe, SPDK</vt:lpstr>
      <vt:lpstr>Bandwidth of SATA vs. NVMe and ext4 vs. SPDK</vt:lpstr>
      <vt:lpstr>IOPS of SATA vs. NVMe and ext4 vs. SPDK</vt:lpstr>
      <vt:lpstr>Existing Systems - SpanDB</vt:lpstr>
      <vt:lpstr>Existing Systems - SpanDB [FAST ’21]</vt:lpstr>
      <vt:lpstr>Our Approach</vt:lpstr>
      <vt:lpstr>Problem Statement</vt:lpstr>
      <vt:lpstr>Strategies for splitting data</vt:lpstr>
      <vt:lpstr>Splitting data, continued</vt:lpstr>
      <vt:lpstr>Some Tips for Running db_bench</vt:lpstr>
      <vt:lpstr>Experiment Method - Flamegraph (SSD)</vt:lpstr>
      <vt:lpstr>Experiment Method - Flamegraph (SPDK)</vt:lpstr>
      <vt:lpstr>Results - ext4</vt:lpstr>
      <vt:lpstr>Results - SPDK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Improving Performance in LSM-Tree based Key-Value Stores using NVMe  CS 736 Advanced Operating Systems </dc:title>
  <cp:lastModifiedBy>Mohil Patel</cp:lastModifiedBy>
  <cp:revision>1</cp:revision>
  <dcterms:modified xsi:type="dcterms:W3CDTF">2022-12-19T19:51:30Z</dcterms:modified>
</cp:coreProperties>
</file>