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4FF09-E735-4869-9440-49460229149C}"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4B38F81D-AD35-41F9-85B2-F875943BBF72}">
      <dgm:prSet phldrT="[Text]"/>
      <dgm:spPr/>
      <dgm:t>
        <a:bodyPr/>
        <a:lstStyle/>
        <a:p>
          <a:r>
            <a:rPr lang="en-US" dirty="0" smtClean="0"/>
            <a:t>Import dependencies or libraries</a:t>
          </a:r>
          <a:endParaRPr lang="en-US" dirty="0"/>
        </a:p>
      </dgm:t>
    </dgm:pt>
    <dgm:pt modelId="{B16E9AA2-1FBE-43AE-98BE-01BBCCDA8344}" type="parTrans" cxnId="{2148D354-90B5-4448-9E00-25138E6F59DA}">
      <dgm:prSet/>
      <dgm:spPr/>
      <dgm:t>
        <a:bodyPr/>
        <a:lstStyle/>
        <a:p>
          <a:endParaRPr lang="en-US"/>
        </a:p>
      </dgm:t>
    </dgm:pt>
    <dgm:pt modelId="{AD4957DF-DE78-4FC7-93BD-EC0417BA1C19}" type="sibTrans" cxnId="{2148D354-90B5-4448-9E00-25138E6F59DA}">
      <dgm:prSet/>
      <dgm:spPr/>
      <dgm:t>
        <a:bodyPr/>
        <a:lstStyle/>
        <a:p>
          <a:endParaRPr lang="en-US"/>
        </a:p>
      </dgm:t>
    </dgm:pt>
    <dgm:pt modelId="{4C63D911-1206-42F1-9572-B744B8ED7958}">
      <dgm:prSet phldrT="[Text]"/>
      <dgm:spPr/>
      <dgm:t>
        <a:bodyPr/>
        <a:lstStyle/>
        <a:p>
          <a:r>
            <a:rPr lang="en-US" dirty="0" smtClean="0"/>
            <a:t>Encoding</a:t>
          </a:r>
          <a:endParaRPr lang="en-US" dirty="0"/>
        </a:p>
      </dgm:t>
    </dgm:pt>
    <dgm:pt modelId="{20E2F00F-2F52-41AC-A4DF-4AEADBF8D575}" type="parTrans" cxnId="{7A4CDEF0-D61B-40F5-88A8-071F4027B3E4}">
      <dgm:prSet/>
      <dgm:spPr/>
      <dgm:t>
        <a:bodyPr/>
        <a:lstStyle/>
        <a:p>
          <a:endParaRPr lang="en-US"/>
        </a:p>
      </dgm:t>
    </dgm:pt>
    <dgm:pt modelId="{8A6CD7AC-4623-4A0F-89B4-6B50AA5A3156}" type="sibTrans" cxnId="{7A4CDEF0-D61B-40F5-88A8-071F4027B3E4}">
      <dgm:prSet/>
      <dgm:spPr/>
      <dgm:t>
        <a:bodyPr/>
        <a:lstStyle/>
        <a:p>
          <a:endParaRPr lang="en-US"/>
        </a:p>
      </dgm:t>
    </dgm:pt>
    <dgm:pt modelId="{1F16885F-A7B3-4AEC-BCFC-F8B04C526095}">
      <dgm:prSet phldrT="[Text]"/>
      <dgm:spPr/>
      <dgm:t>
        <a:bodyPr/>
        <a:lstStyle/>
        <a:p>
          <a:r>
            <a:rPr lang="en-US" dirty="0" smtClean="0"/>
            <a:t>Saving the final model</a:t>
          </a:r>
          <a:endParaRPr lang="en-US" dirty="0"/>
        </a:p>
      </dgm:t>
    </dgm:pt>
    <dgm:pt modelId="{13D73AE0-4ABA-4C0A-94E8-BCAD2E47BB8A}" type="parTrans" cxnId="{C4E3F641-90BA-46CB-B209-99C32BE090F5}">
      <dgm:prSet/>
      <dgm:spPr/>
      <dgm:t>
        <a:bodyPr/>
        <a:lstStyle/>
        <a:p>
          <a:endParaRPr lang="en-US"/>
        </a:p>
      </dgm:t>
    </dgm:pt>
    <dgm:pt modelId="{7E2CB7A3-EFDE-4848-9EEF-3488E95DCA99}" type="sibTrans" cxnId="{C4E3F641-90BA-46CB-B209-99C32BE090F5}">
      <dgm:prSet/>
      <dgm:spPr/>
      <dgm:t>
        <a:bodyPr/>
        <a:lstStyle/>
        <a:p>
          <a:endParaRPr lang="en-US"/>
        </a:p>
      </dgm:t>
    </dgm:pt>
    <dgm:pt modelId="{6C1A5A1F-8D59-4FBE-B929-CA3A5CE6AA30}">
      <dgm:prSet phldrT="[Text]"/>
      <dgm:spPr/>
      <dgm:t>
        <a:bodyPr/>
        <a:lstStyle/>
        <a:p>
          <a:r>
            <a:rPr lang="en-US" dirty="0" smtClean="0"/>
            <a:t>Hyper parameter tuning</a:t>
          </a:r>
          <a:endParaRPr lang="en-US" dirty="0"/>
        </a:p>
      </dgm:t>
    </dgm:pt>
    <dgm:pt modelId="{2AE553AC-67A7-4209-B046-D64026E13F0E}" type="parTrans" cxnId="{FA5392F6-DFA5-4FFC-B09A-0D194B20BFFE}">
      <dgm:prSet/>
      <dgm:spPr/>
      <dgm:t>
        <a:bodyPr/>
        <a:lstStyle/>
        <a:p>
          <a:endParaRPr lang="en-US"/>
        </a:p>
      </dgm:t>
    </dgm:pt>
    <dgm:pt modelId="{749740D6-8198-433C-B57A-BD0707F10D80}" type="sibTrans" cxnId="{FA5392F6-DFA5-4FFC-B09A-0D194B20BFFE}">
      <dgm:prSet/>
      <dgm:spPr/>
      <dgm:t>
        <a:bodyPr/>
        <a:lstStyle/>
        <a:p>
          <a:endParaRPr lang="en-US"/>
        </a:p>
      </dgm:t>
    </dgm:pt>
    <dgm:pt modelId="{CD332EB6-21AA-47E7-B936-ED0957879FE8}">
      <dgm:prSet phldrT="[Text]"/>
      <dgm:spPr/>
      <dgm:t>
        <a:bodyPr/>
        <a:lstStyle/>
        <a:p>
          <a:r>
            <a:rPr lang="en-US" dirty="0" smtClean="0"/>
            <a:t>EDA and visualization</a:t>
          </a:r>
          <a:endParaRPr lang="en-US" dirty="0"/>
        </a:p>
      </dgm:t>
    </dgm:pt>
    <dgm:pt modelId="{63B0C1C5-6303-4B5B-97A1-9FE4B98DB1D2}" type="parTrans" cxnId="{D00F9A87-A0CE-4E9D-A64A-A4060A710F40}">
      <dgm:prSet/>
      <dgm:spPr/>
      <dgm:t>
        <a:bodyPr/>
        <a:lstStyle/>
        <a:p>
          <a:endParaRPr lang="en-US"/>
        </a:p>
      </dgm:t>
    </dgm:pt>
    <dgm:pt modelId="{E8FA5FED-4CE0-47FB-BDE5-FACEC5F46C1A}" type="sibTrans" cxnId="{D00F9A87-A0CE-4E9D-A64A-A4060A710F40}">
      <dgm:prSet/>
      <dgm:spPr/>
      <dgm:t>
        <a:bodyPr/>
        <a:lstStyle/>
        <a:p>
          <a:endParaRPr lang="en-US"/>
        </a:p>
      </dgm:t>
    </dgm:pt>
    <dgm:pt modelId="{1867D614-20EE-4025-831A-54173086F94F}">
      <dgm:prSet phldrT="[Text]"/>
      <dgm:spPr/>
      <dgm:t>
        <a:bodyPr/>
        <a:lstStyle/>
        <a:p>
          <a:r>
            <a:rPr lang="en-US" dirty="0" smtClean="0"/>
            <a:t>Data set collection</a:t>
          </a:r>
          <a:endParaRPr lang="en-US" dirty="0"/>
        </a:p>
      </dgm:t>
    </dgm:pt>
    <dgm:pt modelId="{F6AD474E-6E2E-4400-AD8F-4600E5219F2C}" type="parTrans" cxnId="{D5816B21-4E74-4FA6-8D76-6F5F6314109D}">
      <dgm:prSet/>
      <dgm:spPr/>
      <dgm:t>
        <a:bodyPr/>
        <a:lstStyle/>
        <a:p>
          <a:endParaRPr lang="en-US"/>
        </a:p>
      </dgm:t>
    </dgm:pt>
    <dgm:pt modelId="{3BAB5CA4-A29B-416D-825D-B7FAAB589FB0}" type="sibTrans" cxnId="{D5816B21-4E74-4FA6-8D76-6F5F6314109D}">
      <dgm:prSet/>
      <dgm:spPr/>
      <dgm:t>
        <a:bodyPr/>
        <a:lstStyle/>
        <a:p>
          <a:endParaRPr lang="en-US"/>
        </a:p>
      </dgm:t>
    </dgm:pt>
    <dgm:pt modelId="{4626D2D5-445D-437F-872F-D266DB354423}">
      <dgm:prSet phldrT="[Text]"/>
      <dgm:spPr/>
      <dgm:t>
        <a:bodyPr/>
        <a:lstStyle/>
        <a:p>
          <a:r>
            <a:rPr lang="en-US" dirty="0" smtClean="0"/>
            <a:t>Data Preprocessing</a:t>
          </a:r>
          <a:endParaRPr lang="en-US" dirty="0"/>
        </a:p>
      </dgm:t>
    </dgm:pt>
    <dgm:pt modelId="{C84D1CF0-D96F-4974-A950-43B18EB47E48}" type="parTrans" cxnId="{4876A9A6-78E1-4C2D-BB45-EE53703DC1A9}">
      <dgm:prSet/>
      <dgm:spPr/>
      <dgm:t>
        <a:bodyPr/>
        <a:lstStyle/>
        <a:p>
          <a:endParaRPr lang="en-US"/>
        </a:p>
      </dgm:t>
    </dgm:pt>
    <dgm:pt modelId="{6EFBEF27-CDBD-483C-B8A2-4E97B1656D95}" type="sibTrans" cxnId="{4876A9A6-78E1-4C2D-BB45-EE53703DC1A9}">
      <dgm:prSet/>
      <dgm:spPr/>
      <dgm:t>
        <a:bodyPr/>
        <a:lstStyle/>
        <a:p>
          <a:endParaRPr lang="en-US"/>
        </a:p>
      </dgm:t>
    </dgm:pt>
    <dgm:pt modelId="{92ECA095-7EC0-42EA-ADB0-FC2DF7F935D7}">
      <dgm:prSet phldrT="[Text]"/>
      <dgm:spPr/>
      <dgm:t>
        <a:bodyPr/>
        <a:lstStyle/>
        <a:p>
          <a:r>
            <a:rPr lang="en-US" dirty="0" smtClean="0"/>
            <a:t>Checked for null values</a:t>
          </a:r>
          <a:endParaRPr lang="en-US" dirty="0"/>
        </a:p>
      </dgm:t>
    </dgm:pt>
    <dgm:pt modelId="{D2DAE94F-6966-46BE-BBE4-0694EA932F37}" type="parTrans" cxnId="{B5FC9BBD-4D6D-4EBC-BCBB-29E51279EB7D}">
      <dgm:prSet/>
      <dgm:spPr/>
      <dgm:t>
        <a:bodyPr/>
        <a:lstStyle/>
        <a:p>
          <a:endParaRPr lang="en-US"/>
        </a:p>
      </dgm:t>
    </dgm:pt>
    <dgm:pt modelId="{C40A8A15-2A2F-459C-94B1-A37B15398E65}" type="sibTrans" cxnId="{B5FC9BBD-4D6D-4EBC-BCBB-29E51279EB7D}">
      <dgm:prSet/>
      <dgm:spPr/>
      <dgm:t>
        <a:bodyPr/>
        <a:lstStyle/>
        <a:p>
          <a:endParaRPr lang="en-US"/>
        </a:p>
      </dgm:t>
    </dgm:pt>
    <dgm:pt modelId="{78DF2423-CE4A-4CEF-B1A4-FCADB5197917}">
      <dgm:prSet phldrT="[Text]"/>
      <dgm:spPr/>
      <dgm:t>
        <a:bodyPr/>
        <a:lstStyle/>
        <a:p>
          <a:r>
            <a:rPr lang="en-US" dirty="0" smtClean="0"/>
            <a:t>R2 Score,Cross validation score,MSE,RMSE,MAE</a:t>
          </a:r>
          <a:endParaRPr lang="en-US" dirty="0"/>
        </a:p>
      </dgm:t>
    </dgm:pt>
    <dgm:pt modelId="{F1ACAA43-24A7-4E6A-B525-A3C0AA5DD89A}" type="parTrans" cxnId="{3B6AD0D9-554E-4FD2-8D6A-3ED9B68E69F4}">
      <dgm:prSet/>
      <dgm:spPr/>
      <dgm:t>
        <a:bodyPr/>
        <a:lstStyle/>
        <a:p>
          <a:endParaRPr lang="en-US"/>
        </a:p>
      </dgm:t>
    </dgm:pt>
    <dgm:pt modelId="{BF068EA1-D5A4-465F-903B-FFDEBC562FDA}" type="sibTrans" cxnId="{3B6AD0D9-554E-4FD2-8D6A-3ED9B68E69F4}">
      <dgm:prSet/>
      <dgm:spPr/>
      <dgm:t>
        <a:bodyPr/>
        <a:lstStyle/>
        <a:p>
          <a:endParaRPr lang="en-US"/>
        </a:p>
      </dgm:t>
    </dgm:pt>
    <dgm:pt modelId="{308D6CA5-F339-4F2B-9735-42FD2094DFC6}" type="pres">
      <dgm:prSet presAssocID="{E404FF09-E735-4869-9440-49460229149C}" presName="Name0" presStyleCnt="0">
        <dgm:presLayoutVars>
          <dgm:dir/>
          <dgm:resizeHandles/>
        </dgm:presLayoutVars>
      </dgm:prSet>
      <dgm:spPr/>
    </dgm:pt>
    <dgm:pt modelId="{C10ACEC9-E881-4FD3-90D6-96198FB0DE60}" type="pres">
      <dgm:prSet presAssocID="{4B38F81D-AD35-41F9-85B2-F875943BBF72}" presName="compNode" presStyleCnt="0"/>
      <dgm:spPr/>
    </dgm:pt>
    <dgm:pt modelId="{1FA70252-A64B-45F2-BBB3-A8D8BA24DE7F}" type="pres">
      <dgm:prSet presAssocID="{4B38F81D-AD35-41F9-85B2-F875943BBF72}" presName="dummyConnPt" presStyleCnt="0"/>
      <dgm:spPr/>
    </dgm:pt>
    <dgm:pt modelId="{A693B395-2B9B-4E9F-BDD7-04F9EE1877A7}" type="pres">
      <dgm:prSet presAssocID="{4B38F81D-AD35-41F9-85B2-F875943BBF72}" presName="node" presStyleLbl="node1" presStyleIdx="0" presStyleCnt="9">
        <dgm:presLayoutVars>
          <dgm:bulletEnabled val="1"/>
        </dgm:presLayoutVars>
      </dgm:prSet>
      <dgm:spPr/>
      <dgm:t>
        <a:bodyPr/>
        <a:lstStyle/>
        <a:p>
          <a:endParaRPr lang="en-US"/>
        </a:p>
      </dgm:t>
    </dgm:pt>
    <dgm:pt modelId="{AF36480F-1E13-447D-BDA0-024B41819A31}" type="pres">
      <dgm:prSet presAssocID="{AD4957DF-DE78-4FC7-93BD-EC0417BA1C19}" presName="sibTrans" presStyleLbl="bgSibTrans2D1" presStyleIdx="0" presStyleCnt="8"/>
      <dgm:spPr/>
    </dgm:pt>
    <dgm:pt modelId="{C95E9D57-BCB9-4E47-ACC7-CD8438F893E6}" type="pres">
      <dgm:prSet presAssocID="{4C63D911-1206-42F1-9572-B744B8ED7958}" presName="compNode" presStyleCnt="0"/>
      <dgm:spPr/>
    </dgm:pt>
    <dgm:pt modelId="{624E5422-D164-4FD8-8BAD-257397318861}" type="pres">
      <dgm:prSet presAssocID="{4C63D911-1206-42F1-9572-B744B8ED7958}" presName="dummyConnPt" presStyleCnt="0"/>
      <dgm:spPr/>
    </dgm:pt>
    <dgm:pt modelId="{CCE90834-C8FE-4308-BEA2-5C060028732C}" type="pres">
      <dgm:prSet presAssocID="{4C63D911-1206-42F1-9572-B744B8ED7958}" presName="node" presStyleLbl="node1" presStyleIdx="1" presStyleCnt="9">
        <dgm:presLayoutVars>
          <dgm:bulletEnabled val="1"/>
        </dgm:presLayoutVars>
      </dgm:prSet>
      <dgm:spPr/>
      <dgm:t>
        <a:bodyPr/>
        <a:lstStyle/>
        <a:p>
          <a:endParaRPr lang="en-US"/>
        </a:p>
      </dgm:t>
    </dgm:pt>
    <dgm:pt modelId="{29DBE03F-9EBB-446B-A160-68662A39E769}" type="pres">
      <dgm:prSet presAssocID="{8A6CD7AC-4623-4A0F-89B4-6B50AA5A3156}" presName="sibTrans" presStyleLbl="bgSibTrans2D1" presStyleIdx="1" presStyleCnt="8"/>
      <dgm:spPr/>
    </dgm:pt>
    <dgm:pt modelId="{83A670C2-5B8D-4362-9213-5B745B4D69DC}" type="pres">
      <dgm:prSet presAssocID="{1F16885F-A7B3-4AEC-BCFC-F8B04C526095}" presName="compNode" presStyleCnt="0"/>
      <dgm:spPr/>
    </dgm:pt>
    <dgm:pt modelId="{ECB0DF84-438C-4030-A582-F6D070D406B9}" type="pres">
      <dgm:prSet presAssocID="{1F16885F-A7B3-4AEC-BCFC-F8B04C526095}" presName="dummyConnPt" presStyleCnt="0"/>
      <dgm:spPr/>
    </dgm:pt>
    <dgm:pt modelId="{3A8ED859-6644-4C35-9951-582E58D950D2}" type="pres">
      <dgm:prSet presAssocID="{1F16885F-A7B3-4AEC-BCFC-F8B04C526095}" presName="node" presStyleLbl="node1" presStyleIdx="2" presStyleCnt="9">
        <dgm:presLayoutVars>
          <dgm:bulletEnabled val="1"/>
        </dgm:presLayoutVars>
      </dgm:prSet>
      <dgm:spPr/>
      <dgm:t>
        <a:bodyPr/>
        <a:lstStyle/>
        <a:p>
          <a:endParaRPr lang="en-US"/>
        </a:p>
      </dgm:t>
    </dgm:pt>
    <dgm:pt modelId="{70F9DF6D-8D14-40E9-BA42-3629CBBB0D11}" type="pres">
      <dgm:prSet presAssocID="{7E2CB7A3-EFDE-4848-9EEF-3488E95DCA99}" presName="sibTrans" presStyleLbl="bgSibTrans2D1" presStyleIdx="2" presStyleCnt="8"/>
      <dgm:spPr/>
    </dgm:pt>
    <dgm:pt modelId="{0B53A97A-76F1-41D5-B6EB-D488A05D485A}" type="pres">
      <dgm:prSet presAssocID="{6C1A5A1F-8D59-4FBE-B929-CA3A5CE6AA30}" presName="compNode" presStyleCnt="0"/>
      <dgm:spPr/>
    </dgm:pt>
    <dgm:pt modelId="{08BED474-A20A-4A9A-A0E1-97953A16C17D}" type="pres">
      <dgm:prSet presAssocID="{6C1A5A1F-8D59-4FBE-B929-CA3A5CE6AA30}" presName="dummyConnPt" presStyleCnt="0"/>
      <dgm:spPr/>
    </dgm:pt>
    <dgm:pt modelId="{A2709DC5-4BF8-46FE-B51A-A1699C0C4E53}" type="pres">
      <dgm:prSet presAssocID="{6C1A5A1F-8D59-4FBE-B929-CA3A5CE6AA30}" presName="node" presStyleLbl="node1" presStyleIdx="3" presStyleCnt="9">
        <dgm:presLayoutVars>
          <dgm:bulletEnabled val="1"/>
        </dgm:presLayoutVars>
      </dgm:prSet>
      <dgm:spPr/>
      <dgm:t>
        <a:bodyPr/>
        <a:lstStyle/>
        <a:p>
          <a:endParaRPr lang="en-US"/>
        </a:p>
      </dgm:t>
    </dgm:pt>
    <dgm:pt modelId="{D9B2C594-04A2-4CC7-AF1F-E2DA472EE6EF}" type="pres">
      <dgm:prSet presAssocID="{749740D6-8198-433C-B57A-BD0707F10D80}" presName="sibTrans" presStyleLbl="bgSibTrans2D1" presStyleIdx="3" presStyleCnt="8"/>
      <dgm:spPr/>
    </dgm:pt>
    <dgm:pt modelId="{55389D8B-2BB5-4CD9-98B8-51E595F08207}" type="pres">
      <dgm:prSet presAssocID="{CD332EB6-21AA-47E7-B936-ED0957879FE8}" presName="compNode" presStyleCnt="0"/>
      <dgm:spPr/>
    </dgm:pt>
    <dgm:pt modelId="{E7DEE201-CF69-4FA0-A251-9C68DEFDD4A9}" type="pres">
      <dgm:prSet presAssocID="{CD332EB6-21AA-47E7-B936-ED0957879FE8}" presName="dummyConnPt" presStyleCnt="0"/>
      <dgm:spPr/>
    </dgm:pt>
    <dgm:pt modelId="{3B90DA19-8AD0-4B28-B0B4-A68BB513D5B4}" type="pres">
      <dgm:prSet presAssocID="{CD332EB6-21AA-47E7-B936-ED0957879FE8}" presName="node" presStyleLbl="node1" presStyleIdx="4" presStyleCnt="9">
        <dgm:presLayoutVars>
          <dgm:bulletEnabled val="1"/>
        </dgm:presLayoutVars>
      </dgm:prSet>
      <dgm:spPr/>
    </dgm:pt>
    <dgm:pt modelId="{DA4402FD-A6DC-4698-8954-24BFEFFC23C7}" type="pres">
      <dgm:prSet presAssocID="{E8FA5FED-4CE0-47FB-BDE5-FACEC5F46C1A}" presName="sibTrans" presStyleLbl="bgSibTrans2D1" presStyleIdx="4" presStyleCnt="8"/>
      <dgm:spPr/>
    </dgm:pt>
    <dgm:pt modelId="{8B1EC760-A0EC-450A-B42B-59A80E9E289D}" type="pres">
      <dgm:prSet presAssocID="{1867D614-20EE-4025-831A-54173086F94F}" presName="compNode" presStyleCnt="0"/>
      <dgm:spPr/>
    </dgm:pt>
    <dgm:pt modelId="{E22A8720-1161-4E00-A930-3D819AB804C5}" type="pres">
      <dgm:prSet presAssocID="{1867D614-20EE-4025-831A-54173086F94F}" presName="dummyConnPt" presStyleCnt="0"/>
      <dgm:spPr/>
    </dgm:pt>
    <dgm:pt modelId="{53F3D66B-5F21-4EB8-90DE-62B4637CEDD9}" type="pres">
      <dgm:prSet presAssocID="{1867D614-20EE-4025-831A-54173086F94F}" presName="node" presStyleLbl="node1" presStyleIdx="5" presStyleCnt="9">
        <dgm:presLayoutVars>
          <dgm:bulletEnabled val="1"/>
        </dgm:presLayoutVars>
      </dgm:prSet>
      <dgm:spPr/>
    </dgm:pt>
    <dgm:pt modelId="{BE4D7895-8CB2-4966-902B-EE948BDD5185}" type="pres">
      <dgm:prSet presAssocID="{3BAB5CA4-A29B-416D-825D-B7FAAB589FB0}" presName="sibTrans" presStyleLbl="bgSibTrans2D1" presStyleIdx="5" presStyleCnt="8"/>
      <dgm:spPr/>
    </dgm:pt>
    <dgm:pt modelId="{B85721BD-CBE3-4CC6-BE9D-02A51EF600FD}" type="pres">
      <dgm:prSet presAssocID="{4626D2D5-445D-437F-872F-D266DB354423}" presName="compNode" presStyleCnt="0"/>
      <dgm:spPr/>
    </dgm:pt>
    <dgm:pt modelId="{CD385E1C-2670-47CD-8AE3-33ABE1F435AE}" type="pres">
      <dgm:prSet presAssocID="{4626D2D5-445D-437F-872F-D266DB354423}" presName="dummyConnPt" presStyleCnt="0"/>
      <dgm:spPr/>
    </dgm:pt>
    <dgm:pt modelId="{4C2D039C-CE00-497C-BEF8-891BBF1892F1}" type="pres">
      <dgm:prSet presAssocID="{4626D2D5-445D-437F-872F-D266DB354423}" presName="node" presStyleLbl="node1" presStyleIdx="6" presStyleCnt="9">
        <dgm:presLayoutVars>
          <dgm:bulletEnabled val="1"/>
        </dgm:presLayoutVars>
      </dgm:prSet>
      <dgm:spPr/>
    </dgm:pt>
    <dgm:pt modelId="{9B442D3D-70AA-4209-8FF2-94DF9C2F7A06}" type="pres">
      <dgm:prSet presAssocID="{6EFBEF27-CDBD-483C-B8A2-4E97B1656D95}" presName="sibTrans" presStyleLbl="bgSibTrans2D1" presStyleIdx="6" presStyleCnt="8"/>
      <dgm:spPr/>
    </dgm:pt>
    <dgm:pt modelId="{DE41E267-6428-4BC9-AAB5-24E2D11FE86B}" type="pres">
      <dgm:prSet presAssocID="{92ECA095-7EC0-42EA-ADB0-FC2DF7F935D7}" presName="compNode" presStyleCnt="0"/>
      <dgm:spPr/>
    </dgm:pt>
    <dgm:pt modelId="{8A76C573-B4C1-4A6C-BB5B-C91C4A03991D}" type="pres">
      <dgm:prSet presAssocID="{92ECA095-7EC0-42EA-ADB0-FC2DF7F935D7}" presName="dummyConnPt" presStyleCnt="0"/>
      <dgm:spPr/>
    </dgm:pt>
    <dgm:pt modelId="{F11ACECF-67CE-4801-AE9E-41FE9CE3B2BB}" type="pres">
      <dgm:prSet presAssocID="{92ECA095-7EC0-42EA-ADB0-FC2DF7F935D7}" presName="node" presStyleLbl="node1" presStyleIdx="7" presStyleCnt="9">
        <dgm:presLayoutVars>
          <dgm:bulletEnabled val="1"/>
        </dgm:presLayoutVars>
      </dgm:prSet>
      <dgm:spPr/>
    </dgm:pt>
    <dgm:pt modelId="{9003C852-5E8E-4C94-9F9B-64AA379979C9}" type="pres">
      <dgm:prSet presAssocID="{C40A8A15-2A2F-459C-94B1-A37B15398E65}" presName="sibTrans" presStyleLbl="bgSibTrans2D1" presStyleIdx="7" presStyleCnt="8"/>
      <dgm:spPr/>
    </dgm:pt>
    <dgm:pt modelId="{F383996E-4D04-401D-ADAF-074699BD575E}" type="pres">
      <dgm:prSet presAssocID="{78DF2423-CE4A-4CEF-B1A4-FCADB5197917}" presName="compNode" presStyleCnt="0"/>
      <dgm:spPr/>
    </dgm:pt>
    <dgm:pt modelId="{3B22F74F-DC96-4FB5-A53C-0BAFD17856EB}" type="pres">
      <dgm:prSet presAssocID="{78DF2423-CE4A-4CEF-B1A4-FCADB5197917}" presName="dummyConnPt" presStyleCnt="0"/>
      <dgm:spPr/>
    </dgm:pt>
    <dgm:pt modelId="{5F38310C-A027-44FA-81B8-01512504C9A0}" type="pres">
      <dgm:prSet presAssocID="{78DF2423-CE4A-4CEF-B1A4-FCADB5197917}" presName="node" presStyleLbl="node1" presStyleIdx="8" presStyleCnt="9">
        <dgm:presLayoutVars>
          <dgm:bulletEnabled val="1"/>
        </dgm:presLayoutVars>
      </dgm:prSet>
      <dgm:spPr/>
      <dgm:t>
        <a:bodyPr/>
        <a:lstStyle/>
        <a:p>
          <a:endParaRPr lang="en-US"/>
        </a:p>
      </dgm:t>
    </dgm:pt>
  </dgm:ptLst>
  <dgm:cxnLst>
    <dgm:cxn modelId="{3F6F7083-6E85-4AF8-BED7-BF5434523430}" type="presOf" srcId="{E8FA5FED-4CE0-47FB-BDE5-FACEC5F46C1A}" destId="{DA4402FD-A6DC-4698-8954-24BFEFFC23C7}" srcOrd="0" destOrd="0" presId="urn:microsoft.com/office/officeart/2005/8/layout/bProcess4"/>
    <dgm:cxn modelId="{C4E3F641-90BA-46CB-B209-99C32BE090F5}" srcId="{E404FF09-E735-4869-9440-49460229149C}" destId="{1F16885F-A7B3-4AEC-BCFC-F8B04C526095}" srcOrd="2" destOrd="0" parTransId="{13D73AE0-4ABA-4C0A-94E8-BCAD2E47BB8A}" sibTransId="{7E2CB7A3-EFDE-4848-9EEF-3488E95DCA99}"/>
    <dgm:cxn modelId="{0C859E35-AD0A-4746-89B8-DD955EE94D1F}" type="presOf" srcId="{92ECA095-7EC0-42EA-ADB0-FC2DF7F935D7}" destId="{F11ACECF-67CE-4801-AE9E-41FE9CE3B2BB}" srcOrd="0" destOrd="0" presId="urn:microsoft.com/office/officeart/2005/8/layout/bProcess4"/>
    <dgm:cxn modelId="{5255EDDB-4D06-41B7-A637-F14A3C96EB1D}" type="presOf" srcId="{C40A8A15-2A2F-459C-94B1-A37B15398E65}" destId="{9003C852-5E8E-4C94-9F9B-64AA379979C9}" srcOrd="0" destOrd="0" presId="urn:microsoft.com/office/officeart/2005/8/layout/bProcess4"/>
    <dgm:cxn modelId="{418D4DB4-B881-49FD-8249-E56FA6FD9CE1}" type="presOf" srcId="{6C1A5A1F-8D59-4FBE-B929-CA3A5CE6AA30}" destId="{A2709DC5-4BF8-46FE-B51A-A1699C0C4E53}" srcOrd="0" destOrd="0" presId="urn:microsoft.com/office/officeart/2005/8/layout/bProcess4"/>
    <dgm:cxn modelId="{2148D354-90B5-4448-9E00-25138E6F59DA}" srcId="{E404FF09-E735-4869-9440-49460229149C}" destId="{4B38F81D-AD35-41F9-85B2-F875943BBF72}" srcOrd="0" destOrd="0" parTransId="{B16E9AA2-1FBE-43AE-98BE-01BBCCDA8344}" sibTransId="{AD4957DF-DE78-4FC7-93BD-EC0417BA1C19}"/>
    <dgm:cxn modelId="{4194AA5A-D16E-4333-AA9A-42E7157EDE3D}" type="presOf" srcId="{1F16885F-A7B3-4AEC-BCFC-F8B04C526095}" destId="{3A8ED859-6644-4C35-9951-582E58D950D2}" srcOrd="0" destOrd="0" presId="urn:microsoft.com/office/officeart/2005/8/layout/bProcess4"/>
    <dgm:cxn modelId="{23E2D893-D423-4996-9723-614ADD64BF50}" type="presOf" srcId="{7E2CB7A3-EFDE-4848-9EEF-3488E95DCA99}" destId="{70F9DF6D-8D14-40E9-BA42-3629CBBB0D11}" srcOrd="0" destOrd="0" presId="urn:microsoft.com/office/officeart/2005/8/layout/bProcess4"/>
    <dgm:cxn modelId="{2F57EBA6-57FC-4115-B7ED-655FC3A5D631}" type="presOf" srcId="{4B38F81D-AD35-41F9-85B2-F875943BBF72}" destId="{A693B395-2B9B-4E9F-BDD7-04F9EE1877A7}" srcOrd="0" destOrd="0" presId="urn:microsoft.com/office/officeart/2005/8/layout/bProcess4"/>
    <dgm:cxn modelId="{3B6AD0D9-554E-4FD2-8D6A-3ED9B68E69F4}" srcId="{E404FF09-E735-4869-9440-49460229149C}" destId="{78DF2423-CE4A-4CEF-B1A4-FCADB5197917}" srcOrd="8" destOrd="0" parTransId="{F1ACAA43-24A7-4E6A-B525-A3C0AA5DD89A}" sibTransId="{BF068EA1-D5A4-465F-903B-FFDEBC562FDA}"/>
    <dgm:cxn modelId="{CD316E12-FB90-468D-A1A6-39282B47EEF2}" type="presOf" srcId="{E404FF09-E735-4869-9440-49460229149C}" destId="{308D6CA5-F339-4F2B-9735-42FD2094DFC6}" srcOrd="0" destOrd="0" presId="urn:microsoft.com/office/officeart/2005/8/layout/bProcess4"/>
    <dgm:cxn modelId="{7ADE16C0-7E63-44A8-8E80-9CA83EE31090}" type="presOf" srcId="{4C63D911-1206-42F1-9572-B744B8ED7958}" destId="{CCE90834-C8FE-4308-BEA2-5C060028732C}" srcOrd="0" destOrd="0" presId="urn:microsoft.com/office/officeart/2005/8/layout/bProcess4"/>
    <dgm:cxn modelId="{7A4CDEF0-D61B-40F5-88A8-071F4027B3E4}" srcId="{E404FF09-E735-4869-9440-49460229149C}" destId="{4C63D911-1206-42F1-9572-B744B8ED7958}" srcOrd="1" destOrd="0" parTransId="{20E2F00F-2F52-41AC-A4DF-4AEADBF8D575}" sibTransId="{8A6CD7AC-4623-4A0F-89B4-6B50AA5A3156}"/>
    <dgm:cxn modelId="{B5FC9BBD-4D6D-4EBC-BCBB-29E51279EB7D}" srcId="{E404FF09-E735-4869-9440-49460229149C}" destId="{92ECA095-7EC0-42EA-ADB0-FC2DF7F935D7}" srcOrd="7" destOrd="0" parTransId="{D2DAE94F-6966-46BE-BBE4-0694EA932F37}" sibTransId="{C40A8A15-2A2F-459C-94B1-A37B15398E65}"/>
    <dgm:cxn modelId="{5002B0A6-C025-4C1E-957D-6EDFCA15FC4F}" type="presOf" srcId="{6EFBEF27-CDBD-483C-B8A2-4E97B1656D95}" destId="{9B442D3D-70AA-4209-8FF2-94DF9C2F7A06}" srcOrd="0" destOrd="0" presId="urn:microsoft.com/office/officeart/2005/8/layout/bProcess4"/>
    <dgm:cxn modelId="{50190B10-79ED-4AF8-95AF-42392581CB9A}" type="presOf" srcId="{4626D2D5-445D-437F-872F-D266DB354423}" destId="{4C2D039C-CE00-497C-BEF8-891BBF1892F1}" srcOrd="0" destOrd="0" presId="urn:microsoft.com/office/officeart/2005/8/layout/bProcess4"/>
    <dgm:cxn modelId="{E43E5B61-B333-467D-8E62-E045F7A39996}" type="presOf" srcId="{78DF2423-CE4A-4CEF-B1A4-FCADB5197917}" destId="{5F38310C-A027-44FA-81B8-01512504C9A0}" srcOrd="0" destOrd="0" presId="urn:microsoft.com/office/officeart/2005/8/layout/bProcess4"/>
    <dgm:cxn modelId="{356A3B05-9F38-4AB5-8FB1-BD8D7E20D71D}" type="presOf" srcId="{1867D614-20EE-4025-831A-54173086F94F}" destId="{53F3D66B-5F21-4EB8-90DE-62B4637CEDD9}" srcOrd="0" destOrd="0" presId="urn:microsoft.com/office/officeart/2005/8/layout/bProcess4"/>
    <dgm:cxn modelId="{D00F9A87-A0CE-4E9D-A64A-A4060A710F40}" srcId="{E404FF09-E735-4869-9440-49460229149C}" destId="{CD332EB6-21AA-47E7-B936-ED0957879FE8}" srcOrd="4" destOrd="0" parTransId="{63B0C1C5-6303-4B5B-97A1-9FE4B98DB1D2}" sibTransId="{E8FA5FED-4CE0-47FB-BDE5-FACEC5F46C1A}"/>
    <dgm:cxn modelId="{4C36812E-DF41-4A12-9C68-140340B033CC}" type="presOf" srcId="{3BAB5CA4-A29B-416D-825D-B7FAAB589FB0}" destId="{BE4D7895-8CB2-4966-902B-EE948BDD5185}" srcOrd="0" destOrd="0" presId="urn:microsoft.com/office/officeart/2005/8/layout/bProcess4"/>
    <dgm:cxn modelId="{D5816B21-4E74-4FA6-8D76-6F5F6314109D}" srcId="{E404FF09-E735-4869-9440-49460229149C}" destId="{1867D614-20EE-4025-831A-54173086F94F}" srcOrd="5" destOrd="0" parTransId="{F6AD474E-6E2E-4400-AD8F-4600E5219F2C}" sibTransId="{3BAB5CA4-A29B-416D-825D-B7FAAB589FB0}"/>
    <dgm:cxn modelId="{7B816E85-687C-47B6-8C17-3B3DB7131A13}" type="presOf" srcId="{749740D6-8198-433C-B57A-BD0707F10D80}" destId="{D9B2C594-04A2-4CC7-AF1F-E2DA472EE6EF}" srcOrd="0" destOrd="0" presId="urn:microsoft.com/office/officeart/2005/8/layout/bProcess4"/>
    <dgm:cxn modelId="{FA5392F6-DFA5-4FFC-B09A-0D194B20BFFE}" srcId="{E404FF09-E735-4869-9440-49460229149C}" destId="{6C1A5A1F-8D59-4FBE-B929-CA3A5CE6AA30}" srcOrd="3" destOrd="0" parTransId="{2AE553AC-67A7-4209-B046-D64026E13F0E}" sibTransId="{749740D6-8198-433C-B57A-BD0707F10D80}"/>
    <dgm:cxn modelId="{A64D3308-4908-47D1-BA94-D94C8899E7F5}" type="presOf" srcId="{CD332EB6-21AA-47E7-B936-ED0957879FE8}" destId="{3B90DA19-8AD0-4B28-B0B4-A68BB513D5B4}" srcOrd="0" destOrd="0" presId="urn:microsoft.com/office/officeart/2005/8/layout/bProcess4"/>
    <dgm:cxn modelId="{28CF3711-FC7F-4BC2-922C-2A83D57661BD}" type="presOf" srcId="{8A6CD7AC-4623-4A0F-89B4-6B50AA5A3156}" destId="{29DBE03F-9EBB-446B-A160-68662A39E769}" srcOrd="0" destOrd="0" presId="urn:microsoft.com/office/officeart/2005/8/layout/bProcess4"/>
    <dgm:cxn modelId="{4876A9A6-78E1-4C2D-BB45-EE53703DC1A9}" srcId="{E404FF09-E735-4869-9440-49460229149C}" destId="{4626D2D5-445D-437F-872F-D266DB354423}" srcOrd="6" destOrd="0" parTransId="{C84D1CF0-D96F-4974-A950-43B18EB47E48}" sibTransId="{6EFBEF27-CDBD-483C-B8A2-4E97B1656D95}"/>
    <dgm:cxn modelId="{F12F168F-248C-43F3-B33E-EDA24F61FE1F}" type="presOf" srcId="{AD4957DF-DE78-4FC7-93BD-EC0417BA1C19}" destId="{AF36480F-1E13-447D-BDA0-024B41819A31}" srcOrd="0" destOrd="0" presId="urn:microsoft.com/office/officeart/2005/8/layout/bProcess4"/>
    <dgm:cxn modelId="{5731471D-A08D-47BE-87A1-152AA68102E1}" type="presParOf" srcId="{308D6CA5-F339-4F2B-9735-42FD2094DFC6}" destId="{C10ACEC9-E881-4FD3-90D6-96198FB0DE60}" srcOrd="0" destOrd="0" presId="urn:microsoft.com/office/officeart/2005/8/layout/bProcess4"/>
    <dgm:cxn modelId="{118C56E7-CD30-4DEC-9D00-AA66C5B6DFA8}" type="presParOf" srcId="{C10ACEC9-E881-4FD3-90D6-96198FB0DE60}" destId="{1FA70252-A64B-45F2-BBB3-A8D8BA24DE7F}" srcOrd="0" destOrd="0" presId="urn:microsoft.com/office/officeart/2005/8/layout/bProcess4"/>
    <dgm:cxn modelId="{6283FE5C-0173-4C76-994D-CB15801794F8}" type="presParOf" srcId="{C10ACEC9-E881-4FD3-90D6-96198FB0DE60}" destId="{A693B395-2B9B-4E9F-BDD7-04F9EE1877A7}" srcOrd="1" destOrd="0" presId="urn:microsoft.com/office/officeart/2005/8/layout/bProcess4"/>
    <dgm:cxn modelId="{8484802E-A569-44BE-BF68-2F7F0EDD2F3A}" type="presParOf" srcId="{308D6CA5-F339-4F2B-9735-42FD2094DFC6}" destId="{AF36480F-1E13-447D-BDA0-024B41819A31}" srcOrd="1" destOrd="0" presId="urn:microsoft.com/office/officeart/2005/8/layout/bProcess4"/>
    <dgm:cxn modelId="{025E720B-2977-4AB6-BFFE-04E412DF3F2C}" type="presParOf" srcId="{308D6CA5-F339-4F2B-9735-42FD2094DFC6}" destId="{C95E9D57-BCB9-4E47-ACC7-CD8438F893E6}" srcOrd="2" destOrd="0" presId="urn:microsoft.com/office/officeart/2005/8/layout/bProcess4"/>
    <dgm:cxn modelId="{7BEA0F03-179A-4FE7-B871-AD27EEBA6368}" type="presParOf" srcId="{C95E9D57-BCB9-4E47-ACC7-CD8438F893E6}" destId="{624E5422-D164-4FD8-8BAD-257397318861}" srcOrd="0" destOrd="0" presId="urn:microsoft.com/office/officeart/2005/8/layout/bProcess4"/>
    <dgm:cxn modelId="{A6308DF8-D496-4E50-B2AC-B78AB107B9C3}" type="presParOf" srcId="{C95E9D57-BCB9-4E47-ACC7-CD8438F893E6}" destId="{CCE90834-C8FE-4308-BEA2-5C060028732C}" srcOrd="1" destOrd="0" presId="urn:microsoft.com/office/officeart/2005/8/layout/bProcess4"/>
    <dgm:cxn modelId="{3355E150-DDCA-483D-9237-13CD6A45431E}" type="presParOf" srcId="{308D6CA5-F339-4F2B-9735-42FD2094DFC6}" destId="{29DBE03F-9EBB-446B-A160-68662A39E769}" srcOrd="3" destOrd="0" presId="urn:microsoft.com/office/officeart/2005/8/layout/bProcess4"/>
    <dgm:cxn modelId="{176DA646-8500-4D34-8159-B337E45C908E}" type="presParOf" srcId="{308D6CA5-F339-4F2B-9735-42FD2094DFC6}" destId="{83A670C2-5B8D-4362-9213-5B745B4D69DC}" srcOrd="4" destOrd="0" presId="urn:microsoft.com/office/officeart/2005/8/layout/bProcess4"/>
    <dgm:cxn modelId="{5B405EE5-21C6-4B62-BF0E-75298827036A}" type="presParOf" srcId="{83A670C2-5B8D-4362-9213-5B745B4D69DC}" destId="{ECB0DF84-438C-4030-A582-F6D070D406B9}" srcOrd="0" destOrd="0" presId="urn:microsoft.com/office/officeart/2005/8/layout/bProcess4"/>
    <dgm:cxn modelId="{7FFC900D-7555-4F45-B883-EBE7D22179A5}" type="presParOf" srcId="{83A670C2-5B8D-4362-9213-5B745B4D69DC}" destId="{3A8ED859-6644-4C35-9951-582E58D950D2}" srcOrd="1" destOrd="0" presId="urn:microsoft.com/office/officeart/2005/8/layout/bProcess4"/>
    <dgm:cxn modelId="{CC2F3FAA-3DBE-452E-A9DD-7E86B88EF2CA}" type="presParOf" srcId="{308D6CA5-F339-4F2B-9735-42FD2094DFC6}" destId="{70F9DF6D-8D14-40E9-BA42-3629CBBB0D11}" srcOrd="5" destOrd="0" presId="urn:microsoft.com/office/officeart/2005/8/layout/bProcess4"/>
    <dgm:cxn modelId="{CEC1004D-7697-461D-A868-0E7512B5EBF8}" type="presParOf" srcId="{308D6CA5-F339-4F2B-9735-42FD2094DFC6}" destId="{0B53A97A-76F1-41D5-B6EB-D488A05D485A}" srcOrd="6" destOrd="0" presId="urn:microsoft.com/office/officeart/2005/8/layout/bProcess4"/>
    <dgm:cxn modelId="{3B08B481-CFA6-475C-9668-ABDB9EE3807B}" type="presParOf" srcId="{0B53A97A-76F1-41D5-B6EB-D488A05D485A}" destId="{08BED474-A20A-4A9A-A0E1-97953A16C17D}" srcOrd="0" destOrd="0" presId="urn:microsoft.com/office/officeart/2005/8/layout/bProcess4"/>
    <dgm:cxn modelId="{6E0D6E39-AA5A-4CD2-B0B0-BCD52CDDDCAE}" type="presParOf" srcId="{0B53A97A-76F1-41D5-B6EB-D488A05D485A}" destId="{A2709DC5-4BF8-46FE-B51A-A1699C0C4E53}" srcOrd="1" destOrd="0" presId="urn:microsoft.com/office/officeart/2005/8/layout/bProcess4"/>
    <dgm:cxn modelId="{2D2FA124-97B8-47F0-B8FC-F2703902E91F}" type="presParOf" srcId="{308D6CA5-F339-4F2B-9735-42FD2094DFC6}" destId="{D9B2C594-04A2-4CC7-AF1F-E2DA472EE6EF}" srcOrd="7" destOrd="0" presId="urn:microsoft.com/office/officeart/2005/8/layout/bProcess4"/>
    <dgm:cxn modelId="{0DDE2653-309E-4C6E-8E8C-AE42211BB61D}" type="presParOf" srcId="{308D6CA5-F339-4F2B-9735-42FD2094DFC6}" destId="{55389D8B-2BB5-4CD9-98B8-51E595F08207}" srcOrd="8" destOrd="0" presId="urn:microsoft.com/office/officeart/2005/8/layout/bProcess4"/>
    <dgm:cxn modelId="{473CBFF8-BB53-4E7A-BF73-95C3FE26F14F}" type="presParOf" srcId="{55389D8B-2BB5-4CD9-98B8-51E595F08207}" destId="{E7DEE201-CF69-4FA0-A251-9C68DEFDD4A9}" srcOrd="0" destOrd="0" presId="urn:microsoft.com/office/officeart/2005/8/layout/bProcess4"/>
    <dgm:cxn modelId="{75825486-16A7-4613-9DAA-B49E14219DCB}" type="presParOf" srcId="{55389D8B-2BB5-4CD9-98B8-51E595F08207}" destId="{3B90DA19-8AD0-4B28-B0B4-A68BB513D5B4}" srcOrd="1" destOrd="0" presId="urn:microsoft.com/office/officeart/2005/8/layout/bProcess4"/>
    <dgm:cxn modelId="{A99C7FAF-931A-4432-9375-DA0617337802}" type="presParOf" srcId="{308D6CA5-F339-4F2B-9735-42FD2094DFC6}" destId="{DA4402FD-A6DC-4698-8954-24BFEFFC23C7}" srcOrd="9" destOrd="0" presId="urn:microsoft.com/office/officeart/2005/8/layout/bProcess4"/>
    <dgm:cxn modelId="{2C8DC78D-3111-4F1D-B87C-A3E1DC0A9B4D}" type="presParOf" srcId="{308D6CA5-F339-4F2B-9735-42FD2094DFC6}" destId="{8B1EC760-A0EC-450A-B42B-59A80E9E289D}" srcOrd="10" destOrd="0" presId="urn:microsoft.com/office/officeart/2005/8/layout/bProcess4"/>
    <dgm:cxn modelId="{608A70AF-2CFB-4A86-8AA0-0C7594713A19}" type="presParOf" srcId="{8B1EC760-A0EC-450A-B42B-59A80E9E289D}" destId="{E22A8720-1161-4E00-A930-3D819AB804C5}" srcOrd="0" destOrd="0" presId="urn:microsoft.com/office/officeart/2005/8/layout/bProcess4"/>
    <dgm:cxn modelId="{6EA524E8-F9D7-4A73-BB0D-DFF0DA116E81}" type="presParOf" srcId="{8B1EC760-A0EC-450A-B42B-59A80E9E289D}" destId="{53F3D66B-5F21-4EB8-90DE-62B4637CEDD9}" srcOrd="1" destOrd="0" presId="urn:microsoft.com/office/officeart/2005/8/layout/bProcess4"/>
    <dgm:cxn modelId="{6E8875C5-66C3-4581-9829-3C3A4BE58A27}" type="presParOf" srcId="{308D6CA5-F339-4F2B-9735-42FD2094DFC6}" destId="{BE4D7895-8CB2-4966-902B-EE948BDD5185}" srcOrd="11" destOrd="0" presId="urn:microsoft.com/office/officeart/2005/8/layout/bProcess4"/>
    <dgm:cxn modelId="{73542DC5-A41F-488A-AFA6-8C7A9A3CD84F}" type="presParOf" srcId="{308D6CA5-F339-4F2B-9735-42FD2094DFC6}" destId="{B85721BD-CBE3-4CC6-BE9D-02A51EF600FD}" srcOrd="12" destOrd="0" presId="urn:microsoft.com/office/officeart/2005/8/layout/bProcess4"/>
    <dgm:cxn modelId="{5E408597-E724-4A4D-9198-E3730E92736D}" type="presParOf" srcId="{B85721BD-CBE3-4CC6-BE9D-02A51EF600FD}" destId="{CD385E1C-2670-47CD-8AE3-33ABE1F435AE}" srcOrd="0" destOrd="0" presId="urn:microsoft.com/office/officeart/2005/8/layout/bProcess4"/>
    <dgm:cxn modelId="{B7B4F5E8-98F7-4C81-B206-F5940BF61BE6}" type="presParOf" srcId="{B85721BD-CBE3-4CC6-BE9D-02A51EF600FD}" destId="{4C2D039C-CE00-497C-BEF8-891BBF1892F1}" srcOrd="1" destOrd="0" presId="urn:microsoft.com/office/officeart/2005/8/layout/bProcess4"/>
    <dgm:cxn modelId="{B221EA04-7A58-40BA-B423-02860B830C05}" type="presParOf" srcId="{308D6CA5-F339-4F2B-9735-42FD2094DFC6}" destId="{9B442D3D-70AA-4209-8FF2-94DF9C2F7A06}" srcOrd="13" destOrd="0" presId="urn:microsoft.com/office/officeart/2005/8/layout/bProcess4"/>
    <dgm:cxn modelId="{DE61353A-7EAB-4D1F-ACB9-FCDFC19A8662}" type="presParOf" srcId="{308D6CA5-F339-4F2B-9735-42FD2094DFC6}" destId="{DE41E267-6428-4BC9-AAB5-24E2D11FE86B}" srcOrd="14" destOrd="0" presId="urn:microsoft.com/office/officeart/2005/8/layout/bProcess4"/>
    <dgm:cxn modelId="{535AD308-440C-4949-8828-CC6DFCDC01AD}" type="presParOf" srcId="{DE41E267-6428-4BC9-AAB5-24E2D11FE86B}" destId="{8A76C573-B4C1-4A6C-BB5B-C91C4A03991D}" srcOrd="0" destOrd="0" presId="urn:microsoft.com/office/officeart/2005/8/layout/bProcess4"/>
    <dgm:cxn modelId="{D1B07EA0-CB6E-4C5E-BAED-AD7B75427B0E}" type="presParOf" srcId="{DE41E267-6428-4BC9-AAB5-24E2D11FE86B}" destId="{F11ACECF-67CE-4801-AE9E-41FE9CE3B2BB}" srcOrd="1" destOrd="0" presId="urn:microsoft.com/office/officeart/2005/8/layout/bProcess4"/>
    <dgm:cxn modelId="{792689CA-5AD3-4729-A11F-F5D368074032}" type="presParOf" srcId="{308D6CA5-F339-4F2B-9735-42FD2094DFC6}" destId="{9003C852-5E8E-4C94-9F9B-64AA379979C9}" srcOrd="15" destOrd="0" presId="urn:microsoft.com/office/officeart/2005/8/layout/bProcess4"/>
    <dgm:cxn modelId="{69AB8B30-A014-4F6E-A1BA-F2FB375D0B32}" type="presParOf" srcId="{308D6CA5-F339-4F2B-9735-42FD2094DFC6}" destId="{F383996E-4D04-401D-ADAF-074699BD575E}" srcOrd="16" destOrd="0" presId="urn:microsoft.com/office/officeart/2005/8/layout/bProcess4"/>
    <dgm:cxn modelId="{F7F77E9B-7A2B-4E79-BB9E-84FE4C5E3E95}" type="presParOf" srcId="{F383996E-4D04-401D-ADAF-074699BD575E}" destId="{3B22F74F-DC96-4FB5-A53C-0BAFD17856EB}" srcOrd="0" destOrd="0" presId="urn:microsoft.com/office/officeart/2005/8/layout/bProcess4"/>
    <dgm:cxn modelId="{9BD70097-1F98-47F4-93BE-D74E4DBD8F05}" type="presParOf" srcId="{F383996E-4D04-401D-ADAF-074699BD575E}" destId="{5F38310C-A027-44FA-81B8-01512504C9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6480F-1E13-447D-BDA0-024B41819A31}">
      <dsp:nvSpPr>
        <dsp:cNvPr id="0" name=""/>
        <dsp:cNvSpPr/>
      </dsp:nvSpPr>
      <dsp:spPr>
        <a:xfrm rot="5400000">
          <a:off x="-278290" y="12579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93B395-2B9B-4E9F-BDD7-04F9EE1877A7}">
      <dsp:nvSpPr>
        <dsp:cNvPr id="0" name=""/>
        <dsp:cNvSpPr/>
      </dsp:nvSpPr>
      <dsp:spPr>
        <a:xfrm>
          <a:off x="3065" y="462706"/>
          <a:ext cx="1663898" cy="998339"/>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Import dependencies or libraries</a:t>
          </a:r>
          <a:endParaRPr lang="en-US" sz="1100" kern="1200" dirty="0"/>
        </a:p>
      </dsp:txBody>
      <dsp:txXfrm>
        <a:off x="32305" y="491946"/>
        <a:ext cx="1605418" cy="939859"/>
      </dsp:txXfrm>
    </dsp:sp>
    <dsp:sp modelId="{29DBE03F-9EBB-446B-A160-68662A39E769}">
      <dsp:nvSpPr>
        <dsp:cNvPr id="0" name=""/>
        <dsp:cNvSpPr/>
      </dsp:nvSpPr>
      <dsp:spPr>
        <a:xfrm rot="5400000">
          <a:off x="-278290" y="25058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E90834-C8FE-4308-BEA2-5C060028732C}">
      <dsp:nvSpPr>
        <dsp:cNvPr id="0" name=""/>
        <dsp:cNvSpPr/>
      </dsp:nvSpPr>
      <dsp:spPr>
        <a:xfrm>
          <a:off x="3065" y="1710630"/>
          <a:ext cx="1663898" cy="998339"/>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Encoding</a:t>
          </a:r>
          <a:endParaRPr lang="en-US" sz="1100" kern="1200" dirty="0"/>
        </a:p>
      </dsp:txBody>
      <dsp:txXfrm>
        <a:off x="32305" y="1739870"/>
        <a:ext cx="1605418" cy="939859"/>
      </dsp:txXfrm>
    </dsp:sp>
    <dsp:sp modelId="{70F9DF6D-8D14-40E9-BA42-3629CBBB0D11}">
      <dsp:nvSpPr>
        <dsp:cNvPr id="0" name=""/>
        <dsp:cNvSpPr/>
      </dsp:nvSpPr>
      <dsp:spPr>
        <a:xfrm>
          <a:off x="345671" y="31298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8ED859-6644-4C35-9951-582E58D950D2}">
      <dsp:nvSpPr>
        <dsp:cNvPr id="0" name=""/>
        <dsp:cNvSpPr/>
      </dsp:nvSpPr>
      <dsp:spPr>
        <a:xfrm>
          <a:off x="3065" y="2958554"/>
          <a:ext cx="1663898" cy="998339"/>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Saving the final model</a:t>
          </a:r>
          <a:endParaRPr lang="en-US" sz="1100" kern="1200" dirty="0"/>
        </a:p>
      </dsp:txBody>
      <dsp:txXfrm>
        <a:off x="32305" y="2987794"/>
        <a:ext cx="1605418" cy="939859"/>
      </dsp:txXfrm>
    </dsp:sp>
    <dsp:sp modelId="{D9B2C594-04A2-4CC7-AF1F-E2DA472EE6EF}">
      <dsp:nvSpPr>
        <dsp:cNvPr id="0" name=""/>
        <dsp:cNvSpPr/>
      </dsp:nvSpPr>
      <dsp:spPr>
        <a:xfrm rot="16200000">
          <a:off x="1934694" y="25058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709DC5-4BF8-46FE-B51A-A1699C0C4E53}">
      <dsp:nvSpPr>
        <dsp:cNvPr id="0" name=""/>
        <dsp:cNvSpPr/>
      </dsp:nvSpPr>
      <dsp:spPr>
        <a:xfrm>
          <a:off x="2216050" y="2958554"/>
          <a:ext cx="1663898" cy="998339"/>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Hyper parameter tuning</a:t>
          </a:r>
          <a:endParaRPr lang="en-US" sz="1100" kern="1200" dirty="0"/>
        </a:p>
      </dsp:txBody>
      <dsp:txXfrm>
        <a:off x="2245290" y="2987794"/>
        <a:ext cx="1605418" cy="939859"/>
      </dsp:txXfrm>
    </dsp:sp>
    <dsp:sp modelId="{DA4402FD-A6DC-4698-8954-24BFEFFC23C7}">
      <dsp:nvSpPr>
        <dsp:cNvPr id="0" name=""/>
        <dsp:cNvSpPr/>
      </dsp:nvSpPr>
      <dsp:spPr>
        <a:xfrm rot="16200000">
          <a:off x="1934694" y="12579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90DA19-8AD0-4B28-B0B4-A68BB513D5B4}">
      <dsp:nvSpPr>
        <dsp:cNvPr id="0" name=""/>
        <dsp:cNvSpPr/>
      </dsp:nvSpPr>
      <dsp:spPr>
        <a:xfrm>
          <a:off x="2216050" y="1710630"/>
          <a:ext cx="1663898" cy="998339"/>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EDA and visualization</a:t>
          </a:r>
          <a:endParaRPr lang="en-US" sz="1100" kern="1200" dirty="0"/>
        </a:p>
      </dsp:txBody>
      <dsp:txXfrm>
        <a:off x="2245290" y="1739870"/>
        <a:ext cx="1605418" cy="939859"/>
      </dsp:txXfrm>
    </dsp:sp>
    <dsp:sp modelId="{BE4D7895-8CB2-4966-902B-EE948BDD5185}">
      <dsp:nvSpPr>
        <dsp:cNvPr id="0" name=""/>
        <dsp:cNvSpPr/>
      </dsp:nvSpPr>
      <dsp:spPr>
        <a:xfrm>
          <a:off x="2558656" y="6340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F3D66B-5F21-4EB8-90DE-62B4637CEDD9}">
      <dsp:nvSpPr>
        <dsp:cNvPr id="0" name=""/>
        <dsp:cNvSpPr/>
      </dsp:nvSpPr>
      <dsp:spPr>
        <a:xfrm>
          <a:off x="2216050" y="462706"/>
          <a:ext cx="1663898" cy="998339"/>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Data set collection</a:t>
          </a:r>
          <a:endParaRPr lang="en-US" sz="1100" kern="1200" dirty="0"/>
        </a:p>
      </dsp:txBody>
      <dsp:txXfrm>
        <a:off x="2245290" y="491946"/>
        <a:ext cx="1605418" cy="939859"/>
      </dsp:txXfrm>
    </dsp:sp>
    <dsp:sp modelId="{9B442D3D-70AA-4209-8FF2-94DF9C2F7A06}">
      <dsp:nvSpPr>
        <dsp:cNvPr id="0" name=""/>
        <dsp:cNvSpPr/>
      </dsp:nvSpPr>
      <dsp:spPr>
        <a:xfrm rot="5400000">
          <a:off x="4147679" y="12579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2D039C-CE00-497C-BEF8-891BBF1892F1}">
      <dsp:nvSpPr>
        <dsp:cNvPr id="0" name=""/>
        <dsp:cNvSpPr/>
      </dsp:nvSpPr>
      <dsp:spPr>
        <a:xfrm>
          <a:off x="4429035" y="462706"/>
          <a:ext cx="1663898" cy="998339"/>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Data Preprocessing</a:t>
          </a:r>
          <a:endParaRPr lang="en-US" sz="1100" kern="1200" dirty="0"/>
        </a:p>
      </dsp:txBody>
      <dsp:txXfrm>
        <a:off x="4458275" y="491946"/>
        <a:ext cx="1605418" cy="939859"/>
      </dsp:txXfrm>
    </dsp:sp>
    <dsp:sp modelId="{9003C852-5E8E-4C94-9F9B-64AA379979C9}">
      <dsp:nvSpPr>
        <dsp:cNvPr id="0" name=""/>
        <dsp:cNvSpPr/>
      </dsp:nvSpPr>
      <dsp:spPr>
        <a:xfrm rot="5400000">
          <a:off x="4147679" y="25058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1ACECF-67CE-4801-AE9E-41FE9CE3B2BB}">
      <dsp:nvSpPr>
        <dsp:cNvPr id="0" name=""/>
        <dsp:cNvSpPr/>
      </dsp:nvSpPr>
      <dsp:spPr>
        <a:xfrm>
          <a:off x="4429035" y="1710630"/>
          <a:ext cx="1663898" cy="998339"/>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Checked for null values</a:t>
          </a:r>
          <a:endParaRPr lang="en-US" sz="1100" kern="1200" dirty="0"/>
        </a:p>
      </dsp:txBody>
      <dsp:txXfrm>
        <a:off x="4458275" y="1739870"/>
        <a:ext cx="1605418" cy="939859"/>
      </dsp:txXfrm>
    </dsp:sp>
    <dsp:sp modelId="{5F38310C-A027-44FA-81B8-01512504C9A0}">
      <dsp:nvSpPr>
        <dsp:cNvPr id="0" name=""/>
        <dsp:cNvSpPr/>
      </dsp:nvSpPr>
      <dsp:spPr>
        <a:xfrm>
          <a:off x="4429035" y="2958554"/>
          <a:ext cx="1663898" cy="998339"/>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R2 Score,Cross validation score,MSE,RMSE,MAE</a:t>
          </a:r>
          <a:endParaRPr lang="en-US" sz="1100" kern="1200" dirty="0"/>
        </a:p>
      </dsp:txBody>
      <dsp:txXfrm>
        <a:off x="4458275" y="29877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86D116-F221-4F55-BC1F-7F3E85F8FD19}" type="datetimeFigureOut">
              <a:rPr lang="en-US" smtClean="0"/>
              <a:t>3/3/2022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811421-94BA-445E-A867-B2832AF425DC}"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86D116-F221-4F55-BC1F-7F3E85F8FD1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11421-94BA-445E-A867-B2832AF425D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B811421-94BA-445E-A867-B2832AF425DC}"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86D116-F221-4F55-BC1F-7F3E85F8FD1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86D116-F221-4F55-BC1F-7F3E85F8FD1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1B811421-94BA-445E-A867-B2832AF425DC}"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A86D116-F221-4F55-BC1F-7F3E85F8FD19}" type="datetimeFigureOut">
              <a:rPr lang="en-US" smtClean="0"/>
              <a:t>3/3/2022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811421-94BA-445E-A867-B2832AF425DC}"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A86D116-F221-4F55-BC1F-7F3E85F8FD19}"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11421-94BA-445E-A867-B2832AF425DC}"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86D116-F221-4F55-BC1F-7F3E85F8FD19}" type="datetimeFigureOut">
              <a:rPr lang="en-US" smtClean="0"/>
              <a:t>3/3/2022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B811421-94BA-445E-A867-B2832AF425DC}"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86D116-F221-4F55-BC1F-7F3E85F8FD19}"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1B811421-94BA-445E-A867-B2832AF425D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A86D116-F221-4F55-BC1F-7F3E85F8FD19}"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B811421-94BA-445E-A867-B2832AF425D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B811421-94BA-445E-A867-B2832AF425DC}"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A86D116-F221-4F55-BC1F-7F3E85F8FD19}" type="datetimeFigureOut">
              <a:rPr lang="en-US" smtClean="0"/>
              <a:t>3/3/2022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B811421-94BA-445E-A867-B2832AF425DC}"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A86D116-F221-4F55-BC1F-7F3E85F8FD19}" type="datetimeFigureOut">
              <a:rPr lang="en-US" smtClean="0"/>
              <a:t>3/3/2022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86D116-F221-4F55-BC1F-7F3E85F8FD19}" type="datetimeFigureOut">
              <a:rPr lang="en-US" smtClean="0"/>
              <a:t>3/3/2022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B811421-94BA-445E-A867-B2832AF425DC}"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altLang="en-US" dirty="0"/>
              <a:t>PRESENTATION</a:t>
            </a:r>
            <a:br>
              <a:rPr lang="en-US" altLang="en-US" dirty="0"/>
            </a:br>
            <a:endParaRPr lang="en-US" dirty="0"/>
          </a:p>
        </p:txBody>
      </p:sp>
      <p:sp>
        <p:nvSpPr>
          <p:cNvPr id="5" name="Content Placeholder 4"/>
          <p:cNvSpPr>
            <a:spLocks noGrp="1"/>
          </p:cNvSpPr>
          <p:nvPr>
            <p:ph sz="half" idx="1"/>
          </p:nvPr>
        </p:nvSpPr>
        <p:spPr>
          <a:xfrm>
            <a:off x="304800" y="1295400"/>
            <a:ext cx="3200400" cy="2819400"/>
          </a:xfrm>
        </p:spPr>
        <p:txBody>
          <a:bodyPr>
            <a:normAutofit fontScale="77500" lnSpcReduction="20000"/>
          </a:bodyPr>
          <a:lstStyle/>
          <a:p>
            <a:pPr marL="0" indent="0" algn="just">
              <a:buNone/>
            </a:pPr>
            <a:r>
              <a:rPr lang="en-US" altLang="en-US" dirty="0" smtClean="0"/>
              <a:t>A case study from US-based housing company named “Surprise Housing”. The company is looking at prospective properties to buy houses at a price below their actual values and flip them at a higher price which will help the company to enter the real estate market.</a:t>
            </a:r>
          </a:p>
          <a:p>
            <a:endParaRPr lang="en-US" dirty="0"/>
          </a:p>
        </p:txBody>
      </p:sp>
      <p:sp>
        <p:nvSpPr>
          <p:cNvPr id="6" name="Content Placeholder 5"/>
          <p:cNvSpPr>
            <a:spLocks noGrp="1"/>
          </p:cNvSpPr>
          <p:nvPr>
            <p:ph sz="half" idx="2"/>
          </p:nvPr>
        </p:nvSpPr>
        <p:spPr>
          <a:xfrm>
            <a:off x="4648200" y="1295400"/>
            <a:ext cx="4038600" cy="4830763"/>
          </a:xfrm>
        </p:spPr>
        <p:txBody>
          <a:bodyPr>
            <a:normAutofit fontScale="77500" lnSpcReduction="20000"/>
          </a:bodyPr>
          <a:lstStyle/>
          <a:p>
            <a:pPr marL="0" indent="0">
              <a:buNone/>
            </a:pPr>
            <a:r>
              <a:rPr lang="en-US" dirty="0" smtClean="0">
                <a:latin typeface="Castellar" panose="020A0402060406010301" pitchFamily="18" charset="0"/>
              </a:rPr>
              <a:t>Surprise Housing Price Prediction Project</a:t>
            </a:r>
            <a:endParaRPr lang="en-US" dirty="0"/>
          </a:p>
        </p:txBody>
      </p:sp>
      <p:sp>
        <p:nvSpPr>
          <p:cNvPr id="7" name="Rectangle 6"/>
          <p:cNvSpPr/>
          <p:nvPr/>
        </p:nvSpPr>
        <p:spPr>
          <a:xfrm>
            <a:off x="381000" y="4813994"/>
            <a:ext cx="3276600" cy="923330"/>
          </a:xfrm>
          <a:prstGeom prst="rect">
            <a:avLst/>
          </a:prstGeom>
        </p:spPr>
        <p:txBody>
          <a:bodyPr wrap="square">
            <a:spAutoFit/>
          </a:bodyPr>
          <a:lstStyle/>
          <a:p>
            <a:r>
              <a:rPr lang="en-US" dirty="0" smtClean="0"/>
              <a:t>Submitted by Mohini Singh</a:t>
            </a:r>
          </a:p>
          <a:p>
            <a:r>
              <a:rPr lang="en-US" dirty="0" smtClean="0"/>
              <a:t>Data Science Intern</a:t>
            </a:r>
          </a:p>
          <a:p>
            <a:r>
              <a:rPr lang="en-US" dirty="0" smtClean="0"/>
              <a:t>Flip Robo Technologies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177" y="1600200"/>
            <a:ext cx="5626927" cy="4049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116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 PROCESSING</a:t>
            </a:r>
            <a:endParaRPr lang="en-US" dirty="0"/>
          </a:p>
        </p:txBody>
      </p:sp>
      <p:sp>
        <p:nvSpPr>
          <p:cNvPr id="3" name="Content Placeholder 2"/>
          <p:cNvSpPr>
            <a:spLocks noGrp="1"/>
          </p:cNvSpPr>
          <p:nvPr>
            <p:ph sz="quarter" idx="1"/>
          </p:nvPr>
        </p:nvSpPr>
        <p:spPr/>
        <p:txBody>
          <a:bodyPr>
            <a:normAutofit fontScale="92500"/>
          </a:bodyPr>
          <a:lstStyle/>
          <a:p>
            <a:pPr lvl="0"/>
            <a:r>
              <a:rPr lang="en-IN" dirty="0" smtClean="0"/>
              <a:t>Importing the necessary dependencies and libraries.</a:t>
            </a:r>
          </a:p>
          <a:p>
            <a:pPr lvl="0"/>
            <a:r>
              <a:rPr lang="en-IN" dirty="0" smtClean="0"/>
              <a:t>Reading the CSV file and converted into data frame.</a:t>
            </a:r>
          </a:p>
          <a:p>
            <a:pPr lvl="0"/>
            <a:r>
              <a:rPr lang="en-IN" dirty="0" smtClean="0"/>
              <a:t>Checking the data dimensions for the original dataset.</a:t>
            </a:r>
          </a:p>
          <a:p>
            <a:pPr lvl="0"/>
            <a:r>
              <a:rPr lang="en-IN" dirty="0" smtClean="0"/>
              <a:t>Looking for null values and accordingly fill the missing data.</a:t>
            </a:r>
          </a:p>
          <a:p>
            <a:pPr lvl="0"/>
            <a:r>
              <a:rPr lang="en-IN" dirty="0" smtClean="0"/>
              <a:t>Checking the summary of the dataset.</a:t>
            </a:r>
          </a:p>
          <a:p>
            <a:pPr lvl="0"/>
            <a:r>
              <a:rPr lang="en-IN" dirty="0" smtClean="0"/>
              <a:t>Checking unique values.</a:t>
            </a:r>
          </a:p>
          <a:p>
            <a:pPr lvl="0"/>
            <a:r>
              <a:rPr lang="en-IN" dirty="0" smtClean="0"/>
              <a:t>Checking all the categorical columns in the dataset.</a:t>
            </a:r>
          </a:p>
          <a:p>
            <a:r>
              <a:rPr lang="en-IN" dirty="0" smtClean="0"/>
              <a:t>Visualizing each features using matplotlib and seaborn.</a:t>
            </a:r>
          </a:p>
          <a:p>
            <a:endParaRPr lang="en-US" dirty="0"/>
          </a:p>
        </p:txBody>
      </p:sp>
    </p:spTree>
    <p:extLst>
      <p:ext uri="{BB962C8B-B14F-4D97-AF65-F5344CB8AC3E}">
        <p14:creationId xmlns:p14="http://schemas.microsoft.com/office/powerpoint/2010/main" val="41092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PRE PROCESSING</a:t>
            </a:r>
            <a:endParaRPr lang="en-US" dirty="0"/>
          </a:p>
        </p:txBody>
      </p:sp>
      <p:sp>
        <p:nvSpPr>
          <p:cNvPr id="3" name="Content Placeholder 2"/>
          <p:cNvSpPr>
            <a:spLocks noGrp="1"/>
          </p:cNvSpPr>
          <p:nvPr>
            <p:ph sz="quarter" idx="1"/>
          </p:nvPr>
        </p:nvSpPr>
        <p:spPr/>
        <p:txBody>
          <a:bodyPr>
            <a:normAutofit fontScale="92500"/>
          </a:bodyPr>
          <a:lstStyle/>
          <a:p>
            <a:pPr lvl="0"/>
            <a:r>
              <a:rPr lang="en-IN" dirty="0" smtClean="0"/>
              <a:t>Performing encoding using the ordinal encoder on categorical features.</a:t>
            </a:r>
          </a:p>
          <a:p>
            <a:r>
              <a:rPr lang="en-IN" dirty="0" smtClean="0"/>
              <a:t>Checking for co-relation/multi-collinearity in a heatmap.</a:t>
            </a:r>
          </a:p>
          <a:p>
            <a:r>
              <a:rPr lang="en-IN" dirty="0" smtClean="0"/>
              <a:t>Checking for Outliers/Skewness using boxen plot and distribution plot.</a:t>
            </a:r>
          </a:p>
          <a:p>
            <a:r>
              <a:rPr lang="en-IN" dirty="0" smtClean="0"/>
              <a:t>Perform Scaling using Standard Scaler method.</a:t>
            </a:r>
          </a:p>
          <a:p>
            <a:r>
              <a:rPr lang="en-IN" dirty="0" smtClean="0"/>
              <a:t>Checking for the final dimension of dataset to confirm the input details.</a:t>
            </a:r>
          </a:p>
          <a:p>
            <a:r>
              <a:rPr lang="en-IN" dirty="0" smtClean="0"/>
              <a:t>Creating train test split and the best random state found in the range 1-1000.</a:t>
            </a:r>
          </a:p>
          <a:p>
            <a:endParaRPr lang="en-US" dirty="0"/>
          </a:p>
        </p:txBody>
      </p:sp>
    </p:spTree>
    <p:extLst>
      <p:ext uri="{BB962C8B-B14F-4D97-AF65-F5344CB8AC3E}">
        <p14:creationId xmlns:p14="http://schemas.microsoft.com/office/powerpoint/2010/main" val="375455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EXPLORATORY DATA ANALYSIS (EDA) AND VISUALIZATION</a:t>
            </a:r>
          </a:p>
        </p:txBody>
      </p:sp>
      <p:sp>
        <p:nvSpPr>
          <p:cNvPr id="5" name="Rectangle 4"/>
          <p:cNvSpPr/>
          <p:nvPr/>
        </p:nvSpPr>
        <p:spPr>
          <a:xfrm>
            <a:off x="381000" y="1938048"/>
            <a:ext cx="2971800" cy="369332"/>
          </a:xfrm>
          <a:prstGeom prst="rect">
            <a:avLst/>
          </a:prstGeom>
        </p:spPr>
        <p:txBody>
          <a:bodyPr wrap="square">
            <a:spAutoFit/>
          </a:bodyPr>
          <a:lstStyle/>
          <a:p>
            <a:r>
              <a:rPr lang="en-US" dirty="0" smtClean="0"/>
              <a:t>01. Univariate Analysis</a:t>
            </a:r>
            <a:endParaRPr lang="en-US" dirty="0"/>
          </a:p>
        </p:txBody>
      </p:sp>
      <p:sp>
        <p:nvSpPr>
          <p:cNvPr id="6" name="Rectangle 5"/>
          <p:cNvSpPr/>
          <p:nvPr/>
        </p:nvSpPr>
        <p:spPr>
          <a:xfrm>
            <a:off x="381000" y="2590800"/>
            <a:ext cx="2307771" cy="1754326"/>
          </a:xfrm>
          <a:prstGeom prst="rect">
            <a:avLst/>
          </a:prstGeom>
        </p:spPr>
        <p:txBody>
          <a:bodyPr wrap="square">
            <a:spAutoFit/>
          </a:bodyPr>
          <a:lstStyle/>
          <a:p>
            <a:r>
              <a:rPr lang="en-US" dirty="0" smtClean="0"/>
              <a:t>Univariate analysis is the simplest form of analyzing data. “Uni” means “one”, so in other words your data has only one variable.</a:t>
            </a:r>
            <a:endParaRPr lang="en-US" dirty="0"/>
          </a:p>
        </p:txBody>
      </p:sp>
      <p:sp>
        <p:nvSpPr>
          <p:cNvPr id="7" name="Rectangle 6"/>
          <p:cNvSpPr/>
          <p:nvPr/>
        </p:nvSpPr>
        <p:spPr>
          <a:xfrm>
            <a:off x="3429001" y="1981200"/>
            <a:ext cx="2819399" cy="369332"/>
          </a:xfrm>
          <a:prstGeom prst="rect">
            <a:avLst/>
          </a:prstGeom>
        </p:spPr>
        <p:txBody>
          <a:bodyPr wrap="square">
            <a:spAutoFit/>
          </a:bodyPr>
          <a:lstStyle/>
          <a:p>
            <a:r>
              <a:rPr lang="en-US" dirty="0" smtClean="0"/>
              <a:t>02. Multivariate Analysis</a:t>
            </a:r>
            <a:endParaRPr lang="en-US" dirty="0"/>
          </a:p>
        </p:txBody>
      </p:sp>
      <p:sp>
        <p:nvSpPr>
          <p:cNvPr id="8" name="Rectangle 7"/>
          <p:cNvSpPr/>
          <p:nvPr/>
        </p:nvSpPr>
        <p:spPr>
          <a:xfrm>
            <a:off x="3505200" y="2590800"/>
            <a:ext cx="2449286" cy="1754326"/>
          </a:xfrm>
          <a:prstGeom prst="rect">
            <a:avLst/>
          </a:prstGeom>
        </p:spPr>
        <p:txBody>
          <a:bodyPr wrap="square">
            <a:spAutoFit/>
          </a:bodyPr>
          <a:lstStyle/>
          <a:p>
            <a:r>
              <a:rPr lang="en-US" dirty="0" smtClean="0"/>
              <a:t>Multivariate analysis is a set of statistical techniques used for analysis of data that contain more than one variable. </a:t>
            </a:r>
            <a:endParaRPr lang="en-US" dirty="0"/>
          </a:p>
        </p:txBody>
      </p:sp>
      <p:sp>
        <p:nvSpPr>
          <p:cNvPr id="9" name="Rectangle 8"/>
          <p:cNvSpPr/>
          <p:nvPr/>
        </p:nvSpPr>
        <p:spPr>
          <a:xfrm>
            <a:off x="6477000" y="1981201"/>
            <a:ext cx="2667000" cy="369332"/>
          </a:xfrm>
          <a:prstGeom prst="rect">
            <a:avLst/>
          </a:prstGeom>
        </p:spPr>
        <p:txBody>
          <a:bodyPr wrap="square">
            <a:spAutoFit/>
          </a:bodyPr>
          <a:lstStyle/>
          <a:p>
            <a:r>
              <a:rPr lang="en-US" dirty="0" smtClean="0"/>
              <a:t>03. Correlation of Dataset</a:t>
            </a:r>
            <a:endParaRPr lang="en-US" dirty="0"/>
          </a:p>
        </p:txBody>
      </p:sp>
      <p:sp>
        <p:nvSpPr>
          <p:cNvPr id="10" name="Rectangle 9"/>
          <p:cNvSpPr/>
          <p:nvPr/>
        </p:nvSpPr>
        <p:spPr>
          <a:xfrm>
            <a:off x="6553199" y="2590800"/>
            <a:ext cx="2438401" cy="1477328"/>
          </a:xfrm>
          <a:prstGeom prst="rect">
            <a:avLst/>
          </a:prstGeom>
        </p:spPr>
        <p:txBody>
          <a:bodyPr wrap="square">
            <a:spAutoFit/>
          </a:bodyPr>
          <a:lstStyle/>
          <a:p>
            <a:r>
              <a:rPr lang="en-US" dirty="0" smtClean="0"/>
              <a:t>Correlation is used to test relationships between quantitative variables or categorical variables.</a:t>
            </a:r>
            <a:endParaRPr lang="en-US" dirty="0"/>
          </a:p>
        </p:txBody>
      </p:sp>
      <p:sp>
        <p:nvSpPr>
          <p:cNvPr id="11" name="Rectangle 10"/>
          <p:cNvSpPr/>
          <p:nvPr/>
        </p:nvSpPr>
        <p:spPr>
          <a:xfrm>
            <a:off x="685800" y="4736068"/>
            <a:ext cx="4637038" cy="369332"/>
          </a:xfrm>
          <a:prstGeom prst="rect">
            <a:avLst/>
          </a:prstGeom>
        </p:spPr>
        <p:txBody>
          <a:bodyPr wrap="square">
            <a:spAutoFit/>
          </a:bodyPr>
          <a:lstStyle/>
          <a:p>
            <a:r>
              <a:rPr lang="en-US" dirty="0" smtClean="0"/>
              <a:t>04. Correlation with Target variable</a:t>
            </a:r>
            <a:endParaRPr lang="en-US" dirty="0"/>
          </a:p>
        </p:txBody>
      </p:sp>
      <p:sp>
        <p:nvSpPr>
          <p:cNvPr id="12" name="Rectangle 11"/>
          <p:cNvSpPr/>
          <p:nvPr/>
        </p:nvSpPr>
        <p:spPr>
          <a:xfrm>
            <a:off x="685800" y="5334000"/>
            <a:ext cx="4044043" cy="646331"/>
          </a:xfrm>
          <a:prstGeom prst="rect">
            <a:avLst/>
          </a:prstGeom>
        </p:spPr>
        <p:txBody>
          <a:bodyPr wrap="square">
            <a:spAutoFit/>
          </a:bodyPr>
          <a:lstStyle/>
          <a:p>
            <a:r>
              <a:rPr lang="en-US" dirty="0" smtClean="0"/>
              <a:t>Correlation with the target variable to know how the data is related.</a:t>
            </a:r>
            <a:endParaRPr lang="en-US" dirty="0"/>
          </a:p>
        </p:txBody>
      </p:sp>
      <p:sp>
        <p:nvSpPr>
          <p:cNvPr id="13" name="Rectangle 12"/>
          <p:cNvSpPr/>
          <p:nvPr/>
        </p:nvSpPr>
        <p:spPr>
          <a:xfrm>
            <a:off x="5410200" y="4756275"/>
            <a:ext cx="3363687" cy="369332"/>
          </a:xfrm>
          <a:prstGeom prst="rect">
            <a:avLst/>
          </a:prstGeom>
        </p:spPr>
        <p:txBody>
          <a:bodyPr wrap="square">
            <a:spAutoFit/>
          </a:bodyPr>
          <a:lstStyle/>
          <a:p>
            <a:r>
              <a:rPr lang="en-US" dirty="0" smtClean="0"/>
              <a:t>05. Conclusion</a:t>
            </a:r>
            <a:endParaRPr lang="en-US" dirty="0"/>
          </a:p>
        </p:txBody>
      </p:sp>
      <p:sp>
        <p:nvSpPr>
          <p:cNvPr id="14" name="Rectangle 13"/>
          <p:cNvSpPr/>
          <p:nvPr/>
        </p:nvSpPr>
        <p:spPr>
          <a:xfrm>
            <a:off x="5257800" y="5193268"/>
            <a:ext cx="3733800" cy="646331"/>
          </a:xfrm>
          <a:prstGeom prst="rect">
            <a:avLst/>
          </a:prstGeom>
        </p:spPr>
        <p:txBody>
          <a:bodyPr wrap="square">
            <a:spAutoFit/>
          </a:bodyPr>
          <a:lstStyle/>
          <a:p>
            <a:r>
              <a:rPr lang="en-US" dirty="0" smtClean="0"/>
              <a:t>Summary with the conclusion of all the analysis</a:t>
            </a:r>
            <a:endParaRPr lang="en-US" dirty="0"/>
          </a:p>
        </p:txBody>
      </p:sp>
    </p:spTree>
    <p:extLst>
      <p:ext uri="{BB962C8B-B14F-4D97-AF65-F5344CB8AC3E}">
        <p14:creationId xmlns:p14="http://schemas.microsoft.com/office/powerpoint/2010/main" val="242115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PIE PLOT</a:t>
            </a:r>
            <a:endParaRPr lang="en-US" dirty="0"/>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86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sz="half" idx="2"/>
          </p:nvPr>
        </p:nvSpPr>
        <p:spPr>
          <a:xfrm>
            <a:off x="4876800" y="1524000"/>
            <a:ext cx="3810000" cy="4953000"/>
          </a:xfrm>
        </p:spPr>
        <p:txBody>
          <a:bodyPr>
            <a:normAutofit lnSpcReduction="10000"/>
          </a:bodyPr>
          <a:lstStyle/>
          <a:p>
            <a:r>
              <a:rPr lang="en-US" dirty="0" smtClean="0"/>
              <a:t>A Pie Chart is a circular statistical plot that can display only one series of data. </a:t>
            </a:r>
          </a:p>
          <a:p>
            <a:endParaRPr lang="en-US" dirty="0" smtClean="0"/>
          </a:p>
          <a:p>
            <a:r>
              <a:rPr lang="en-US" dirty="0" smtClean="0"/>
              <a:t>The area of the chart is the total percentage of the given data. </a:t>
            </a:r>
          </a:p>
          <a:p>
            <a:endParaRPr lang="en-US" dirty="0" smtClean="0"/>
          </a:p>
          <a:p>
            <a:r>
              <a:rPr lang="en-US" dirty="0" smtClean="0"/>
              <a:t>The area of slices of the pie represents the percentage of the parts of the data.</a:t>
            </a:r>
          </a:p>
          <a:p>
            <a:pPr marL="0" indent="0">
              <a:buNone/>
            </a:pPr>
            <a:endParaRPr lang="en-US" dirty="0"/>
          </a:p>
        </p:txBody>
      </p:sp>
    </p:spTree>
    <p:extLst>
      <p:ext uri="{BB962C8B-B14F-4D97-AF65-F5344CB8AC3E}">
        <p14:creationId xmlns:p14="http://schemas.microsoft.com/office/powerpoint/2010/main" val="3913448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PLOT</a:t>
            </a:r>
            <a:endParaRPr lang="en-US" dirty="0"/>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733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p:txBody>
          <a:bodyPr>
            <a:normAutofit fontScale="92500" lnSpcReduction="20000"/>
          </a:bodyPr>
          <a:lstStyle/>
          <a:p>
            <a:pPr marL="0" indent="0">
              <a:buNone/>
            </a:pPr>
            <a:r>
              <a:rPr lang="en-US" dirty="0" smtClean="0"/>
              <a:t>Count plot method is used to show the counts of observations in each categorical bin using bars. </a:t>
            </a:r>
          </a:p>
          <a:p>
            <a:endParaRPr lang="en-US" dirty="0" smtClean="0"/>
          </a:p>
          <a:p>
            <a:pPr marL="0" indent="0">
              <a:buNone/>
            </a:pPr>
            <a:r>
              <a:rPr lang="en-US" dirty="0" smtClean="0"/>
              <a:t>Parameters : This method is accepting the following parameters that are described below: x, y</a:t>
            </a:r>
          </a:p>
          <a:p>
            <a:endParaRPr lang="en-US" dirty="0" smtClean="0"/>
          </a:p>
          <a:p>
            <a:pPr marL="0" indent="0">
              <a:buNone/>
            </a:pPr>
            <a:r>
              <a:rPr lang="en-US" dirty="0" smtClean="0"/>
              <a:t>This parameter take names of variables in data or vector data, optional inputs for plotting long-form data.</a:t>
            </a:r>
            <a:endParaRPr lang="en-IN" dirty="0" smtClean="0"/>
          </a:p>
          <a:p>
            <a:endParaRPr lang="en-US" dirty="0"/>
          </a:p>
        </p:txBody>
      </p:sp>
    </p:spTree>
    <p:extLst>
      <p:ext uri="{BB962C8B-B14F-4D97-AF65-F5344CB8AC3E}">
        <p14:creationId xmlns:p14="http://schemas.microsoft.com/office/powerpoint/2010/main" val="50537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657600" cy="453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p:txBody>
          <a:bodyPr>
            <a:normAutofit fontScale="92500" lnSpcReduction="20000"/>
          </a:bodyPr>
          <a:lstStyle/>
          <a:p>
            <a:r>
              <a:rPr lang="en-US" dirty="0" smtClean="0"/>
              <a:t>Scatter plots are used to observe relationship between variables and uses dots to represent the relationship between them. </a:t>
            </a:r>
          </a:p>
          <a:p>
            <a:endParaRPr lang="en-US" dirty="0" smtClean="0"/>
          </a:p>
          <a:p>
            <a:r>
              <a:rPr lang="en-US" dirty="0" smtClean="0"/>
              <a:t>The scatter method in the matplotlib library is used to draw a scatter plot. </a:t>
            </a:r>
          </a:p>
          <a:p>
            <a:endParaRPr lang="en-US" dirty="0" smtClean="0"/>
          </a:p>
          <a:p>
            <a:r>
              <a:rPr lang="en-US" dirty="0" smtClean="0"/>
              <a:t>Scatter plots are widely used to represent relation among variables and how change in one affects the other.</a:t>
            </a:r>
            <a:endParaRPr lang="en-IN" dirty="0" smtClean="0"/>
          </a:p>
          <a:p>
            <a:pPr marL="0" indent="0">
              <a:buNone/>
            </a:pPr>
            <a:endParaRPr lang="en-US" dirty="0"/>
          </a:p>
        </p:txBody>
      </p:sp>
    </p:spTree>
    <p:extLst>
      <p:ext uri="{BB962C8B-B14F-4D97-AF65-F5344CB8AC3E}">
        <p14:creationId xmlns:p14="http://schemas.microsoft.com/office/powerpoint/2010/main" val="307451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pic>
        <p:nvPicPr>
          <p:cNvPr id="5" name="Content Placeholder 5">
            <a:extLst>
              <a:ext uri="{FF2B5EF4-FFF2-40B4-BE49-F238E27FC236}">
                <a16:creationId xmlns="" xmlns:a16="http://schemas.microsoft.com/office/drawing/2014/main" xmlns:lc="http://schemas.openxmlformats.org/drawingml/2006/lockedCanvas" id="{78C7F9CD-A60B-411E-86F2-F909736BAF60}"/>
              </a:ext>
            </a:extLst>
          </p:cNvPr>
          <p:cNvPicPr>
            <a:picLocks noGrp="1" noChangeAspect="1"/>
          </p:cNvPicPr>
          <p:nvPr>
            <p:ph sz="half" idx="1"/>
          </p:nvPr>
        </p:nvPicPr>
        <p:blipFill>
          <a:blip r:embed="rId2"/>
          <a:stretch>
            <a:fillRect/>
          </a:stretch>
        </p:blipFill>
        <p:spPr>
          <a:xfrm>
            <a:off x="609601" y="1600200"/>
            <a:ext cx="3437850" cy="4525963"/>
          </a:xfrm>
          <a:prstGeom prst="rect">
            <a:avLst/>
          </a:prstGeom>
        </p:spPr>
      </p:pic>
      <p:sp>
        <p:nvSpPr>
          <p:cNvPr id="4" name="Content Placeholder 3"/>
          <p:cNvSpPr>
            <a:spLocks noGrp="1"/>
          </p:cNvSpPr>
          <p:nvPr>
            <p:ph sz="half" idx="2"/>
          </p:nvPr>
        </p:nvSpPr>
        <p:spPr/>
        <p:txBody>
          <a:bodyPr>
            <a:normAutofit fontScale="92500"/>
          </a:bodyPr>
          <a:lstStyle/>
          <a:p>
            <a:pPr marL="0" indent="0">
              <a:buNone/>
            </a:pPr>
            <a:r>
              <a:rPr lang="en-US" dirty="0" smtClean="0"/>
              <a:t>A histogram is basically used to represent data provided in the form of some groups.</a:t>
            </a:r>
          </a:p>
          <a:p>
            <a:endParaRPr lang="en-US" dirty="0" smtClean="0"/>
          </a:p>
          <a:p>
            <a:pPr marL="0" indent="0">
              <a:buNone/>
            </a:pPr>
            <a:r>
              <a:rPr lang="en-US" dirty="0" smtClean="0"/>
              <a:t>It is accurate method for the graphical representation of numerical data distribution.</a:t>
            </a:r>
          </a:p>
          <a:p>
            <a:endParaRPr lang="en-US" dirty="0" smtClean="0"/>
          </a:p>
          <a:p>
            <a:pPr marL="0" indent="0">
              <a:buNone/>
            </a:pPr>
            <a:r>
              <a:rPr lang="en-US" dirty="0" smtClean="0"/>
              <a:t>It is a type of bar plot where X-axis represents the bin ranges while Y-axis gives information about frequency.</a:t>
            </a:r>
            <a:endParaRPr lang="en-IN" dirty="0" smtClean="0"/>
          </a:p>
          <a:p>
            <a:endParaRPr lang="en-US" dirty="0"/>
          </a:p>
        </p:txBody>
      </p:sp>
    </p:spTree>
    <p:extLst>
      <p:ext uri="{BB962C8B-B14F-4D97-AF65-F5344CB8AC3E}">
        <p14:creationId xmlns:p14="http://schemas.microsoft.com/office/powerpoint/2010/main" val="227822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HEATMAP</a:t>
            </a:r>
            <a:endParaRPr lang="en-US" dirty="0"/>
          </a:p>
        </p:txBody>
      </p:sp>
      <p:pic>
        <p:nvPicPr>
          <p:cNvPr id="61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100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p:txBody>
          <a:bodyPr>
            <a:normAutofit fontScale="92500"/>
          </a:bodyPr>
          <a:lstStyle/>
          <a:p>
            <a:pPr marL="0" indent="0">
              <a:buNone/>
            </a:pPr>
            <a:r>
              <a:rPr lang="en-US" dirty="0" smtClean="0"/>
              <a:t>A heatmap contains values representing various shades of the same color for each value to be plotted.</a:t>
            </a:r>
          </a:p>
          <a:p>
            <a:endParaRPr lang="en-US" dirty="0" smtClean="0"/>
          </a:p>
          <a:p>
            <a:pPr marL="0" indent="0">
              <a:buNone/>
            </a:pPr>
            <a:r>
              <a:rPr lang="en-US" dirty="0" smtClean="0"/>
              <a:t>Usually the darker shades of the chart represent higher values than the lighter shade. </a:t>
            </a:r>
          </a:p>
          <a:p>
            <a:endParaRPr lang="en-US" dirty="0" smtClean="0"/>
          </a:p>
          <a:p>
            <a:pPr marL="0" indent="0">
              <a:buNone/>
            </a:pPr>
            <a:r>
              <a:rPr lang="en-US" dirty="0" smtClean="0"/>
              <a:t>For a very different value a completely different color can also be used.</a:t>
            </a:r>
            <a:endParaRPr lang="en-IN" dirty="0" smtClean="0"/>
          </a:p>
          <a:p>
            <a:pPr marL="0" indent="0">
              <a:buNone/>
            </a:pPr>
            <a:endParaRPr lang="en-US" dirty="0"/>
          </a:p>
        </p:txBody>
      </p:sp>
    </p:spTree>
    <p:extLst>
      <p:ext uri="{BB962C8B-B14F-4D97-AF65-F5344CB8AC3E}">
        <p14:creationId xmlns:p14="http://schemas.microsoft.com/office/powerpoint/2010/main" val="211900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GRAPH</a:t>
            </a:r>
            <a:endParaRPr lang="en-US" dirty="0"/>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10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a:xfrm>
            <a:off x="4724400" y="1828800"/>
            <a:ext cx="3962400" cy="4297363"/>
          </a:xfrm>
        </p:spPr>
        <p:txBody>
          <a:bodyPr>
            <a:normAutofit fontScale="85000" lnSpcReduction="10000"/>
          </a:bodyPr>
          <a:lstStyle/>
          <a:p>
            <a:pPr marL="0" indent="0">
              <a:buNone/>
            </a:pPr>
            <a:r>
              <a:rPr lang="en-US" dirty="0" smtClean="0"/>
              <a:t>Bar graphs are used to compare things between different groups or to track changes over time.</a:t>
            </a:r>
          </a:p>
          <a:p>
            <a:endParaRPr lang="en-US" dirty="0" smtClean="0"/>
          </a:p>
          <a:p>
            <a:pPr marL="0" indent="0">
              <a:buNone/>
            </a:pPr>
            <a:r>
              <a:rPr lang="en-US" dirty="0" smtClean="0"/>
              <a:t>Here we are comparing the correlation values between the feature columns and the target label column which is Sale Price in our scenario.</a:t>
            </a:r>
          </a:p>
          <a:p>
            <a:endParaRPr lang="en-US" dirty="0" smtClean="0"/>
          </a:p>
          <a:p>
            <a:pPr marL="0" indent="0">
              <a:buNone/>
            </a:pPr>
            <a:r>
              <a:rPr lang="en-US" dirty="0" smtClean="0"/>
              <a:t>It gives us an insight on positive and negative correlated column details.</a:t>
            </a:r>
            <a:endParaRPr lang="en-IN" dirty="0" smtClean="0"/>
          </a:p>
          <a:p>
            <a:pPr marL="0" indent="0">
              <a:buNone/>
            </a:pPr>
            <a:endParaRPr lang="en-US" dirty="0"/>
          </a:p>
        </p:txBody>
      </p:sp>
    </p:spTree>
    <p:extLst>
      <p:ext uri="{BB962C8B-B14F-4D97-AF65-F5344CB8AC3E}">
        <p14:creationId xmlns:p14="http://schemas.microsoft.com/office/powerpoint/2010/main" val="1195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BOXEN PLOT</a:t>
            </a:r>
            <a:endParaRPr lang="en-US" dirty="0"/>
          </a:p>
        </p:txBody>
      </p:sp>
      <p:pic>
        <p:nvPicPr>
          <p:cNvPr id="819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67314" y="1371600"/>
            <a:ext cx="3507221" cy="468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a:xfrm>
            <a:off x="4724400" y="1676400"/>
            <a:ext cx="3962400" cy="4449763"/>
          </a:xfrm>
        </p:spPr>
        <p:txBody>
          <a:bodyPr>
            <a:normAutofit fontScale="92500"/>
          </a:bodyPr>
          <a:lstStyle/>
          <a:p>
            <a:pPr marL="0" indent="0">
              <a:buNone/>
            </a:pPr>
            <a:r>
              <a:rPr lang="en-US" dirty="0" smtClean="0"/>
              <a:t>A Boxen Plot is also known as Whisker plot is created to display the summary of the set of data values having properties like minimum, first quartile, median, third quartile and maximum.</a:t>
            </a:r>
          </a:p>
          <a:p>
            <a:endParaRPr lang="en-US" dirty="0" smtClean="0"/>
          </a:p>
          <a:p>
            <a:pPr marL="0" indent="0">
              <a:buNone/>
            </a:pPr>
            <a:r>
              <a:rPr lang="en-US" dirty="0" smtClean="0"/>
              <a:t>We have used it to identify the outlier details for all the numeric datatype column values.</a:t>
            </a:r>
            <a:endParaRPr lang="en-IN" dirty="0" smtClean="0"/>
          </a:p>
          <a:p>
            <a:pPr marL="0" indent="0">
              <a:buNone/>
            </a:pPr>
            <a:endParaRPr lang="en-US" dirty="0"/>
          </a:p>
        </p:txBody>
      </p:sp>
    </p:spTree>
    <p:extLst>
      <p:ext uri="{BB962C8B-B14F-4D97-AF65-F5344CB8AC3E}">
        <p14:creationId xmlns:p14="http://schemas.microsoft.com/office/powerpoint/2010/main" val="404634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ACKNOWLEDGMENT</a:t>
            </a:r>
            <a:endParaRPr lang="en-US" dirty="0"/>
          </a:p>
        </p:txBody>
      </p:sp>
      <p:sp>
        <p:nvSpPr>
          <p:cNvPr id="6" name="Content Placeholder 5"/>
          <p:cNvSpPr>
            <a:spLocks noGrp="1"/>
          </p:cNvSpPr>
          <p:nvPr>
            <p:ph sz="quarter" idx="1"/>
          </p:nvPr>
        </p:nvSpPr>
        <p:spPr/>
        <p:txBody>
          <a:bodyPr>
            <a:normAutofit fontScale="92500"/>
          </a:bodyPr>
          <a:lstStyle/>
          <a:p>
            <a:pPr algn="just"/>
            <a:r>
              <a:rPr lang="en-US" dirty="0" smtClean="0"/>
              <a:t>I would like to express my deepest gratitude to my SME (Subject Matter Expert) Srishti Maan as well as Flip Robo Technologies who gave me the opportunity to do this project on Surprise Housing Price Prediction, which also helped me in doing lots of research wherein I came to know about so many new things.</a:t>
            </a:r>
          </a:p>
          <a:p>
            <a:pPr marL="0" indent="0" algn="just">
              <a:buNone/>
            </a:pPr>
            <a:endParaRPr lang="en-US" dirty="0" smtClean="0"/>
          </a:p>
          <a:p>
            <a:pPr algn="just"/>
            <a:r>
              <a:rPr lang="en-US" dirty="0" smtClean="0"/>
              <a:t>Also, I have utilized a few external resources that helped me to complete the project. I ensured that I learn from the samples and modify things according to my project requirement.</a:t>
            </a:r>
            <a:endParaRPr lang="en-IN" dirty="0" smtClean="0"/>
          </a:p>
          <a:p>
            <a:endParaRPr lang="en-US" dirty="0"/>
          </a:p>
        </p:txBody>
      </p:sp>
    </p:spTree>
    <p:extLst>
      <p:ext uri="{BB962C8B-B14F-4D97-AF65-F5344CB8AC3E}">
        <p14:creationId xmlns:p14="http://schemas.microsoft.com/office/powerpoint/2010/main" val="1410185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PLOT</a:t>
            </a:r>
            <a:endParaRPr lang="en-US" dirty="0"/>
          </a:p>
        </p:txBody>
      </p:sp>
      <p:pic>
        <p:nvPicPr>
          <p:cNvPr id="921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77799" y="1371600"/>
            <a:ext cx="3486251" cy="468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p:txBody>
          <a:bodyPr>
            <a:normAutofit fontScale="85000" lnSpcReduction="10000"/>
          </a:bodyPr>
          <a:lstStyle/>
          <a:p>
            <a:pPr marL="0" indent="0">
              <a:buNone/>
            </a:pPr>
            <a:r>
              <a:rPr lang="en-US" dirty="0" smtClean="0"/>
              <a:t>Distribution plots visually assess the distribution of sample data by comparing the empirical distribution of the data with the theoretical values expected from a specified distribution.</a:t>
            </a:r>
          </a:p>
          <a:p>
            <a:endParaRPr lang="en-US" dirty="0" smtClean="0"/>
          </a:p>
          <a:p>
            <a:pPr marL="0" indent="0">
              <a:buNone/>
            </a:pPr>
            <a:r>
              <a:rPr lang="en-US" dirty="0" smtClean="0"/>
              <a:t>Here we have used it to analyze the skewness information for numeric datatype column values.</a:t>
            </a:r>
          </a:p>
          <a:p>
            <a:endParaRPr lang="en-US" dirty="0" smtClean="0"/>
          </a:p>
          <a:p>
            <a:pPr marL="0" indent="0">
              <a:buNone/>
            </a:pPr>
            <a:r>
              <a:rPr lang="en-US" dirty="0" smtClean="0"/>
              <a:t>The acceptable form usually is a normal distribution resembling a bell shape curve.</a:t>
            </a:r>
            <a:endParaRPr lang="en-IN" dirty="0" smtClean="0"/>
          </a:p>
          <a:p>
            <a:pPr marL="0" indent="0">
              <a:buNone/>
            </a:pPr>
            <a:endParaRPr lang="en-US" dirty="0"/>
          </a:p>
        </p:txBody>
      </p:sp>
    </p:spTree>
    <p:extLst>
      <p:ext uri="{BB962C8B-B14F-4D97-AF65-F5344CB8AC3E}">
        <p14:creationId xmlns:p14="http://schemas.microsoft.com/office/powerpoint/2010/main" val="425021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 TRAINING PHASES</a:t>
            </a:r>
            <a:endParaRPr lang="en-US" dirty="0"/>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24349" y="1527175"/>
            <a:ext cx="845879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78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DEVELOPMENT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algorithms used on training and test data are as follows:</a:t>
            </a:r>
          </a:p>
          <a:p>
            <a:pPr lvl="1"/>
            <a:r>
              <a:rPr lang="en-IN" dirty="0" smtClean="0"/>
              <a:t>Linear Regression Model</a:t>
            </a:r>
          </a:p>
          <a:p>
            <a:pPr lvl="1"/>
            <a:r>
              <a:rPr lang="en-US" dirty="0" smtClean="0"/>
              <a:t>Ridge Regularization Regression Model</a:t>
            </a:r>
          </a:p>
          <a:p>
            <a:pPr lvl="1"/>
            <a:r>
              <a:rPr lang="en-IN" dirty="0" smtClean="0"/>
              <a:t>Lasso Regularization Regression Model</a:t>
            </a:r>
          </a:p>
          <a:p>
            <a:pPr lvl="1"/>
            <a:r>
              <a:rPr lang="en-IN" dirty="0" smtClean="0"/>
              <a:t>Support Vector Regression Model</a:t>
            </a:r>
          </a:p>
          <a:p>
            <a:pPr lvl="1"/>
            <a:r>
              <a:rPr lang="en-IN" dirty="0" smtClean="0"/>
              <a:t>Decision Tree Regression Model</a:t>
            </a:r>
          </a:p>
          <a:p>
            <a:pPr lvl="1"/>
            <a:r>
              <a:rPr lang="en-IN" dirty="0" smtClean="0"/>
              <a:t>Random Forest Regression Model</a:t>
            </a:r>
          </a:p>
          <a:p>
            <a:pPr lvl="1"/>
            <a:r>
              <a:rPr lang="en-US" dirty="0" smtClean="0"/>
              <a:t>K Nearest Neighbors Regression Model</a:t>
            </a:r>
          </a:p>
          <a:p>
            <a:pPr lvl="1"/>
            <a:r>
              <a:rPr lang="en-US" dirty="0" smtClean="0"/>
              <a:t>Gradient Boosting Regression Model</a:t>
            </a:r>
          </a:p>
          <a:p>
            <a:pPr lvl="1"/>
            <a:r>
              <a:rPr lang="en-IN" dirty="0" smtClean="0"/>
              <a:t>Ada Boost Regression Model</a:t>
            </a:r>
          </a:p>
          <a:p>
            <a:pPr lvl="1"/>
            <a:r>
              <a:rPr lang="en-IN" dirty="0" smtClean="0"/>
              <a:t>Extra Trees Regression Model</a:t>
            </a:r>
          </a:p>
          <a:p>
            <a:endParaRPr lang="en-US" dirty="0"/>
          </a:p>
        </p:txBody>
      </p:sp>
    </p:spTree>
    <p:extLst>
      <p:ext uri="{BB962C8B-B14F-4D97-AF65-F5344CB8AC3E}">
        <p14:creationId xmlns:p14="http://schemas.microsoft.com/office/powerpoint/2010/main" val="238221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EVALUATION AND </a:t>
            </a:r>
            <a:r>
              <a:rPr lang="en-IN" smtClean="0"/>
              <a:t>HYPER PARAMETER TUNING</a:t>
            </a:r>
            <a:endParaRPr lang="en-US" dirty="0"/>
          </a:p>
        </p:txBody>
      </p:sp>
      <p:sp>
        <p:nvSpPr>
          <p:cNvPr id="4" name="Content Placeholder 3">
            <a:extLst>
              <a:ext uri="{FF2B5EF4-FFF2-40B4-BE49-F238E27FC236}">
                <a16:creationId xmlns="" xmlns:a16="http://schemas.microsoft.com/office/drawing/2014/main" xmlns:lc="http://schemas.openxmlformats.org/drawingml/2006/lockedCanvas" id="{C9BEDE3C-29AF-4E29-AB9B-EE7AA5584FD1}"/>
              </a:ext>
            </a:extLst>
          </p:cNvPr>
          <p:cNvSpPr txBox="1">
            <a:spLocks noGrp="1"/>
          </p:cNvSpPr>
          <p:nvPr>
            <p:ph sz="quarter" idx="1"/>
          </p:nvPr>
        </p:nvSpPr>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dirty="0" smtClean="0"/>
              <a:t>The key metrics used here were:</a:t>
            </a:r>
          </a:p>
          <a:p>
            <a:pPr lvl="1"/>
            <a:r>
              <a:rPr lang="en-US" dirty="0" smtClean="0"/>
              <a:t>R2 score</a:t>
            </a:r>
          </a:p>
          <a:p>
            <a:pPr lvl="1"/>
            <a:r>
              <a:rPr lang="en-US" dirty="0" smtClean="0"/>
              <a:t>Cross Validation Score</a:t>
            </a:r>
          </a:p>
          <a:p>
            <a:pPr lvl="1"/>
            <a:r>
              <a:rPr lang="en-US" dirty="0" smtClean="0"/>
              <a:t>MAE</a:t>
            </a:r>
          </a:p>
          <a:p>
            <a:pPr lvl="1"/>
            <a:r>
              <a:rPr lang="en-US" dirty="0" smtClean="0"/>
              <a:t>MSE</a:t>
            </a:r>
          </a:p>
          <a:p>
            <a:pPr lvl="1"/>
            <a:r>
              <a:rPr lang="en-US" dirty="0" smtClean="0"/>
              <a:t>RMSE</a:t>
            </a:r>
          </a:p>
          <a:p>
            <a:endParaRPr lang="en-US" dirty="0" smtClean="0"/>
          </a:p>
          <a:p>
            <a:pPr indent="0">
              <a:buNone/>
            </a:pPr>
            <a:r>
              <a:rPr lang="en-US" dirty="0" smtClean="0"/>
              <a:t>We tried to find out the best parameters list to increase our accuracy scores by using Hyperparameter Tuning.</a:t>
            </a:r>
          </a:p>
          <a:p>
            <a:endParaRPr lang="en-US" dirty="0" smtClean="0"/>
          </a:p>
          <a:p>
            <a:pPr indent="0">
              <a:buNone/>
            </a:pPr>
            <a:r>
              <a:rPr lang="en-US" dirty="0" smtClean="0"/>
              <a:t>In order to achieve a higher score we used the </a:t>
            </a:r>
            <a:r>
              <a:rPr lang="en-IN" dirty="0" smtClean="0"/>
              <a:t>Grid Search CV method with 5 folds.</a:t>
            </a:r>
            <a:endParaRPr lang="en-IN" dirty="0"/>
          </a:p>
        </p:txBody>
      </p:sp>
    </p:spTree>
    <p:extLst>
      <p:ext uri="{BB962C8B-B14F-4D97-AF65-F5344CB8AC3E}">
        <p14:creationId xmlns:p14="http://schemas.microsoft.com/office/powerpoint/2010/main" val="124727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CONCLUSION AND SCOPE FOR FUTURE WORK</a:t>
            </a:r>
            <a:endParaRPr lang="en-US" dirty="0"/>
          </a:p>
        </p:txBody>
      </p:sp>
      <p:sp>
        <p:nvSpPr>
          <p:cNvPr id="3" name="Content Placeholder 2"/>
          <p:cNvSpPr>
            <a:spLocks noGrp="1"/>
          </p:cNvSpPr>
          <p:nvPr>
            <p:ph sz="quarter" idx="1"/>
          </p:nvPr>
        </p:nvSpPr>
        <p:spPr/>
        <p:txBody>
          <a:bodyPr>
            <a:normAutofit fontScale="92500"/>
          </a:bodyPr>
          <a:lstStyle/>
          <a:p>
            <a:r>
              <a:rPr lang="en-US" dirty="0" smtClean="0"/>
              <a:t>During this project I have faced a problem of low amount of data for training the machine learning models upon.</a:t>
            </a:r>
          </a:p>
          <a:p>
            <a:r>
              <a:rPr lang="en-US" dirty="0" smtClean="0"/>
              <a:t>Many columns are with same entries in more than 80% of rows which lead to reduction in our model performance.</a:t>
            </a:r>
          </a:p>
          <a:p>
            <a:r>
              <a:rPr lang="en-US" dirty="0" smtClean="0"/>
              <a:t>One more issue present is there are large number of missing values in this data set, so we have to fill those missing values in correct manner manually.</a:t>
            </a:r>
          </a:p>
          <a:p>
            <a:r>
              <a:rPr lang="en-US" dirty="0" smtClean="0"/>
              <a:t>We can still improve our model accuracy with some feature engineering and by doing some extensive </a:t>
            </a:r>
            <a:r>
              <a:rPr lang="en-US" dirty="0" err="1" smtClean="0"/>
              <a:t>hyperparameter</a:t>
            </a:r>
            <a:r>
              <a:rPr lang="en-US" dirty="0" smtClean="0"/>
              <a:t> tuning on it.</a:t>
            </a:r>
            <a:endParaRPr lang="en-IN" dirty="0" smtClean="0"/>
          </a:p>
          <a:p>
            <a:endParaRPr lang="en-US" dirty="0"/>
          </a:p>
        </p:txBody>
      </p:sp>
    </p:spTree>
    <p:extLst>
      <p:ext uri="{BB962C8B-B14F-4D97-AF65-F5344CB8AC3E}">
        <p14:creationId xmlns:p14="http://schemas.microsoft.com/office/powerpoint/2010/main" val="3991191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36725"/>
            <a:ext cx="8686800"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62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normAutofit fontScale="90000"/>
          </a:bodyPr>
          <a:lstStyle/>
          <a:p>
            <a:r>
              <a:rPr lang="en-US" dirty="0" smtClean="0"/>
              <a:t>HOUSING SALE PRICE PREDICTION PROJECT</a:t>
            </a:r>
            <a:r>
              <a:rPr lang="en-IN" dirty="0" smtClean="0"/>
              <a:t/>
            </a:r>
            <a:br>
              <a:rPr lang="en-IN" dirty="0" smtClean="0"/>
            </a:b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2242017"/>
            <a:ext cx="8504238" cy="314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305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a:xfrm>
            <a:off x="457200" y="1600200"/>
            <a:ext cx="8229600" cy="4876800"/>
          </a:xfrm>
        </p:spPr>
        <p:txBody>
          <a:bodyPr>
            <a:normAutofit fontScale="92500" lnSpcReduction="20000"/>
          </a:bodyPr>
          <a:lstStyle/>
          <a:p>
            <a:r>
              <a:rPr lang="en-US" dirty="0" smtClean="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dirty="0" smtClean="0"/>
          </a:p>
          <a:p>
            <a:r>
              <a:rPr lang="en-US" dirty="0" smtClean="0"/>
              <a:t>For this Surprise Housing wants to know:</a:t>
            </a:r>
          </a:p>
          <a:p>
            <a:pPr marL="971550" lvl="1" indent="-514350">
              <a:buFont typeface="+mj-lt"/>
              <a:buAutoNum type="arabicPeriod"/>
            </a:pPr>
            <a:r>
              <a:rPr lang="en-US" dirty="0" smtClean="0"/>
              <a:t> Which variables are important to predict the sale price of house?</a:t>
            </a:r>
          </a:p>
          <a:p>
            <a:pPr marL="971550" lvl="1" indent="-514350">
              <a:buFont typeface="+mj-lt"/>
              <a:buAutoNum type="arabicPeriod"/>
            </a:pPr>
            <a:r>
              <a:rPr lang="en-US" dirty="0" smtClean="0"/>
              <a:t> How do these feature variables describe the price of the house?</a:t>
            </a:r>
          </a:p>
          <a:p>
            <a:pPr marL="0" indent="0">
              <a:buNone/>
            </a:pPr>
            <a:endParaRPr lang="en-US" dirty="0"/>
          </a:p>
        </p:txBody>
      </p:sp>
    </p:spTree>
    <p:extLst>
      <p:ext uri="{BB962C8B-B14F-4D97-AF65-F5344CB8AC3E}">
        <p14:creationId xmlns:p14="http://schemas.microsoft.com/office/powerpoint/2010/main" val="333482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Analytical Problem Framing</a:t>
            </a:r>
          </a:p>
          <a:p>
            <a:pPr lvl="1"/>
            <a:r>
              <a:rPr lang="en-US" dirty="0" smtClean="0"/>
              <a:t>Exploratory Data Analysis (EDA)</a:t>
            </a:r>
          </a:p>
          <a:p>
            <a:pPr lvl="1"/>
            <a:r>
              <a:rPr lang="en-US" dirty="0" smtClean="0"/>
              <a:t>Visualizations</a:t>
            </a:r>
          </a:p>
          <a:p>
            <a:endParaRPr lang="en-US" dirty="0" smtClean="0"/>
          </a:p>
          <a:p>
            <a:r>
              <a:rPr lang="en-US" dirty="0" smtClean="0"/>
              <a:t>Data Pre-Processing on train and test datasets</a:t>
            </a:r>
          </a:p>
          <a:p>
            <a:endParaRPr lang="en-US" dirty="0" smtClean="0"/>
          </a:p>
          <a:p>
            <a:r>
              <a:rPr lang="en-US" dirty="0" smtClean="0"/>
              <a:t>Model/s Development and Evaluation</a:t>
            </a:r>
          </a:p>
          <a:p>
            <a:endParaRPr lang="en-US" dirty="0" smtClean="0"/>
          </a:p>
          <a:p>
            <a:r>
              <a:rPr lang="en-US" dirty="0" smtClean="0"/>
              <a:t> Performing hyper parameter tuning, saving the best model and predicting the label</a:t>
            </a:r>
          </a:p>
          <a:p>
            <a:endParaRPr lang="en-US" dirty="0" smtClean="0"/>
          </a:p>
          <a:p>
            <a:r>
              <a:rPr lang="en-US" dirty="0" smtClean="0"/>
              <a:t> Conclusion and future work discussion</a:t>
            </a:r>
          </a:p>
          <a:p>
            <a:endParaRPr lang="en-US" dirty="0" smtClean="0"/>
          </a:p>
          <a:p>
            <a:endParaRPr lang="en-US" dirty="0"/>
          </a:p>
        </p:txBody>
      </p:sp>
    </p:spTree>
    <p:extLst>
      <p:ext uri="{BB962C8B-B14F-4D97-AF65-F5344CB8AC3E}">
        <p14:creationId xmlns:p14="http://schemas.microsoft.com/office/powerpoint/2010/main" val="293766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 Software Requirements and Tools Used</a:t>
            </a:r>
            <a:endParaRPr lang="en-US" dirty="0"/>
          </a:p>
        </p:txBody>
      </p:sp>
      <p:sp>
        <p:nvSpPr>
          <p:cNvPr id="3" name="Content Placeholder 2"/>
          <p:cNvSpPr>
            <a:spLocks noGrp="1"/>
          </p:cNvSpPr>
          <p:nvPr>
            <p:ph sz="quarter" idx="1"/>
          </p:nvPr>
        </p:nvSpPr>
        <p:spPr>
          <a:xfrm>
            <a:off x="533400" y="1905000"/>
            <a:ext cx="8153400" cy="4221163"/>
          </a:xfrm>
        </p:spPr>
        <p:txBody>
          <a:bodyPr/>
          <a:lstStyle/>
          <a:p>
            <a:r>
              <a:rPr lang="en-IN" dirty="0" smtClean="0"/>
              <a:t>Hardware Used:</a:t>
            </a:r>
          </a:p>
          <a:p>
            <a:endParaRPr lang="en-IN" dirty="0" smtClean="0"/>
          </a:p>
          <a:p>
            <a:pPr lvl="1"/>
            <a:r>
              <a:rPr lang="en-IN" dirty="0" smtClean="0"/>
              <a:t>RAM: 8 GB</a:t>
            </a:r>
          </a:p>
          <a:p>
            <a:pPr lvl="1"/>
            <a:r>
              <a:rPr lang="en-IN" dirty="0" smtClean="0"/>
              <a:t>CPU: AMD Ryzen 5 3550H with Radeon Vega Mobile Gfx 2.10 GHz</a:t>
            </a:r>
          </a:p>
          <a:p>
            <a:pPr lvl="1"/>
            <a:r>
              <a:rPr lang="en-IN" dirty="0" smtClean="0"/>
              <a:t>GPU: AMD Radeon ™ Vega 8 Graphics and NVIDIA GeForce GTX 1650 Ti</a:t>
            </a:r>
          </a:p>
          <a:p>
            <a:endParaRPr lang="en-US" dirty="0"/>
          </a:p>
        </p:txBody>
      </p:sp>
    </p:spTree>
    <p:extLst>
      <p:ext uri="{BB962C8B-B14F-4D97-AF65-F5344CB8AC3E}">
        <p14:creationId xmlns:p14="http://schemas.microsoft.com/office/powerpoint/2010/main" val="64951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normAutofit fontScale="62500" lnSpcReduction="20000"/>
          </a:bodyPr>
          <a:lstStyle/>
          <a:p>
            <a:pPr algn="just"/>
            <a:r>
              <a:rPr lang="en-US" sz="3400"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lgn="just"/>
            <a:r>
              <a:rPr lang="en-US" sz="3400" dirty="0" smtClean="0"/>
              <a:t>Data science comes as a very important tool to solve problems in the domain to help the companies increase their overall revenue, profits, improving their marketing strategies and focusing on changing trends in house sales and purchases. </a:t>
            </a:r>
          </a:p>
          <a:p>
            <a:pPr algn="just"/>
            <a:r>
              <a:rPr lang="en-US" sz="3400" dirty="0" smtClean="0"/>
              <a:t>Predictive modelling, Market mix modelling, recommendation systems are some of the machine learning techniques used for achieving the business goals for housing companies. Our problem is related to one such housing company.</a:t>
            </a:r>
          </a:p>
          <a:p>
            <a:pPr marL="0" indent="0">
              <a:buNone/>
            </a:pPr>
            <a:endParaRPr lang="en-US" dirty="0"/>
          </a:p>
        </p:txBody>
      </p:sp>
    </p:spTree>
    <p:extLst>
      <p:ext uri="{BB962C8B-B14F-4D97-AF65-F5344CB8AC3E}">
        <p14:creationId xmlns:p14="http://schemas.microsoft.com/office/powerpoint/2010/main" val="211184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ANALYTICAL PROBLEM FRAMING</a:t>
            </a:r>
            <a:endParaRPr lang="en-US" dirty="0"/>
          </a:p>
        </p:txBody>
      </p:sp>
      <p:sp>
        <p:nvSpPr>
          <p:cNvPr id="3" name="Content Placeholder 2"/>
          <p:cNvSpPr>
            <a:spLocks noGrp="1"/>
          </p:cNvSpPr>
          <p:nvPr>
            <p:ph sz="quarter" idx="1"/>
          </p:nvPr>
        </p:nvSpPr>
        <p:spPr>
          <a:xfrm>
            <a:off x="762000" y="1600201"/>
            <a:ext cx="7924800" cy="3276599"/>
          </a:xfrm>
        </p:spPr>
        <p:txBody>
          <a:bodyPr>
            <a:noAutofit/>
          </a:bodyPr>
          <a:lstStyle/>
          <a:p>
            <a:pPr algn="just"/>
            <a:r>
              <a:rPr lang="en-US" sz="2400" dirty="0" smtClean="0"/>
              <a:t>As we are provided with two sets of data, one is for training and other for testing. Here  we need to build a machine learning model using train dataset and then by using that model we will make predictions for test dataset.</a:t>
            </a:r>
          </a:p>
          <a:p>
            <a:pPr algn="just"/>
            <a:r>
              <a:rPr lang="en-US" sz="2400" dirty="0" smtClean="0"/>
              <a:t>Both the datasets are in csv format, train dataset has 1168 rows and 81 columns whereas test dataset has 292 rows and 80 columns. Here in the test dataset we do not have the target label and need to predict the same.</a:t>
            </a:r>
          </a:p>
          <a:p>
            <a:pPr algn="just"/>
            <a:r>
              <a:rPr lang="en-US" sz="2400" dirty="0" smtClean="0"/>
              <a:t>And as we have to predict house sale prices in this problem which is a continuous data, I will be using different regression machine learning models.</a:t>
            </a:r>
          </a:p>
          <a:p>
            <a:pPr algn="just"/>
            <a:endParaRPr lang="en-US" sz="2400" dirty="0"/>
          </a:p>
        </p:txBody>
      </p:sp>
    </p:spTree>
    <p:extLst>
      <p:ext uri="{BB962C8B-B14F-4D97-AF65-F5344CB8AC3E}">
        <p14:creationId xmlns:p14="http://schemas.microsoft.com/office/powerpoint/2010/main" val="150803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ANALYSIS - MODEL BUILDING FLOWCHART</a:t>
            </a:r>
          </a:p>
        </p:txBody>
      </p:sp>
      <p:graphicFrame>
        <p:nvGraphicFramePr>
          <p:cNvPr id="5" name="Diagram 4"/>
          <p:cNvGraphicFramePr/>
          <p:nvPr>
            <p:extLst>
              <p:ext uri="{D42A27DB-BD31-4B8C-83A1-F6EECF244321}">
                <p14:modId xmlns:p14="http://schemas.microsoft.com/office/powerpoint/2010/main" val="1255491683"/>
              </p:ext>
            </p:extLst>
          </p:nvPr>
        </p:nvGraphicFramePr>
        <p:xfrm>
          <a:off x="1371600" y="1828800"/>
          <a:ext cx="6096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3388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60</TotalTime>
  <Words>1457</Words>
  <Application>Microsoft Office PowerPoint</Application>
  <PresentationFormat>On-screen Show (4:3)</PresentationFormat>
  <Paragraphs>155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PRESENTATION </vt:lpstr>
      <vt:lpstr>ACKNOWLEDGMENT</vt:lpstr>
      <vt:lpstr>HOUSING SALE PRICE PREDICTION PROJECT </vt:lpstr>
      <vt:lpstr>INTRODUCTION</vt:lpstr>
      <vt:lpstr>AGENDA</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lenovo</dc:creator>
  <cp:lastModifiedBy>lenovo</cp:lastModifiedBy>
  <cp:revision>6</cp:revision>
  <dcterms:created xsi:type="dcterms:W3CDTF">2022-03-03T10:01:32Z</dcterms:created>
  <dcterms:modified xsi:type="dcterms:W3CDTF">2022-03-03T11:02:11Z</dcterms:modified>
</cp:coreProperties>
</file>