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1A1D3AF2-7B48-4BF2-8DAF-24BA9A358971}" type="presOf" srcId="{7E5BF415-DD7C-46CE-81EA-C533FD19D64E}" destId="{C51586F8-6FAF-4530-806B-429518E699E2}" srcOrd="0" destOrd="0" presId="urn:microsoft.com/office/officeart/2005/8/layout/process3"/>
    <dgm:cxn modelId="{1EFB14C6-B910-46DA-924C-E99888EA3AA6}" type="presOf" srcId="{129662DD-405A-4B1A-AC34-14BCC38CDDE6}" destId="{D91F2413-E4E3-4058-AF8C-E44208B5C14B}" srcOrd="0" destOrd="1"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09A22402-6511-4784-A525-645BFACCB464}" type="presOf" srcId="{C1CF9C7E-E63B-423A-9EB1-3CB2E27F093C}" destId="{A66EA167-6AD2-4AA4-A421-59E2B4561DDF}" srcOrd="0" destOrd="0" presId="urn:microsoft.com/office/officeart/2005/8/layout/process3"/>
    <dgm:cxn modelId="{C48C1FA0-A8EC-485F-9CEA-F25537B5795A}" type="presOf" srcId="{89EC74D7-8ED6-4609-997D-DDAF8AB36679}" destId="{93C83A52-6E6B-41FD-9424-D118FD751CED}" srcOrd="0" destOrd="0" presId="urn:microsoft.com/office/officeart/2005/8/layout/process3"/>
    <dgm:cxn modelId="{2DB21507-BDB5-43F4-8408-2438260EE86A}" type="presOf" srcId="{EC30385C-94E2-463C-9938-AC727EF3A0BD}" destId="{9D677988-374B-4BBA-B73C-8BE59201B4AA}" srcOrd="0" destOrd="0" presId="urn:microsoft.com/office/officeart/2005/8/layout/process3"/>
    <dgm:cxn modelId="{A74B6FA4-C70B-464F-AE27-A96C5D4E1BC5}" type="presOf" srcId="{820BBFEE-DF64-4D92-B301-9FAA74709D1F}" destId="{93C83A52-6E6B-41FD-9424-D118FD751CED}" srcOrd="0" destOrd="1" presId="urn:microsoft.com/office/officeart/2005/8/layout/process3"/>
    <dgm:cxn modelId="{6033F9C3-CA22-41A5-9527-2C3163D7C442}" type="presOf" srcId="{B5446597-79E7-4762-BA53-6548F31530A7}" destId="{9D677988-374B-4BBA-B73C-8BE59201B4AA}" srcOrd="0" destOrd="1"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4C6667EF-B515-4AD7-B1AE-F2348ABE3E9E}" srcId="{C1C0BC68-A810-4B5F-92EF-C6470DBD2260}" destId="{EC30385C-94E2-463C-9938-AC727EF3A0BD}" srcOrd="0" destOrd="0" parTransId="{58DF4C60-3566-42CD-B46D-A4F7342C86B5}" sibTransId="{08A01995-8A59-4BE3-9C91-CE9AECB335DE}"/>
    <dgm:cxn modelId="{D7723192-5A15-4305-8B2C-938B202AB086}" srcId="{C1C0BC68-A810-4B5F-92EF-C6470DBD2260}" destId="{B5446597-79E7-4762-BA53-6548F31530A7}" srcOrd="1" destOrd="0" parTransId="{0233FA71-4D6D-4853-A4AA-40834F46506B}" sibTransId="{8272BE74-EACE-4E0B-A81D-DF800D87569F}"/>
    <dgm:cxn modelId="{396013DB-6112-4427-ABF6-5CAA8E00EA55}" type="presOf" srcId="{C1CF9C7E-E63B-423A-9EB1-3CB2E27F093C}" destId="{84AB7DF1-E716-46D2-8886-4D0AF1B8C8A8}" srcOrd="1" destOrd="0"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4113378F-425D-41CC-A9CB-1FFF4FEF0016}" srcId="{51FB8555-540F-4EF7-8D46-8ABB018A3B6F}" destId="{7E5BF415-DD7C-46CE-81EA-C533FD19D64E}" srcOrd="2" destOrd="0" parTransId="{3496D105-5B69-4ADE-96EF-122A5A850C05}" sibTransId="{1F5FC802-6D69-4E46-BE07-5E20756FDADA}"/>
    <dgm:cxn modelId="{619E857F-6673-49D6-B6D6-5ED39B6A9D70}" type="presOf" srcId="{5D787C97-D980-4440-B210-928D6982299A}" destId="{6BB0ABCB-2373-47ED-9774-278F8EE9E9B2}"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E25CC5FC-6634-43C9-B82A-600821DFEB2A}" srcId="{51FB8555-540F-4EF7-8D46-8ABB018A3B6F}" destId="{C1C0BC68-A810-4B5F-92EF-C6470DBD2260}" srcOrd="0" destOrd="0" parTransId="{DCC0BBCA-D868-4FF6-B174-2CC347601C09}" sibTransId="{F5287809-3C15-4CCC-8752-80339C1152A5}"/>
    <dgm:cxn modelId="{B0EFE927-DF48-4E7D-B180-59B77705E973}" type="presOf" srcId="{C1C0BC68-A810-4B5F-92EF-C6470DBD2260}" destId="{DB36A994-60A6-447D-8D30-19D2F536511E}" srcOrd="1" destOrd="0" presId="urn:microsoft.com/office/officeart/2005/8/layout/process3"/>
    <dgm:cxn modelId="{CF0BF4A0-9AA5-4DF6-91A5-071B16F88F7C}" type="presOf" srcId="{F5287809-3C15-4CCC-8752-80339C1152A5}" destId="{51EA4E37-9197-43C9-9502-961CC2F00719}" srcOrd="0" destOrd="0" presId="urn:microsoft.com/office/officeart/2005/8/layout/process3"/>
    <dgm:cxn modelId="{498ADAE0-B0A2-41F6-93B0-E2DBC3AF9805}" type="presOf" srcId="{7E5BF415-DD7C-46CE-81EA-C533FD19D64E}" destId="{3E371716-205E-4EF6-A7ED-14278F63B034}" srcOrd="1" destOrd="0" presId="urn:microsoft.com/office/officeart/2005/8/layout/process3"/>
    <dgm:cxn modelId="{3D3CF1AA-5F2E-4505-BB68-3AB9114F38D3}" type="presOf" srcId="{F5287809-3C15-4CCC-8752-80339C1152A5}" destId="{6D356879-97F7-4A4F-8954-7F876FCD0A2F}" srcOrd="1" destOrd="0" presId="urn:microsoft.com/office/officeart/2005/8/layout/process3"/>
    <dgm:cxn modelId="{19C59DCE-F0CD-4ED3-BF23-7C0866B4C849}" type="presOf" srcId="{4537B24E-F32C-4F73-9C4F-EDE47D952988}" destId="{D91F2413-E4E3-4058-AF8C-E44208B5C14B}" srcOrd="0" destOrd="0" presId="urn:microsoft.com/office/officeart/2005/8/layout/process3"/>
    <dgm:cxn modelId="{15BA1473-D8C9-458E-920F-6CC18E28BEA2}" type="presOf" srcId="{C1C0BC68-A810-4B5F-92EF-C6470DBD2260}" destId="{3712DD02-33A5-46B6-B0E6-E3B73C051486}" srcOrd="0" destOrd="0" presId="urn:microsoft.com/office/officeart/2005/8/layout/process3"/>
    <dgm:cxn modelId="{F783CADE-3307-4922-AFBF-BE70D49C8190}" type="presOf" srcId="{5D787C97-D980-4440-B210-928D6982299A}" destId="{EE1DFB8A-86A2-4C34-92A7-723C55E7CCDF}" srcOrd="0" destOrd="0" presId="urn:microsoft.com/office/officeart/2005/8/layout/process3"/>
    <dgm:cxn modelId="{DB6F8FBB-C24E-4608-B45F-46D9C7DD443E}" type="presOf" srcId="{51FB8555-540F-4EF7-8D46-8ABB018A3B6F}" destId="{FBC3A0BC-9D8F-4C7B-B285-510A780E04E4}"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3F176AEC-A4C6-45BF-BBCF-7F2215A7D97E}" type="presParOf" srcId="{FBC3A0BC-9D8F-4C7B-B285-510A780E04E4}" destId="{ED22D1AC-1FA4-4D39-85EB-648D2E2E4B05}" srcOrd="0" destOrd="0" presId="urn:microsoft.com/office/officeart/2005/8/layout/process3"/>
    <dgm:cxn modelId="{02A50783-1D5B-4777-8096-F9D14A1279D1}" type="presParOf" srcId="{ED22D1AC-1FA4-4D39-85EB-648D2E2E4B05}" destId="{3712DD02-33A5-46B6-B0E6-E3B73C051486}" srcOrd="0" destOrd="0" presId="urn:microsoft.com/office/officeart/2005/8/layout/process3"/>
    <dgm:cxn modelId="{C9F72452-9713-4400-8BCF-DE7187A9EF58}" type="presParOf" srcId="{ED22D1AC-1FA4-4D39-85EB-648D2E2E4B05}" destId="{DB36A994-60A6-447D-8D30-19D2F536511E}" srcOrd="1" destOrd="0" presId="urn:microsoft.com/office/officeart/2005/8/layout/process3"/>
    <dgm:cxn modelId="{3182588C-D47E-4BF1-9AD9-DF59B717F76E}" type="presParOf" srcId="{ED22D1AC-1FA4-4D39-85EB-648D2E2E4B05}" destId="{9D677988-374B-4BBA-B73C-8BE59201B4AA}" srcOrd="2" destOrd="0" presId="urn:microsoft.com/office/officeart/2005/8/layout/process3"/>
    <dgm:cxn modelId="{E14F2D68-D9C4-48D1-8A02-E8C124489226}" type="presParOf" srcId="{FBC3A0BC-9D8F-4C7B-B285-510A780E04E4}" destId="{51EA4E37-9197-43C9-9502-961CC2F00719}" srcOrd="1" destOrd="0" presId="urn:microsoft.com/office/officeart/2005/8/layout/process3"/>
    <dgm:cxn modelId="{D5555C4F-91BA-4AA4-B723-824831241099}" type="presParOf" srcId="{51EA4E37-9197-43C9-9502-961CC2F00719}" destId="{6D356879-97F7-4A4F-8954-7F876FCD0A2F}" srcOrd="0" destOrd="0" presId="urn:microsoft.com/office/officeart/2005/8/layout/process3"/>
    <dgm:cxn modelId="{769C0236-0BB0-455E-A1D2-EC87B7CAFBF7}" type="presParOf" srcId="{FBC3A0BC-9D8F-4C7B-B285-510A780E04E4}" destId="{496864C7-FE7D-4DDB-B363-166C7F967B11}" srcOrd="2" destOrd="0" presId="urn:microsoft.com/office/officeart/2005/8/layout/process3"/>
    <dgm:cxn modelId="{1753953A-6A44-409E-8944-76171C824FD4}" type="presParOf" srcId="{496864C7-FE7D-4DDB-B363-166C7F967B11}" destId="{EE1DFB8A-86A2-4C34-92A7-723C55E7CCDF}" srcOrd="0" destOrd="0" presId="urn:microsoft.com/office/officeart/2005/8/layout/process3"/>
    <dgm:cxn modelId="{F5B5DEED-1529-4AC6-A865-1A2E6FD4F6B3}" type="presParOf" srcId="{496864C7-FE7D-4DDB-B363-166C7F967B11}" destId="{6BB0ABCB-2373-47ED-9774-278F8EE9E9B2}" srcOrd="1" destOrd="0" presId="urn:microsoft.com/office/officeart/2005/8/layout/process3"/>
    <dgm:cxn modelId="{B001B02F-5EDF-4B96-BDBD-5B15316BF7CF}" type="presParOf" srcId="{496864C7-FE7D-4DDB-B363-166C7F967B11}" destId="{93C83A52-6E6B-41FD-9424-D118FD751CED}" srcOrd="2" destOrd="0" presId="urn:microsoft.com/office/officeart/2005/8/layout/process3"/>
    <dgm:cxn modelId="{957BE673-524A-4340-A1CE-FCF3E92C57D2}" type="presParOf" srcId="{FBC3A0BC-9D8F-4C7B-B285-510A780E04E4}" destId="{A66EA167-6AD2-4AA4-A421-59E2B4561DDF}" srcOrd="3" destOrd="0" presId="urn:microsoft.com/office/officeart/2005/8/layout/process3"/>
    <dgm:cxn modelId="{86032554-C429-40CF-8F8B-C8BA74D274B9}" type="presParOf" srcId="{A66EA167-6AD2-4AA4-A421-59E2B4561DDF}" destId="{84AB7DF1-E716-46D2-8886-4D0AF1B8C8A8}" srcOrd="0" destOrd="0" presId="urn:microsoft.com/office/officeart/2005/8/layout/process3"/>
    <dgm:cxn modelId="{22843BE8-EEE3-4D5D-90E0-B34C17CEB1C0}" type="presParOf" srcId="{FBC3A0BC-9D8F-4C7B-B285-510A780E04E4}" destId="{21E31B03-7874-4FDF-9737-EAFFCD11494C}" srcOrd="4" destOrd="0" presId="urn:microsoft.com/office/officeart/2005/8/layout/process3"/>
    <dgm:cxn modelId="{B46C3B34-D762-47FC-AFC5-ED0413AEAC4B}" type="presParOf" srcId="{21E31B03-7874-4FDF-9737-EAFFCD11494C}" destId="{C51586F8-6FAF-4530-806B-429518E699E2}" srcOrd="0" destOrd="0" presId="urn:microsoft.com/office/officeart/2005/8/layout/process3"/>
    <dgm:cxn modelId="{5A8C50DE-E6A0-4D6B-8ADC-C6A4F0EC7C41}" type="presParOf" srcId="{21E31B03-7874-4FDF-9737-EAFFCD11494C}" destId="{3E371716-205E-4EF6-A7ED-14278F63B034}" srcOrd="1" destOrd="0" presId="urn:microsoft.com/office/officeart/2005/8/layout/process3"/>
    <dgm:cxn modelId="{F56DB890-4FA9-4EBB-83A9-5AA71EBBA169}"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t>
        <a:bodyPr/>
        <a:lstStyle/>
        <a:p>
          <a:endParaRPr lang="en-US"/>
        </a:p>
      </dgm:t>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t>
        <a:bodyPr/>
        <a:lstStyle/>
        <a:p>
          <a:endParaRPr lang="en-US"/>
        </a:p>
      </dgm:t>
    </dgm:pt>
    <dgm:pt modelId="{DB36A994-60A6-447D-8D30-19D2F536511E}" type="pres">
      <dgm:prSet presAssocID="{C1C0BC68-A810-4B5F-92EF-C6470DBD2260}" presName="parSh" presStyleLbl="node1" presStyleIdx="0" presStyleCnt="3"/>
      <dgm:spPr/>
      <dgm:t>
        <a:bodyPr/>
        <a:lstStyle/>
        <a:p>
          <a:endParaRPr lang="en-US"/>
        </a:p>
      </dgm:t>
    </dgm:pt>
    <dgm:pt modelId="{9D677988-374B-4BBA-B73C-8BE59201B4AA}" type="pres">
      <dgm:prSet presAssocID="{C1C0BC68-A810-4B5F-92EF-C6470DBD2260}" presName="desTx" presStyleLbl="fgAcc1" presStyleIdx="0" presStyleCnt="3">
        <dgm:presLayoutVars>
          <dgm:bulletEnabled val="1"/>
        </dgm:presLayoutVars>
      </dgm:prSet>
      <dgm:spPr/>
      <dgm:t>
        <a:bodyPr/>
        <a:lstStyle/>
        <a:p>
          <a:endParaRPr lang="en-US"/>
        </a:p>
      </dgm:t>
    </dgm:pt>
    <dgm:pt modelId="{51EA4E37-9197-43C9-9502-961CC2F00719}" type="pres">
      <dgm:prSet presAssocID="{F5287809-3C15-4CCC-8752-80339C1152A5}" presName="sibTrans" presStyleLbl="sibTrans2D1" presStyleIdx="0" presStyleCnt="2"/>
      <dgm:spPr/>
      <dgm:t>
        <a:bodyPr/>
        <a:lstStyle/>
        <a:p>
          <a:endParaRPr lang="en-US"/>
        </a:p>
      </dgm:t>
    </dgm:pt>
    <dgm:pt modelId="{6D356879-97F7-4A4F-8954-7F876FCD0A2F}" type="pres">
      <dgm:prSet presAssocID="{F5287809-3C15-4CCC-8752-80339C1152A5}" presName="connTx" presStyleLbl="sibTrans2D1" presStyleIdx="0" presStyleCnt="2"/>
      <dgm:spPr/>
      <dgm:t>
        <a:bodyPr/>
        <a:lstStyle/>
        <a:p>
          <a:endParaRPr lang="en-US"/>
        </a:p>
      </dgm:t>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t>
        <a:bodyPr/>
        <a:lstStyle/>
        <a:p>
          <a:endParaRPr lang="en-US"/>
        </a:p>
      </dgm:t>
    </dgm:pt>
    <dgm:pt modelId="{6BB0ABCB-2373-47ED-9774-278F8EE9E9B2}" type="pres">
      <dgm:prSet presAssocID="{5D787C97-D980-4440-B210-928D6982299A}" presName="parSh" presStyleLbl="node1" presStyleIdx="1" presStyleCnt="3"/>
      <dgm:spPr/>
      <dgm:t>
        <a:bodyPr/>
        <a:lstStyle/>
        <a:p>
          <a:endParaRPr lang="en-US"/>
        </a:p>
      </dgm:t>
    </dgm:pt>
    <dgm:pt modelId="{93C83A52-6E6B-41FD-9424-D118FD751CED}" type="pres">
      <dgm:prSet presAssocID="{5D787C97-D980-4440-B210-928D6982299A}" presName="desTx" presStyleLbl="fgAcc1" presStyleIdx="1" presStyleCnt="3">
        <dgm:presLayoutVars>
          <dgm:bulletEnabled val="1"/>
        </dgm:presLayoutVars>
      </dgm:prSet>
      <dgm:spPr/>
      <dgm:t>
        <a:bodyPr/>
        <a:lstStyle/>
        <a:p>
          <a:endParaRPr lang="en-US"/>
        </a:p>
      </dgm:t>
    </dgm:pt>
    <dgm:pt modelId="{A66EA167-6AD2-4AA4-A421-59E2B4561DDF}" type="pres">
      <dgm:prSet presAssocID="{C1CF9C7E-E63B-423A-9EB1-3CB2E27F093C}" presName="sibTrans" presStyleLbl="sibTrans2D1" presStyleIdx="1" presStyleCnt="2"/>
      <dgm:spPr/>
      <dgm:t>
        <a:bodyPr/>
        <a:lstStyle/>
        <a:p>
          <a:endParaRPr lang="en-US"/>
        </a:p>
      </dgm:t>
    </dgm:pt>
    <dgm:pt modelId="{84AB7DF1-E716-46D2-8886-4D0AF1B8C8A8}" type="pres">
      <dgm:prSet presAssocID="{C1CF9C7E-E63B-423A-9EB1-3CB2E27F093C}" presName="connTx" presStyleLbl="sibTrans2D1" presStyleIdx="1" presStyleCnt="2"/>
      <dgm:spPr/>
      <dgm:t>
        <a:bodyPr/>
        <a:lstStyle/>
        <a:p>
          <a:endParaRPr lang="en-US"/>
        </a:p>
      </dgm:t>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t>
        <a:bodyPr/>
        <a:lstStyle/>
        <a:p>
          <a:endParaRPr lang="en-US"/>
        </a:p>
      </dgm:t>
    </dgm:pt>
    <dgm:pt modelId="{3E371716-205E-4EF6-A7ED-14278F63B034}" type="pres">
      <dgm:prSet presAssocID="{7E5BF415-DD7C-46CE-81EA-C533FD19D64E}" presName="parSh" presStyleLbl="node1" presStyleIdx="2" presStyleCnt="3"/>
      <dgm:spPr/>
      <dgm:t>
        <a:bodyPr/>
        <a:lstStyle/>
        <a:p>
          <a:endParaRPr lang="en-US"/>
        </a:p>
      </dgm:t>
    </dgm:pt>
    <dgm:pt modelId="{D91F2413-E4E3-4058-AF8C-E44208B5C14B}" type="pres">
      <dgm:prSet presAssocID="{7E5BF415-DD7C-46CE-81EA-C533FD19D64E}" presName="desTx" presStyleLbl="fgAcc1" presStyleIdx="2" presStyleCnt="3">
        <dgm:presLayoutVars>
          <dgm:bulletEnabled val="1"/>
        </dgm:presLayoutVars>
      </dgm:prSet>
      <dgm:spPr/>
      <dgm:t>
        <a:bodyPr/>
        <a:lstStyle/>
        <a:p>
          <a:endParaRPr lang="en-US"/>
        </a:p>
      </dgm:t>
    </dgm:pt>
  </dgm:ptLst>
  <dgm:cxnLst>
    <dgm:cxn modelId="{722A60F8-8D29-46F2-8D44-193BFCBEF922}" type="presOf" srcId="{7E5BF415-DD7C-46CE-81EA-C533FD19D64E}" destId="{C51586F8-6FAF-4530-806B-429518E699E2}" srcOrd="0" destOrd="0" presId="urn:microsoft.com/office/officeart/2005/8/layout/process3"/>
    <dgm:cxn modelId="{12A7F83B-D796-425E-AA9A-8ED2CD40CB80}" type="presOf" srcId="{820BBFEE-DF64-4D92-B301-9FAA74709D1F}" destId="{93C83A52-6E6B-41FD-9424-D118FD751CED}"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18688E18-C69E-4829-B0FD-2245CE5564CD}" srcId="{7E5BF415-DD7C-46CE-81EA-C533FD19D64E}" destId="{129662DD-405A-4B1A-AC34-14BCC38CDDE6}" srcOrd="1" destOrd="0" parTransId="{71029A48-7F97-4440-8DB2-0D925A37DC6C}" sibTransId="{9045D7CC-6D04-4E1A-892A-F57A74984ABF}"/>
    <dgm:cxn modelId="{1C2B4240-ECFA-4AE6-8CFC-49C28521FCE6}" type="presOf" srcId="{F5287809-3C15-4CCC-8752-80339C1152A5}" destId="{6D356879-97F7-4A4F-8954-7F876FCD0A2F}" srcOrd="1" destOrd="0" presId="urn:microsoft.com/office/officeart/2005/8/layout/process3"/>
    <dgm:cxn modelId="{E25CC5FC-6634-43C9-B82A-600821DFEB2A}" srcId="{51FB8555-540F-4EF7-8D46-8ABB018A3B6F}" destId="{C1C0BC68-A810-4B5F-92EF-C6470DBD2260}" srcOrd="0" destOrd="0" parTransId="{DCC0BBCA-D868-4FF6-B174-2CC347601C09}" sibTransId="{F5287809-3C15-4CCC-8752-80339C1152A5}"/>
    <dgm:cxn modelId="{2BC9A2D9-3A6E-49B2-A950-A506CCD4525D}" type="presOf" srcId="{7E5BF415-DD7C-46CE-81EA-C533FD19D64E}" destId="{3E371716-205E-4EF6-A7ED-14278F63B034}" srcOrd="1" destOrd="0" presId="urn:microsoft.com/office/officeart/2005/8/layout/process3"/>
    <dgm:cxn modelId="{7BE44B92-5AA0-444C-A186-AC580D76A01C}" type="presOf" srcId="{5D787C97-D980-4440-B210-928D6982299A}" destId="{6BB0ABCB-2373-47ED-9774-278F8EE9E9B2}" srcOrd="1" destOrd="0" presId="urn:microsoft.com/office/officeart/2005/8/layout/process3"/>
    <dgm:cxn modelId="{07B1FE2D-FC59-4B61-86A4-B5480405EAD9}" type="presOf" srcId="{C1C0BC68-A810-4B5F-92EF-C6470DBD2260}" destId="{DB36A994-60A6-447D-8D30-19D2F536511E}" srcOrd="1" destOrd="0" presId="urn:microsoft.com/office/officeart/2005/8/layout/process3"/>
    <dgm:cxn modelId="{909326E5-C5E8-415F-90E5-4E057A77DE3E}" type="presOf" srcId="{C1C0BC68-A810-4B5F-92EF-C6470DBD2260}" destId="{3712DD02-33A5-46B6-B0E6-E3B73C051486}"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64F1B707-2D8A-4FA8-80B8-5EED1CBB85B1}" type="presOf" srcId="{C1CF9C7E-E63B-423A-9EB1-3CB2E27F093C}" destId="{A66EA167-6AD2-4AA4-A421-59E2B4561DDF}" srcOrd="0" destOrd="0" presId="urn:microsoft.com/office/officeart/2005/8/layout/process3"/>
    <dgm:cxn modelId="{C002E97A-A1AE-4FB5-98F3-1EB94127F260}" type="presOf" srcId="{4537B24E-F32C-4F73-9C4F-EDE47D952988}" destId="{D91F2413-E4E3-4058-AF8C-E44208B5C14B}" srcOrd="0" destOrd="0" presId="urn:microsoft.com/office/officeart/2005/8/layout/process3"/>
    <dgm:cxn modelId="{68B383E3-7148-4FBD-B363-E3407CEE6116}" type="presOf" srcId="{129662DD-405A-4B1A-AC34-14BCC38CDDE6}" destId="{D91F2413-E4E3-4058-AF8C-E44208B5C14B}" srcOrd="0" destOrd="1" presId="urn:microsoft.com/office/officeart/2005/8/layout/process3"/>
    <dgm:cxn modelId="{87BE6BD6-C499-4615-8EF5-B677B4CFE8C6}" srcId="{51FB8555-540F-4EF7-8D46-8ABB018A3B6F}" destId="{5D787C97-D980-4440-B210-928D6982299A}" srcOrd="1" destOrd="0" parTransId="{D85245B8-A960-43B4-AB37-E2A2097E6463}" sibTransId="{C1CF9C7E-E63B-423A-9EB1-3CB2E27F093C}"/>
    <dgm:cxn modelId="{60A1D7EA-FAB4-4AB3-BFC3-0702ABAF555D}" type="presOf" srcId="{EC30385C-94E2-463C-9938-AC727EF3A0BD}" destId="{9D677988-374B-4BBA-B73C-8BE59201B4AA}" srcOrd="0" destOrd="0" presId="urn:microsoft.com/office/officeart/2005/8/layout/process3"/>
    <dgm:cxn modelId="{5133A5C5-096C-4A80-A281-A0BE5F68B30A}" type="presOf" srcId="{B5446597-79E7-4762-BA53-6548F31530A7}" destId="{9D677988-374B-4BBA-B73C-8BE59201B4AA}" srcOrd="0" destOrd="1" presId="urn:microsoft.com/office/officeart/2005/8/layout/process3"/>
    <dgm:cxn modelId="{D735CEB7-C537-4EB1-B47E-8C0A39B59309}" srcId="{5D787C97-D980-4440-B210-928D6982299A}" destId="{89EC74D7-8ED6-4609-997D-DDAF8AB36679}" srcOrd="0" destOrd="0" parTransId="{0698AAB8-4775-4A7F-A278-8DD90161C1F5}" sibTransId="{17559087-0E7E-42E7-8DC5-4B772FD58A02}"/>
    <dgm:cxn modelId="{52B69221-1B4D-4444-A379-7FCD3916F594}" type="presOf" srcId="{51FB8555-540F-4EF7-8D46-8ABB018A3B6F}" destId="{FBC3A0BC-9D8F-4C7B-B285-510A780E04E4}" srcOrd="0" destOrd="0" presId="urn:microsoft.com/office/officeart/2005/8/layout/process3"/>
    <dgm:cxn modelId="{6C0B63E6-E67E-4067-80E1-0CC72667D034}" type="presOf" srcId="{5D787C97-D980-4440-B210-928D6982299A}" destId="{EE1DFB8A-86A2-4C34-92A7-723C55E7CCDF}" srcOrd="0" destOrd="0" presId="urn:microsoft.com/office/officeart/2005/8/layout/process3"/>
    <dgm:cxn modelId="{D7723192-5A15-4305-8B2C-938B202AB086}" srcId="{C1C0BC68-A810-4B5F-92EF-C6470DBD2260}" destId="{B5446597-79E7-4762-BA53-6548F31530A7}" srcOrd="1" destOrd="0" parTransId="{0233FA71-4D6D-4853-A4AA-40834F46506B}" sibTransId="{8272BE74-EACE-4E0B-A81D-DF800D87569F}"/>
    <dgm:cxn modelId="{E7783933-ED52-4F4E-8A52-24F999FC86D9}" srcId="{5D787C97-D980-4440-B210-928D6982299A}" destId="{820BBFEE-DF64-4D92-B301-9FAA74709D1F}" srcOrd="1" destOrd="0" parTransId="{AD40B50F-BD7B-401B-83F7-C5AD73DE40E6}" sibTransId="{25B9A11F-2269-44FC-A134-B27579F830C0}"/>
    <dgm:cxn modelId="{BF0AC7C5-915F-444F-AB16-F2D221F75BD6}" type="presOf" srcId="{F5287809-3C15-4CCC-8752-80339C1152A5}" destId="{51EA4E37-9197-43C9-9502-961CC2F00719}"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34AE8139-5B84-477A-A275-D9E03BC22CBD}" type="presOf" srcId="{C1CF9C7E-E63B-423A-9EB1-3CB2E27F093C}" destId="{84AB7DF1-E716-46D2-8886-4D0AF1B8C8A8}" srcOrd="1" destOrd="0" presId="urn:microsoft.com/office/officeart/2005/8/layout/process3"/>
    <dgm:cxn modelId="{53F78ED7-0B49-4B06-8CBD-4B172B896325}" type="presOf" srcId="{89EC74D7-8ED6-4609-997D-DDAF8AB36679}" destId="{93C83A52-6E6B-41FD-9424-D118FD751CED}" srcOrd="0" destOrd="0" presId="urn:microsoft.com/office/officeart/2005/8/layout/process3"/>
    <dgm:cxn modelId="{73A386B7-2EAF-496F-BA9F-2C6AE4733369}" type="presParOf" srcId="{FBC3A0BC-9D8F-4C7B-B285-510A780E04E4}" destId="{ED22D1AC-1FA4-4D39-85EB-648D2E2E4B05}" srcOrd="0" destOrd="0" presId="urn:microsoft.com/office/officeart/2005/8/layout/process3"/>
    <dgm:cxn modelId="{107E9CA3-B3AF-4232-86A7-DE072AF82257}" type="presParOf" srcId="{ED22D1AC-1FA4-4D39-85EB-648D2E2E4B05}" destId="{3712DD02-33A5-46B6-B0E6-E3B73C051486}" srcOrd="0" destOrd="0" presId="urn:microsoft.com/office/officeart/2005/8/layout/process3"/>
    <dgm:cxn modelId="{55906718-9659-4222-BD3F-F969E10F2771}" type="presParOf" srcId="{ED22D1AC-1FA4-4D39-85EB-648D2E2E4B05}" destId="{DB36A994-60A6-447D-8D30-19D2F536511E}" srcOrd="1" destOrd="0" presId="urn:microsoft.com/office/officeart/2005/8/layout/process3"/>
    <dgm:cxn modelId="{3A591DA9-2D61-4983-86E5-7FB1A441CEC3}" type="presParOf" srcId="{ED22D1AC-1FA4-4D39-85EB-648D2E2E4B05}" destId="{9D677988-374B-4BBA-B73C-8BE59201B4AA}" srcOrd="2" destOrd="0" presId="urn:microsoft.com/office/officeart/2005/8/layout/process3"/>
    <dgm:cxn modelId="{80FDA2E0-00ED-45E1-A48B-3D17DDE06267}" type="presParOf" srcId="{FBC3A0BC-9D8F-4C7B-B285-510A780E04E4}" destId="{51EA4E37-9197-43C9-9502-961CC2F00719}" srcOrd="1" destOrd="0" presId="urn:microsoft.com/office/officeart/2005/8/layout/process3"/>
    <dgm:cxn modelId="{7FC593CF-F49F-4FDC-B088-E8D7D6019BAE}" type="presParOf" srcId="{51EA4E37-9197-43C9-9502-961CC2F00719}" destId="{6D356879-97F7-4A4F-8954-7F876FCD0A2F}" srcOrd="0" destOrd="0" presId="urn:microsoft.com/office/officeart/2005/8/layout/process3"/>
    <dgm:cxn modelId="{26AE0706-9FB5-42D1-871D-48DF2D6416BE}" type="presParOf" srcId="{FBC3A0BC-9D8F-4C7B-B285-510A780E04E4}" destId="{496864C7-FE7D-4DDB-B363-166C7F967B11}" srcOrd="2" destOrd="0" presId="urn:microsoft.com/office/officeart/2005/8/layout/process3"/>
    <dgm:cxn modelId="{5AC75A35-F283-42FA-963D-FC70B58307DD}" type="presParOf" srcId="{496864C7-FE7D-4DDB-B363-166C7F967B11}" destId="{EE1DFB8A-86A2-4C34-92A7-723C55E7CCDF}" srcOrd="0" destOrd="0" presId="urn:microsoft.com/office/officeart/2005/8/layout/process3"/>
    <dgm:cxn modelId="{0DFDFA6E-6879-4F70-B52D-BF05255A3916}" type="presParOf" srcId="{496864C7-FE7D-4DDB-B363-166C7F967B11}" destId="{6BB0ABCB-2373-47ED-9774-278F8EE9E9B2}" srcOrd="1" destOrd="0" presId="urn:microsoft.com/office/officeart/2005/8/layout/process3"/>
    <dgm:cxn modelId="{F524DD65-78E8-4027-82DA-FE6CC77DAB0E}" type="presParOf" srcId="{496864C7-FE7D-4DDB-B363-166C7F967B11}" destId="{93C83A52-6E6B-41FD-9424-D118FD751CED}" srcOrd="2" destOrd="0" presId="urn:microsoft.com/office/officeart/2005/8/layout/process3"/>
    <dgm:cxn modelId="{91848289-E097-4EC6-8A6D-EB703614EFA0}" type="presParOf" srcId="{FBC3A0BC-9D8F-4C7B-B285-510A780E04E4}" destId="{A66EA167-6AD2-4AA4-A421-59E2B4561DDF}" srcOrd="3" destOrd="0" presId="urn:microsoft.com/office/officeart/2005/8/layout/process3"/>
    <dgm:cxn modelId="{3F3BF3B0-9116-4F46-9561-17C6F97A3291}" type="presParOf" srcId="{A66EA167-6AD2-4AA4-A421-59E2B4561DDF}" destId="{84AB7DF1-E716-46D2-8886-4D0AF1B8C8A8}" srcOrd="0" destOrd="0" presId="urn:microsoft.com/office/officeart/2005/8/layout/process3"/>
    <dgm:cxn modelId="{B362CB36-629F-45DF-8650-20FED86AA327}" type="presParOf" srcId="{FBC3A0BC-9D8F-4C7B-B285-510A780E04E4}" destId="{21E31B03-7874-4FDF-9737-EAFFCD11494C}" srcOrd="4" destOrd="0" presId="urn:microsoft.com/office/officeart/2005/8/layout/process3"/>
    <dgm:cxn modelId="{DFC1305C-D667-4332-9EB7-B342990CDEDE}" type="presParOf" srcId="{21E31B03-7874-4FDF-9737-EAFFCD11494C}" destId="{C51586F8-6FAF-4530-806B-429518E699E2}" srcOrd="0" destOrd="0" presId="urn:microsoft.com/office/officeart/2005/8/layout/process3"/>
    <dgm:cxn modelId="{2693618B-1EC5-45BC-B856-BA0FA2129D01}" type="presParOf" srcId="{21E31B03-7874-4FDF-9737-EAFFCD11494C}" destId="{3E371716-205E-4EF6-A7ED-14278F63B034}" srcOrd="1" destOrd="0" presId="urn:microsoft.com/office/officeart/2005/8/layout/process3"/>
    <dgm:cxn modelId="{ED72B802-A821-4E63-97A3-745AD51756B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05" y="192553"/>
          <a:ext cx="2048461" cy="983389"/>
        </a:xfrm>
        <a:prstGeom prst="roundRect">
          <a:avLst>
            <a:gd name="adj" fmla="val 10000"/>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Data Cleaning</a:t>
          </a:r>
        </a:p>
      </dsp:txBody>
      <dsp:txXfrm>
        <a:off x="4505" y="192553"/>
        <a:ext cx="2048461" cy="655593"/>
      </dsp:txXfrm>
    </dsp:sp>
    <dsp:sp modelId="{9D677988-374B-4BBA-B73C-8BE59201B4AA}">
      <dsp:nvSpPr>
        <dsp:cNvPr id="0" name=""/>
        <dsp:cNvSpPr/>
      </dsp:nvSpPr>
      <dsp:spPr>
        <a:xfrm>
          <a:off x="424069" y="848146"/>
          <a:ext cx="2048461" cy="3112200"/>
        </a:xfrm>
        <a:prstGeom prst="roundRect">
          <a:avLst>
            <a:gd name="adj" fmla="val 10000"/>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Import the collected data from web scraping</a:t>
          </a:r>
        </a:p>
        <a:p>
          <a:pPr marL="114300" lvl="1" indent="-114300" algn="l" defTabSz="622300">
            <a:lnSpc>
              <a:spcPct val="90000"/>
            </a:lnSpc>
            <a:spcBef>
              <a:spcPct val="0"/>
            </a:spcBef>
            <a:spcAft>
              <a:spcPct val="15000"/>
            </a:spcAft>
            <a:buChar char="••"/>
          </a:pPr>
          <a:r>
            <a:rPr lang="en-US" sz="1400" kern="1200" dirty="0"/>
            <a:t>Clean and format the records as per usage by using various imputation techniques</a:t>
          </a:r>
        </a:p>
      </dsp:txBody>
      <dsp:txXfrm>
        <a:off x="484066" y="908143"/>
        <a:ext cx="1928467" cy="2992206"/>
      </dsp:txXfrm>
    </dsp:sp>
    <dsp:sp modelId="{51EA4E37-9197-43C9-9502-961CC2F00719}">
      <dsp:nvSpPr>
        <dsp:cNvPr id="0" name=""/>
        <dsp:cNvSpPr/>
      </dsp:nvSpPr>
      <dsp:spPr>
        <a:xfrm>
          <a:off x="2363506" y="265346"/>
          <a:ext cx="658343" cy="510007"/>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2363506" y="367347"/>
        <a:ext cx="505341" cy="306005"/>
      </dsp:txXfrm>
    </dsp:sp>
    <dsp:sp modelId="{6BB0ABCB-2373-47ED-9774-278F8EE9E9B2}">
      <dsp:nvSpPr>
        <dsp:cNvPr id="0" name=""/>
        <dsp:cNvSpPr/>
      </dsp:nvSpPr>
      <dsp:spPr>
        <a:xfrm>
          <a:off x="3295124" y="192553"/>
          <a:ext cx="2048461" cy="983389"/>
        </a:xfrm>
        <a:prstGeom prst="roundRect">
          <a:avLst>
            <a:gd name="adj" fmla="val 10000"/>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Exploratory Data Analysis</a:t>
          </a:r>
        </a:p>
      </dsp:txBody>
      <dsp:txXfrm>
        <a:off x="3295124" y="192553"/>
        <a:ext cx="2048461" cy="655593"/>
      </dsp:txXfrm>
    </dsp:sp>
    <dsp:sp modelId="{93C83A52-6E6B-41FD-9424-D118FD751CED}">
      <dsp:nvSpPr>
        <dsp:cNvPr id="0" name=""/>
        <dsp:cNvSpPr/>
      </dsp:nvSpPr>
      <dsp:spPr>
        <a:xfrm>
          <a:off x="3714688" y="848146"/>
          <a:ext cx="2048461" cy="3112200"/>
        </a:xfrm>
        <a:prstGeom prst="roundRect">
          <a:avLst>
            <a:gd name="adj" fmla="val 10000"/>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Check through all the dataset information like datatype, missing value, duplicate value etc.</a:t>
          </a:r>
        </a:p>
        <a:p>
          <a:pPr marL="114300" lvl="1" indent="-114300" algn="l" defTabSz="622300">
            <a:lnSpc>
              <a:spcPct val="90000"/>
            </a:lnSpc>
            <a:spcBef>
              <a:spcPct val="0"/>
            </a:spcBef>
            <a:spcAft>
              <a:spcPct val="15000"/>
            </a:spcAft>
            <a:buChar char="••"/>
          </a:pPr>
          <a:r>
            <a:rPr lang="en-US" sz="1400" kern="1200" dirty="0"/>
            <a:t>Analyze each and every data record to ensure we have usable information</a:t>
          </a:r>
        </a:p>
      </dsp:txBody>
      <dsp:txXfrm>
        <a:off x="3774685" y="908143"/>
        <a:ext cx="1928467" cy="2992206"/>
      </dsp:txXfrm>
    </dsp:sp>
    <dsp:sp modelId="{A66EA167-6AD2-4AA4-A421-59E2B4561DDF}">
      <dsp:nvSpPr>
        <dsp:cNvPr id="0" name=""/>
        <dsp:cNvSpPr/>
      </dsp:nvSpPr>
      <dsp:spPr>
        <a:xfrm>
          <a:off x="5654125" y="265346"/>
          <a:ext cx="658343" cy="510007"/>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dirty="0"/>
        </a:p>
      </dsp:txBody>
      <dsp:txXfrm>
        <a:off x="5654125" y="367347"/>
        <a:ext cx="505341" cy="306005"/>
      </dsp:txXfrm>
    </dsp:sp>
    <dsp:sp modelId="{3E371716-205E-4EF6-A7ED-14278F63B034}">
      <dsp:nvSpPr>
        <dsp:cNvPr id="0" name=""/>
        <dsp:cNvSpPr/>
      </dsp:nvSpPr>
      <dsp:spPr>
        <a:xfrm>
          <a:off x="6585743" y="192553"/>
          <a:ext cx="2048461" cy="983389"/>
        </a:xfrm>
        <a:prstGeom prst="roundRect">
          <a:avLst>
            <a:gd name="adj" fmla="val 10000"/>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sz="1400" kern="1200" dirty="0"/>
            <a:t>Visualization and Data Preprocessing</a:t>
          </a:r>
        </a:p>
      </dsp:txBody>
      <dsp:txXfrm>
        <a:off x="6585743" y="192553"/>
        <a:ext cx="2048461" cy="655593"/>
      </dsp:txXfrm>
    </dsp:sp>
    <dsp:sp modelId="{D91F2413-E4E3-4058-AF8C-E44208B5C14B}">
      <dsp:nvSpPr>
        <dsp:cNvPr id="0" name=""/>
        <dsp:cNvSpPr/>
      </dsp:nvSpPr>
      <dsp:spPr>
        <a:xfrm>
          <a:off x="7005308" y="848146"/>
          <a:ext cx="2048461" cy="3112200"/>
        </a:xfrm>
        <a:prstGeom prst="roundRect">
          <a:avLst>
            <a:gd name="adj" fmla="val 10000"/>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Use various visualization methods to check the data distribution identify presence of outliers and skewness</a:t>
          </a:r>
        </a:p>
        <a:p>
          <a:pPr marL="114300" lvl="1" indent="-114300" algn="l" defTabSz="622300">
            <a:lnSpc>
              <a:spcPct val="90000"/>
            </a:lnSpc>
            <a:spcBef>
              <a:spcPct val="0"/>
            </a:spcBef>
            <a:spcAft>
              <a:spcPct val="15000"/>
            </a:spcAft>
            <a:buChar char="••"/>
          </a:pPr>
          <a:r>
            <a:rPr lang="en-US" sz="1400" kern="1200" dirty="0"/>
            <a:t>Perform encoding and scaling methods</a:t>
          </a:r>
        </a:p>
      </dsp:txBody>
      <dsp:txXfrm>
        <a:off x="7065305" y="908143"/>
        <a:ext cx="1928467" cy="2992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30700"/>
          <a:ext cx="2065693" cy="911098"/>
        </a:xfrm>
        <a:prstGeom prst="roundRect">
          <a:avLst>
            <a:gd name="adj" fmla="val 10000"/>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a:t>Model Building</a:t>
          </a:r>
        </a:p>
      </dsp:txBody>
      <dsp:txXfrm>
        <a:off x="4543" y="130700"/>
        <a:ext cx="2065693" cy="607399"/>
      </dsp:txXfrm>
    </dsp:sp>
    <dsp:sp modelId="{9D677988-374B-4BBA-B73C-8BE59201B4AA}">
      <dsp:nvSpPr>
        <dsp:cNvPr id="0" name=""/>
        <dsp:cNvSpPr/>
      </dsp:nvSpPr>
      <dsp:spPr>
        <a:xfrm>
          <a:off x="427637" y="738099"/>
          <a:ext cx="2065693" cy="3627000"/>
        </a:xfrm>
        <a:prstGeom prst="roundRect">
          <a:avLst>
            <a:gd name="adj" fmla="val 10000"/>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Create appropriate Regression Machine Learning model function</a:t>
          </a:r>
        </a:p>
        <a:p>
          <a:pPr marL="114300" lvl="1" indent="-114300" algn="l" defTabSz="577850">
            <a:lnSpc>
              <a:spcPct val="90000"/>
            </a:lnSpc>
            <a:spcBef>
              <a:spcPct val="0"/>
            </a:spcBef>
            <a:spcAft>
              <a:spcPct val="15000"/>
            </a:spcAft>
            <a:buChar char="••"/>
          </a:pPr>
          <a:r>
            <a:rPr lang="en-US" sz="1300" kern="1200" dirty="0"/>
            <a:t>Need to ensure that whenever the regression function is called it is able to process all the necessary parameters</a:t>
          </a:r>
        </a:p>
      </dsp:txBody>
      <dsp:txXfrm>
        <a:off x="488139" y="798601"/>
        <a:ext cx="1944689" cy="3505996"/>
      </dsp:txXfrm>
    </dsp:sp>
    <dsp:sp modelId="{51EA4E37-9197-43C9-9502-961CC2F00719}">
      <dsp:nvSpPr>
        <dsp:cNvPr id="0" name=""/>
        <dsp:cNvSpPr/>
      </dsp:nvSpPr>
      <dsp:spPr>
        <a:xfrm>
          <a:off x="2383388" y="1772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2383388" y="280110"/>
        <a:ext cx="509592" cy="308578"/>
      </dsp:txXfrm>
    </dsp:sp>
    <dsp:sp modelId="{6BB0ABCB-2373-47ED-9774-278F8EE9E9B2}">
      <dsp:nvSpPr>
        <dsp:cNvPr id="0" name=""/>
        <dsp:cNvSpPr/>
      </dsp:nvSpPr>
      <dsp:spPr>
        <a:xfrm>
          <a:off x="3322843" y="130700"/>
          <a:ext cx="2065693" cy="911098"/>
        </a:xfrm>
        <a:prstGeom prst="roundRect">
          <a:avLst>
            <a:gd name="adj" fmla="val 10000"/>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a:t>Model Evaluation</a:t>
          </a:r>
        </a:p>
      </dsp:txBody>
      <dsp:txXfrm>
        <a:off x="3322843" y="130700"/>
        <a:ext cx="2065693" cy="607399"/>
      </dsp:txXfrm>
    </dsp:sp>
    <dsp:sp modelId="{93C83A52-6E6B-41FD-9424-D118FD751CED}">
      <dsp:nvSpPr>
        <dsp:cNvPr id="0" name=""/>
        <dsp:cNvSpPr/>
      </dsp:nvSpPr>
      <dsp:spPr>
        <a:xfrm>
          <a:off x="3745937" y="738099"/>
          <a:ext cx="2065693" cy="3627000"/>
        </a:xfrm>
        <a:prstGeom prst="roundRect">
          <a:avLst>
            <a:gd name="adj" fmla="val 10000"/>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Usage of evaluation metrics to check the accuracy of the models over trained and test data inputs</a:t>
          </a:r>
        </a:p>
        <a:p>
          <a:pPr marL="114300" lvl="1" indent="-114300" algn="l" defTabSz="577850">
            <a:lnSpc>
              <a:spcPct val="90000"/>
            </a:lnSpc>
            <a:spcBef>
              <a:spcPct val="0"/>
            </a:spcBef>
            <a:spcAft>
              <a:spcPct val="15000"/>
            </a:spcAft>
            <a:buChar char="••"/>
          </a:pPr>
          <a:r>
            <a:rPr lang="en-US" sz="1300" kern="1200" dirty="0"/>
            <a:t>Ensure the cross validation techniques helps in reducing over fitting and under fitting data</a:t>
          </a:r>
        </a:p>
      </dsp:txBody>
      <dsp:txXfrm>
        <a:off x="3806439" y="798601"/>
        <a:ext cx="1944689" cy="3505996"/>
      </dsp:txXfrm>
    </dsp:sp>
    <dsp:sp modelId="{A66EA167-6AD2-4AA4-A421-59E2B4561DDF}">
      <dsp:nvSpPr>
        <dsp:cNvPr id="0" name=""/>
        <dsp:cNvSpPr/>
      </dsp:nvSpPr>
      <dsp:spPr>
        <a:xfrm>
          <a:off x="5701689" y="17725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a:off x="5701689" y="280110"/>
        <a:ext cx="509592" cy="308578"/>
      </dsp:txXfrm>
    </dsp:sp>
    <dsp:sp modelId="{3E371716-205E-4EF6-A7ED-14278F63B034}">
      <dsp:nvSpPr>
        <dsp:cNvPr id="0" name=""/>
        <dsp:cNvSpPr/>
      </dsp:nvSpPr>
      <dsp:spPr>
        <a:xfrm>
          <a:off x="6641144" y="130700"/>
          <a:ext cx="2065693" cy="911098"/>
        </a:xfrm>
        <a:prstGeom prst="roundRect">
          <a:avLst>
            <a:gd name="adj" fmla="val 10000"/>
          </a:avLst>
        </a:prstGeom>
        <a:solidFill>
          <a:schemeClr val="accent5">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lvl="0" algn="l" defTabSz="577850">
            <a:lnSpc>
              <a:spcPct val="90000"/>
            </a:lnSpc>
            <a:spcBef>
              <a:spcPct val="0"/>
            </a:spcBef>
            <a:spcAft>
              <a:spcPct val="35000"/>
            </a:spcAft>
          </a:pPr>
          <a:r>
            <a:rPr lang="en-US" sz="1300" kern="1200" dirty="0"/>
            <a:t>Hyperparameter Tuning Best Model</a:t>
          </a:r>
        </a:p>
      </dsp:txBody>
      <dsp:txXfrm>
        <a:off x="6641144" y="130700"/>
        <a:ext cx="2065693" cy="607399"/>
      </dsp:txXfrm>
    </dsp:sp>
    <dsp:sp modelId="{D91F2413-E4E3-4058-AF8C-E44208B5C14B}">
      <dsp:nvSpPr>
        <dsp:cNvPr id="0" name=""/>
        <dsp:cNvSpPr/>
      </dsp:nvSpPr>
      <dsp:spPr>
        <a:xfrm>
          <a:off x="7064238" y="738099"/>
          <a:ext cx="2065693" cy="3627000"/>
        </a:xfrm>
        <a:prstGeom prst="roundRect">
          <a:avLst>
            <a:gd name="adj" fmla="val 10000"/>
          </a:avLst>
        </a:prstGeom>
        <a:solidFill>
          <a:schemeClr val="lt1">
            <a:alpha val="90000"/>
            <a:hueOff val="0"/>
            <a:satOff val="0"/>
            <a:lumOff val="0"/>
            <a:alphaOff val="0"/>
          </a:schemeClr>
        </a:solidFill>
        <a:ln w="55000" cap="flat" cmpd="thickThin"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Choosing the appropriate Regression Machine Learning model to check various parameter permutation and combinations</a:t>
          </a:r>
        </a:p>
        <a:p>
          <a:pPr marL="114300" lvl="1" indent="-114300" algn="l" defTabSz="577850">
            <a:lnSpc>
              <a:spcPct val="90000"/>
            </a:lnSpc>
            <a:spcBef>
              <a:spcPct val="0"/>
            </a:spcBef>
            <a:spcAft>
              <a:spcPct val="15000"/>
            </a:spcAft>
            <a:buChar char="••"/>
          </a:pPr>
          <a:r>
            <a:rPr lang="en-US" sz="1300" kern="1200" dirty="0"/>
            <a:t>Using Grid Search CV to obtain the best parameters that can be plugged into the selected model</a:t>
          </a:r>
        </a:p>
      </dsp:txBody>
      <dsp:txXfrm>
        <a:off x="7124740" y="798601"/>
        <a:ext cx="1944689" cy="35059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2F753A8-1D1A-4888-9024-CE3284FF9DD3}" type="datetimeFigureOut">
              <a:rPr lang="en-US" smtClean="0"/>
              <a:t>4/6/2022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973567FB-EF81-4B7D-8C08-E6EDA02EF62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753A8-1D1A-4888-9024-CE3284FF9DD3}" type="datetimeFigureOut">
              <a:rPr lang="en-US" smtClean="0"/>
              <a:t>4/6/2022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73567FB-EF81-4B7D-8C08-E6EDA02EF62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753A8-1D1A-4888-9024-CE3284FF9DD3}" type="datetimeFigureOut">
              <a:rPr lang="en-US" smtClean="0"/>
              <a:t>4/6/2022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73567FB-EF81-4B7D-8C08-E6EDA02EF62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2F753A8-1D1A-4888-9024-CE3284FF9DD3}" type="datetimeFigureOut">
              <a:rPr lang="en-US" smtClean="0"/>
              <a:t>4/6/2022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73567FB-EF81-4B7D-8C08-E6EDA02EF628}" type="slidenum">
              <a:rPr lang="en-US" smtClean="0"/>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2F753A8-1D1A-4888-9024-CE3284FF9DD3}" type="datetimeFigureOut">
              <a:rPr lang="en-US" smtClean="0"/>
              <a:t>4/6/2022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73567FB-EF81-4B7D-8C08-E6EDA02EF628}" type="slidenum">
              <a:rPr lang="en-US" smtClean="0"/>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2F753A8-1D1A-4888-9024-CE3284FF9DD3}" type="datetimeFigureOut">
              <a:rPr lang="en-US" smtClean="0"/>
              <a:t>4/6/2022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73567FB-EF81-4B7D-8C08-E6EDA02EF628}" type="slidenum">
              <a:rPr lang="en-US" smtClean="0"/>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2F753A8-1D1A-4888-9024-CE3284FF9DD3}" type="datetimeFigureOut">
              <a:rPr lang="en-US" smtClean="0"/>
              <a:t>4/6/2022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973567FB-EF81-4B7D-8C08-E6EDA02EF62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2F753A8-1D1A-4888-9024-CE3284FF9DD3}" type="datetimeFigureOut">
              <a:rPr lang="en-US" smtClean="0"/>
              <a:t>4/6/2022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973567FB-EF81-4B7D-8C08-E6EDA02EF628}" type="slidenum">
              <a:rPr lang="en-US" smtClean="0"/>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2F753A8-1D1A-4888-9024-CE3284FF9DD3}" type="datetimeFigureOut">
              <a:rPr lang="en-US" smtClean="0"/>
              <a:t>4/6/2022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973567FB-EF81-4B7D-8C08-E6EDA02EF62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2F753A8-1D1A-4888-9024-CE3284FF9DD3}" type="datetimeFigureOut">
              <a:rPr lang="en-US" smtClean="0"/>
              <a:t>4/6/2022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73567FB-EF81-4B7D-8C08-E6EDA02EF628}"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2F753A8-1D1A-4888-9024-CE3284FF9DD3}" type="datetimeFigureOut">
              <a:rPr lang="en-US" smtClean="0"/>
              <a:t>4/6/2022</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973567FB-EF81-4B7D-8C08-E6EDA02EF628}" type="slidenum">
              <a:rPr lang="en-US" smtClean="0"/>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2F753A8-1D1A-4888-9024-CE3284FF9DD3}" type="datetimeFigureOut">
              <a:rPr lang="en-US" smtClean="0"/>
              <a:t>4/6/2022</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73567FB-EF81-4B7D-8C08-E6EDA02EF62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1981199"/>
          </a:xfrm>
        </p:spPr>
        <p:txBody>
          <a:bodyPr>
            <a:normAutofit fontScale="90000"/>
          </a:bodyPr>
          <a:lstStyle/>
          <a:p>
            <a:r>
              <a:rPr lang="en-US" dirty="0" smtClean="0"/>
              <a:t>Malignant comments classifier project presentation</a:t>
            </a:r>
            <a:endParaRPr lang="en-US" dirty="0"/>
          </a:p>
        </p:txBody>
      </p:sp>
      <p:sp>
        <p:nvSpPr>
          <p:cNvPr id="3" name="Subtitle 2"/>
          <p:cNvSpPr>
            <a:spLocks noGrp="1"/>
          </p:cNvSpPr>
          <p:nvPr>
            <p:ph type="subTitle" idx="1"/>
          </p:nvPr>
        </p:nvSpPr>
        <p:spPr/>
        <p:txBody>
          <a:bodyPr/>
          <a:lstStyle/>
          <a:p>
            <a:r>
              <a:rPr lang="en-US" dirty="0" smtClean="0"/>
              <a:t>Submitted by </a:t>
            </a:r>
            <a:r>
              <a:rPr lang="en-US" dirty="0" smtClean="0"/>
              <a:t>Mohini</a:t>
            </a:r>
            <a:r>
              <a:rPr lang="en-US" dirty="0" smtClean="0"/>
              <a:t> Singh</a:t>
            </a:r>
            <a:endParaRPr lang="id-ID" dirty="0" smtClean="0"/>
          </a:p>
          <a:p>
            <a:endParaRPr lang="en-US" dirty="0"/>
          </a:p>
        </p:txBody>
      </p:sp>
    </p:spTree>
    <p:extLst>
      <p:ext uri="{BB962C8B-B14F-4D97-AF65-F5344CB8AC3E}">
        <p14:creationId xmlns:p14="http://schemas.microsoft.com/office/powerpoint/2010/main" val="215941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 xmlns:a16="http://schemas.microsoft.com/office/drawing/2014/main" xmlns:lc="http://schemas.openxmlformats.org/drawingml/2006/lockedCanvas" id="{F2263732-2C3E-4BAD-8783-615F545BB1CC}"/>
              </a:ext>
            </a:extLst>
          </p:cNvPr>
          <p:cNvSpPr>
            <a:spLocks noGrp="1"/>
          </p:cNvSpPr>
          <p:nvPr>
            <p:ph sz="half" idx="1"/>
          </p:nvPr>
        </p:nvSpPr>
        <p:spPr>
          <a:prstGeom prst="rect">
            <a:avLst/>
          </a:prstGeom>
        </p:spPr>
        <p:txBody>
          <a:bodyPr vert="horz" lIns="0" tIns="45720" rIns="0" bIns="45720" rtlCol="0" anchor="t">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solidFill>
                <a:latin typeface="+mj-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t>1. Load dataset </a:t>
            </a:r>
          </a:p>
          <a:p>
            <a:pPr algn="just"/>
            <a:r>
              <a:rPr lang="en-IN" dirty="0"/>
              <a:t>2. Remove null values </a:t>
            </a:r>
          </a:p>
          <a:p>
            <a:pPr algn="just"/>
            <a:r>
              <a:rPr lang="en-IN" dirty="0"/>
              <a:t>3. Drop column id </a:t>
            </a:r>
          </a:p>
          <a:p>
            <a:pPr algn="just"/>
            <a:r>
              <a:rPr lang="en-IN" dirty="0"/>
              <a:t>4. Convert comment text to lower case and replace '\n' with single space. </a:t>
            </a:r>
          </a:p>
          <a:p>
            <a:pPr algn="just"/>
            <a:r>
              <a:rPr lang="en-IN" dirty="0"/>
              <a:t>5. Keep only text data </a:t>
            </a:r>
            <a:r>
              <a:rPr lang="en-IN" dirty="0"/>
              <a:t>ie</a:t>
            </a:r>
            <a:r>
              <a:rPr lang="en-IN" dirty="0"/>
              <a:t>. a-z' and remove other data from comment text. </a:t>
            </a:r>
          </a:p>
          <a:p>
            <a:pPr algn="just"/>
            <a:r>
              <a:rPr lang="en-IN" dirty="0"/>
              <a:t>6. Remove stop words and punctuations </a:t>
            </a:r>
          </a:p>
          <a:p>
            <a:pPr algn="just"/>
            <a:r>
              <a:rPr lang="en-IN" dirty="0"/>
              <a:t>7. Apply Stemming using </a:t>
            </a:r>
            <a:r>
              <a:rPr lang="en-IN" dirty="0"/>
              <a:t>SnowballStemmer</a:t>
            </a:r>
            <a:r>
              <a:rPr lang="en-IN" dirty="0"/>
              <a:t> </a:t>
            </a:r>
          </a:p>
          <a:p>
            <a:pPr algn="just"/>
            <a:r>
              <a:rPr lang="en-IN" dirty="0"/>
              <a:t>8. Convert text to vectors using </a:t>
            </a:r>
            <a:r>
              <a:rPr lang="en-IN" dirty="0"/>
              <a:t>TfidfVectorizer</a:t>
            </a:r>
            <a:r>
              <a:rPr lang="en-IN" dirty="0"/>
              <a:t> </a:t>
            </a:r>
          </a:p>
          <a:p>
            <a:pPr algn="just"/>
            <a:r>
              <a:rPr lang="en-IN" dirty="0"/>
              <a:t>9. Load saved or serialized model </a:t>
            </a:r>
          </a:p>
          <a:p>
            <a:pPr algn="just"/>
            <a:r>
              <a:rPr lang="en-IN" dirty="0"/>
              <a:t>10. Predict values for multi class label</a:t>
            </a:r>
          </a:p>
          <a:p>
            <a:pPr algn="just"/>
            <a:endParaRPr lang="en-IN" dirty="0"/>
          </a:p>
        </p:txBody>
      </p:sp>
      <p:pic>
        <p:nvPicPr>
          <p:cNvPr id="6" name="Content Placeholder 5">
            <a:extLst>
              <a:ext uri="{FF2B5EF4-FFF2-40B4-BE49-F238E27FC236}">
                <a16:creationId xmlns="" xmlns:a16="http://schemas.microsoft.com/office/drawing/2014/main" xmlns:lc="http://schemas.openxmlformats.org/drawingml/2006/lockedCanvas" id="{36148732-02D8-4BE2-8324-527120C37B53}"/>
              </a:ext>
            </a:extLst>
          </p:cNvPr>
          <p:cNvPicPr>
            <a:picLocks noGrp="1" noChangeAspect="1"/>
          </p:cNvPicPr>
          <p:nvPr>
            <p:ph sz="half" idx="2"/>
          </p:nvPr>
        </p:nvPicPr>
        <p:blipFill>
          <a:blip r:embed="rId2"/>
          <a:stretch>
            <a:fillRect/>
          </a:stretch>
        </p:blipFill>
        <p:spPr>
          <a:xfrm>
            <a:off x="4648200" y="2689220"/>
            <a:ext cx="4038600" cy="2109797"/>
          </a:xfrm>
          <a:prstGeom prst="rect">
            <a:avLst/>
          </a:prstGeom>
        </p:spPr>
      </p:pic>
      <p:sp>
        <p:nvSpPr>
          <p:cNvPr id="2" name="Title 1"/>
          <p:cNvSpPr>
            <a:spLocks noGrp="1"/>
          </p:cNvSpPr>
          <p:nvPr>
            <p:ph type="title"/>
          </p:nvPr>
        </p:nvSpPr>
        <p:spPr/>
        <p:txBody>
          <a:bodyPr/>
          <a:lstStyle/>
          <a:p>
            <a:r>
              <a:rPr lang="en-US" dirty="0" smtClean="0"/>
              <a:t>DATA PREPROCESSING</a:t>
            </a:r>
            <a:endParaRPr lang="en-US" dirty="0"/>
          </a:p>
        </p:txBody>
      </p:sp>
    </p:spTree>
    <p:extLst>
      <p:ext uri="{BB962C8B-B14F-4D97-AF65-F5344CB8AC3E}">
        <p14:creationId xmlns:p14="http://schemas.microsoft.com/office/powerpoint/2010/main" val="132809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55000" lnSpcReduction="20000"/>
          </a:bodyPr>
          <a:lstStyle/>
          <a:p>
            <a:pPr marL="285750" indent="-285750" algn="just">
              <a:buFont typeface="Courier New" panose="02070309020205020404" pitchFamily="49" charset="0"/>
              <a:buChar char="o"/>
            </a:pPr>
            <a:r>
              <a:rPr lang="en-IN" dirty="0" smtClean="0"/>
              <a:t> Hardware technology being used.</a:t>
            </a:r>
          </a:p>
          <a:p>
            <a:pPr algn="just"/>
            <a:r>
              <a:rPr lang="en-IN" dirty="0" smtClean="0"/>
              <a:t>RAM 	: 8 GB</a:t>
            </a:r>
          </a:p>
          <a:p>
            <a:pPr algn="just"/>
            <a:r>
              <a:rPr lang="en-IN" dirty="0" smtClean="0"/>
              <a:t>CPU 	: AMD </a:t>
            </a:r>
            <a:r>
              <a:rPr lang="en-IN" dirty="0" smtClean="0"/>
              <a:t>Ryzen</a:t>
            </a:r>
            <a:r>
              <a:rPr lang="en-IN" dirty="0" smtClean="0"/>
              <a:t> 5 3550H with Radeon Vega Mobile </a:t>
            </a:r>
            <a:r>
              <a:rPr lang="en-IN" dirty="0" smtClean="0"/>
              <a:t>Gfx</a:t>
            </a:r>
            <a:r>
              <a:rPr lang="en-IN" dirty="0" smtClean="0"/>
              <a:t> 2.10 GHz</a:t>
            </a:r>
          </a:p>
          <a:p>
            <a:pPr algn="just"/>
            <a:r>
              <a:rPr lang="en-IN" dirty="0" smtClean="0"/>
              <a:t>GPU 	: AMD Radeon ™ Vega 8 Graphics and NVIDIA GeForce GTX 1650 Ti</a:t>
            </a:r>
          </a:p>
          <a:p>
            <a:pPr algn="just"/>
            <a:endParaRPr lang="en-IN" dirty="0" smtClean="0"/>
          </a:p>
          <a:p>
            <a:pPr marL="285750" indent="-285750" algn="just">
              <a:buFont typeface="Courier New" panose="02070309020205020404" pitchFamily="49" charset="0"/>
              <a:buChar char="o"/>
            </a:pPr>
            <a:r>
              <a:rPr lang="en-IN" dirty="0" smtClean="0"/>
              <a:t> Software technology being used.</a:t>
            </a:r>
          </a:p>
          <a:p>
            <a:pPr algn="just"/>
            <a:r>
              <a:rPr lang="en-IN" dirty="0" smtClean="0"/>
              <a:t>Programming language 		: Python</a:t>
            </a:r>
          </a:p>
          <a:p>
            <a:pPr algn="just"/>
            <a:r>
              <a:rPr lang="en-IN" dirty="0" smtClean="0"/>
              <a:t>Distribution 			: Anaconda Navigator</a:t>
            </a:r>
          </a:p>
          <a:p>
            <a:pPr algn="just"/>
            <a:r>
              <a:rPr lang="en-IN" dirty="0" smtClean="0"/>
              <a:t>Browser based language shell 		: </a:t>
            </a:r>
            <a:r>
              <a:rPr lang="en-IN" dirty="0" smtClean="0"/>
              <a:t>Jupyter</a:t>
            </a:r>
            <a:r>
              <a:rPr lang="en-IN" dirty="0" smtClean="0"/>
              <a:t> Notebook</a:t>
            </a:r>
          </a:p>
          <a:p>
            <a:pPr algn="just"/>
            <a:endParaRPr lang="en-IN" dirty="0" smtClean="0"/>
          </a:p>
          <a:p>
            <a:pPr marL="285750" indent="-285750" algn="just">
              <a:buFont typeface="Courier New" panose="02070309020205020404" pitchFamily="49" charset="0"/>
              <a:buChar char="o"/>
            </a:pPr>
            <a:r>
              <a:rPr lang="en-IN" dirty="0" smtClean="0"/>
              <a:t> Libraries/Packages specifically being used.</a:t>
            </a:r>
          </a:p>
          <a:p>
            <a:pPr algn="just"/>
            <a:r>
              <a:rPr lang="en-IN" dirty="0" smtClean="0"/>
              <a:t>Pandas, </a:t>
            </a:r>
            <a:r>
              <a:rPr lang="en-IN" dirty="0" smtClean="0"/>
              <a:t>NumPy</a:t>
            </a:r>
            <a:r>
              <a:rPr lang="en-IN" dirty="0" smtClean="0"/>
              <a:t>, </a:t>
            </a:r>
            <a:r>
              <a:rPr lang="en-IN" dirty="0" smtClean="0"/>
              <a:t>matplotlib</a:t>
            </a:r>
            <a:r>
              <a:rPr lang="en-IN" dirty="0" smtClean="0"/>
              <a:t>, </a:t>
            </a:r>
            <a:r>
              <a:rPr lang="en-IN" dirty="0" smtClean="0"/>
              <a:t>seaborn</a:t>
            </a:r>
            <a:r>
              <a:rPr lang="en-IN" dirty="0" smtClean="0"/>
              <a:t>, </a:t>
            </a:r>
            <a:r>
              <a:rPr lang="en-IN" dirty="0" smtClean="0"/>
              <a:t>scikit</a:t>
            </a:r>
            <a:r>
              <a:rPr lang="en-IN" dirty="0" smtClean="0"/>
              <a:t>-learn, pandas-profiling, </a:t>
            </a:r>
            <a:r>
              <a:rPr lang="en-IN" dirty="0" smtClean="0"/>
              <a:t>missingno</a:t>
            </a:r>
            <a:r>
              <a:rPr lang="en-IN" dirty="0" smtClean="0"/>
              <a:t>, NLTK</a:t>
            </a:r>
          </a:p>
          <a:p>
            <a:endParaRPr lang="en-US" dirty="0"/>
          </a:p>
        </p:txBody>
      </p:sp>
      <p:pic>
        <p:nvPicPr>
          <p:cNvPr id="3074"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648200" y="2478618"/>
            <a:ext cx="4038600" cy="253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TECHNOLOGY USED</a:t>
            </a:r>
            <a:endParaRPr lang="en-US" dirty="0"/>
          </a:p>
        </p:txBody>
      </p:sp>
    </p:spTree>
    <p:extLst>
      <p:ext uri="{BB962C8B-B14F-4D97-AF65-F5344CB8AC3E}">
        <p14:creationId xmlns:p14="http://schemas.microsoft.com/office/powerpoint/2010/main" val="11247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xmlns:lc="http://schemas.openxmlformats.org/drawingml/2006/lockedCanvas" id="{043B4275-DF3A-40DA-B97E-1BF001386C32}"/>
              </a:ext>
            </a:extLst>
          </p:cNvPr>
          <p:cNvPicPr>
            <a:picLocks noGrp="1"/>
          </p:cNvPicPr>
          <p:nvPr>
            <p:ph sz="half" idx="1"/>
          </p:nvPr>
        </p:nvPicPr>
        <p:blipFill>
          <a:blip r:embed="rId2"/>
          <a:stretch>
            <a:fillRect/>
          </a:stretch>
        </p:blipFill>
        <p:spPr>
          <a:xfrm>
            <a:off x="457200" y="2003534"/>
            <a:ext cx="4038600" cy="3481170"/>
          </a:xfrm>
          <a:prstGeom prst="rect">
            <a:avLst/>
          </a:prstGeom>
        </p:spPr>
      </p:pic>
      <p:pic>
        <p:nvPicPr>
          <p:cNvPr id="6" name="Content Placeholder 5">
            <a:extLst>
              <a:ext uri="{FF2B5EF4-FFF2-40B4-BE49-F238E27FC236}">
                <a16:creationId xmlns="" xmlns:a16="http://schemas.microsoft.com/office/drawing/2014/main" xmlns:lc="http://schemas.openxmlformats.org/drawingml/2006/lockedCanvas" id="{3543572A-837F-47EB-A246-669D6D8C1AC3}"/>
              </a:ext>
            </a:extLst>
          </p:cNvPr>
          <p:cNvPicPr>
            <a:picLocks noGrp="1" noChangeAspect="1"/>
          </p:cNvPicPr>
          <p:nvPr>
            <p:ph sz="half" idx="2"/>
          </p:nvPr>
        </p:nvPicPr>
        <p:blipFill>
          <a:blip r:embed="rId3"/>
          <a:stretch>
            <a:fillRect/>
          </a:stretch>
        </p:blipFill>
        <p:spPr>
          <a:xfrm>
            <a:off x="5734812" y="3122327"/>
            <a:ext cx="1865376" cy="1243584"/>
          </a:xfrm>
          <a:prstGeom prst="rect">
            <a:avLst/>
          </a:prstGeom>
        </p:spPr>
      </p:pic>
      <p:sp>
        <p:nvSpPr>
          <p:cNvPr id="2" name="Title 1"/>
          <p:cNvSpPr>
            <a:spLocks noGrp="1"/>
          </p:cNvSpPr>
          <p:nvPr>
            <p:ph type="title"/>
          </p:nvPr>
        </p:nvSpPr>
        <p:spPr/>
        <p:txBody>
          <a:bodyPr/>
          <a:lstStyle/>
          <a:p>
            <a:r>
              <a:rPr lang="en-US" dirty="0" smtClean="0"/>
              <a:t>IMPORTED DEPENDENCIES</a:t>
            </a:r>
            <a:endParaRPr lang="en-US" dirty="0"/>
          </a:p>
        </p:txBody>
      </p:sp>
    </p:spTree>
    <p:extLst>
      <p:ext uri="{BB962C8B-B14F-4D97-AF65-F5344CB8AC3E}">
        <p14:creationId xmlns:p14="http://schemas.microsoft.com/office/powerpoint/2010/main" val="375745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10000"/>
          </a:bodyPr>
          <a:lstStyle/>
          <a:p>
            <a:pPr marL="0" indent="0" algn="just">
              <a:buNone/>
            </a:pPr>
            <a:r>
              <a:rPr lang="en-US" dirty="0" smtClean="0"/>
              <a:t>Cyberbullying</a:t>
            </a:r>
            <a:r>
              <a:rPr lang="en-US" dirty="0" smtClean="0"/>
              <a:t> has become a growing problem in countries around the world. Essentially, </a:t>
            </a:r>
            <a:r>
              <a:rPr lang="en-US" dirty="0" smtClean="0"/>
              <a:t>cyberbullying</a:t>
            </a:r>
            <a:r>
              <a:rPr lang="en-US" dirty="0" smtClean="0"/>
              <a:t> doesn’t differ much from the type of bullying that many children have unfortunately grown accustomed to in school. The only difference is that it takes place online.</a:t>
            </a:r>
            <a:endParaRPr lang="en-IN" dirty="0" smtClean="0"/>
          </a:p>
          <a:p>
            <a:endParaRPr lang="en-US" dirty="0"/>
          </a:p>
        </p:txBody>
      </p:sp>
      <p:pic>
        <p:nvPicPr>
          <p:cNvPr id="6" name="Content Placeholder 5">
            <a:extLst>
              <a:ext uri="{FF2B5EF4-FFF2-40B4-BE49-F238E27FC236}">
                <a16:creationId xmlns="" xmlns:a16="http://schemas.microsoft.com/office/drawing/2014/main" xmlns:lc="http://schemas.openxmlformats.org/drawingml/2006/lockedCanvas" id="{193417A9-82D8-40CF-9020-BC79FE7CC9E3}"/>
              </a:ext>
            </a:extLst>
          </p:cNvPr>
          <p:cNvPicPr>
            <a:picLocks noGrp="1" noChangeAspect="1"/>
          </p:cNvPicPr>
          <p:nvPr>
            <p:ph sz="half" idx="2"/>
          </p:nvPr>
        </p:nvPicPr>
        <p:blipFill rotWithShape="1">
          <a:blip r:embed="rId2"/>
          <a:stretch/>
        </p:blipFill>
        <p:spPr>
          <a:xfrm>
            <a:off x="4648200" y="2843162"/>
            <a:ext cx="4038600" cy="1801914"/>
          </a:xfrm>
          <a:prstGeom prst="rect">
            <a:avLst/>
          </a:prstGeom>
          <a:solidFill>
            <a:schemeClr val="accent4">
              <a:lumMod val="50000"/>
            </a:schemeClr>
          </a:solidFill>
        </p:spPr>
      </p:pic>
      <p:sp>
        <p:nvSpPr>
          <p:cNvPr id="5" name="Title 2">
            <a:extLst>
              <a:ext uri="{FF2B5EF4-FFF2-40B4-BE49-F238E27FC236}">
                <a16:creationId xmlns="" xmlns:a16="http://schemas.microsoft.com/office/drawing/2014/main" xmlns:lc="http://schemas.openxmlformats.org/drawingml/2006/lockedCanvas" id="{C8AAA7E1-82AC-420E-A075-349CA2E62975}"/>
              </a:ext>
            </a:extLst>
          </p:cNvPr>
          <p:cNvSpPr>
            <a:spLocks noGrp="1"/>
          </p:cNvSpPr>
          <p:nvPr>
            <p:ph type="title"/>
          </p:nvPr>
        </p:nvSpPr>
        <p:spPr>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r>
              <a:rPr lang="en-US" dirty="0"/>
              <a:t>Cyberbullying statistics</a:t>
            </a:r>
            <a:endParaRPr lang="en-IN" dirty="0"/>
          </a:p>
        </p:txBody>
      </p:sp>
    </p:spTree>
    <p:extLst>
      <p:ext uri="{BB962C8B-B14F-4D97-AF65-F5344CB8AC3E}">
        <p14:creationId xmlns:p14="http://schemas.microsoft.com/office/powerpoint/2010/main" val="108806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pPr marL="0" indent="0" algn="just">
              <a:buNone/>
            </a:pPr>
            <a:r>
              <a:rPr lang="en-US" dirty="0" smtClean="0"/>
              <a:t>Cyberbullying</a:t>
            </a:r>
            <a:r>
              <a:rPr lang="en-US" dirty="0" smtClean="0"/>
              <a:t> is a very serious issue affecting not just the young victims, but also the victims' families, the bully, and those who witness instances of </a:t>
            </a:r>
            <a:r>
              <a:rPr lang="en-US" dirty="0" smtClean="0"/>
              <a:t>cyberbullying</a:t>
            </a:r>
            <a:r>
              <a:rPr lang="en-US" dirty="0" smtClean="0"/>
              <a:t>. However, the effect of </a:t>
            </a:r>
            <a:r>
              <a:rPr lang="en-US" dirty="0" smtClean="0"/>
              <a:t>cyberbullying</a:t>
            </a:r>
            <a:r>
              <a:rPr lang="en-US" dirty="0" smtClean="0"/>
              <a:t> can be most detrimental to the victim, of course, as they may experience a number of emotional issues that affect their social and academic performance as well as their overall mental health.</a:t>
            </a:r>
            <a:endParaRPr lang="en-IN" dirty="0" smtClean="0"/>
          </a:p>
          <a:p>
            <a:endParaRPr lang="en-US" dirty="0"/>
          </a:p>
        </p:txBody>
      </p:sp>
      <p:pic>
        <p:nvPicPr>
          <p:cNvPr id="4098" name="Picture 2"/>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4648200" y="2608263"/>
            <a:ext cx="4038600" cy="227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Effects of </a:t>
            </a:r>
            <a:r>
              <a:rPr lang="en-US" dirty="0" smtClean="0"/>
              <a:t>cyberbullying</a:t>
            </a:r>
            <a:endParaRPr lang="en-US" dirty="0"/>
          </a:p>
        </p:txBody>
      </p:sp>
    </p:spTree>
    <p:extLst>
      <p:ext uri="{BB962C8B-B14F-4D97-AF65-F5344CB8AC3E}">
        <p14:creationId xmlns:p14="http://schemas.microsoft.com/office/powerpoint/2010/main" val="140936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xmlns:lc="http://schemas.openxmlformats.org/drawingml/2006/lockedCanvas" id="{2F2B4834-F7C5-4F0B-90E6-89946FBF73E0}"/>
              </a:ext>
            </a:extLst>
          </p:cNvPr>
          <p:cNvPicPr>
            <a:picLocks noGrp="1" noChangeAspect="1"/>
          </p:cNvPicPr>
          <p:nvPr>
            <p:ph idx="1"/>
          </p:nvPr>
        </p:nvPicPr>
        <p:blipFill>
          <a:blip r:embed="rId2"/>
          <a:stretch>
            <a:fillRect/>
          </a:stretch>
        </p:blipFill>
        <p:spPr>
          <a:xfrm>
            <a:off x="457200" y="2481593"/>
            <a:ext cx="8229600" cy="2525052"/>
          </a:xfrm>
          <a:prstGeom prst="rect">
            <a:avLst/>
          </a:prstGeom>
        </p:spPr>
      </p:pic>
      <p:sp>
        <p:nvSpPr>
          <p:cNvPr id="5" name="Title 4"/>
          <p:cNvSpPr>
            <a:spLocks noGrp="1"/>
          </p:cNvSpPr>
          <p:nvPr>
            <p:ph type="title"/>
          </p:nvPr>
        </p:nvSpPr>
        <p:spPr/>
        <p:txBody>
          <a:bodyPr/>
          <a:lstStyle/>
          <a:p>
            <a:r>
              <a:rPr lang="en-US" dirty="0" smtClean="0"/>
              <a:t>MISSING VALUES</a:t>
            </a:r>
            <a:endParaRPr lang="en-US" dirty="0"/>
          </a:p>
        </p:txBody>
      </p:sp>
    </p:spTree>
    <p:extLst>
      <p:ext uri="{BB962C8B-B14F-4D97-AF65-F5344CB8AC3E}">
        <p14:creationId xmlns:p14="http://schemas.microsoft.com/office/powerpoint/2010/main" val="1812717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xmlns:lc="http://schemas.openxmlformats.org/drawingml/2006/lockedCanvas" id="{02CE337B-3F1E-4FCE-8244-CDDD8344507E}"/>
              </a:ext>
            </a:extLst>
          </p:cNvPr>
          <p:cNvPicPr>
            <a:picLocks noGrp="1" noChangeAspect="1"/>
          </p:cNvPicPr>
          <p:nvPr>
            <p:ph idx="1"/>
          </p:nvPr>
        </p:nvPicPr>
        <p:blipFill>
          <a:blip r:embed="rId2"/>
          <a:stretch>
            <a:fillRect/>
          </a:stretch>
        </p:blipFill>
        <p:spPr>
          <a:xfrm>
            <a:off x="457200" y="1890198"/>
            <a:ext cx="8229600" cy="3707841"/>
          </a:xfrm>
          <a:prstGeom prst="rect">
            <a:avLst/>
          </a:prstGeom>
        </p:spPr>
      </p:pic>
      <p:sp>
        <p:nvSpPr>
          <p:cNvPr id="2" name="Title 1"/>
          <p:cNvSpPr>
            <a:spLocks noGrp="1"/>
          </p:cNvSpPr>
          <p:nvPr>
            <p:ph type="title"/>
          </p:nvPr>
        </p:nvSpPr>
        <p:spPr/>
        <p:txBody>
          <a:bodyPr/>
          <a:lstStyle/>
          <a:p>
            <a:r>
              <a:rPr lang="en-US" dirty="0" smtClean="0"/>
              <a:t>COUNT PLOT</a:t>
            </a:r>
            <a:endParaRPr lang="en-US" dirty="0"/>
          </a:p>
        </p:txBody>
      </p:sp>
    </p:spTree>
    <p:extLst>
      <p:ext uri="{BB962C8B-B14F-4D97-AF65-F5344CB8AC3E}">
        <p14:creationId xmlns:p14="http://schemas.microsoft.com/office/powerpoint/2010/main" val="3472186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xmlns:lc="http://schemas.openxmlformats.org/drawingml/2006/lockedCanvas" id="{92D7DC3E-2B4C-40FD-821E-457491F28486}"/>
              </a:ext>
            </a:extLst>
          </p:cNvPr>
          <p:cNvPicPr>
            <a:picLocks noGrp="1" noChangeAspect="1"/>
          </p:cNvPicPr>
          <p:nvPr>
            <p:ph idx="1"/>
          </p:nvPr>
        </p:nvPicPr>
        <p:blipFill>
          <a:blip r:embed="rId2"/>
          <a:stretch>
            <a:fillRect/>
          </a:stretch>
        </p:blipFill>
        <p:spPr>
          <a:xfrm>
            <a:off x="457200" y="2060998"/>
            <a:ext cx="8229600" cy="3366242"/>
          </a:xfrm>
          <a:prstGeom prst="rect">
            <a:avLst/>
          </a:prstGeom>
        </p:spPr>
      </p:pic>
      <p:sp>
        <p:nvSpPr>
          <p:cNvPr id="2" name="Title 1"/>
          <p:cNvSpPr>
            <a:spLocks noGrp="1"/>
          </p:cNvSpPr>
          <p:nvPr>
            <p:ph type="title"/>
          </p:nvPr>
        </p:nvSpPr>
        <p:spPr/>
        <p:txBody>
          <a:bodyPr/>
          <a:lstStyle/>
          <a:p>
            <a:r>
              <a:rPr lang="en-US" dirty="0" smtClean="0"/>
              <a:t>Distribution plot</a:t>
            </a:r>
            <a:endParaRPr lang="en-US" dirty="0"/>
          </a:p>
        </p:txBody>
      </p:sp>
    </p:spTree>
    <p:extLst>
      <p:ext uri="{BB962C8B-B14F-4D97-AF65-F5344CB8AC3E}">
        <p14:creationId xmlns:p14="http://schemas.microsoft.com/office/powerpoint/2010/main" val="2216897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xmlns:lc="http://schemas.openxmlformats.org/drawingml/2006/lockedCanvas" id="{D5F962C4-6A14-4E83-BD31-0883DE904E6A}"/>
              </a:ext>
            </a:extLst>
          </p:cNvPr>
          <p:cNvPicPr>
            <a:picLocks noGrp="1" noChangeAspect="1"/>
          </p:cNvPicPr>
          <p:nvPr>
            <p:ph idx="1"/>
          </p:nvPr>
        </p:nvPicPr>
        <p:blipFill>
          <a:blip r:embed="rId2"/>
          <a:stretch>
            <a:fillRect/>
          </a:stretch>
        </p:blipFill>
        <p:spPr>
          <a:xfrm>
            <a:off x="1173586" y="1481138"/>
            <a:ext cx="6796827" cy="4525962"/>
          </a:xfrm>
          <a:prstGeom prst="rect">
            <a:avLst/>
          </a:prstGeom>
        </p:spPr>
      </p:pic>
      <p:sp>
        <p:nvSpPr>
          <p:cNvPr id="2" name="Title 1"/>
          <p:cNvSpPr>
            <a:spLocks noGrp="1"/>
          </p:cNvSpPr>
          <p:nvPr>
            <p:ph type="title"/>
          </p:nvPr>
        </p:nvSpPr>
        <p:spPr/>
        <p:txBody>
          <a:bodyPr/>
          <a:lstStyle/>
          <a:p>
            <a:r>
              <a:rPr lang="en-US" dirty="0" smtClean="0"/>
              <a:t>PIE PLOT</a:t>
            </a:r>
            <a:endParaRPr lang="en-US" dirty="0"/>
          </a:p>
        </p:txBody>
      </p:sp>
    </p:spTree>
    <p:extLst>
      <p:ext uri="{BB962C8B-B14F-4D97-AF65-F5344CB8AC3E}">
        <p14:creationId xmlns:p14="http://schemas.microsoft.com/office/powerpoint/2010/main" val="354449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xmlns:lc="http://schemas.openxmlformats.org/drawingml/2006/lockedCanvas" id="{F25AB880-6E35-4B7A-85DF-27DD48BF35DA}"/>
              </a:ext>
            </a:extLst>
          </p:cNvPr>
          <p:cNvPicPr>
            <a:picLocks noGrp="1" noChangeAspect="1"/>
          </p:cNvPicPr>
          <p:nvPr>
            <p:ph idx="1"/>
          </p:nvPr>
        </p:nvPicPr>
        <p:blipFill>
          <a:blip r:embed="rId2"/>
          <a:stretch>
            <a:fillRect/>
          </a:stretch>
        </p:blipFill>
        <p:spPr>
          <a:xfrm>
            <a:off x="1109885" y="1481138"/>
            <a:ext cx="6924230" cy="4525962"/>
          </a:xfrm>
          <a:prstGeom prst="rect">
            <a:avLst/>
          </a:prstGeom>
        </p:spPr>
      </p:pic>
      <p:sp>
        <p:nvSpPr>
          <p:cNvPr id="2" name="Title 1"/>
          <p:cNvSpPr>
            <a:spLocks noGrp="1"/>
          </p:cNvSpPr>
          <p:nvPr>
            <p:ph type="title"/>
          </p:nvPr>
        </p:nvSpPr>
        <p:spPr/>
        <p:txBody>
          <a:bodyPr/>
          <a:lstStyle/>
          <a:p>
            <a:r>
              <a:rPr lang="en-US" dirty="0" smtClean="0"/>
              <a:t>WORD CLOUD</a:t>
            </a:r>
            <a:endParaRPr lang="en-US" dirty="0"/>
          </a:p>
        </p:txBody>
      </p:sp>
    </p:spTree>
    <p:extLst>
      <p:ext uri="{BB962C8B-B14F-4D97-AF65-F5344CB8AC3E}">
        <p14:creationId xmlns:p14="http://schemas.microsoft.com/office/powerpoint/2010/main" val="276920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4953000" cy="4724400"/>
          </a:xfrm>
        </p:spPr>
        <p:txBody>
          <a:bodyPr>
            <a:normAutofit fontScale="55000" lnSpcReduction="20000"/>
          </a:bodyPr>
          <a:lstStyle/>
          <a:p>
            <a:pPr marL="285750" indent="-285750" algn="just">
              <a:buFont typeface="Courier New" panose="02070309020205020404" pitchFamily="49" charset="0"/>
              <a:buChar char="o"/>
            </a:pPr>
            <a:r>
              <a:rPr lang="en-US" dirty="0" smtClean="0"/>
              <a:t>Over a decade, social media have been growing, and people are able to express their opinions and also discuss among others via these platforms. </a:t>
            </a:r>
          </a:p>
          <a:p>
            <a:pPr marL="285750" indent="-285750" algn="just">
              <a:buFont typeface="Courier New" panose="02070309020205020404" pitchFamily="49" charset="0"/>
              <a:buChar char="o"/>
            </a:pPr>
            <a:r>
              <a:rPr lang="en-US" dirty="0" smtClean="0"/>
              <a:t>These debates may arise due to differences in opinion and may often result in fights over the social media during which offensive language termed as malignant comments may be used from one side. </a:t>
            </a:r>
          </a:p>
          <a:p>
            <a:pPr marL="285750" indent="-285750" algn="just">
              <a:buFont typeface="Courier New" panose="02070309020205020404" pitchFamily="49" charset="0"/>
              <a:buChar char="o"/>
            </a:pPr>
            <a:r>
              <a:rPr lang="en-US" dirty="0" smtClean="0"/>
              <a:t>This clearly pose the threat of abuse and harassment online. </a:t>
            </a:r>
          </a:p>
          <a:p>
            <a:pPr marL="285750" indent="-285750" algn="just">
              <a:buFont typeface="Courier New" panose="02070309020205020404" pitchFamily="49" charset="0"/>
              <a:buChar char="o"/>
            </a:pPr>
            <a:r>
              <a:rPr lang="en-US" dirty="0" smtClean="0"/>
              <a:t>As such, some people stop giving their opinions or give up seeking different opinions which result in unhealthy and biased discussion. </a:t>
            </a:r>
          </a:p>
          <a:p>
            <a:pPr marL="285750" indent="-285750" algn="just">
              <a:buFont typeface="Courier New" panose="02070309020205020404" pitchFamily="49" charset="0"/>
              <a:buChar char="o"/>
            </a:pPr>
            <a:r>
              <a:rPr lang="en-US" dirty="0" smtClean="0"/>
              <a:t>Therefore it results in different platforms and communities finding it very difficult to facilitate fair conversation and are often forced to either limit user comments or get dissolved by shutting down user comments completely.</a:t>
            </a:r>
            <a:endParaRPr lang="en-IN" dirty="0" smtClean="0"/>
          </a:p>
          <a:p>
            <a:pPr algn="just"/>
            <a:endParaRPr lang="en-US" dirty="0"/>
          </a:p>
        </p:txBody>
      </p:sp>
      <p:sp>
        <p:nvSpPr>
          <p:cNvPr id="2" name="Title 1"/>
          <p:cNvSpPr>
            <a:spLocks noGrp="1"/>
          </p:cNvSpPr>
          <p:nvPr>
            <p:ph type="title"/>
          </p:nvPr>
        </p:nvSpPr>
        <p:spPr/>
        <p:txBody>
          <a:bodyPr/>
          <a:lstStyle/>
          <a:p>
            <a:r>
              <a:rPr lang="en-US" dirty="0" smtClean="0"/>
              <a:t>INTRODUCTION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1" y="1752600"/>
            <a:ext cx="3352800" cy="46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3508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xmlns:lc="http://schemas.openxmlformats.org/drawingml/2006/lockedCanvas" id="{23E37E8E-87C8-4838-A789-41450EE8007C}"/>
              </a:ext>
            </a:extLst>
          </p:cNvPr>
          <p:cNvPicPr>
            <a:picLocks noGrp="1" noChangeAspect="1"/>
          </p:cNvPicPr>
          <p:nvPr>
            <p:ph idx="1"/>
          </p:nvPr>
        </p:nvPicPr>
        <p:blipFill>
          <a:blip r:embed="rId2"/>
          <a:stretch>
            <a:fillRect/>
          </a:stretch>
        </p:blipFill>
        <p:spPr>
          <a:xfrm>
            <a:off x="1472615" y="1481138"/>
            <a:ext cx="6198769" cy="4525962"/>
          </a:xfrm>
          <a:prstGeom prst="rect">
            <a:avLst/>
          </a:prstGeom>
        </p:spPr>
      </p:pic>
      <p:sp>
        <p:nvSpPr>
          <p:cNvPr id="2" name="Title 1"/>
          <p:cNvSpPr>
            <a:spLocks noGrp="1"/>
          </p:cNvSpPr>
          <p:nvPr>
            <p:ph type="title"/>
          </p:nvPr>
        </p:nvSpPr>
        <p:spPr/>
        <p:txBody>
          <a:bodyPr/>
          <a:lstStyle/>
          <a:p>
            <a:r>
              <a:rPr lang="en-US" dirty="0" smtClean="0"/>
              <a:t>HEATMAP</a:t>
            </a:r>
            <a:endParaRPr lang="en-US" dirty="0"/>
          </a:p>
        </p:txBody>
      </p:sp>
    </p:spTree>
    <p:extLst>
      <p:ext uri="{BB962C8B-B14F-4D97-AF65-F5344CB8AC3E}">
        <p14:creationId xmlns:p14="http://schemas.microsoft.com/office/powerpoint/2010/main" val="2989957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xmlns:lc="http://schemas.openxmlformats.org/drawingml/2006/lockedCanvas" id="{04ECD6A8-AAA6-45C5-9B85-4FF9846B99E2}"/>
              </a:ext>
            </a:extLst>
          </p:cNvPr>
          <p:cNvPicPr>
            <a:picLocks noGrp="1" noChangeAspect="1"/>
          </p:cNvPicPr>
          <p:nvPr>
            <p:ph idx="1"/>
          </p:nvPr>
        </p:nvPicPr>
        <p:blipFill>
          <a:blip r:embed="rId2"/>
          <a:stretch>
            <a:fillRect/>
          </a:stretch>
        </p:blipFill>
        <p:spPr>
          <a:xfrm>
            <a:off x="941801" y="1481138"/>
            <a:ext cx="7260397" cy="4525962"/>
          </a:xfrm>
          <a:prstGeom prst="rect">
            <a:avLst/>
          </a:prstGeom>
        </p:spPr>
      </p:pic>
      <p:sp>
        <p:nvSpPr>
          <p:cNvPr id="2" name="Title 1"/>
          <p:cNvSpPr>
            <a:spLocks noGrp="1"/>
          </p:cNvSpPr>
          <p:nvPr>
            <p:ph type="title"/>
          </p:nvPr>
        </p:nvSpPr>
        <p:spPr/>
        <p:txBody>
          <a:bodyPr/>
          <a:lstStyle/>
          <a:p>
            <a:r>
              <a:rPr lang="en-US" dirty="0" smtClean="0"/>
              <a:t>PANDAS PROFILING</a:t>
            </a:r>
            <a:endParaRPr lang="en-US" dirty="0"/>
          </a:p>
        </p:txBody>
      </p:sp>
    </p:spTree>
    <p:extLst>
      <p:ext uri="{BB962C8B-B14F-4D97-AF65-F5344CB8AC3E}">
        <p14:creationId xmlns:p14="http://schemas.microsoft.com/office/powerpoint/2010/main" val="114541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xmlns:lc="http://schemas.openxmlformats.org/drawingml/2006/lockedCanvas" id="{7C878CE8-8062-4714-A5C0-4803EBD027DE}"/>
              </a:ext>
            </a:extLst>
          </p:cNvPr>
          <p:cNvPicPr>
            <a:picLocks noGrp="1"/>
          </p:cNvPicPr>
          <p:nvPr>
            <p:ph sz="half" idx="1"/>
          </p:nvPr>
        </p:nvPicPr>
        <p:blipFill>
          <a:blip r:embed="rId2"/>
          <a:stretch>
            <a:fillRect/>
          </a:stretch>
        </p:blipFill>
        <p:spPr>
          <a:xfrm>
            <a:off x="457200" y="2000680"/>
            <a:ext cx="4038600" cy="3486878"/>
          </a:xfrm>
          <a:prstGeom prst="rect">
            <a:avLst/>
          </a:prstGeom>
        </p:spPr>
      </p:pic>
      <p:pic>
        <p:nvPicPr>
          <p:cNvPr id="8" name="Content Placeholder 7">
            <a:extLst>
              <a:ext uri="{FF2B5EF4-FFF2-40B4-BE49-F238E27FC236}">
                <a16:creationId xmlns="" xmlns:a16="http://schemas.microsoft.com/office/drawing/2014/main" xmlns:lc="http://schemas.openxmlformats.org/drawingml/2006/lockedCanvas" id="{8E77FE25-CE1B-48A1-9523-8E7864BEDED8}"/>
              </a:ext>
            </a:extLst>
          </p:cNvPr>
          <p:cNvPicPr>
            <a:picLocks noGrp="1"/>
          </p:cNvPicPr>
          <p:nvPr>
            <p:ph sz="half" idx="2"/>
          </p:nvPr>
        </p:nvPicPr>
        <p:blipFill>
          <a:blip r:embed="rId3"/>
          <a:stretch>
            <a:fillRect/>
          </a:stretch>
        </p:blipFill>
        <p:spPr>
          <a:xfrm>
            <a:off x="4648200" y="2974541"/>
            <a:ext cx="4038600" cy="1539155"/>
          </a:xfrm>
          <a:prstGeom prst="rect">
            <a:avLst/>
          </a:prstGeom>
        </p:spPr>
      </p:pic>
      <p:sp>
        <p:nvSpPr>
          <p:cNvPr id="4" name="Title 3"/>
          <p:cNvSpPr>
            <a:spLocks noGrp="1"/>
          </p:cNvSpPr>
          <p:nvPr>
            <p:ph type="title"/>
          </p:nvPr>
        </p:nvSpPr>
        <p:spPr/>
        <p:txBody>
          <a:bodyPr/>
          <a:lstStyle/>
          <a:p>
            <a:r>
              <a:rPr lang="en-US" dirty="0" smtClean="0"/>
              <a:t>CLASSIFICATION FUNCTION</a:t>
            </a:r>
            <a:endParaRPr lang="en-US" dirty="0"/>
          </a:p>
        </p:txBody>
      </p:sp>
    </p:spTree>
    <p:extLst>
      <p:ext uri="{BB962C8B-B14F-4D97-AF65-F5344CB8AC3E}">
        <p14:creationId xmlns:p14="http://schemas.microsoft.com/office/powerpoint/2010/main" val="120799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 xmlns:a16="http://schemas.microsoft.com/office/drawing/2014/main" xmlns:lc="http://schemas.openxmlformats.org/drawingml/2006/lockedCanvas" id="{01BAEBCA-20DC-4F83-A5D2-BC4B2BCCA845}"/>
              </a:ext>
            </a:extLst>
          </p:cNvPr>
          <p:cNvPicPr>
            <a:picLocks noGrp="1" noChangeAspect="1"/>
          </p:cNvPicPr>
          <p:nvPr>
            <p:ph idx="1"/>
          </p:nvPr>
        </p:nvPicPr>
        <p:blipFill>
          <a:blip r:embed="rId2"/>
          <a:stretch>
            <a:fillRect/>
          </a:stretch>
        </p:blipFill>
        <p:spPr>
          <a:xfrm>
            <a:off x="882271" y="1481138"/>
            <a:ext cx="7379458" cy="4525962"/>
          </a:xfrm>
          <a:prstGeom prst="rect">
            <a:avLst/>
          </a:prstGeom>
        </p:spPr>
      </p:pic>
      <p:sp>
        <p:nvSpPr>
          <p:cNvPr id="5" name="Title 4"/>
          <p:cNvSpPr>
            <a:spLocks noGrp="1"/>
          </p:cNvSpPr>
          <p:nvPr>
            <p:ph type="title"/>
          </p:nvPr>
        </p:nvSpPr>
        <p:spPr/>
        <p:txBody>
          <a:bodyPr>
            <a:normAutofit fontScale="90000"/>
          </a:bodyPr>
          <a:lstStyle/>
          <a:p>
            <a:r>
              <a:rPr lang="en-US" dirty="0" smtClean="0"/>
              <a:t>CLASSIFICATION MACHINE LEARNING MODELS</a:t>
            </a:r>
            <a:endParaRPr lang="en-US" dirty="0"/>
          </a:p>
        </p:txBody>
      </p:sp>
    </p:spTree>
    <p:extLst>
      <p:ext uri="{BB962C8B-B14F-4D97-AF65-F5344CB8AC3E}">
        <p14:creationId xmlns:p14="http://schemas.microsoft.com/office/powerpoint/2010/main" val="566441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xmlns:lc="http://schemas.openxmlformats.org/drawingml/2006/lockedCanvas" id="{B5762C2E-667A-40BC-A9DF-F6697628F826}"/>
              </a:ext>
            </a:extLst>
          </p:cNvPr>
          <p:cNvPicPr>
            <a:picLocks noGrp="1" noChangeAspect="1"/>
          </p:cNvPicPr>
          <p:nvPr>
            <p:ph idx="1"/>
          </p:nvPr>
        </p:nvPicPr>
        <p:blipFill>
          <a:blip r:embed="rId2"/>
          <a:stretch>
            <a:fillRect/>
          </a:stretch>
        </p:blipFill>
        <p:spPr>
          <a:xfrm>
            <a:off x="1839595" y="1481138"/>
            <a:ext cx="5464810" cy="4525962"/>
          </a:xfrm>
          <a:prstGeom prst="rect">
            <a:avLst/>
          </a:prstGeom>
        </p:spPr>
      </p:pic>
      <p:sp>
        <p:nvSpPr>
          <p:cNvPr id="2" name="Title 1"/>
          <p:cNvSpPr>
            <a:spLocks noGrp="1"/>
          </p:cNvSpPr>
          <p:nvPr>
            <p:ph type="title"/>
          </p:nvPr>
        </p:nvSpPr>
        <p:spPr/>
        <p:txBody>
          <a:bodyPr/>
          <a:lstStyle/>
          <a:p>
            <a:r>
              <a:rPr lang="en-US" dirty="0" smtClean="0"/>
              <a:t>ROC AUC CURVE</a:t>
            </a:r>
            <a:endParaRPr lang="en-US" dirty="0"/>
          </a:p>
        </p:txBody>
      </p:sp>
    </p:spTree>
    <p:extLst>
      <p:ext uri="{BB962C8B-B14F-4D97-AF65-F5344CB8AC3E}">
        <p14:creationId xmlns:p14="http://schemas.microsoft.com/office/powerpoint/2010/main" val="2795456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xmlns:lc="http://schemas.openxmlformats.org/drawingml/2006/lockedCanvas" id="{FD4D14A2-483F-4E9E-B67E-A780FC6531D7}"/>
              </a:ext>
            </a:extLst>
          </p:cNvPr>
          <p:cNvPicPr>
            <a:picLocks noGrp="1" noChangeAspect="1"/>
          </p:cNvPicPr>
          <p:nvPr>
            <p:ph idx="1"/>
          </p:nvPr>
        </p:nvPicPr>
        <p:blipFill>
          <a:blip r:embed="rId2"/>
          <a:stretch>
            <a:fillRect/>
          </a:stretch>
        </p:blipFill>
        <p:spPr>
          <a:xfrm>
            <a:off x="2043013" y="1481138"/>
            <a:ext cx="5057974" cy="4525962"/>
          </a:xfrm>
          <a:prstGeom prst="rect">
            <a:avLst/>
          </a:prstGeom>
        </p:spPr>
      </p:pic>
      <p:sp>
        <p:nvSpPr>
          <p:cNvPr id="2" name="Title 1"/>
          <p:cNvSpPr>
            <a:spLocks noGrp="1"/>
          </p:cNvSpPr>
          <p:nvPr>
            <p:ph type="title"/>
          </p:nvPr>
        </p:nvSpPr>
        <p:spPr/>
        <p:txBody>
          <a:bodyPr/>
          <a:lstStyle/>
          <a:p>
            <a:r>
              <a:rPr lang="en-US" dirty="0" smtClean="0"/>
              <a:t>CONFUSION MATRIX</a:t>
            </a:r>
            <a:endParaRPr lang="en-US" dirty="0"/>
          </a:p>
        </p:txBody>
      </p:sp>
    </p:spTree>
    <p:extLst>
      <p:ext uri="{BB962C8B-B14F-4D97-AF65-F5344CB8AC3E}">
        <p14:creationId xmlns:p14="http://schemas.microsoft.com/office/powerpoint/2010/main" val="651048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62500" lnSpcReduction="20000"/>
          </a:bodyPr>
          <a:lstStyle/>
          <a:p>
            <a:pPr algn="just"/>
            <a:r>
              <a:rPr lang="en-US" dirty="0" smtClean="0"/>
              <a:t>The finding of the study is that only few users over online use </a:t>
            </a:r>
            <a:r>
              <a:rPr lang="en-US" dirty="0" smtClean="0"/>
              <a:t>unparliamentary</a:t>
            </a:r>
            <a:r>
              <a:rPr lang="en-US" dirty="0" smtClean="0"/>
              <a:t> language. </a:t>
            </a:r>
          </a:p>
          <a:p>
            <a:pPr algn="just"/>
            <a:r>
              <a:rPr lang="en-US" dirty="0" smtClean="0"/>
              <a:t>And most of these sentences have more stop words and are being quite long. </a:t>
            </a:r>
          </a:p>
          <a:p>
            <a:pPr algn="just"/>
            <a:r>
              <a:rPr lang="en-US" dirty="0" smtClean="0"/>
              <a:t>As discussed before few motivated disrespectful crowds use these foul languages in the online forum to bully the people around and to stop them from doing these things that they are not supposed to do. </a:t>
            </a:r>
          </a:p>
          <a:p>
            <a:pPr algn="just"/>
            <a:r>
              <a:rPr lang="en-US" dirty="0" smtClean="0"/>
              <a:t>Our study helps the online forums and social media to induce a ban to profanity or usage of profanity over these forums.</a:t>
            </a:r>
            <a:endParaRPr lang="en-IN" dirty="0"/>
          </a:p>
        </p:txBody>
      </p:sp>
      <p:pic>
        <p:nvPicPr>
          <p:cNvPr id="7" name="Content Placeholder 6">
            <a:extLst>
              <a:ext uri="{FF2B5EF4-FFF2-40B4-BE49-F238E27FC236}">
                <a16:creationId xmlns="" xmlns:a16="http://schemas.microsoft.com/office/drawing/2014/main" xmlns:lc="http://schemas.openxmlformats.org/drawingml/2006/lockedCanvas" id="{F491D98F-3A9D-46E7-A899-B2A549F1B016}"/>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3012892"/>
            <a:ext cx="4038600" cy="1462453"/>
          </a:xfrm>
          <a:prstGeom prst="rect">
            <a:avLst/>
          </a:prstGeom>
        </p:spPr>
      </p:pic>
      <p:sp>
        <p:nvSpPr>
          <p:cNvPr id="4" name="Title 3"/>
          <p:cNvSpPr>
            <a:spLocks noGrp="1"/>
          </p:cNvSpPr>
          <p:nvPr>
            <p:ph type="title"/>
          </p:nvPr>
        </p:nvSpPr>
        <p:spPr/>
        <p:txBody>
          <a:bodyPr>
            <a:normAutofit fontScale="90000"/>
          </a:bodyPr>
          <a:lstStyle/>
          <a:p>
            <a:r>
              <a:rPr lang="en-US" b="1" dirty="0" smtClean="0"/>
              <a:t>Key Findings and Conclusions of the Study</a:t>
            </a:r>
            <a:endParaRPr lang="en-US" b="1" dirty="0"/>
          </a:p>
        </p:txBody>
      </p:sp>
    </p:spTree>
    <p:extLst>
      <p:ext uri="{BB962C8B-B14F-4D97-AF65-F5344CB8AC3E}">
        <p14:creationId xmlns:p14="http://schemas.microsoft.com/office/powerpoint/2010/main" val="2658105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85000" lnSpcReduction="20000"/>
          </a:bodyPr>
          <a:lstStyle/>
          <a:p>
            <a:pPr marL="0" indent="0" algn="just">
              <a:buNone/>
            </a:pPr>
            <a:r>
              <a:rPr lang="en-US" dirty="0"/>
              <a:t>Through this project we were able to learn various Natural language processing techniques like lemmatization, stemming, removal of stop words. We were also able to learn to convert strings into vectors through hash </a:t>
            </a:r>
            <a:r>
              <a:rPr lang="en-US" dirty="0"/>
              <a:t>vectorizer</a:t>
            </a:r>
            <a:r>
              <a:rPr lang="en-US" dirty="0"/>
              <a:t>. In this project we applied different evaluation metrics like log loss, hamming loss besides accuracy.</a:t>
            </a:r>
            <a:endParaRPr lang="en-IN" dirty="0"/>
          </a:p>
          <a:p>
            <a:pPr algn="just"/>
            <a:endParaRPr lang="en-US" dirty="0"/>
          </a:p>
        </p:txBody>
      </p:sp>
      <p:pic>
        <p:nvPicPr>
          <p:cNvPr id="5" name="Content Placeholder 4">
            <a:extLst>
              <a:ext uri="{FF2B5EF4-FFF2-40B4-BE49-F238E27FC236}">
                <a16:creationId xmlns="" xmlns:a16="http://schemas.microsoft.com/office/drawing/2014/main" xmlns:lc="http://schemas.openxmlformats.org/drawingml/2006/lockedCanvas" id="{CA89E852-2607-43A8-80DD-2C9AC370F647}"/>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079769" y="2993895"/>
            <a:ext cx="3175462" cy="1500447"/>
          </a:xfrm>
          <a:prstGeom prst="rect">
            <a:avLst/>
          </a:prstGeom>
        </p:spPr>
      </p:pic>
      <p:sp>
        <p:nvSpPr>
          <p:cNvPr id="2" name="Title 1"/>
          <p:cNvSpPr>
            <a:spLocks noGrp="1"/>
          </p:cNvSpPr>
          <p:nvPr>
            <p:ph type="title"/>
          </p:nvPr>
        </p:nvSpPr>
        <p:spPr/>
        <p:txBody>
          <a:bodyPr>
            <a:normAutofit fontScale="90000"/>
          </a:bodyPr>
          <a:lstStyle/>
          <a:p>
            <a:r>
              <a:rPr lang="en-US" b="1" dirty="0" smtClean="0"/>
              <a:t>Learning Outcomes of the Study in respect of Data Science</a:t>
            </a:r>
            <a:endParaRPr lang="en-US" b="1" dirty="0"/>
          </a:p>
        </p:txBody>
      </p:sp>
    </p:spTree>
    <p:extLst>
      <p:ext uri="{BB962C8B-B14F-4D97-AF65-F5344CB8AC3E}">
        <p14:creationId xmlns:p14="http://schemas.microsoft.com/office/powerpoint/2010/main" val="198917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77500" lnSpcReduction="20000"/>
          </a:bodyPr>
          <a:lstStyle/>
          <a:p>
            <a:pPr marL="0" indent="0" algn="just">
              <a:buNone/>
            </a:pPr>
            <a:r>
              <a:rPr lang="en-US" dirty="0" smtClean="0"/>
              <a:t>My point of view from my project is that we need to use proper words which are respectful and also avoid using abusive, vulgar and worst words in social media. It can cause many problems which could affect our lives. Try to be polite, calm and composed while handling stress and negativity and one of the best solutions is to avoid it and overcoming in a positive manner.</a:t>
            </a:r>
            <a:endParaRPr lang="en-IN" dirty="0"/>
          </a:p>
        </p:txBody>
      </p:sp>
      <p:pic>
        <p:nvPicPr>
          <p:cNvPr id="5" name="Content Placeholder 4">
            <a:extLst>
              <a:ext uri="{FF2B5EF4-FFF2-40B4-BE49-F238E27FC236}">
                <a16:creationId xmlns="" xmlns:a16="http://schemas.microsoft.com/office/drawing/2014/main" xmlns:lc="http://schemas.openxmlformats.org/drawingml/2006/lockedCanvas" id="{920EC7A1-58DA-4ACB-9C72-6472F7A790CF}"/>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708663"/>
            <a:ext cx="4038600" cy="2070911"/>
          </a:xfrm>
          <a:prstGeom prst="rect">
            <a:avLst/>
          </a:prstGeom>
        </p:spPr>
      </p:pic>
      <p:sp>
        <p:nvSpPr>
          <p:cNvPr id="2" name="Title 1"/>
          <p:cNvSpPr>
            <a:spLocks noGrp="1"/>
          </p:cNvSpPr>
          <p:nvPr>
            <p:ph type="title"/>
          </p:nvPr>
        </p:nvSpPr>
        <p:spPr/>
        <p:txBody>
          <a:bodyPr>
            <a:normAutofit fontScale="90000"/>
          </a:bodyPr>
          <a:lstStyle/>
          <a:p>
            <a:r>
              <a:rPr lang="en-US" b="1" dirty="0" smtClean="0"/>
              <a:t>Learning Outcomes of the Study in respect of Data Science</a:t>
            </a:r>
            <a:endParaRPr lang="en-US" b="1" dirty="0"/>
          </a:p>
        </p:txBody>
      </p:sp>
    </p:spTree>
    <p:extLst>
      <p:ext uri="{BB962C8B-B14F-4D97-AF65-F5344CB8AC3E}">
        <p14:creationId xmlns:p14="http://schemas.microsoft.com/office/powerpoint/2010/main" val="3101743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fontScale="55000" lnSpcReduction="20000"/>
          </a:bodyPr>
          <a:lstStyle/>
          <a:p>
            <a:pPr algn="just"/>
            <a:r>
              <a:rPr lang="en-US" dirty="0" smtClean="0"/>
              <a:t>Problems faced while working in this project:</a:t>
            </a:r>
          </a:p>
          <a:p>
            <a:pPr marL="285750" indent="-285750" algn="just">
              <a:buFont typeface="Courier New" panose="02070309020205020404" pitchFamily="49" charset="0"/>
              <a:buChar char="o"/>
            </a:pPr>
            <a:r>
              <a:rPr lang="en-US" dirty="0" smtClean="0"/>
              <a:t>More computational power was required as it took more than 2 hours</a:t>
            </a:r>
          </a:p>
          <a:p>
            <a:pPr marL="285750" indent="-285750" algn="just">
              <a:buFont typeface="Courier New" panose="02070309020205020404" pitchFamily="49" charset="0"/>
              <a:buChar char="o"/>
            </a:pPr>
            <a:r>
              <a:rPr lang="en-US" dirty="0" smtClean="0"/>
              <a:t>Imbalanced dataset and bad comment texts</a:t>
            </a:r>
          </a:p>
          <a:p>
            <a:pPr marL="285750" indent="-285750" algn="just">
              <a:buFont typeface="Courier New" panose="02070309020205020404" pitchFamily="49" charset="0"/>
              <a:buChar char="o"/>
            </a:pPr>
            <a:r>
              <a:rPr lang="en-US" dirty="0" smtClean="0"/>
              <a:t>Good parameters could not be obtained using </a:t>
            </a:r>
            <a:r>
              <a:rPr lang="en-US" dirty="0" smtClean="0"/>
              <a:t>hyperparameter</a:t>
            </a:r>
            <a:r>
              <a:rPr lang="en-US" dirty="0" smtClean="0"/>
              <a:t> tuning as time was consumed more  </a:t>
            </a:r>
          </a:p>
          <a:p>
            <a:pPr algn="just"/>
            <a:endParaRPr lang="en-US" dirty="0" smtClean="0"/>
          </a:p>
          <a:p>
            <a:pPr algn="just"/>
            <a:r>
              <a:rPr lang="en-US" dirty="0" smtClean="0"/>
              <a:t>Areas of improvement:</a:t>
            </a:r>
          </a:p>
          <a:p>
            <a:pPr marL="285750" indent="-285750" algn="just">
              <a:buFont typeface="Courier New" panose="02070309020205020404" pitchFamily="49" charset="0"/>
              <a:buChar char="o"/>
            </a:pPr>
            <a:r>
              <a:rPr lang="en-US" dirty="0" smtClean="0"/>
              <a:t>Could be provided with a good dataset which does not take more time.</a:t>
            </a:r>
          </a:p>
          <a:p>
            <a:pPr marL="285750" indent="-285750" algn="just">
              <a:buFont typeface="Courier New" panose="02070309020205020404" pitchFamily="49" charset="0"/>
              <a:buChar char="o"/>
            </a:pPr>
            <a:r>
              <a:rPr lang="en-US" dirty="0" smtClean="0"/>
              <a:t>Less time complexity</a:t>
            </a:r>
          </a:p>
          <a:p>
            <a:pPr marL="285750" indent="-285750" algn="just">
              <a:buFont typeface="Courier New" panose="02070309020205020404" pitchFamily="49" charset="0"/>
              <a:buChar char="o"/>
            </a:pPr>
            <a:r>
              <a:rPr lang="en-US" dirty="0" smtClean="0"/>
              <a:t>Providing a proper balanced dataset with less errors.</a:t>
            </a:r>
          </a:p>
          <a:p>
            <a:endParaRPr lang="en-US" dirty="0"/>
          </a:p>
        </p:txBody>
      </p:sp>
      <p:pic>
        <p:nvPicPr>
          <p:cNvPr id="5" name="Content Placeholder 4">
            <a:extLst>
              <a:ext uri="{FF2B5EF4-FFF2-40B4-BE49-F238E27FC236}">
                <a16:creationId xmlns="" xmlns:a16="http://schemas.microsoft.com/office/drawing/2014/main" xmlns:lc="http://schemas.openxmlformats.org/drawingml/2006/lockedCanvas" id="{2089EEAE-33A4-4C5A-8165-6A18ED189EA7}"/>
              </a:ext>
            </a:extLst>
          </p:cNvPr>
          <p:cNvPicPr>
            <a:picLocks noGrp="1" noChangeAspect="1"/>
          </p:cNvPicPr>
          <p:nvPr>
            <p:ph sz="half" idx="2"/>
          </p:nvPr>
        </p:nvPicPr>
        <p:blipFill>
          <a:blip r:embed="rId2"/>
          <a:stretch>
            <a:fillRect/>
          </a:stretch>
        </p:blipFill>
        <p:spPr>
          <a:xfrm>
            <a:off x="4648200" y="2478018"/>
            <a:ext cx="4038600" cy="2532202"/>
          </a:xfrm>
          <a:prstGeom prst="rect">
            <a:avLst/>
          </a:prstGeom>
        </p:spPr>
      </p:pic>
      <p:sp>
        <p:nvSpPr>
          <p:cNvPr id="2" name="Title 1"/>
          <p:cNvSpPr>
            <a:spLocks noGrp="1"/>
          </p:cNvSpPr>
          <p:nvPr>
            <p:ph type="title"/>
          </p:nvPr>
        </p:nvSpPr>
        <p:spPr/>
        <p:txBody>
          <a:bodyPr>
            <a:normAutofit fontScale="90000"/>
          </a:bodyPr>
          <a:lstStyle/>
          <a:p>
            <a:r>
              <a:rPr lang="en-US" b="1" dirty="0" smtClean="0"/>
              <a:t>Limitations of this work and Scope for Future Work</a:t>
            </a:r>
            <a:endParaRPr lang="en-US" b="1" dirty="0"/>
          </a:p>
        </p:txBody>
      </p:sp>
    </p:spTree>
    <p:extLst>
      <p:ext uri="{BB962C8B-B14F-4D97-AF65-F5344CB8AC3E}">
        <p14:creationId xmlns:p14="http://schemas.microsoft.com/office/powerpoint/2010/main" val="137132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noAutofit/>
          </a:bodyPr>
          <a:lstStyle/>
          <a:p>
            <a:pPr marL="285750" indent="-285750" algn="just">
              <a:buFont typeface="Courier New" panose="02070309020205020404" pitchFamily="49" charset="0"/>
              <a:buChar char="o"/>
            </a:pPr>
            <a:r>
              <a:rPr lang="en-US" sz="1600" dirty="0" smtClean="0"/>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285750" indent="-285750" algn="just">
              <a:buFont typeface="Courier New" panose="02070309020205020404" pitchFamily="49" charset="0"/>
              <a:buChar char="o"/>
            </a:pPr>
            <a:r>
              <a:rPr lang="en-US" sz="1600" dirty="0" smtClean="0"/>
              <a:t>Online hate, described as abusive language, aggression, </a:t>
            </a:r>
            <a:r>
              <a:rPr lang="en-US" sz="1600" dirty="0" smtClean="0"/>
              <a:t>cyberbullying</a:t>
            </a:r>
            <a:r>
              <a:rPr lang="en-US" sz="1600" dirty="0" smtClean="0"/>
              <a:t>, hatefulness and many others has been identified as a major threat on online social media platforms. Social media platforms are the most prominent grounds for such toxic behavior.   </a:t>
            </a:r>
          </a:p>
          <a:p>
            <a:pPr marL="285750" indent="-285750" algn="just">
              <a:buFont typeface="Courier New" panose="02070309020205020404" pitchFamily="49" charset="0"/>
              <a:buChar char="o"/>
            </a:pPr>
            <a:r>
              <a:rPr lang="en-US" sz="1600" dirty="0" smtClean="0"/>
              <a:t>There has been a remarkable increase in the cases of </a:t>
            </a:r>
            <a:r>
              <a:rPr lang="en-US" sz="1600" dirty="0" smtClean="0"/>
              <a:t>cyberbullying</a:t>
            </a:r>
            <a:r>
              <a:rPr lang="en-US" sz="1600" dirty="0" smtClean="0"/>
              <a:t>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marL="285750" indent="-285750" algn="just">
              <a:buFont typeface="Courier New" panose="02070309020205020404" pitchFamily="49" charset="0"/>
              <a:buChar char="o"/>
            </a:pPr>
            <a:r>
              <a:rPr lang="en-US" sz="1600" dirty="0" smtClean="0"/>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US" sz="1600" dirty="0" smtClean="0"/>
              <a:t>unoffensive</a:t>
            </a:r>
            <a:r>
              <a:rPr lang="en-US" sz="1600" dirty="0" smtClean="0"/>
              <a:t>, but “u are an idiot” is clearly offensive.</a:t>
            </a:r>
          </a:p>
          <a:p>
            <a:pPr marL="285750" indent="-285750" algn="just">
              <a:buFont typeface="Courier New" panose="02070309020205020404" pitchFamily="49" charset="0"/>
              <a:buChar char="o"/>
            </a:pPr>
            <a:r>
              <a:rPr lang="en-US" sz="1600" dirty="0" smtClean="0"/>
              <a:t>Our goal is to build a prototype of online hate and abuse comment classifier which can used to classify hate and offensive comments so that it can be controlled and restricted from spreading hatred and </a:t>
            </a:r>
            <a:r>
              <a:rPr lang="en-US" sz="1600" dirty="0" smtClean="0"/>
              <a:t>cyberbullying</a:t>
            </a:r>
            <a:r>
              <a:rPr lang="en-US" sz="1600" dirty="0" smtClean="0"/>
              <a:t>.</a:t>
            </a:r>
            <a:endParaRPr lang="en-IN" sz="1600" dirty="0" smtClean="0"/>
          </a:p>
          <a:p>
            <a:pPr marL="0" indent="0" algn="just">
              <a:buNone/>
            </a:pPr>
            <a:endParaRPr lang="en-US" sz="1600" dirty="0"/>
          </a:p>
        </p:txBody>
      </p:sp>
      <p:sp>
        <p:nvSpPr>
          <p:cNvPr id="2" name="Title 1"/>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3386265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xmlns:lc="http://schemas.openxmlformats.org/drawingml/2006/lockedCanvas" id="{C492F9CA-46FE-4D54-B0F1-F5CB89ED3B3F}"/>
              </a:ext>
            </a:extLst>
          </p:cNvPr>
          <p:cNvPicPr>
            <a:picLocks noGrp="1" noChangeAspect="1"/>
          </p:cNvPicPr>
          <p:nvPr/>
        </p:nvPicPr>
        <p:blipFill>
          <a:blip r:embed="rId2"/>
          <a:srcRect t="12779" b="12779"/>
          <a:stretch>
            <a:fillRect/>
          </a:stretch>
        </p:blipFill>
        <p:spPr>
          <a:xfrm>
            <a:off x="-1523999"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pic>
    </p:spTree>
    <p:extLst>
      <p:ext uri="{BB962C8B-B14F-4D97-AF65-F5344CB8AC3E}">
        <p14:creationId xmlns:p14="http://schemas.microsoft.com/office/powerpoint/2010/main" val="126538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Dataset description</a:t>
            </a:r>
            <a:endParaRPr lang="en-US" b="1" dirty="0"/>
          </a:p>
        </p:txBody>
      </p:sp>
      <p:sp>
        <p:nvSpPr>
          <p:cNvPr id="4" name="Rectangle 3"/>
          <p:cNvSpPr/>
          <p:nvPr/>
        </p:nvSpPr>
        <p:spPr>
          <a:xfrm>
            <a:off x="381000" y="1350288"/>
            <a:ext cx="8382000" cy="5355312"/>
          </a:xfrm>
          <a:prstGeom prst="rect">
            <a:avLst/>
          </a:prstGeom>
        </p:spPr>
        <p:txBody>
          <a:bodyPr wrap="square">
            <a:spAutoFit/>
          </a:bodyPr>
          <a:lstStyle/>
          <a:p>
            <a:r>
              <a:rPr lang="en-US" dirty="0" smtClean="0"/>
              <a:t>The data set contains the training set, which has approximately 1,59,000 samples and the test set which contains nearly 1,53,000 samples. All the data samples contain 8 fields which includes ‘Id’, ‘Comments’, ‘Malignant’, ‘Highly malignant’, ‘Rude’, ‘Threat’, ‘Abuse’ and ‘Loathe’. </a:t>
            </a:r>
          </a:p>
          <a:p>
            <a:r>
              <a:rPr lang="en-US" dirty="0" smtClean="0"/>
              <a:t>The label can be either 0 or 1, where 0 denotes a NO while 1 denotes a YES. There are various comments which have multiple labels. The first attribute is a unique ID associated with each comment.   </a:t>
            </a:r>
          </a:p>
          <a:p>
            <a:r>
              <a:rPr lang="en-US" dirty="0" smtClean="0"/>
              <a:t>The data set includes:</a:t>
            </a:r>
          </a:p>
          <a:p>
            <a:r>
              <a:rPr lang="en-US" dirty="0" smtClean="0"/>
              <a:t>-	Malignant: It is the Label column, which includes values 0 and 1, denoting if         the comment is malignant or not. </a:t>
            </a:r>
          </a:p>
          <a:p>
            <a:r>
              <a:rPr lang="en-US" dirty="0" smtClean="0"/>
              <a:t>-	Highly Malignant: It denotes comments that are highly malignant and hurtful. </a:t>
            </a:r>
          </a:p>
          <a:p>
            <a:r>
              <a:rPr lang="en-US" dirty="0" smtClean="0"/>
              <a:t>-	Rude: It denotes comments that are very rude and offensive.</a:t>
            </a:r>
          </a:p>
          <a:p>
            <a:r>
              <a:rPr lang="en-US" dirty="0" smtClean="0"/>
              <a:t>-	Threat: It contains indication of the comments that are giving any threat to someone. 	</a:t>
            </a:r>
          </a:p>
          <a:p>
            <a:r>
              <a:rPr lang="en-US" dirty="0" smtClean="0"/>
              <a:t>-	Abuse: It is for comments that are abusive in nature. </a:t>
            </a:r>
          </a:p>
          <a:p>
            <a:r>
              <a:rPr lang="en-US" dirty="0" smtClean="0"/>
              <a:t>-	Loathe: It describes the comments which are hateful and loathing in nature.  </a:t>
            </a:r>
          </a:p>
          <a:p>
            <a:r>
              <a:rPr lang="en-US" dirty="0" smtClean="0"/>
              <a:t>-	ID: It includes unique Ids associated with each comment text given.   </a:t>
            </a:r>
          </a:p>
          <a:p>
            <a:r>
              <a:rPr lang="en-US" dirty="0" smtClean="0"/>
              <a:t>-	Comment text: This column contains the comments extracted from various social media platforms.</a:t>
            </a:r>
            <a:endParaRPr lang="en-IN" dirty="0"/>
          </a:p>
        </p:txBody>
      </p:sp>
    </p:spTree>
    <p:extLst>
      <p:ext uri="{BB962C8B-B14F-4D97-AF65-F5344CB8AC3E}">
        <p14:creationId xmlns:p14="http://schemas.microsoft.com/office/powerpoint/2010/main" val="397820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828800"/>
            <a:ext cx="8229600" cy="4297363"/>
          </a:xfrm>
        </p:spPr>
        <p:txBody>
          <a:bodyPr>
            <a:normAutofit fontScale="40000" lnSpcReduction="20000"/>
          </a:bodyPr>
          <a:lstStyle/>
          <a:p>
            <a:pPr marL="285750" indent="-285750" algn="just">
              <a:buFont typeface="Courier New" panose="02070309020205020404" pitchFamily="49" charset="0"/>
              <a:buChar char="o"/>
            </a:pPr>
            <a:r>
              <a:rPr lang="en-US" sz="3400" dirty="0" smtClean="0"/>
              <a:t>Online platforms and social media become the place where people share the thoughts freely without any partiality and overcoming all the race people share their thoughts and ideas among the crowd.</a:t>
            </a:r>
          </a:p>
          <a:p>
            <a:pPr marL="285750" indent="-285750" algn="just">
              <a:buFont typeface="Courier New" panose="02070309020205020404" pitchFamily="49" charset="0"/>
              <a:buChar char="o"/>
            </a:pPr>
            <a:r>
              <a:rPr lang="en-US" sz="3400" dirty="0" smtClean="0"/>
              <a:t>Social media is a computer-based technology that facilitates the sharing of ideas, thoughts, and information through the building of virtual networks and communities. By design, social media is Internet-based and gives users quick electronic communication of content. Content includes personal information, documents, videos, and photos. Users engage with social media via a computer, tablet, or smartphone via web-based software or applications.</a:t>
            </a:r>
          </a:p>
          <a:p>
            <a:pPr marL="285750" indent="-285750" algn="just">
              <a:buFont typeface="Courier New" panose="02070309020205020404" pitchFamily="49" charset="0"/>
              <a:buChar char="o"/>
            </a:pPr>
            <a:r>
              <a:rPr lang="en-US" sz="3400" dirty="0" smtClean="0"/>
              <a:t>While social media is ubiquitous in America and Europe, Asian countries like India lead the list of social media usage. More than 3.8 billion people use social media.</a:t>
            </a:r>
          </a:p>
          <a:p>
            <a:pPr marL="285750" indent="-285750" algn="just">
              <a:buFont typeface="Courier New" panose="02070309020205020404" pitchFamily="49" charset="0"/>
              <a:buChar char="o"/>
            </a:pPr>
            <a:r>
              <a:rPr lang="en-US" sz="3400" dirty="0" smtClean="0"/>
              <a:t>In this huge online platform or an online community there are some people or some motivated mob </a:t>
            </a:r>
            <a:r>
              <a:rPr lang="en-US" sz="3400" dirty="0" smtClean="0"/>
              <a:t>wilfully</a:t>
            </a:r>
            <a:r>
              <a:rPr lang="en-US" sz="3400" dirty="0" smtClean="0"/>
              <a:t> bully others to make them not to share their thought in rightful way. They bully others in a foul language which among the civilized society is seen as ignominy. And when innocent individuals are being bullied by these mob these individuals are going silent without speaking anything. So, ideally the motive of this disgraceful mob is achieved.</a:t>
            </a:r>
          </a:p>
          <a:p>
            <a:pPr marL="285750" indent="-285750" algn="just">
              <a:buFont typeface="Courier New" panose="02070309020205020404" pitchFamily="49" charset="0"/>
              <a:buChar char="o"/>
            </a:pPr>
            <a:r>
              <a:rPr lang="en-US" sz="3400" dirty="0" smtClean="0"/>
              <a:t>To solve this problem, we are now building a model that identifies all the foul language and foul words, using which the online platforms like social media principally stops these mob using the foul language in an online community or even block them or block them from using this foul language.</a:t>
            </a:r>
            <a:endParaRPr lang="en-IN" sz="3400" dirty="0" smtClean="0"/>
          </a:p>
          <a:p>
            <a:endParaRPr lang="en-US" dirty="0"/>
          </a:p>
        </p:txBody>
      </p:sp>
      <p:sp>
        <p:nvSpPr>
          <p:cNvPr id="3" name="Title 2"/>
          <p:cNvSpPr>
            <a:spLocks noGrp="1"/>
          </p:cNvSpPr>
          <p:nvPr>
            <p:ph type="title"/>
          </p:nvPr>
        </p:nvSpPr>
        <p:spPr/>
        <p:txBody>
          <a:bodyPr>
            <a:normAutofit fontScale="90000"/>
          </a:bodyPr>
          <a:lstStyle/>
          <a:p>
            <a:r>
              <a:rPr lang="en-US" dirty="0" smtClean="0"/>
              <a:t>Conceptual Background of the Domain Problem</a:t>
            </a:r>
            <a:endParaRPr lang="en-US" dirty="0"/>
          </a:p>
        </p:txBody>
      </p:sp>
    </p:spTree>
    <p:extLst>
      <p:ext uri="{BB962C8B-B14F-4D97-AF65-F5344CB8AC3E}">
        <p14:creationId xmlns:p14="http://schemas.microsoft.com/office/powerpoint/2010/main" val="99471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fontScale="47500" lnSpcReduction="20000"/>
          </a:bodyPr>
          <a:lstStyle/>
          <a:p>
            <a:pPr algn="just"/>
            <a:r>
              <a:rPr lang="en-US" dirty="0" smtClean="0"/>
              <a:t>As the task was to figure out whether the data belongs to zero, one or more than one categories out of the six listed in our dataset, the first step before working on the problem was to distinguish between multi-label and multi-class classification.</a:t>
            </a:r>
          </a:p>
          <a:p>
            <a:pPr algn="just"/>
            <a:r>
              <a:rPr lang="en-US" dirty="0" smtClean="0"/>
              <a:t>In multi-class classification, we have one basic assumption that our data can belong to only one label out of all the labels we have. For example, a given picture of a fruit may be an apple, orange or guava only and not a combination of these.</a:t>
            </a:r>
          </a:p>
          <a:p>
            <a:pPr algn="just"/>
            <a:r>
              <a:rPr lang="en-US" dirty="0" smtClean="0"/>
              <a:t>In multi-label classification, data can belong to more than one label simultaneously. For example, in our case a comment may be toxic, obscene and insulting at the same time. It may also happen that the comment is non-toxic and hence does not belong to any of the six labels.</a:t>
            </a:r>
          </a:p>
          <a:p>
            <a:pPr algn="just"/>
            <a:r>
              <a:rPr lang="en-US" dirty="0" smtClean="0"/>
              <a:t>Hence, I had a multi-label classification problem to solve. The next step was to gain some useful insights from data which would aid further problem solving.</a:t>
            </a:r>
            <a:endParaRPr lang="en-IN" dirty="0" smtClean="0"/>
          </a:p>
          <a:p>
            <a:pPr algn="just"/>
            <a:endParaRPr lang="en-US"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648200" y="2161027"/>
            <a:ext cx="4038600" cy="3166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normAutofit fontScale="90000"/>
          </a:bodyPr>
          <a:lstStyle/>
          <a:p>
            <a:r>
              <a:rPr lang="en-IN" dirty="0" smtClean="0"/>
              <a:t>Multilabel</a:t>
            </a:r>
            <a:r>
              <a:rPr lang="en-IN" dirty="0" smtClean="0"/>
              <a:t> </a:t>
            </a:r>
            <a:r>
              <a:rPr lang="en-IN" dirty="0" smtClean="0"/>
              <a:t>vs</a:t>
            </a:r>
            <a:r>
              <a:rPr lang="en-IN" dirty="0" smtClean="0"/>
              <a:t> Multiclass classification</a:t>
            </a:r>
            <a:endParaRPr lang="en-US" dirty="0"/>
          </a:p>
        </p:txBody>
      </p:sp>
    </p:spTree>
    <p:extLst>
      <p:ext uri="{BB962C8B-B14F-4D97-AF65-F5344CB8AC3E}">
        <p14:creationId xmlns:p14="http://schemas.microsoft.com/office/powerpoint/2010/main" val="132039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SCIENCE LIFE CYCLE</a:t>
            </a:r>
            <a:endParaRPr lang="en-US" dirty="0"/>
          </a:p>
        </p:txBody>
      </p:sp>
      <p:graphicFrame>
        <p:nvGraphicFramePr>
          <p:cNvPr id="6" name="Content Placeholder 3" descr="Accent process showing 3 groups arranged from left to right with task descriptions under each group">
            <a:extLst>
              <a:ext uri="{FF2B5EF4-FFF2-40B4-BE49-F238E27FC236}">
                <a16:creationId xmlns="" xmlns:a16="http://schemas.microsoft.com/office/drawing/2014/main" xmlns:lc="http://schemas.openxmlformats.org/drawingml/2006/lockedCanvas" id="{9495D218-8EA6-449B-B46F-11F0CE536EAB}"/>
              </a:ext>
            </a:extLst>
          </p:cNvPr>
          <p:cNvGraphicFramePr>
            <a:graphicFrameLocks/>
          </p:cNvGraphicFramePr>
          <p:nvPr>
            <p:extLst>
              <p:ext uri="{D42A27DB-BD31-4B8C-83A1-F6EECF244321}">
                <p14:modId xmlns:p14="http://schemas.microsoft.com/office/powerpoint/2010/main" val="1084781266"/>
              </p:ext>
            </p:extLst>
          </p:nvPr>
        </p:nvGraphicFramePr>
        <p:xfrm>
          <a:off x="0" y="1447800"/>
          <a:ext cx="90582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486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LIFE CYCLE</a:t>
            </a:r>
            <a:endParaRPr lang="en-US" dirty="0"/>
          </a:p>
        </p:txBody>
      </p:sp>
      <p:graphicFrame>
        <p:nvGraphicFramePr>
          <p:cNvPr id="3" name="Content Placeholder 3" descr="Accent process showing 3 groups arranged from left to right with task descriptions under each group">
            <a:extLst>
              <a:ext uri="{FF2B5EF4-FFF2-40B4-BE49-F238E27FC236}">
                <a16:creationId xmlns="" xmlns:a16="http://schemas.microsoft.com/office/drawing/2014/main" xmlns:lc="http://schemas.openxmlformats.org/drawingml/2006/lockedCanvas" id="{E0347732-B5B4-4242-AAC1-2249CF59BF01}"/>
              </a:ext>
            </a:extLst>
          </p:cNvPr>
          <p:cNvGraphicFramePr>
            <a:graphicFrameLocks/>
          </p:cNvGraphicFramePr>
          <p:nvPr/>
        </p:nvGraphicFramePr>
        <p:xfrm>
          <a:off x="4763" y="11811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1438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p:txBody>
          <a:bodyPr>
            <a:normAutofit/>
          </a:bodyPr>
          <a:lstStyle/>
          <a:p>
            <a:r>
              <a:rPr lang="en-US" dirty="0" smtClean="0"/>
              <a:t> Data Cleaning</a:t>
            </a:r>
          </a:p>
          <a:p>
            <a:r>
              <a:rPr lang="en-US" dirty="0" smtClean="0"/>
              <a:t>2. Exploratory Data Analysis</a:t>
            </a:r>
          </a:p>
          <a:p>
            <a:r>
              <a:rPr lang="en-US" dirty="0" smtClean="0"/>
              <a:t>3. Data Pre-processing</a:t>
            </a:r>
          </a:p>
          <a:p>
            <a:r>
              <a:rPr lang="en-US" dirty="0" smtClean="0"/>
              <a:t>4. Model Building</a:t>
            </a:r>
          </a:p>
          <a:p>
            <a:r>
              <a:rPr lang="en-US" dirty="0" smtClean="0"/>
              <a:t>5. Model Evaluation</a:t>
            </a:r>
          </a:p>
          <a:p>
            <a:r>
              <a:rPr lang="en-US" dirty="0" smtClean="0"/>
              <a:t>6. Selecting the best model</a:t>
            </a:r>
          </a:p>
          <a:p>
            <a:endParaRPr lang="en-US" dirty="0"/>
          </a:p>
        </p:txBody>
      </p:sp>
      <p:pic>
        <p:nvPicPr>
          <p:cNvPr id="6" name="Content Placeholder 5">
            <a:extLst>
              <a:ext uri="{FF2B5EF4-FFF2-40B4-BE49-F238E27FC236}">
                <a16:creationId xmlns="" xmlns:a16="http://schemas.microsoft.com/office/drawing/2014/main" xmlns:lc="http://schemas.openxmlformats.org/drawingml/2006/lockedCanvas" id="{084850A7-A20A-48DB-A7F7-F0B863C79688}"/>
              </a:ext>
            </a:extLst>
          </p:cNvPr>
          <p:cNvPicPr>
            <a:picLocks noGrp="1" noChangeAspect="1"/>
          </p:cNvPicPr>
          <p:nvPr>
            <p:ph sz="half" idx="2"/>
          </p:nvPr>
        </p:nvPicPr>
        <p:blipFill>
          <a:blip r:embed="rId2"/>
          <a:stretch>
            <a:fillRect/>
          </a:stretch>
        </p:blipFill>
        <p:spPr>
          <a:xfrm>
            <a:off x="4648200" y="2525177"/>
            <a:ext cx="4038600" cy="2437884"/>
          </a:xfrm>
          <a:prstGeom prst="rect">
            <a:avLst/>
          </a:prstGeom>
        </p:spPr>
      </p:pic>
      <p:sp>
        <p:nvSpPr>
          <p:cNvPr id="3" name="Title 2"/>
          <p:cNvSpPr>
            <a:spLocks noGrp="1"/>
          </p:cNvSpPr>
          <p:nvPr>
            <p:ph type="title"/>
          </p:nvPr>
        </p:nvSpPr>
        <p:spPr/>
        <p:txBody>
          <a:bodyPr/>
          <a:lstStyle/>
          <a:p>
            <a:r>
              <a:rPr lang="en-US" dirty="0" smtClean="0"/>
              <a:t>MODEL BUILDING STEPS</a:t>
            </a:r>
            <a:endParaRPr lang="en-US" dirty="0"/>
          </a:p>
        </p:txBody>
      </p:sp>
    </p:spTree>
    <p:extLst>
      <p:ext uri="{BB962C8B-B14F-4D97-AF65-F5344CB8AC3E}">
        <p14:creationId xmlns:p14="http://schemas.microsoft.com/office/powerpoint/2010/main" val="688271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39</TotalTime>
  <Words>1768</Words>
  <Application>Microsoft Office PowerPoint</Application>
  <PresentationFormat>On-screen Show (4:3)</PresentationFormat>
  <Paragraphs>123</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Malignant comments classifier project presentation</vt:lpstr>
      <vt:lpstr>INTRODUCTION</vt:lpstr>
      <vt:lpstr>PROBLEM STATEMENT</vt:lpstr>
      <vt:lpstr>Dataset description</vt:lpstr>
      <vt:lpstr>Conceptual Background of the Domain Problem</vt:lpstr>
      <vt:lpstr>Multilabel vs Multiclass classification</vt:lpstr>
      <vt:lpstr>DATA SCIENCE LIFE CYCLE</vt:lpstr>
      <vt:lpstr>DATA SCIENCE LIFE CYCLE</vt:lpstr>
      <vt:lpstr>MODEL BUILDING STEPS</vt:lpstr>
      <vt:lpstr>DATA PREPROCESSING</vt:lpstr>
      <vt:lpstr>TECHNOLOGY USED</vt:lpstr>
      <vt:lpstr>IMPORTED DEPENDENCIES</vt:lpstr>
      <vt:lpstr>Cyberbullying statistics</vt:lpstr>
      <vt:lpstr>Effects of cyberbullying</vt:lpstr>
      <vt:lpstr>MISSING VALUES</vt:lpstr>
      <vt:lpstr>COUNT PLOT</vt:lpstr>
      <vt:lpstr>Distribution plot</vt:lpstr>
      <vt:lpstr>PIE PLOT</vt:lpstr>
      <vt:lpstr>WORD CLOUD</vt:lpstr>
      <vt:lpstr>HEATMAP</vt:lpstr>
      <vt:lpstr>PANDAS PROFILING</vt:lpstr>
      <vt:lpstr>CLASSIFICATION FUNCTION</vt:lpstr>
      <vt:lpstr>CLASSIFICATION MACHINE LEARNING MODELS</vt:lpstr>
      <vt:lpstr>ROC AUC CURVE</vt:lpstr>
      <vt:lpstr>CONFUSION MATRIX</vt:lpstr>
      <vt:lpstr>Key Findings and Conclusions of the Study</vt:lpstr>
      <vt:lpstr>Learning Outcomes of the Study in respect of Data Science</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 presentation</dc:title>
  <dc:creator>lenovo</dc:creator>
  <cp:lastModifiedBy>lenovo</cp:lastModifiedBy>
  <cp:revision>4</cp:revision>
  <dcterms:created xsi:type="dcterms:W3CDTF">2022-04-06T13:02:53Z</dcterms:created>
  <dcterms:modified xsi:type="dcterms:W3CDTF">2022-04-06T13:42:49Z</dcterms:modified>
</cp:coreProperties>
</file>