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691506-E070-4679-A6D7-82688D4B3081}"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1ECF037-D31E-48BF-9F82-2086A05690A0}"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91506-E070-4679-A6D7-82688D4B3081}"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91506-E070-4679-A6D7-82688D4B3081}"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91506-E070-4679-A6D7-82688D4B3081}"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3691506-E070-4679-A6D7-82688D4B3081}" type="datetimeFigureOut">
              <a:rPr lang="en-US" smtClean="0"/>
              <a:t>1/30/2022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F037-D31E-48BF-9F82-2086A05690A0}"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691506-E070-4679-A6D7-82688D4B3081}"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691506-E070-4679-A6D7-82688D4B3081}"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691506-E070-4679-A6D7-82688D4B3081}"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3691506-E070-4679-A6D7-82688D4B3081}"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CF037-D31E-48BF-9F82-2086A05690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691506-E070-4679-A6D7-82688D4B3081}"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CF037-D31E-48BF-9F82-2086A05690A0}"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691506-E070-4679-A6D7-82688D4B3081}" type="datetimeFigureOut">
              <a:rPr lang="en-US" smtClean="0"/>
              <a:t>1/30/2022</a:t>
            </a:fld>
            <a:endParaRPr lang="en-US"/>
          </a:p>
        </p:txBody>
      </p:sp>
      <p:sp>
        <p:nvSpPr>
          <p:cNvPr id="7" name="Slide Number Placeholder 6"/>
          <p:cNvSpPr>
            <a:spLocks noGrp="1"/>
          </p:cNvSpPr>
          <p:nvPr>
            <p:ph type="sldNum" sz="quarter" idx="12"/>
          </p:nvPr>
        </p:nvSpPr>
        <p:spPr/>
        <p:txBody>
          <a:bodyPr/>
          <a:lstStyle/>
          <a:p>
            <a:fld id="{21ECF037-D31E-48BF-9F82-2086A05690A0}"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3691506-E070-4679-A6D7-82688D4B3081}" type="datetimeFigureOut">
              <a:rPr lang="en-US" smtClean="0"/>
              <a:t>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1ECF037-D31E-48BF-9F82-2086A05690A0}"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Submitted By | Mohini Singh | Data Science Intern at Flip Robo Technologies</a:t>
            </a:r>
          </a:p>
          <a:p>
            <a:endParaRPr lang="en-US" dirty="0"/>
          </a:p>
        </p:txBody>
      </p:sp>
      <p:sp>
        <p:nvSpPr>
          <p:cNvPr id="2" name="Title 1"/>
          <p:cNvSpPr>
            <a:spLocks noGrp="1"/>
          </p:cNvSpPr>
          <p:nvPr>
            <p:ph type="ctrTitle"/>
          </p:nvPr>
        </p:nvSpPr>
        <p:spPr>
          <a:xfrm>
            <a:off x="685800" y="838201"/>
            <a:ext cx="7772400" cy="2762250"/>
          </a:xfrm>
        </p:spPr>
        <p:txBody>
          <a:bodyPr/>
          <a:lstStyle/>
          <a:p>
            <a:r>
              <a:rPr lang="en-US" dirty="0" smtClean="0"/>
              <a:t>Micro Credit Loan Defaulter Project Presentation</a:t>
            </a:r>
            <a:endParaRPr lang="en-US" dirty="0"/>
          </a:p>
        </p:txBody>
      </p:sp>
    </p:spTree>
    <p:extLst>
      <p:ext uri="{BB962C8B-B14F-4D97-AF65-F5344CB8AC3E}">
        <p14:creationId xmlns:p14="http://schemas.microsoft.com/office/powerpoint/2010/main" val="355946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Data Description</a:t>
            </a:r>
            <a:endParaRPr lang="en-US" dirty="0"/>
          </a:p>
        </p:txBody>
      </p:sp>
      <p:sp>
        <p:nvSpPr>
          <p:cNvPr id="3" name="Content Placeholder 2"/>
          <p:cNvSpPr>
            <a:spLocks noGrp="1"/>
          </p:cNvSpPr>
          <p:nvPr>
            <p:ph sz="half" idx="1"/>
          </p:nvPr>
        </p:nvSpPr>
        <p:spPr/>
        <p:txBody>
          <a:bodyPr>
            <a:normAutofit fontScale="92500" lnSpcReduction="10000"/>
          </a:bodyPr>
          <a:lstStyle/>
          <a:p>
            <a:pPr lvl="1">
              <a:buFont typeface="Arial" panose="020B0604020202020204" pitchFamily="34" charset="0"/>
              <a:buChar char="•"/>
            </a:pPr>
            <a:r>
              <a:rPr lang="en-US" sz="1800" dirty="0">
                <a:solidFill>
                  <a:srgbClr val="000000"/>
                </a:solidFill>
              </a:rPr>
              <a:t>fr_da_rech90 : Frequency of data account recharged in last 90 days</a:t>
            </a:r>
          </a:p>
          <a:p>
            <a:pPr lvl="1">
              <a:buFont typeface="Arial" panose="020B0604020202020204" pitchFamily="34" charset="0"/>
              <a:buChar char="•"/>
            </a:pPr>
            <a:r>
              <a:rPr lang="en-US" sz="1800" dirty="0">
                <a:solidFill>
                  <a:srgbClr val="000000"/>
                </a:solidFill>
              </a:rPr>
              <a:t>cnt_loans30 : Number of loans taken by user in last 30 days</a:t>
            </a:r>
          </a:p>
          <a:p>
            <a:pPr lvl="1">
              <a:buFont typeface="Arial" panose="020B0604020202020204" pitchFamily="34" charset="0"/>
              <a:buChar char="•"/>
            </a:pPr>
            <a:r>
              <a:rPr lang="en-US" sz="1800" dirty="0">
                <a:solidFill>
                  <a:srgbClr val="000000"/>
                </a:solidFill>
              </a:rPr>
              <a:t>amnt_loans30 : Total amount of loans taken by user in last 30 days</a:t>
            </a:r>
          </a:p>
          <a:p>
            <a:pPr lvl="1">
              <a:buFont typeface="Arial" panose="020B0604020202020204" pitchFamily="34" charset="0"/>
              <a:buChar char="•"/>
            </a:pPr>
            <a:r>
              <a:rPr lang="en-US" sz="1800" dirty="0">
                <a:solidFill>
                  <a:srgbClr val="000000"/>
                </a:solidFill>
              </a:rPr>
              <a:t>maxamnt_loans30 : Maximum amount of loan taken by the user in last 30 days</a:t>
            </a:r>
          </a:p>
          <a:p>
            <a:pPr lvl="1">
              <a:buFont typeface="Arial" panose="020B0604020202020204" pitchFamily="34" charset="0"/>
              <a:buChar char="•"/>
            </a:pPr>
            <a:r>
              <a:rPr lang="en-US" sz="1800" dirty="0">
                <a:solidFill>
                  <a:srgbClr val="000000"/>
                </a:solidFill>
              </a:rPr>
              <a:t>medianamnt_loans30: Median of amounts of loan taken by the user in last 30 days</a:t>
            </a:r>
          </a:p>
          <a:p>
            <a:pPr lvl="1">
              <a:buFont typeface="Arial" panose="020B0604020202020204" pitchFamily="34" charset="0"/>
              <a:buChar char="•"/>
            </a:pPr>
            <a:r>
              <a:rPr lang="en-US" sz="1800" dirty="0">
                <a:solidFill>
                  <a:srgbClr val="000000"/>
                </a:solidFill>
              </a:rPr>
              <a:t>cnt_loans90 : Number of loans taken by user in last 90 days</a:t>
            </a:r>
          </a:p>
          <a:p>
            <a:endParaRPr lang="en-US" dirty="0"/>
          </a:p>
        </p:txBody>
      </p:sp>
      <p:sp>
        <p:nvSpPr>
          <p:cNvPr id="4" name="Content Placeholder 3"/>
          <p:cNvSpPr>
            <a:spLocks noGrp="1"/>
          </p:cNvSpPr>
          <p:nvPr>
            <p:ph sz="half" idx="2"/>
          </p:nvPr>
        </p:nvSpPr>
        <p:spPr/>
        <p:txBody>
          <a:bodyPr>
            <a:normAutofit fontScale="92500" lnSpcReduction="10000"/>
          </a:bodyPr>
          <a:lstStyle/>
          <a:p>
            <a:pPr lvl="1">
              <a:buFont typeface="Arial" panose="020B0604020202020204" pitchFamily="34" charset="0"/>
              <a:buChar char="•"/>
            </a:pPr>
            <a:r>
              <a:rPr lang="en-US" sz="1800" dirty="0">
                <a:solidFill>
                  <a:srgbClr val="000000"/>
                </a:solidFill>
              </a:rPr>
              <a:t>amnt_loans90 : Total amount of loans taken by user in last 90 days</a:t>
            </a:r>
          </a:p>
          <a:p>
            <a:pPr lvl="1">
              <a:buFont typeface="Arial" panose="020B0604020202020204" pitchFamily="34" charset="0"/>
              <a:buChar char="•"/>
            </a:pPr>
            <a:r>
              <a:rPr lang="en-US" sz="1800" dirty="0">
                <a:solidFill>
                  <a:srgbClr val="000000"/>
                </a:solidFill>
              </a:rPr>
              <a:t>maxamnt_loans90 : Maximum amount of loan taken by the user in last 90 days</a:t>
            </a:r>
          </a:p>
          <a:p>
            <a:pPr lvl="1">
              <a:buFont typeface="Arial" panose="020B0604020202020204" pitchFamily="34" charset="0"/>
              <a:buChar char="•"/>
            </a:pPr>
            <a:r>
              <a:rPr lang="en-US" sz="1800" dirty="0">
                <a:solidFill>
                  <a:srgbClr val="000000"/>
                </a:solidFill>
              </a:rPr>
              <a:t>medianamnt_loans90: Median of amounts of loan taken by the user in last 90 days</a:t>
            </a:r>
          </a:p>
          <a:p>
            <a:pPr lvl="1">
              <a:buFont typeface="Arial" panose="020B0604020202020204" pitchFamily="34" charset="0"/>
              <a:buChar char="•"/>
            </a:pPr>
            <a:r>
              <a:rPr lang="en-US" sz="1800" dirty="0">
                <a:solidFill>
                  <a:srgbClr val="000000"/>
                </a:solidFill>
              </a:rPr>
              <a:t>payback30 : Average payback time in days over last 30 days</a:t>
            </a:r>
          </a:p>
          <a:p>
            <a:pPr lvl="1">
              <a:buFont typeface="Arial" panose="020B0604020202020204" pitchFamily="34" charset="0"/>
              <a:buChar char="•"/>
            </a:pPr>
            <a:r>
              <a:rPr lang="en-US" sz="1800" dirty="0">
                <a:solidFill>
                  <a:srgbClr val="000000"/>
                </a:solidFill>
              </a:rPr>
              <a:t>payback90 : Average payback time in days over last 90 days</a:t>
            </a:r>
          </a:p>
          <a:p>
            <a:pPr lvl="1">
              <a:buFont typeface="Arial" panose="020B0604020202020204" pitchFamily="34" charset="0"/>
              <a:buChar char="•"/>
            </a:pPr>
            <a:r>
              <a:rPr lang="en-US" sz="1800" dirty="0" err="1">
                <a:solidFill>
                  <a:srgbClr val="000000"/>
                </a:solidFill>
              </a:rPr>
              <a:t>pcircle</a:t>
            </a:r>
            <a:r>
              <a:rPr lang="en-US" sz="1800" dirty="0">
                <a:solidFill>
                  <a:srgbClr val="000000"/>
                </a:solidFill>
              </a:rPr>
              <a:t> : Telecom circle</a:t>
            </a:r>
          </a:p>
          <a:p>
            <a:pPr lvl="1">
              <a:buFont typeface="Arial" panose="020B0604020202020204" pitchFamily="34" charset="0"/>
              <a:buChar char="•"/>
            </a:pPr>
            <a:r>
              <a:rPr lang="en-US" sz="1800" dirty="0" err="1">
                <a:solidFill>
                  <a:srgbClr val="000000"/>
                </a:solidFill>
              </a:rPr>
              <a:t>pdate</a:t>
            </a:r>
            <a:r>
              <a:rPr lang="en-US" sz="1800" dirty="0">
                <a:solidFill>
                  <a:srgbClr val="000000"/>
                </a:solidFill>
              </a:rPr>
              <a:t> : Date</a:t>
            </a:r>
          </a:p>
          <a:p>
            <a:endParaRPr lang="en-US" dirty="0"/>
          </a:p>
        </p:txBody>
      </p:sp>
    </p:spTree>
    <p:extLst>
      <p:ext uri="{BB962C8B-B14F-4D97-AF65-F5344CB8AC3E}">
        <p14:creationId xmlns:p14="http://schemas.microsoft.com/office/powerpoint/2010/main" val="4209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smtClean="0"/>
              <a:t>Exploratory Data Analysis</a:t>
            </a:r>
            <a:endParaRPr lang="en-US" dirty="0"/>
          </a:p>
        </p:txBody>
      </p:sp>
      <p:sp>
        <p:nvSpPr>
          <p:cNvPr id="6" name="Content Placeholder 5"/>
          <p:cNvSpPr>
            <a:spLocks noGrp="1"/>
          </p:cNvSpPr>
          <p:nvPr>
            <p:ph idx="1"/>
          </p:nvPr>
        </p:nvSpPr>
        <p:spPr>
          <a:xfrm>
            <a:off x="457200" y="1600200"/>
            <a:ext cx="5105400" cy="4525963"/>
          </a:xfrm>
        </p:spPr>
        <p:txBody>
          <a:bodyPr>
            <a:normAutofit fontScale="32500" lnSpcReduction="20000"/>
          </a:bodyPr>
          <a:lstStyle/>
          <a:p>
            <a:pPr marL="285750" indent="-285750" algn="just">
              <a:buFont typeface="Wingdings" panose="05000000000000000000" pitchFamily="2" charset="2"/>
              <a:buChar char="§"/>
            </a:pPr>
            <a:r>
              <a:rPr lang="en-US" sz="4800" dirty="0">
                <a:ea typeface="Cambria" panose="02040503050406030204" pitchFamily="18" charset="0"/>
              </a:rPr>
              <a:t>First I have imported the necessary libraries and loaded the entire dataset in our Jupyter Notebook and renamed the project file from untitled</a:t>
            </a:r>
            <a:r>
              <a:rPr lang="en-US" sz="4800" dirty="0" smtClean="0">
                <a:ea typeface="Cambria" panose="02040503050406030204" pitchFamily="18" charset="0"/>
              </a:rPr>
              <a:t>.</a:t>
            </a:r>
          </a:p>
          <a:p>
            <a:pPr marL="285750" indent="-285750" algn="just">
              <a:buFont typeface="Wingdings" panose="05000000000000000000" pitchFamily="2" charset="2"/>
              <a:buChar char="§"/>
            </a:pPr>
            <a:endParaRPr lang="en-US" sz="4800" dirty="0">
              <a:ea typeface="Cambria" panose="02040503050406030204" pitchFamily="18" charset="0"/>
            </a:endParaRPr>
          </a:p>
          <a:p>
            <a:pPr marL="285750" indent="-285750" algn="just">
              <a:buFont typeface="Wingdings" panose="05000000000000000000" pitchFamily="2" charset="2"/>
              <a:buChar char="§"/>
            </a:pPr>
            <a:r>
              <a:rPr lang="en-US" sz="4800" dirty="0">
                <a:ea typeface="Cambria" panose="02040503050406030204" pitchFamily="18" charset="0"/>
              </a:rPr>
              <a:t>Then I checked the shape of our dataset and found that we have a total of 2,09,593 rows and 37 different columns</a:t>
            </a:r>
            <a:r>
              <a:rPr lang="en-US" sz="4800" dirty="0" smtClean="0">
                <a:ea typeface="Cambria" panose="02040503050406030204" pitchFamily="18" charset="0"/>
              </a:rPr>
              <a:t>.</a:t>
            </a:r>
          </a:p>
          <a:p>
            <a:pPr marL="285750" indent="-285750" algn="just">
              <a:buFont typeface="Wingdings" panose="05000000000000000000" pitchFamily="2" charset="2"/>
              <a:buChar char="§"/>
            </a:pPr>
            <a:endParaRPr lang="en-US" sz="4800" dirty="0">
              <a:ea typeface="Cambria" panose="02040503050406030204" pitchFamily="18" charset="0"/>
            </a:endParaRPr>
          </a:p>
          <a:p>
            <a:pPr marL="285750" indent="-285750" algn="just">
              <a:buFont typeface="Wingdings" panose="05000000000000000000" pitchFamily="2" charset="2"/>
              <a:buChar char="§"/>
            </a:pPr>
            <a:r>
              <a:rPr lang="en-US" sz="4800" dirty="0">
                <a:ea typeface="Cambria" panose="02040503050406030204" pitchFamily="18" charset="0"/>
              </a:rPr>
              <a:t>We don’t have any null values or missing values present in our dataset</a:t>
            </a:r>
            <a:r>
              <a:rPr lang="en-US" sz="4800" dirty="0" smtClean="0">
                <a:ea typeface="Cambria" panose="02040503050406030204" pitchFamily="18" charset="0"/>
              </a:rPr>
              <a:t>.</a:t>
            </a:r>
          </a:p>
          <a:p>
            <a:pPr marL="285750" indent="-285750" algn="just">
              <a:buFont typeface="Wingdings" panose="05000000000000000000" pitchFamily="2" charset="2"/>
              <a:buChar char="§"/>
            </a:pPr>
            <a:endParaRPr lang="en-US" sz="4800" dirty="0">
              <a:ea typeface="Cambria" panose="02040503050406030204" pitchFamily="18" charset="0"/>
            </a:endParaRPr>
          </a:p>
          <a:p>
            <a:pPr marL="285750" indent="-285750" algn="just">
              <a:buFont typeface="Wingdings" panose="05000000000000000000" pitchFamily="2" charset="2"/>
              <a:buChar char="§"/>
            </a:pPr>
            <a:r>
              <a:rPr lang="en-US" sz="4800" dirty="0">
                <a:ea typeface="Cambria" panose="02040503050406030204" pitchFamily="18" charset="0"/>
              </a:rPr>
              <a:t>There was only one duplicate row/record in our dataset and I removed it from our dataset</a:t>
            </a:r>
            <a:r>
              <a:rPr lang="en-US" sz="4800" dirty="0" smtClean="0">
                <a:ea typeface="Cambria" panose="02040503050406030204" pitchFamily="18" charset="0"/>
              </a:rPr>
              <a:t>.</a:t>
            </a:r>
          </a:p>
          <a:p>
            <a:pPr marL="285750" indent="-285750" algn="just">
              <a:buFont typeface="Wingdings" panose="05000000000000000000" pitchFamily="2" charset="2"/>
              <a:buChar char="§"/>
            </a:pPr>
            <a:endParaRPr lang="en-US" sz="4800" dirty="0">
              <a:ea typeface="Cambria" panose="02040503050406030204" pitchFamily="18" charset="0"/>
            </a:endParaRPr>
          </a:p>
          <a:p>
            <a:pPr marL="285750" indent="-285750" algn="just">
              <a:buFont typeface="Wingdings" panose="05000000000000000000" pitchFamily="2" charset="2"/>
              <a:buChar char="§"/>
            </a:pPr>
            <a:r>
              <a:rPr lang="en-US" sz="4800" dirty="0">
                <a:ea typeface="Cambria" panose="02040503050406030204" pitchFamily="18" charset="0"/>
              </a:rPr>
              <a:t>By checking the data types I came to know that our data set consists of columns have float, integer and object data type values.</a:t>
            </a:r>
          </a:p>
          <a:p>
            <a:pPr algn="just"/>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133600"/>
            <a:ext cx="3048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96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685801"/>
            <a:ext cx="6324600"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162800" y="2057400"/>
            <a:ext cx="1828800" cy="584775"/>
          </a:xfrm>
          <a:prstGeom prst="rect">
            <a:avLst/>
          </a:prstGeom>
        </p:spPr>
        <p:txBody>
          <a:bodyPr wrap="square">
            <a:spAutoFit/>
          </a:bodyPr>
          <a:lstStyle/>
          <a:p>
            <a:r>
              <a:rPr lang="en-US" sz="3200" b="1" dirty="0" smtClean="0"/>
              <a:t>Describe</a:t>
            </a:r>
            <a:endParaRPr lang="en-US" sz="3200" b="1" dirty="0"/>
          </a:p>
        </p:txBody>
      </p:sp>
      <p:sp>
        <p:nvSpPr>
          <p:cNvPr id="5" name="Rectangle 4"/>
          <p:cNvSpPr/>
          <p:nvPr/>
        </p:nvSpPr>
        <p:spPr>
          <a:xfrm>
            <a:off x="7010400" y="2819400"/>
            <a:ext cx="1981200" cy="1477328"/>
          </a:xfrm>
          <a:prstGeom prst="rect">
            <a:avLst/>
          </a:prstGeom>
        </p:spPr>
        <p:txBody>
          <a:bodyPr wrap="square">
            <a:spAutoFit/>
          </a:bodyPr>
          <a:lstStyle/>
          <a:p>
            <a:r>
              <a:rPr lang="en-US" dirty="0" smtClean="0"/>
              <a:t>Here we see a statistical  representation of the all the numeric data columns.</a:t>
            </a:r>
            <a:endParaRPr lang="en-US" dirty="0"/>
          </a:p>
        </p:txBody>
      </p:sp>
    </p:spTree>
    <p:extLst>
      <p:ext uri="{BB962C8B-B14F-4D97-AF65-F5344CB8AC3E}">
        <p14:creationId xmlns:p14="http://schemas.microsoft.com/office/powerpoint/2010/main" val="97055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0"/>
            <a:ext cx="5105399"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19800" y="1981200"/>
            <a:ext cx="2438400" cy="400110"/>
          </a:xfrm>
          <a:prstGeom prst="rect">
            <a:avLst/>
          </a:prstGeom>
        </p:spPr>
        <p:txBody>
          <a:bodyPr wrap="square">
            <a:spAutoFit/>
          </a:bodyPr>
          <a:lstStyle/>
          <a:p>
            <a:r>
              <a:rPr lang="en-US" sz="2000" b="1" dirty="0" smtClean="0"/>
              <a:t>Univariate Analysis</a:t>
            </a:r>
            <a:endParaRPr lang="en-US" sz="2000" b="1" dirty="0"/>
          </a:p>
        </p:txBody>
      </p:sp>
      <p:sp>
        <p:nvSpPr>
          <p:cNvPr id="3" name="Rectangle 2"/>
          <p:cNvSpPr/>
          <p:nvPr/>
        </p:nvSpPr>
        <p:spPr>
          <a:xfrm>
            <a:off x="5867400" y="2551837"/>
            <a:ext cx="2743200" cy="3139321"/>
          </a:xfrm>
          <a:prstGeom prst="rect">
            <a:avLst/>
          </a:prstGeom>
        </p:spPr>
        <p:txBody>
          <a:bodyPr wrap="square">
            <a:spAutoFit/>
          </a:bodyPr>
          <a:lstStyle/>
          <a:p>
            <a:r>
              <a:rPr lang="en-US" dirty="0" smtClean="0"/>
              <a:t>With the help of count plots I was able to get the total number of rows covered by each unique categorical value present in all the columns of our dataset. I ensured that along with the total row number the percentage of data coverage is made visible too.</a:t>
            </a:r>
            <a:endParaRPr lang="en-US" dirty="0"/>
          </a:p>
        </p:txBody>
      </p:sp>
    </p:spTree>
    <p:extLst>
      <p:ext uri="{BB962C8B-B14F-4D97-AF65-F5344CB8AC3E}">
        <p14:creationId xmlns:p14="http://schemas.microsoft.com/office/powerpoint/2010/main" val="158516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5410200" cy="548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400800" y="1828800"/>
            <a:ext cx="2438400" cy="954107"/>
          </a:xfrm>
          <a:prstGeom prst="rect">
            <a:avLst/>
          </a:prstGeom>
        </p:spPr>
        <p:txBody>
          <a:bodyPr wrap="square">
            <a:spAutoFit/>
          </a:bodyPr>
          <a:lstStyle/>
          <a:p>
            <a:r>
              <a:rPr lang="en-US" sz="2800" b="1" dirty="0" smtClean="0"/>
              <a:t>Bivariate Analysis</a:t>
            </a:r>
            <a:endParaRPr lang="en-US" sz="2800" b="1" dirty="0"/>
          </a:p>
        </p:txBody>
      </p:sp>
      <p:sp>
        <p:nvSpPr>
          <p:cNvPr id="3" name="Rectangle 2"/>
          <p:cNvSpPr/>
          <p:nvPr/>
        </p:nvSpPr>
        <p:spPr>
          <a:xfrm>
            <a:off x="6096000" y="2743200"/>
            <a:ext cx="2667000" cy="1477328"/>
          </a:xfrm>
          <a:prstGeom prst="rect">
            <a:avLst/>
          </a:prstGeom>
        </p:spPr>
        <p:txBody>
          <a:bodyPr wrap="square">
            <a:spAutoFit/>
          </a:bodyPr>
          <a:lstStyle/>
          <a:p>
            <a:r>
              <a:rPr lang="en-US" dirty="0" smtClean="0"/>
              <a:t>Using the line plots I checked the object data type for date and mobile number data present in our dataset.</a:t>
            </a:r>
            <a:endParaRPr lang="en-US" dirty="0"/>
          </a:p>
        </p:txBody>
      </p:sp>
    </p:spTree>
    <p:extLst>
      <p:ext uri="{BB962C8B-B14F-4D97-AF65-F5344CB8AC3E}">
        <p14:creationId xmlns:p14="http://schemas.microsoft.com/office/powerpoint/2010/main" val="58453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5486400"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324600" y="2971800"/>
            <a:ext cx="2514600" cy="2031325"/>
          </a:xfrm>
          <a:prstGeom prst="rect">
            <a:avLst/>
          </a:prstGeom>
        </p:spPr>
        <p:txBody>
          <a:bodyPr wrap="square">
            <a:spAutoFit/>
          </a:bodyPr>
          <a:lstStyle/>
          <a:p>
            <a:pPr algn="just"/>
            <a:r>
              <a:rPr lang="en-US" dirty="0" smtClean="0"/>
              <a:t>Using the scatter plot we checked the success and failure label data points and their variations plus distributions to confirm further analysis and outlier data.</a:t>
            </a:r>
            <a:endParaRPr lang="en-US" dirty="0"/>
          </a:p>
        </p:txBody>
      </p:sp>
      <p:sp>
        <p:nvSpPr>
          <p:cNvPr id="3" name="Rectangle 2"/>
          <p:cNvSpPr/>
          <p:nvPr/>
        </p:nvSpPr>
        <p:spPr>
          <a:xfrm>
            <a:off x="6400800" y="2297668"/>
            <a:ext cx="1981200" cy="707886"/>
          </a:xfrm>
          <a:prstGeom prst="rect">
            <a:avLst/>
          </a:prstGeom>
        </p:spPr>
        <p:txBody>
          <a:bodyPr wrap="square">
            <a:spAutoFit/>
          </a:bodyPr>
          <a:lstStyle/>
          <a:p>
            <a:r>
              <a:rPr lang="en-US" sz="2000" b="1" dirty="0" smtClean="0"/>
              <a:t>Bivariate Analysis</a:t>
            </a:r>
            <a:endParaRPr lang="en-US" sz="2000" b="1" dirty="0"/>
          </a:p>
        </p:txBody>
      </p:sp>
    </p:spTree>
    <p:extLst>
      <p:ext uri="{BB962C8B-B14F-4D97-AF65-F5344CB8AC3E}">
        <p14:creationId xmlns:p14="http://schemas.microsoft.com/office/powerpoint/2010/main" val="3491724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9600"/>
            <a:ext cx="5182304"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867400" y="2428688"/>
            <a:ext cx="2819400" cy="400110"/>
          </a:xfrm>
          <a:prstGeom prst="rect">
            <a:avLst/>
          </a:prstGeom>
        </p:spPr>
        <p:txBody>
          <a:bodyPr wrap="square">
            <a:spAutoFit/>
          </a:bodyPr>
          <a:lstStyle/>
          <a:p>
            <a:r>
              <a:rPr lang="en-US" sz="2000" b="1" dirty="0" smtClean="0"/>
              <a:t>Multivariate Analysis</a:t>
            </a:r>
            <a:endParaRPr lang="en-US" sz="2000" b="1" dirty="0"/>
          </a:p>
        </p:txBody>
      </p:sp>
      <p:sp>
        <p:nvSpPr>
          <p:cNvPr id="3" name="Rectangle 2"/>
          <p:cNvSpPr/>
          <p:nvPr/>
        </p:nvSpPr>
        <p:spPr>
          <a:xfrm>
            <a:off x="5791200" y="2967334"/>
            <a:ext cx="3124200" cy="1200329"/>
          </a:xfrm>
          <a:prstGeom prst="rect">
            <a:avLst/>
          </a:prstGeom>
        </p:spPr>
        <p:txBody>
          <a:bodyPr wrap="square">
            <a:spAutoFit/>
          </a:bodyPr>
          <a:lstStyle/>
          <a:p>
            <a:r>
              <a:rPr lang="en-US" dirty="0" smtClean="0"/>
              <a:t>I used the histogram to check through all the column details ensuring that the distribution is displayed for further analysis</a:t>
            </a:r>
            <a:endParaRPr lang="en-US" dirty="0"/>
          </a:p>
        </p:txBody>
      </p:sp>
    </p:spTree>
    <p:extLst>
      <p:ext uri="{BB962C8B-B14F-4D97-AF65-F5344CB8AC3E}">
        <p14:creationId xmlns:p14="http://schemas.microsoft.com/office/powerpoint/2010/main" val="82432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16" y="609600"/>
            <a:ext cx="52578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400800" y="2309336"/>
            <a:ext cx="2362200" cy="400110"/>
          </a:xfrm>
          <a:prstGeom prst="rect">
            <a:avLst/>
          </a:prstGeom>
        </p:spPr>
        <p:txBody>
          <a:bodyPr wrap="square">
            <a:spAutoFit/>
          </a:bodyPr>
          <a:lstStyle/>
          <a:p>
            <a:r>
              <a:rPr lang="en-US" sz="2000" b="1" dirty="0" smtClean="0"/>
              <a:t>Importance Bar</a:t>
            </a:r>
            <a:endParaRPr lang="en-US" sz="2000" b="1" dirty="0"/>
          </a:p>
        </p:txBody>
      </p:sp>
      <p:sp>
        <p:nvSpPr>
          <p:cNvPr id="3" name="Rectangle 2"/>
          <p:cNvSpPr/>
          <p:nvPr/>
        </p:nvSpPr>
        <p:spPr>
          <a:xfrm>
            <a:off x="6477000" y="2709446"/>
            <a:ext cx="2438400" cy="2031325"/>
          </a:xfrm>
          <a:prstGeom prst="rect">
            <a:avLst/>
          </a:prstGeom>
        </p:spPr>
        <p:txBody>
          <a:bodyPr wrap="square">
            <a:spAutoFit/>
          </a:bodyPr>
          <a:lstStyle/>
          <a:p>
            <a:r>
              <a:rPr lang="en-US" dirty="0" smtClean="0"/>
              <a:t>Using the Random Forest Classifier we were able to get the importance data and dropped the least contributing feature columns.</a:t>
            </a:r>
            <a:endParaRPr lang="en-US" dirty="0"/>
          </a:p>
        </p:txBody>
      </p:sp>
    </p:spTree>
    <p:extLst>
      <p:ext uri="{BB962C8B-B14F-4D97-AF65-F5344CB8AC3E}">
        <p14:creationId xmlns:p14="http://schemas.microsoft.com/office/powerpoint/2010/main" val="153358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4953001"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38800" y="1809690"/>
            <a:ext cx="3200400" cy="400110"/>
          </a:xfrm>
          <a:prstGeom prst="rect">
            <a:avLst/>
          </a:prstGeom>
        </p:spPr>
        <p:txBody>
          <a:bodyPr wrap="square">
            <a:spAutoFit/>
          </a:bodyPr>
          <a:lstStyle/>
          <a:p>
            <a:r>
              <a:rPr lang="en-US" sz="2000" b="1" dirty="0" smtClean="0"/>
              <a:t>Classification Function</a:t>
            </a:r>
            <a:endParaRPr lang="en-US" sz="2000" b="1" dirty="0"/>
          </a:p>
        </p:txBody>
      </p:sp>
      <p:sp>
        <p:nvSpPr>
          <p:cNvPr id="3" name="Rectangle 2"/>
          <p:cNvSpPr/>
          <p:nvPr/>
        </p:nvSpPr>
        <p:spPr>
          <a:xfrm>
            <a:off x="5867400" y="2413338"/>
            <a:ext cx="2590800" cy="3416320"/>
          </a:xfrm>
          <a:prstGeom prst="rect">
            <a:avLst/>
          </a:prstGeom>
        </p:spPr>
        <p:txBody>
          <a:bodyPr wrap="square">
            <a:spAutoFit/>
          </a:bodyPr>
          <a:lstStyle/>
          <a:p>
            <a:r>
              <a:rPr lang="en-US" dirty="0" smtClean="0"/>
              <a:t>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US" dirty="0"/>
          </a:p>
        </p:txBody>
      </p:sp>
    </p:spTree>
    <p:extLst>
      <p:ext uri="{BB962C8B-B14F-4D97-AF65-F5344CB8AC3E}">
        <p14:creationId xmlns:p14="http://schemas.microsoft.com/office/powerpoint/2010/main" val="97286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5943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53200" y="1686112"/>
            <a:ext cx="2590800" cy="1200329"/>
          </a:xfrm>
          <a:prstGeom prst="rect">
            <a:avLst/>
          </a:prstGeom>
        </p:spPr>
        <p:txBody>
          <a:bodyPr wrap="square">
            <a:spAutoFit/>
          </a:bodyPr>
          <a:lstStyle/>
          <a:p>
            <a:r>
              <a:rPr lang="en-US" sz="2400" b="1" dirty="0" smtClean="0"/>
              <a:t>Classification Machine Learning Models Used</a:t>
            </a:r>
            <a:endParaRPr lang="en-US" sz="2400" b="1" dirty="0"/>
          </a:p>
        </p:txBody>
      </p:sp>
      <p:sp>
        <p:nvSpPr>
          <p:cNvPr id="3" name="Rectangle 2"/>
          <p:cNvSpPr/>
          <p:nvPr/>
        </p:nvSpPr>
        <p:spPr>
          <a:xfrm>
            <a:off x="6780680" y="2967335"/>
            <a:ext cx="2058520" cy="2308324"/>
          </a:xfrm>
          <a:prstGeom prst="rect">
            <a:avLst/>
          </a:prstGeom>
        </p:spPr>
        <p:txBody>
          <a:bodyPr wrap="square">
            <a:spAutoFit/>
          </a:bodyPr>
          <a:lstStyle/>
          <a:p>
            <a:r>
              <a:rPr lang="en-US" dirty="0" smtClean="0"/>
              <a:t>I made use of 8 Classification Machine Learning Models to check through the best accuracy along with cross validation score.</a:t>
            </a:r>
            <a:endParaRPr lang="en-US" dirty="0"/>
          </a:p>
        </p:txBody>
      </p:sp>
    </p:spTree>
    <p:extLst>
      <p:ext uri="{BB962C8B-B14F-4D97-AF65-F5344CB8AC3E}">
        <p14:creationId xmlns:p14="http://schemas.microsoft.com/office/powerpoint/2010/main" val="400522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4876800" cy="4525963"/>
          </a:xfrm>
        </p:spPr>
        <p:txBody>
          <a:bodyPr>
            <a:normAutofit fontScale="32500" lnSpcReduction="20000"/>
          </a:bodyPr>
          <a:lstStyle/>
          <a:p>
            <a:pPr marL="0" indent="0">
              <a:buNone/>
            </a:pPr>
            <a:r>
              <a:rPr lang="en-US" sz="4800" b="1" dirty="0">
                <a:solidFill>
                  <a:srgbClr val="000000"/>
                </a:solidFill>
              </a:rPr>
              <a:t>Problem Statement:</a:t>
            </a:r>
          </a:p>
          <a:p>
            <a:endParaRPr lang="en-US" sz="4800" b="1" dirty="0">
              <a:solidFill>
                <a:srgbClr val="000000"/>
              </a:solidFill>
            </a:endParaRPr>
          </a:p>
          <a:p>
            <a:pPr marL="0" indent="0" algn="just">
              <a:buNone/>
            </a:pPr>
            <a:r>
              <a:rPr lang="en-US" sz="4800" dirty="0">
                <a:solidFill>
                  <a:srgbClr val="000000"/>
                </a:solidFil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133600"/>
            <a:ext cx="3505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345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40" y="533400"/>
            <a:ext cx="6019799" cy="571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19900" y="2297668"/>
            <a:ext cx="2019300" cy="707886"/>
          </a:xfrm>
          <a:prstGeom prst="rect">
            <a:avLst/>
          </a:prstGeom>
        </p:spPr>
        <p:txBody>
          <a:bodyPr wrap="square">
            <a:spAutoFit/>
          </a:bodyPr>
          <a:lstStyle/>
          <a:p>
            <a:r>
              <a:rPr lang="en-US" sz="2000" b="1" dirty="0" smtClean="0"/>
              <a:t>Report on Best Model</a:t>
            </a:r>
            <a:endParaRPr lang="en-US" sz="2000" b="1" dirty="0"/>
          </a:p>
        </p:txBody>
      </p:sp>
      <p:sp>
        <p:nvSpPr>
          <p:cNvPr id="3" name="Rectangle 2"/>
          <p:cNvSpPr/>
          <p:nvPr/>
        </p:nvSpPr>
        <p:spPr>
          <a:xfrm>
            <a:off x="6819900" y="2967334"/>
            <a:ext cx="1866900" cy="2031325"/>
          </a:xfrm>
          <a:prstGeom prst="rect">
            <a:avLst/>
          </a:prstGeom>
        </p:spPr>
        <p:txBody>
          <a:bodyPr wrap="square">
            <a:spAutoFit/>
          </a:bodyPr>
          <a:lstStyle/>
          <a:p>
            <a:r>
              <a:rPr lang="en-US" dirty="0" smtClean="0"/>
              <a:t> chose Extra Trees Classifier as my best model and then proceed to perform hyper parameter tuning on the same</a:t>
            </a:r>
            <a:endParaRPr lang="en-US" dirty="0"/>
          </a:p>
        </p:txBody>
      </p:sp>
    </p:spTree>
    <p:extLst>
      <p:ext uri="{BB962C8B-B14F-4D97-AF65-F5344CB8AC3E}">
        <p14:creationId xmlns:p14="http://schemas.microsoft.com/office/powerpoint/2010/main" val="221008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dirty="0" smtClean="0"/>
              <a:t>Hyper parameter tuning result</a:t>
            </a:r>
            <a:endParaRPr lang="en-US" dirty="0"/>
          </a:p>
        </p:txBody>
      </p:sp>
      <p:pic>
        <p:nvPicPr>
          <p:cNvPr id="1433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381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48200" y="2399824"/>
            <a:ext cx="4038600" cy="304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5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15962"/>
          </a:xfrm>
        </p:spPr>
        <p:txBody>
          <a:bodyPr>
            <a:normAutofit/>
          </a:bodyPr>
          <a:lstStyle/>
          <a:p>
            <a:r>
              <a:rPr lang="en-US" dirty="0" smtClean="0"/>
              <a:t>Conclusion</a:t>
            </a:r>
            <a:endParaRPr lang="en-US" dirty="0"/>
          </a:p>
        </p:txBody>
      </p:sp>
      <p:sp>
        <p:nvSpPr>
          <p:cNvPr id="6" name="Content Placeholder 5"/>
          <p:cNvSpPr>
            <a:spLocks noGrp="1"/>
          </p:cNvSpPr>
          <p:nvPr>
            <p:ph idx="1"/>
          </p:nvPr>
        </p:nvSpPr>
        <p:spPr/>
        <p:txBody>
          <a:bodyPr>
            <a:normAutofit fontScale="92500" lnSpcReduction="10000"/>
          </a:bodyPr>
          <a:lstStyle/>
          <a:p>
            <a:pPr marL="285750" indent="-285750" algn="just">
              <a:buFont typeface="Wingdings" panose="05000000000000000000" pitchFamily="2" charset="2"/>
              <a:buChar char="§"/>
            </a:pPr>
            <a:r>
              <a:rPr lang="en-US" dirty="0" smtClean="0"/>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smtClean="0"/>
          </a:p>
          <a:p>
            <a:pPr marL="285750" indent="-285750" algn="just">
              <a:buFont typeface="Wingdings" panose="05000000000000000000" pitchFamily="2" charset="2"/>
              <a:buChar char="§"/>
            </a:pPr>
            <a:r>
              <a:rPr lang="en-US" dirty="0" smtClean="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a:p>
            <a:endParaRPr lang="en-US" dirty="0"/>
          </a:p>
        </p:txBody>
      </p:sp>
    </p:spTree>
    <p:extLst>
      <p:ext uri="{BB962C8B-B14F-4D97-AF65-F5344CB8AC3E}">
        <p14:creationId xmlns:p14="http://schemas.microsoft.com/office/powerpoint/2010/main" val="2547417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92162"/>
          </a:xfrm>
        </p:spPr>
        <p:txBody>
          <a:bodyPr>
            <a:noAutofit/>
          </a:bodyPr>
          <a:lstStyle/>
          <a:p>
            <a:r>
              <a:rPr lang="en-US" sz="3200" b="1" dirty="0" smtClean="0"/>
              <a:t>Limitations of this work and Scope for Future Work</a:t>
            </a:r>
            <a:endParaRPr lang="en-US" sz="3200" b="1" dirty="0"/>
          </a:p>
        </p:txBody>
      </p:sp>
      <p:sp>
        <p:nvSpPr>
          <p:cNvPr id="3" name="Content Placeholder 2"/>
          <p:cNvSpPr>
            <a:spLocks noGrp="1"/>
          </p:cNvSpPr>
          <p:nvPr>
            <p:ph idx="1"/>
          </p:nvPr>
        </p:nvSpPr>
        <p:spPr/>
        <p:txBody>
          <a:bodyPr>
            <a:normAutofit fontScale="92500" lnSpcReduction="10000"/>
          </a:bodyPr>
          <a:lstStyle/>
          <a:p>
            <a:pPr marL="285750" indent="-285750" algn="just">
              <a:buFont typeface="Wingdings" panose="05000000000000000000" pitchFamily="2" charset="2"/>
              <a:buChar char="§"/>
            </a:pPr>
            <a:r>
              <a:rPr lang="en-US" dirty="0" smtClean="0"/>
              <a:t>Limitation is it will only work for this particular use case and will need to be modified if tried to be utilized on a different scenario but on a similar scale. </a:t>
            </a:r>
          </a:p>
          <a:p>
            <a:pPr marL="285750" indent="-285750" algn="just">
              <a:buFont typeface="Wingdings" panose="05000000000000000000" pitchFamily="2" charset="2"/>
              <a:buChar char="§"/>
            </a:pPr>
            <a:endParaRPr lang="en-US" dirty="0" smtClean="0"/>
          </a:p>
          <a:p>
            <a:pPr marL="285750" indent="-285750" algn="just">
              <a:buFont typeface="Wingdings" panose="05000000000000000000" pitchFamily="2" charset="2"/>
              <a:buChar char="§"/>
            </a:pPr>
            <a:r>
              <a:rPr lang="en-US" dirty="0" smtClean="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smtClean="0"/>
          </a:p>
          <a:p>
            <a:pPr algn="just"/>
            <a:endParaRPr lang="en-US" dirty="0"/>
          </a:p>
        </p:txBody>
      </p:sp>
    </p:spTree>
    <p:extLst>
      <p:ext uri="{BB962C8B-B14F-4D97-AF65-F5344CB8AC3E}">
        <p14:creationId xmlns:p14="http://schemas.microsoft.com/office/powerpoint/2010/main" val="218393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7086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11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Introduction</a:t>
            </a:r>
            <a:endParaRPr lang="en-US" dirty="0"/>
          </a:p>
        </p:txBody>
      </p:sp>
      <p:sp>
        <p:nvSpPr>
          <p:cNvPr id="3" name="Content Placeholder 2"/>
          <p:cNvSpPr>
            <a:spLocks noGrp="1"/>
          </p:cNvSpPr>
          <p:nvPr>
            <p:ph idx="1"/>
          </p:nvPr>
        </p:nvSpPr>
        <p:spPr>
          <a:xfrm>
            <a:off x="152400" y="1295400"/>
            <a:ext cx="5410200" cy="5410200"/>
          </a:xfrm>
        </p:spPr>
        <p:txBody>
          <a:bodyPr>
            <a:noAutofit/>
          </a:bodyPr>
          <a:lstStyle/>
          <a:p>
            <a:pPr marL="0" indent="0" algn="just">
              <a:buNone/>
            </a:pPr>
            <a:r>
              <a:rPr lang="en-US" sz="1600" dirty="0">
                <a:solidFill>
                  <a:srgbClr val="000000"/>
                </a:solidFill>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r>
              <a:rPr lang="en-US" sz="1600" dirty="0" smtClean="0">
                <a:solidFill>
                  <a:srgbClr val="000000"/>
                </a:solidFill>
              </a:rPr>
              <a:t>).</a:t>
            </a: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1752600"/>
            <a:ext cx="3124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81000" y="1600200"/>
            <a:ext cx="5486400" cy="4648200"/>
          </a:xfrm>
        </p:spPr>
        <p:txBody>
          <a:bodyPr>
            <a:normAutofit fontScale="92500" lnSpcReduction="20000"/>
          </a:bodyPr>
          <a:lstStyle/>
          <a:p>
            <a:pPr algn="just"/>
            <a:r>
              <a:rPr lang="en-US" sz="2800" dirty="0">
                <a:solidFill>
                  <a:srgbClr val="000000"/>
                </a:solidFill>
              </a:rPr>
              <a:t>Build a model which can be used to predict in terms of a probability for each loan transaction, whether the customer will be paying back the loaned amount within 5 days of insurance of loan</a:t>
            </a:r>
            <a:r>
              <a:rPr lang="en-US" sz="2800" dirty="0" smtClean="0">
                <a:solidFill>
                  <a:srgbClr val="000000"/>
                </a:solidFill>
              </a:rPr>
              <a:t>.</a:t>
            </a:r>
          </a:p>
          <a:p>
            <a:pPr algn="just"/>
            <a:endParaRPr lang="en-US" sz="2800" dirty="0">
              <a:solidFill>
                <a:srgbClr val="000000"/>
              </a:solidFill>
            </a:endParaRPr>
          </a:p>
          <a:p>
            <a:pPr algn="just"/>
            <a:r>
              <a:rPr lang="en-US" sz="2800" dirty="0">
                <a:solidFill>
                  <a:srgbClr val="000000"/>
                </a:solidFill>
              </a:rPr>
              <a:t>In this case, Label ‘1’ indicates that the loan has been paid i.e. Non- defaulter, while, Label ‘0’ indicates that the loan has not been paid i.e. defaulter.</a:t>
            </a:r>
            <a:endParaRPr lang="en-IN" sz="2800" dirty="0"/>
          </a:p>
          <a:p>
            <a:pPr algn="just"/>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133600"/>
            <a:ext cx="2362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38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Points to remember</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algn="just"/>
            <a:r>
              <a:rPr lang="en-US" sz="2400" dirty="0" smtClean="0"/>
              <a:t>There are no null values in the dataset.</a:t>
            </a:r>
          </a:p>
          <a:p>
            <a:pPr algn="just"/>
            <a:r>
              <a:rPr lang="en-US" sz="2400" dirty="0" smtClean="0"/>
              <a:t> There may be some customers with no loan history.</a:t>
            </a:r>
          </a:p>
          <a:p>
            <a:pPr algn="just"/>
            <a:r>
              <a:rPr lang="en-US" sz="2400" dirty="0" smtClean="0"/>
              <a:t>The dataset is imbalanced. Label ‘1’ has approximately 87.5 percent records, while, label ‘0’ has approximately 12.5 percent records.</a:t>
            </a:r>
          </a:p>
          <a:p>
            <a:pPr algn="just"/>
            <a:r>
              <a:rPr lang="en-US" sz="2400" dirty="0" smtClean="0"/>
              <a:t>For some features, there may be values which might not be realistic. You may have to observe them and treat them with a suitable explanation.</a:t>
            </a:r>
          </a:p>
          <a:p>
            <a:pPr algn="just"/>
            <a:r>
              <a:rPr lang="en-US" sz="2400" dirty="0" smtClean="0"/>
              <a:t>You might come across outliers in some features which you need to handle as per your understanding. Keep in mind that data is expensive and we cannot lose more than 7-8 percent of the total data.</a:t>
            </a:r>
            <a:endParaRPr lang="en-IN" sz="2400" dirty="0" smtClean="0"/>
          </a:p>
          <a:p>
            <a:pPr algn="just"/>
            <a:endParaRPr lang="en-US" sz="2400" dirty="0"/>
          </a:p>
        </p:txBody>
      </p:sp>
    </p:spTree>
    <p:extLst>
      <p:ext uri="{BB962C8B-B14F-4D97-AF65-F5344CB8AC3E}">
        <p14:creationId xmlns:p14="http://schemas.microsoft.com/office/powerpoint/2010/main" val="216305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Project Goals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t> Analytical Problem Framing</a:t>
            </a:r>
          </a:p>
          <a:p>
            <a:pPr lvl="1" algn="just"/>
            <a:r>
              <a:rPr lang="en-US" sz="2400" dirty="0" smtClean="0"/>
              <a:t>Exploratory Data Analysis (EDA)</a:t>
            </a:r>
          </a:p>
          <a:p>
            <a:pPr lvl="1" algn="just"/>
            <a:r>
              <a:rPr lang="en-US" sz="2400" dirty="0" smtClean="0"/>
              <a:t>Visualizations</a:t>
            </a:r>
          </a:p>
          <a:p>
            <a:pPr lvl="1" algn="just"/>
            <a:endParaRPr lang="en-US" sz="2400" dirty="0" smtClean="0"/>
          </a:p>
          <a:p>
            <a:pPr algn="just"/>
            <a:r>
              <a:rPr lang="en-US" sz="2400" dirty="0" smtClean="0"/>
              <a:t> Data Pre-Processing on train and test datasets</a:t>
            </a:r>
          </a:p>
          <a:p>
            <a:pPr algn="just"/>
            <a:endParaRPr lang="en-US" sz="2400" dirty="0" smtClean="0"/>
          </a:p>
          <a:p>
            <a:pPr algn="just"/>
            <a:r>
              <a:rPr lang="en-US" sz="2400" dirty="0" smtClean="0"/>
              <a:t> Model/s Development and Evaluation</a:t>
            </a:r>
          </a:p>
          <a:p>
            <a:pPr algn="just"/>
            <a:endParaRPr lang="en-US" sz="2400" dirty="0" smtClean="0"/>
          </a:p>
          <a:p>
            <a:pPr algn="just"/>
            <a:r>
              <a:rPr lang="en-US" sz="2400" dirty="0" smtClean="0"/>
              <a:t> Performing hyper parameter tuning, saving the best model and predicting the label</a:t>
            </a:r>
          </a:p>
          <a:p>
            <a:pPr algn="just"/>
            <a:endParaRPr lang="en-US" sz="2400" dirty="0" smtClean="0"/>
          </a:p>
          <a:p>
            <a:pPr algn="just"/>
            <a:r>
              <a:rPr lang="en-US" sz="2400" dirty="0" smtClean="0"/>
              <a:t> Conclusion and future work discussion</a:t>
            </a:r>
          </a:p>
          <a:p>
            <a:endParaRPr lang="en-US" dirty="0"/>
          </a:p>
        </p:txBody>
      </p:sp>
    </p:spTree>
    <p:extLst>
      <p:ext uri="{BB962C8B-B14F-4D97-AF65-F5344CB8AC3E}">
        <p14:creationId xmlns:p14="http://schemas.microsoft.com/office/powerpoint/2010/main" val="196774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000" dirty="0" smtClean="0"/>
              <a:t>Hardware technology being used.</a:t>
            </a:r>
          </a:p>
          <a:p>
            <a:pPr lvl="1" algn="just"/>
            <a:r>
              <a:rPr lang="en-US" sz="2000" dirty="0" smtClean="0"/>
              <a:t>RAM : 8 GB</a:t>
            </a:r>
          </a:p>
          <a:p>
            <a:pPr lvl="1" algn="just"/>
            <a:r>
              <a:rPr lang="en-US" sz="2000" dirty="0" smtClean="0"/>
              <a:t>CPU  : AMD Ryzen 5 3550H with Radeon Vega Mobile </a:t>
            </a:r>
            <a:r>
              <a:rPr lang="en-US" sz="2000" dirty="0" err="1" smtClean="0"/>
              <a:t>Gfx</a:t>
            </a:r>
            <a:r>
              <a:rPr lang="en-US" sz="2000" dirty="0" smtClean="0"/>
              <a:t> 2.10 GHz</a:t>
            </a:r>
          </a:p>
          <a:p>
            <a:pPr lvl="1" algn="just"/>
            <a:r>
              <a:rPr lang="en-US" sz="2000" dirty="0" smtClean="0"/>
              <a:t>GPU  : AMD Radeon ™ Vega 8 Graphics and NVIDIA GeForce GTX 1650 Ti</a:t>
            </a:r>
          </a:p>
          <a:p>
            <a:pPr lvl="1" algn="just"/>
            <a:endParaRPr lang="en-US" sz="2000" dirty="0" smtClean="0"/>
          </a:p>
          <a:p>
            <a:pPr algn="just"/>
            <a:r>
              <a:rPr lang="en-US" sz="2000" dirty="0" smtClean="0"/>
              <a:t>Software technology being used.</a:t>
            </a:r>
          </a:p>
          <a:p>
            <a:pPr lvl="1" algn="just"/>
            <a:r>
              <a:rPr lang="en-US" sz="2000" dirty="0" smtClean="0"/>
              <a:t>Programming language            : Python</a:t>
            </a:r>
          </a:p>
          <a:p>
            <a:pPr lvl="1" algn="just"/>
            <a:r>
              <a:rPr lang="en-US" sz="2000" dirty="0" smtClean="0"/>
              <a:t>Distribution                                : Anaconda Navigator</a:t>
            </a:r>
          </a:p>
          <a:p>
            <a:pPr lvl="1" algn="just"/>
            <a:r>
              <a:rPr lang="en-US" sz="2000" dirty="0" smtClean="0"/>
              <a:t>Browser based language shell : Jupyter Notebook</a:t>
            </a:r>
          </a:p>
          <a:p>
            <a:pPr marL="457200" lvl="1" indent="0" algn="just">
              <a:buNone/>
            </a:pPr>
            <a:endParaRPr lang="en-US" sz="2000" dirty="0" smtClean="0"/>
          </a:p>
          <a:p>
            <a:pPr algn="just"/>
            <a:r>
              <a:rPr lang="en-US" sz="2000" dirty="0" smtClean="0"/>
              <a:t>Libraries/Packages specifically being used.</a:t>
            </a:r>
          </a:p>
          <a:p>
            <a:pPr lvl="1" algn="just"/>
            <a:r>
              <a:rPr lang="en-US" sz="2000" dirty="0" smtClean="0"/>
              <a:t>Pandas , NumPy, matplotlib, seaborn, scikit-learn, pandas-profiling, missingno</a:t>
            </a:r>
          </a:p>
          <a:p>
            <a:pPr algn="just"/>
            <a:endParaRPr lang="en-US" sz="2000" dirty="0"/>
          </a:p>
        </p:txBody>
      </p:sp>
    </p:spTree>
    <p:extLst>
      <p:ext uri="{BB962C8B-B14F-4D97-AF65-F5344CB8AC3E}">
        <p14:creationId xmlns:p14="http://schemas.microsoft.com/office/powerpoint/2010/main" val="428378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Data Description</a:t>
            </a:r>
            <a:endParaRPr lang="en-US"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r>
              <a:rPr lang="en-US" dirty="0">
                <a:solidFill>
                  <a:srgbClr val="000000"/>
                </a:solidFill>
              </a:rPr>
              <a:t>label : Flag indicating whether the user paid back the credit amount within 5 days of issuing the loan {1:success, 0:failure</a:t>
            </a:r>
            <a:r>
              <a:rPr lang="en-US" dirty="0" smtClean="0">
                <a:solidFill>
                  <a:srgbClr val="000000"/>
                </a:solidFill>
              </a:rPr>
              <a:t>}</a:t>
            </a:r>
            <a:endParaRPr lang="en-US" dirty="0">
              <a:solidFill>
                <a:srgbClr val="000000"/>
              </a:solidFill>
            </a:endParaRPr>
          </a:p>
          <a:p>
            <a:r>
              <a:rPr lang="en-US" dirty="0">
                <a:solidFill>
                  <a:srgbClr val="000000"/>
                </a:solidFill>
              </a:rPr>
              <a:t>msisdn : Mobile number of </a:t>
            </a:r>
            <a:r>
              <a:rPr lang="en-US" dirty="0" smtClean="0">
                <a:solidFill>
                  <a:srgbClr val="000000"/>
                </a:solidFill>
              </a:rPr>
              <a:t>user</a:t>
            </a:r>
            <a:endParaRPr lang="en-US" dirty="0">
              <a:solidFill>
                <a:srgbClr val="000000"/>
              </a:solidFill>
            </a:endParaRPr>
          </a:p>
          <a:p>
            <a:r>
              <a:rPr lang="en-US" dirty="0">
                <a:solidFill>
                  <a:srgbClr val="000000"/>
                </a:solidFill>
              </a:rPr>
              <a:t>aon : Age on cellular network in days</a:t>
            </a:r>
          </a:p>
          <a:p>
            <a:r>
              <a:rPr lang="en-US" dirty="0">
                <a:solidFill>
                  <a:srgbClr val="000000"/>
                </a:solidFill>
              </a:rPr>
              <a:t>daily_decr30 : Daily amount spent from main account, averaged over last 30 days (in Indonesian Rupiah)</a:t>
            </a:r>
          </a:p>
          <a:p>
            <a:r>
              <a:rPr lang="en-US" dirty="0">
                <a:solidFill>
                  <a:srgbClr val="000000"/>
                </a:solidFill>
              </a:rPr>
              <a:t>daily_decr90 : Daily amount spent from main account, averaged over last 90 days (in Indonesian Rupiah)</a:t>
            </a:r>
          </a:p>
          <a:p>
            <a:r>
              <a:rPr lang="en-US" dirty="0">
                <a:solidFill>
                  <a:srgbClr val="000000"/>
                </a:solidFill>
              </a:rPr>
              <a:t>rental30 : Average main account balance over last 30 days</a:t>
            </a:r>
          </a:p>
          <a:p>
            <a:r>
              <a:rPr lang="en-US" dirty="0">
                <a:solidFill>
                  <a:srgbClr val="000000"/>
                </a:solidFill>
              </a:rPr>
              <a:t>rental90 : Average main account balance over last 90 days</a:t>
            </a:r>
          </a:p>
          <a:p>
            <a:r>
              <a:rPr lang="en-US" dirty="0">
                <a:solidFill>
                  <a:srgbClr val="000000"/>
                </a:solidFill>
              </a:rPr>
              <a:t>last_rech_date_ma : Number of days till last recharge of main account</a:t>
            </a:r>
          </a:p>
          <a:p>
            <a:r>
              <a:rPr lang="en-US" dirty="0">
                <a:solidFill>
                  <a:srgbClr val="000000"/>
                </a:solidFill>
              </a:rPr>
              <a:t>last_rech_date_da : Number of days till last recharge of data account</a:t>
            </a:r>
          </a:p>
          <a:p>
            <a:r>
              <a:rPr lang="en-US" dirty="0">
                <a:solidFill>
                  <a:srgbClr val="000000"/>
                </a:solidFill>
              </a:rPr>
              <a:t>last_rech_amt_ma : Amount of last recharge of main account (in Indonesian Rupiah)</a:t>
            </a:r>
          </a:p>
          <a:p>
            <a:r>
              <a:rPr lang="en-US" dirty="0">
                <a:solidFill>
                  <a:srgbClr val="000000"/>
                </a:solidFill>
              </a:rPr>
              <a:t>cnt_ma_rech30 : Number of times main account got recharged in last 30 days</a:t>
            </a:r>
          </a:p>
          <a:p>
            <a:r>
              <a:rPr lang="en-US" dirty="0">
                <a:solidFill>
                  <a:srgbClr val="000000"/>
                </a:solidFill>
              </a:rPr>
              <a:t>fr_ma_rech30 : Frequency of main account recharged in last 30 days</a:t>
            </a:r>
          </a:p>
          <a:p>
            <a:endParaRPr lang="en-US" dirty="0"/>
          </a:p>
        </p:txBody>
      </p:sp>
    </p:spTree>
    <p:extLst>
      <p:ext uri="{BB962C8B-B14F-4D97-AF65-F5344CB8AC3E}">
        <p14:creationId xmlns:p14="http://schemas.microsoft.com/office/powerpoint/2010/main" val="301916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lstStyle/>
          <a:p>
            <a:r>
              <a:rPr lang="en-US" dirty="0" smtClean="0"/>
              <a:t>Data Description</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solidFill>
                  <a:srgbClr val="000000"/>
                </a:solidFill>
              </a:rPr>
              <a:t>sumamnt_ma_rech30 : Total amount of recharge in main account over last 30 days (in Indonesian Rupiah)</a:t>
            </a:r>
          </a:p>
          <a:p>
            <a:r>
              <a:rPr lang="en-US" dirty="0">
                <a:solidFill>
                  <a:srgbClr val="000000"/>
                </a:solidFill>
              </a:rPr>
              <a:t>medianamnt_ma_rech30 : Median of amount of recharges done in main account over last 30 days at user level (in Indonesian Rupiah)</a:t>
            </a:r>
          </a:p>
          <a:p>
            <a:r>
              <a:rPr lang="en-US" dirty="0">
                <a:solidFill>
                  <a:srgbClr val="000000"/>
                </a:solidFill>
              </a:rPr>
              <a:t>medianmarechprebal30 : Median of main account balance just before recharge in last 30 days at user level (in Indonesian Rupiah)</a:t>
            </a:r>
          </a:p>
          <a:p>
            <a:r>
              <a:rPr lang="en-US" dirty="0">
                <a:solidFill>
                  <a:srgbClr val="000000"/>
                </a:solidFill>
              </a:rPr>
              <a:t>cnt_ma_rech90 : Number of times main account got recharged in last 90 days</a:t>
            </a:r>
          </a:p>
          <a:p>
            <a:r>
              <a:rPr lang="en-US" dirty="0">
                <a:solidFill>
                  <a:srgbClr val="000000"/>
                </a:solidFill>
              </a:rPr>
              <a:t>fr_ma_rech90 : Frequency of main account recharged in last 90 days</a:t>
            </a:r>
          </a:p>
          <a:p>
            <a:r>
              <a:rPr lang="en-US" dirty="0">
                <a:solidFill>
                  <a:srgbClr val="000000"/>
                </a:solidFill>
              </a:rPr>
              <a:t>sumamnt_ma_rech90 : Total amount of recharge in main </a:t>
            </a:r>
            <a:endParaRPr lang="en-US" dirty="0"/>
          </a:p>
        </p:txBody>
      </p:sp>
      <p:sp>
        <p:nvSpPr>
          <p:cNvPr id="6" name="Content Placeholder 5"/>
          <p:cNvSpPr>
            <a:spLocks noGrp="1"/>
          </p:cNvSpPr>
          <p:nvPr>
            <p:ph sz="half" idx="2"/>
          </p:nvPr>
        </p:nvSpPr>
        <p:spPr/>
        <p:txBody>
          <a:bodyPr>
            <a:normAutofit fontScale="55000" lnSpcReduction="20000"/>
          </a:bodyPr>
          <a:lstStyle/>
          <a:p>
            <a:pPr marL="0" indent="0" algn="just">
              <a:buNone/>
            </a:pPr>
            <a:r>
              <a:rPr lang="en-US" dirty="0" smtClean="0">
                <a:solidFill>
                  <a:srgbClr val="000000"/>
                </a:solidFill>
              </a:rPr>
              <a:t>      account </a:t>
            </a:r>
            <a:r>
              <a:rPr lang="en-US" dirty="0">
                <a:solidFill>
                  <a:srgbClr val="000000"/>
                </a:solidFill>
              </a:rPr>
              <a:t>over last 90 days (in </a:t>
            </a:r>
            <a:r>
              <a:rPr lang="en-US" dirty="0" smtClean="0">
                <a:solidFill>
                  <a:srgbClr val="000000"/>
                </a:solidFill>
              </a:rPr>
              <a:t>              Indonesian </a:t>
            </a:r>
            <a:r>
              <a:rPr lang="en-US" dirty="0">
                <a:solidFill>
                  <a:srgbClr val="000000"/>
                </a:solidFill>
              </a:rPr>
              <a:t>Rupiah)</a:t>
            </a:r>
          </a:p>
          <a:p>
            <a:pPr algn="just"/>
            <a:r>
              <a:rPr lang="en-US" dirty="0">
                <a:solidFill>
                  <a:srgbClr val="000000"/>
                </a:solidFill>
              </a:rPr>
              <a:t>medianamnt_ma_rech90 : Median of amount of recharges done in main account over last 90 days at user level (in Indonesian Rupiah)</a:t>
            </a:r>
          </a:p>
          <a:p>
            <a:pPr algn="just"/>
            <a:r>
              <a:rPr lang="en-US" dirty="0">
                <a:solidFill>
                  <a:srgbClr val="000000"/>
                </a:solidFill>
              </a:rPr>
              <a:t>medianmarechprebal90 : Median of main account balance just before recharge in last 90 days at user level (in Indonesian Rupiah)</a:t>
            </a:r>
          </a:p>
          <a:p>
            <a:pPr algn="just"/>
            <a:r>
              <a:rPr lang="en-US" dirty="0">
                <a:solidFill>
                  <a:srgbClr val="000000"/>
                </a:solidFill>
              </a:rPr>
              <a:t>cnt_da_rech30 : Number of times data account got recharged in last 30 days</a:t>
            </a:r>
          </a:p>
          <a:p>
            <a:pPr algn="just"/>
            <a:r>
              <a:rPr lang="en-US" dirty="0">
                <a:solidFill>
                  <a:srgbClr val="000000"/>
                </a:solidFill>
              </a:rPr>
              <a:t>fr_da_rech30 : Frequency of data account recharged in last 30 days</a:t>
            </a:r>
          </a:p>
          <a:p>
            <a:pPr algn="just"/>
            <a:r>
              <a:rPr lang="en-US" dirty="0">
                <a:solidFill>
                  <a:srgbClr val="000000"/>
                </a:solidFill>
              </a:rPr>
              <a:t>cnt_da_rech90 : Number of times data account got recharged in last 90 days</a:t>
            </a:r>
          </a:p>
          <a:p>
            <a:pPr algn="just"/>
            <a:endParaRPr lang="en-US" dirty="0"/>
          </a:p>
        </p:txBody>
      </p:sp>
    </p:spTree>
    <p:extLst>
      <p:ext uri="{BB962C8B-B14F-4D97-AF65-F5344CB8AC3E}">
        <p14:creationId xmlns:p14="http://schemas.microsoft.com/office/powerpoint/2010/main" val="3863770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65</TotalTime>
  <Words>1811</Words>
  <Application>Microsoft Office PowerPoint</Application>
  <PresentationFormat>On-screen Show (4:3)</PresentationFormat>
  <Paragraphs>120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Apothecary</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Project Presentation</dc:title>
  <dc:creator>lenovo</dc:creator>
  <cp:lastModifiedBy>lenovo</cp:lastModifiedBy>
  <cp:revision>7</cp:revision>
  <dcterms:created xsi:type="dcterms:W3CDTF">2022-01-30T08:32:24Z</dcterms:created>
  <dcterms:modified xsi:type="dcterms:W3CDTF">2022-01-30T09:38:18Z</dcterms:modified>
</cp:coreProperties>
</file>